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266" r:id="rId4"/>
    <p:sldId id="271" r:id="rId5"/>
    <p:sldId id="280" r:id="rId6"/>
    <p:sldId id="291" r:id="rId7"/>
    <p:sldId id="281" r:id="rId8"/>
    <p:sldId id="290" r:id="rId9"/>
    <p:sldId id="292" r:id="rId10"/>
    <p:sldId id="293" r:id="rId11"/>
    <p:sldId id="282" r:id="rId12"/>
    <p:sldId id="283" r:id="rId13"/>
    <p:sldId id="289" r:id="rId14"/>
    <p:sldId id="284" r:id="rId15"/>
    <p:sldId id="285" r:id="rId16"/>
    <p:sldId id="286" r:id="rId17"/>
    <p:sldId id="288" r:id="rId18"/>
    <p:sldId id="273" r:id="rId19"/>
    <p:sldId id="277" r:id="rId20"/>
    <p:sldId id="279" r:id="rId2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721" autoAdjust="0"/>
    <p:restoredTop sz="94660"/>
  </p:normalViewPr>
  <p:slideViewPr>
    <p:cSldViewPr>
      <p:cViewPr>
        <p:scale>
          <a:sx n="66" d="100"/>
          <a:sy n="66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091D69F-4F44-4C3F-B011-67121B3FD64B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24B94EA-D8FE-4FE5-9408-135E6C53B0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056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94EA-D8FE-4FE5-9408-135E6C53B021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209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21 صفر،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_lLJSO7q2M?si=4ho3zvgI3Po1_5w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3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3" Type="http://schemas.microsoft.com/office/2007/relationships/media" Target="../media/media2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openxmlformats.org/officeDocument/2006/relationships/image" Target="../media/image7.jpg"/><Relationship Id="rId5" Type="http://schemas.microsoft.com/office/2007/relationships/media" Target="../media/media3.wma"/><Relationship Id="rId10" Type="http://schemas.openxmlformats.org/officeDocument/2006/relationships/image" Target="../media/image6.jpeg"/><Relationship Id="rId4" Type="http://schemas.openxmlformats.org/officeDocument/2006/relationships/audio" Target="../media/media2.wm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55576" y="476672"/>
            <a:ext cx="76328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Super goal 5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196" y="1951164"/>
            <a:ext cx="9144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2</a:t>
            </a:r>
          </a:p>
          <a:p>
            <a:pPr algn="ctr"/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Lesson 2  </a:t>
            </a:r>
            <a:r>
              <a:rPr lang="en-US" sz="3600" b="1" cap="all" dirty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</a:rPr>
              <a:t>grammar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123728" y="5555387"/>
            <a:ext cx="382677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00" b="1" dirty="0"/>
              <a:t>اعداد المعلم / يحيى المنقري    متوسطة المأمون بالهفوف  </a:t>
            </a:r>
          </a:p>
        </p:txBody>
      </p:sp>
    </p:spTree>
    <p:extLst>
      <p:ext uri="{BB962C8B-B14F-4D97-AF65-F5344CB8AC3E}">
        <p14:creationId xmlns:p14="http://schemas.microsoft.com/office/powerpoint/2010/main" val="393789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B355DD5-0573-A4E4-FA74-699506646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65"/>
            <a:ext cx="9143999" cy="64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1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5"/>
            <a:ext cx="9144000" cy="228098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389" y="1084450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0000FF"/>
                </a:solidFill>
              </a:rPr>
              <a:t>I used to play with toys when I was young.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4" y="2475337"/>
            <a:ext cx="9144000" cy="4382661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18470" y="1430133"/>
            <a:ext cx="325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 used to take swimming lessons</a:t>
            </a:r>
            <a:endParaRPr lang="ar-SA" b="1" dirty="0">
              <a:solidFill>
                <a:srgbClr val="0000FF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854357" y="1092098"/>
            <a:ext cx="3391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didn’t use to take karate classes.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106845" y="1462034"/>
            <a:ext cx="2752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didn’t use to play football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616513" y="2742693"/>
            <a:ext cx="56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met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915816" y="3006244"/>
            <a:ext cx="659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went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750378" y="3257950"/>
            <a:ext cx="547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was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003061" y="3523343"/>
            <a:ext cx="719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asked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020283" y="3790684"/>
            <a:ext cx="834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agreed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6505098" y="3797941"/>
            <a:ext cx="70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spent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538906" y="4006834"/>
            <a:ext cx="946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grew</a:t>
            </a:r>
            <a:r>
              <a:rPr lang="en-US" dirty="0"/>
              <a:t> up</a:t>
            </a:r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>
            <a:off x="2938263" y="4303029"/>
            <a:ext cx="829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moved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236832" y="4323452"/>
            <a:ext cx="49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got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245258" y="4508118"/>
            <a:ext cx="130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didn’t know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915816" y="4787512"/>
            <a:ext cx="126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.introduced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988507" y="5086781"/>
            <a:ext cx="748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came.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3362582" y="5281850"/>
            <a:ext cx="9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watched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3134187" y="5511447"/>
            <a:ext cx="11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didn’t play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6291107" y="5326781"/>
            <a:ext cx="88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wanted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7115493" y="5515720"/>
            <a:ext cx="631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tried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44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39664A-397B-AE10-05BB-3F9DEFC15FAE}"/>
              </a:ext>
            </a:extLst>
          </p:cNvPr>
          <p:cNvSpPr txBox="1"/>
          <p:nvPr/>
        </p:nvSpPr>
        <p:spPr>
          <a:xfrm>
            <a:off x="2289342" y="3108063"/>
            <a:ext cx="457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</a:t>
            </a:r>
            <a:r>
              <a:rPr lang="en-US" dirty="0"/>
              <a:t>://</a:t>
            </a:r>
            <a:r>
              <a:rPr lang="en-US" dirty="0" err="1"/>
              <a:t>youtu.be</a:t>
            </a:r>
            <a:r>
              <a:rPr lang="en-US" dirty="0"/>
              <a:t>/j_lLJSO7q2M?</a:t>
            </a:r>
            <a:r>
              <a:rPr lang="en-US" dirty="0" err="1"/>
              <a:t>si</a:t>
            </a:r>
            <a:r>
              <a:rPr lang="en-US" dirty="0"/>
              <a:t>=4ho3zvgI3Po1_5ww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296536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1" y="0"/>
            <a:ext cx="7632848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491880" y="2204864"/>
            <a:ext cx="664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were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6732240" y="2187014"/>
            <a:ext cx="664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were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2836704" y="2389530"/>
            <a:ext cx="95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grew up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627116" y="2587923"/>
            <a:ext cx="895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studied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5724128" y="2403257"/>
            <a:ext cx="819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played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4072728" y="2772589"/>
            <a:ext cx="495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got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5724128" y="2587923"/>
            <a:ext cx="6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went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2372912" y="2957255"/>
            <a:ext cx="50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left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2933009" y="3141921"/>
            <a:ext cx="55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was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5744576" y="2881866"/>
            <a:ext cx="1135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didn’t like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5887307" y="3153371"/>
            <a:ext cx="849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missed</a:t>
            </a: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3819821" y="3326587"/>
            <a:ext cx="90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wanted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2575022" y="3524074"/>
            <a:ext cx="6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4734099" y="3645243"/>
            <a:ext cx="82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wasn’t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5684904" y="3885794"/>
            <a:ext cx="738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stayed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359650" y="383128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needed </a:t>
            </a:r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>
            <a:off x="6879950" y="3516462"/>
            <a:ext cx="62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took</a:t>
            </a:r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>
            <a:off x="2372912" y="4061935"/>
            <a:ext cx="91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started </a:t>
            </a:r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>
            <a:off x="6611950" y="4081155"/>
            <a:ext cx="90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wanted</a:t>
            </a:r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>
            <a:off x="5460689" y="4283804"/>
            <a:ext cx="840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moved</a:t>
            </a:r>
            <a:endParaRPr lang="ar-SA" dirty="0"/>
          </a:p>
        </p:txBody>
      </p:sp>
      <p:sp>
        <p:nvSpPr>
          <p:cNvPr id="25" name="مستطيل 24"/>
          <p:cNvSpPr/>
          <p:nvPr/>
        </p:nvSpPr>
        <p:spPr>
          <a:xfrm>
            <a:off x="2686719" y="4431267"/>
            <a:ext cx="559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saw</a:t>
            </a:r>
            <a:endParaRPr lang="ar-SA" dirty="0"/>
          </a:p>
        </p:txBody>
      </p:sp>
      <p:sp>
        <p:nvSpPr>
          <p:cNvPr id="26" name="مستطيل 25"/>
          <p:cNvSpPr/>
          <p:nvPr/>
        </p:nvSpPr>
        <p:spPr>
          <a:xfrm>
            <a:off x="4072728" y="4617304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opened</a:t>
            </a:r>
            <a:endParaRPr lang="ar-SA" dirty="0"/>
          </a:p>
        </p:txBody>
      </p:sp>
      <p:sp>
        <p:nvSpPr>
          <p:cNvPr id="27" name="مستطيل 26"/>
          <p:cNvSpPr/>
          <p:nvPr/>
        </p:nvSpPr>
        <p:spPr>
          <a:xfrm>
            <a:off x="6608331" y="4431267"/>
            <a:ext cx="6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went</a:t>
            </a: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699533" y="5373216"/>
            <a:ext cx="4122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They played sports and studied together. </a:t>
            </a:r>
            <a:endParaRPr lang="ar-SA" b="1" dirty="0">
              <a:solidFill>
                <a:srgbClr val="0000FF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819725" y="5761768"/>
            <a:ext cx="292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He didn’t like his job at first. </a:t>
            </a:r>
            <a:endParaRPr lang="ar-SA" b="1" dirty="0">
              <a:solidFill>
                <a:srgbClr val="0000FF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757518" y="6150320"/>
            <a:ext cx="299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He worked at the city library. </a:t>
            </a:r>
            <a:endParaRPr lang="ar-SA" b="1" dirty="0">
              <a:solidFill>
                <a:srgbClr val="0000FF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1795681" y="6516123"/>
            <a:ext cx="268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He saw Roger in the park. </a:t>
            </a:r>
            <a:endParaRPr lang="ar-SA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528623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806676" y="4077072"/>
            <a:ext cx="2022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were getting married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798621" y="4312542"/>
            <a:ext cx="15225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wasn’t married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882022" y="4603643"/>
            <a:ext cx="1288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was married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934576" y="5085184"/>
            <a:ext cx="1219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were raised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97514" y="5269850"/>
            <a:ext cx="1359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wasn’t raised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865736" y="5517232"/>
            <a:ext cx="1125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was raised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934576" y="5962760"/>
            <a:ext cx="139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was educated </a:t>
            </a:r>
            <a:endParaRPr lang="ar-SA" sz="1600" b="1" dirty="0">
              <a:solidFill>
                <a:srgbClr val="00B05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083579" y="6277962"/>
            <a:ext cx="1125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was raised </a:t>
            </a:r>
            <a:endParaRPr lang="ar-SA" sz="1600" b="1" dirty="0">
              <a:solidFill>
                <a:srgbClr val="00B05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178837" y="6520245"/>
            <a:ext cx="1062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was called</a:t>
            </a:r>
            <a:endParaRPr lang="ar-SA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5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6425"/>
            <a:ext cx="6244519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645482" y="2132856"/>
            <a:ext cx="862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used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84681" y="2317522"/>
            <a:ext cx="862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used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879580" y="2996952"/>
            <a:ext cx="862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used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352306" y="3181618"/>
            <a:ext cx="862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used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629845" y="3717032"/>
            <a:ext cx="862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used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25518" y="5143767"/>
            <a:ext cx="3454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What did Fahd use to do after school?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557134" y="5521031"/>
            <a:ext cx="36125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Did Farah use to take the bus to school?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763688" y="5890363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Where did they use to go every Thursday evening?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621542" y="6266559"/>
            <a:ext cx="38225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Did you use to go to bed early every night?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933018" y="2627620"/>
            <a:ext cx="1303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didn’t use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683204" y="2812286"/>
            <a:ext cx="1303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didn’t use to </a:t>
            </a:r>
            <a:endParaRPr lang="ar-SA" sz="1600" b="1" dirty="0">
              <a:solidFill>
                <a:srgbClr val="0000FF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300335" y="3347700"/>
            <a:ext cx="1303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didn’t use to </a:t>
            </a:r>
            <a:endParaRPr lang="ar-SA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ستطيل مستدير الزوايا 35">
            <a:hlinkClick r:id="rId2" action="ppaction://hlinksldjump"/>
          </p:cNvPr>
          <p:cNvSpPr/>
          <p:nvPr/>
        </p:nvSpPr>
        <p:spPr>
          <a:xfrm>
            <a:off x="1982217" y="3308486"/>
            <a:ext cx="2004196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428596" y="142852"/>
            <a:ext cx="5500726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28596" y="142852"/>
            <a:ext cx="55190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the correct answer :</a:t>
            </a:r>
            <a:endParaRPr lang="ar-SA" sz="3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274954" y="857232"/>
            <a:ext cx="6297574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12708" y="905516"/>
            <a:ext cx="7668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Mr. Adel was …… 5 months ago </a:t>
            </a:r>
            <a:endParaRPr lang="ar-SA" sz="2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مستطيل مستدير الزوايا 5">
            <a:hlinkClick r:id="rId2" action="ppaction://hlinksldjump"/>
          </p:cNvPr>
          <p:cNvSpPr/>
          <p:nvPr/>
        </p:nvSpPr>
        <p:spPr>
          <a:xfrm>
            <a:off x="2310006" y="1689993"/>
            <a:ext cx="1857388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مستطيل مستدير الزوايا 6">
            <a:hlinkClick r:id="rId3" action="ppaction://hlinksldjump"/>
          </p:cNvPr>
          <p:cNvSpPr/>
          <p:nvPr/>
        </p:nvSpPr>
        <p:spPr>
          <a:xfrm>
            <a:off x="6175861" y="1626531"/>
            <a:ext cx="1857388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مستطيل 9">
            <a:hlinkClick r:id="rId2" action="ppaction://hlinksldjump"/>
          </p:cNvPr>
          <p:cNvSpPr/>
          <p:nvPr/>
        </p:nvSpPr>
        <p:spPr>
          <a:xfrm>
            <a:off x="2285984" y="1689993"/>
            <a:ext cx="18931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boarded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11" name="مستطيل 10">
            <a:hlinkClick r:id="rId3" action="ppaction://hlinksldjump"/>
          </p:cNvPr>
          <p:cNvSpPr/>
          <p:nvPr/>
        </p:nvSpPr>
        <p:spPr>
          <a:xfrm>
            <a:off x="6155932" y="1627462"/>
            <a:ext cx="18773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born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250265" y="2500306"/>
            <a:ext cx="5715040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188576" y="2433850"/>
            <a:ext cx="52864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did you live ?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>
            <a:hlinkClick r:id="rId3" action="ppaction://hlinksldjump"/>
          </p:cNvPr>
          <p:cNvSpPr/>
          <p:nvPr/>
        </p:nvSpPr>
        <p:spPr>
          <a:xfrm>
            <a:off x="6084168" y="3204660"/>
            <a:ext cx="2178153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مستطيل 18">
            <a:hlinkClick r:id="rId3" action="ppaction://hlinksldjump"/>
          </p:cNvPr>
          <p:cNvSpPr/>
          <p:nvPr/>
        </p:nvSpPr>
        <p:spPr>
          <a:xfrm>
            <a:off x="5899760" y="3209322"/>
            <a:ext cx="26529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I lived in Riyadh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1427575" y="819015"/>
            <a:ext cx="7473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1-</a:t>
            </a:r>
            <a:endParaRPr lang="ar-SA" sz="4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1285852" y="2285992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2-</a:t>
            </a:r>
            <a:endParaRPr lang="ar-SA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5" name="مستطيل 34">
            <a:hlinkClick r:id="rId2" action="ppaction://hlinksldjump"/>
          </p:cNvPr>
          <p:cNvSpPr/>
          <p:nvPr/>
        </p:nvSpPr>
        <p:spPr>
          <a:xfrm>
            <a:off x="1801235" y="3303905"/>
            <a:ext cx="23661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I live in Riyadh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587908" y="4235007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3-</a:t>
            </a:r>
            <a:endParaRPr lang="ar-SA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5910581" y="4235007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4-</a:t>
            </a:r>
            <a:endParaRPr lang="ar-SA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8" name="مستطيل مستدير الزوايا 37">
            <a:hlinkClick r:id="rId3" action="ppaction://hlinksldjump"/>
          </p:cNvPr>
          <p:cNvSpPr/>
          <p:nvPr/>
        </p:nvSpPr>
        <p:spPr>
          <a:xfrm>
            <a:off x="1285852" y="5572140"/>
            <a:ext cx="2000264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" name="مستطيل مستدير الزوايا 38">
            <a:hlinkClick r:id="rId2" action="ppaction://hlinksldjump"/>
          </p:cNvPr>
          <p:cNvSpPr/>
          <p:nvPr/>
        </p:nvSpPr>
        <p:spPr>
          <a:xfrm>
            <a:off x="1357290" y="6215082"/>
            <a:ext cx="1928826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مستطيل مستدير الزوايا 39">
            <a:hlinkClick r:id="rId3" action="ppaction://hlinksldjump"/>
          </p:cNvPr>
          <p:cNvSpPr/>
          <p:nvPr/>
        </p:nvSpPr>
        <p:spPr>
          <a:xfrm>
            <a:off x="6632405" y="5541029"/>
            <a:ext cx="1857388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1" name="مستطيل مستدير الزوايا 40">
            <a:hlinkClick r:id="rId2" action="ppaction://hlinksldjump"/>
          </p:cNvPr>
          <p:cNvSpPr/>
          <p:nvPr/>
        </p:nvSpPr>
        <p:spPr>
          <a:xfrm>
            <a:off x="6715140" y="6215082"/>
            <a:ext cx="1857388" cy="4286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مستطيل 41">
            <a:hlinkClick r:id="rId3" action="ppaction://hlinksldjump"/>
          </p:cNvPr>
          <p:cNvSpPr/>
          <p:nvPr/>
        </p:nvSpPr>
        <p:spPr>
          <a:xfrm>
            <a:off x="1309874" y="5541029"/>
            <a:ext cx="20002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Parents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43" name="مستطيل 42">
            <a:hlinkClick r:id="rId2" action="ppaction://hlinksldjump"/>
          </p:cNvPr>
          <p:cNvSpPr/>
          <p:nvPr/>
        </p:nvSpPr>
        <p:spPr>
          <a:xfrm>
            <a:off x="1394399" y="6198563"/>
            <a:ext cx="19288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Twins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44" name="مستطيل 43">
            <a:hlinkClick r:id="rId3" action="ppaction://hlinksldjump"/>
          </p:cNvPr>
          <p:cNvSpPr/>
          <p:nvPr/>
        </p:nvSpPr>
        <p:spPr>
          <a:xfrm>
            <a:off x="6632404" y="5507992"/>
            <a:ext cx="18573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Young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45" name="مستطيل 44">
            <a:hlinkClick r:id="rId2" action="ppaction://hlinksldjump"/>
          </p:cNvPr>
          <p:cNvSpPr/>
          <p:nvPr/>
        </p:nvSpPr>
        <p:spPr>
          <a:xfrm>
            <a:off x="6549671" y="6182045"/>
            <a:ext cx="20228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>
                  <a:noFill/>
                </a:ln>
                <a:solidFill>
                  <a:srgbClr val="7030A0"/>
                </a:solidFill>
              </a:rPr>
              <a:t>Infants </a:t>
            </a:r>
            <a:endParaRPr lang="ar-SA" sz="2400" b="1" dirty="0">
              <a:ln w="11430">
                <a:noFill/>
              </a:ln>
              <a:solidFill>
                <a:srgbClr val="7030A0"/>
              </a:solidFill>
            </a:endParaRPr>
          </a:p>
        </p:txBody>
      </p:sp>
      <p:sp>
        <p:nvSpPr>
          <p:cNvPr id="48" name="مستطيل 47"/>
          <p:cNvSpPr/>
          <p:nvPr/>
        </p:nvSpPr>
        <p:spPr>
          <a:xfrm>
            <a:off x="7858148" y="5286388"/>
            <a:ext cx="214314" cy="714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black"/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75" y="3985336"/>
            <a:ext cx="1402447" cy="1422672"/>
          </a:xfrm>
          <a:prstGeom prst="rect">
            <a:avLst/>
          </a:prstGeom>
        </p:spPr>
      </p:pic>
      <p:pic>
        <p:nvPicPr>
          <p:cNvPr id="37" name="صورة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67" y="4077873"/>
            <a:ext cx="1640291" cy="1463156"/>
          </a:xfrm>
          <a:prstGeom prst="rect">
            <a:avLst/>
          </a:prstGeom>
        </p:spPr>
      </p:pic>
      <p:sp>
        <p:nvSpPr>
          <p:cNvPr id="9" name="شكل بيضاوي 8"/>
          <p:cNvSpPr/>
          <p:nvPr/>
        </p:nvSpPr>
        <p:spPr>
          <a:xfrm>
            <a:off x="7380312" y="4365104"/>
            <a:ext cx="263522" cy="33156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4" descr="imagewes.jpg">
            <a:hlinkClick r:id="rId6" action="ppaction://hlinksldjump"/>
            <a:extLst>
              <a:ext uri="{FF2B5EF4-FFF2-40B4-BE49-F238E27FC236}">
                <a16:creationId xmlns:a16="http://schemas.microsoft.com/office/drawing/2014/main" id="{59108F9D-DE70-FB57-03ED-62080A364B7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1782" y="1401777"/>
            <a:ext cx="1551887" cy="936105"/>
          </a:xfrm>
          <a:prstGeom prst="rect">
            <a:avLst/>
          </a:prstGeom>
        </p:spPr>
      </p:pic>
      <p:pic>
        <p:nvPicPr>
          <p:cNvPr id="20" name="صورة 14" descr="imagewes.jpg">
            <a:hlinkClick r:id="rId6" action="ppaction://hlinksldjump"/>
            <a:extLst>
              <a:ext uri="{FF2B5EF4-FFF2-40B4-BE49-F238E27FC236}">
                <a16:creationId xmlns:a16="http://schemas.microsoft.com/office/drawing/2014/main" id="{FED35CDD-812E-1BEC-B61C-0B6CD2A0F3C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9403" y="2972101"/>
            <a:ext cx="1551887" cy="936105"/>
          </a:xfrm>
          <a:prstGeom prst="rect">
            <a:avLst/>
          </a:prstGeom>
        </p:spPr>
      </p:pic>
      <p:pic>
        <p:nvPicPr>
          <p:cNvPr id="22" name="صورة 14" descr="imagewes.jpg">
            <a:hlinkClick r:id="rId6" action="ppaction://hlinksldjump"/>
            <a:extLst>
              <a:ext uri="{FF2B5EF4-FFF2-40B4-BE49-F238E27FC236}">
                <a16:creationId xmlns:a16="http://schemas.microsoft.com/office/drawing/2014/main" id="{2B0A8CEA-2CDC-9F36-7D01-66BE28B360A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75" y="5278977"/>
            <a:ext cx="1551887" cy="936105"/>
          </a:xfrm>
          <a:prstGeom prst="rect">
            <a:avLst/>
          </a:prstGeom>
        </p:spPr>
      </p:pic>
      <p:pic>
        <p:nvPicPr>
          <p:cNvPr id="24" name="صورة 14" descr="imagewes.jpg">
            <a:hlinkClick r:id="rId6" action="ppaction://hlinksldjump"/>
            <a:extLst>
              <a:ext uri="{FF2B5EF4-FFF2-40B4-BE49-F238E27FC236}">
                <a16:creationId xmlns:a16="http://schemas.microsoft.com/office/drawing/2014/main" id="{9DDB28C3-03DC-7285-D06D-3402E69AFD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9988" y="6000768"/>
            <a:ext cx="1551887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4" grpId="0"/>
      <p:bldP spid="19" grpId="0"/>
      <p:bldP spid="35" grpId="0"/>
      <p:bldP spid="42" grpId="0"/>
      <p:bldP spid="43" grpId="0"/>
      <p:bldP spid="44" grpId="0"/>
      <p:bldP spid="4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9334807-the-end-word-on-black-board-background-composed-from-colorful-abc-alphabet-block-wooden-letters-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stock-illustration-thumbs-up-emoticon-vector-design-showing-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428604"/>
            <a:ext cx="1857388" cy="1714512"/>
          </a:xfrm>
          <a:prstGeom prst="rect">
            <a:avLst/>
          </a:prstGeom>
        </p:spPr>
      </p:pic>
      <p:sp>
        <p:nvSpPr>
          <p:cNvPr id="12" name="سهم إلى اليسار 11">
            <a:hlinkClick r:id="rId3" action="ppaction://hlinksldjump"/>
          </p:cNvPr>
          <p:cNvSpPr/>
          <p:nvPr/>
        </p:nvSpPr>
        <p:spPr>
          <a:xfrm>
            <a:off x="214282" y="5286388"/>
            <a:ext cx="1571636" cy="928694"/>
          </a:xfrm>
          <a:prstGeom prst="lef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hlinkClick r:id="rId3" action="ppaction://hlinksldjump"/>
          </p:cNvPr>
          <p:cNvSpPr/>
          <p:nvPr/>
        </p:nvSpPr>
        <p:spPr>
          <a:xfrm>
            <a:off x="-214330" y="5058237"/>
            <a:ext cx="242886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cap="none" spc="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cap="none" spc="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Back</a:t>
            </a:r>
          </a:p>
          <a:p>
            <a:pPr algn="ctr"/>
            <a:endParaRPr lang="ar-SA" sz="2800" b="1" cap="none" spc="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صورة 14" descr="imagewes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2708" y="3429000"/>
            <a:ext cx="2453256" cy="6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6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80128135931-shutterstock-4667155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56" y="0"/>
            <a:ext cx="9170855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99592" y="260648"/>
            <a:ext cx="4429156" cy="50006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altLang="ar-SA" sz="3600" b="1" dirty="0">
                <a:solidFill>
                  <a:srgbClr val="FF0000"/>
                </a:solidFill>
              </a:rPr>
              <a:t>Learning Objectives 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66670" y="1057271"/>
            <a:ext cx="5895000" cy="50006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30719" y="1076471"/>
            <a:ext cx="61813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/>
            <a:r>
              <a:rPr lang="en-US" sz="2400" b="1" i="1" dirty="0">
                <a:solidFill>
                  <a:schemeClr val="bg2">
                    <a:lumMod val="50000"/>
                  </a:schemeClr>
                </a:solidFill>
              </a:rPr>
              <a:t>*</a:t>
            </a:r>
            <a:r>
              <a:rPr lang="en-US" sz="2400" b="1" i="1" u="sng" dirty="0">
                <a:solidFill>
                  <a:schemeClr val="bg2">
                    <a:lumMod val="50000"/>
                  </a:schemeClr>
                </a:solidFill>
              </a:rPr>
              <a:t>By the end of this lesson, Ss will be able to: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-52933" y="1557337"/>
            <a:ext cx="6300192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1- Form correct simple past tense WH questions.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2-Form correct simple past tense Yes/No questions.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3-Write correct sentence about their birth place.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4-Transform passive sentences into past simple.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5-Refer to past events with (used to)</a:t>
            </a:r>
            <a:endParaRPr lang="en-US" sz="24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3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سهم إلى اليسار 11">
            <a:hlinkClick r:id="rId2" action="ppaction://hlinksldjump"/>
          </p:cNvPr>
          <p:cNvSpPr/>
          <p:nvPr/>
        </p:nvSpPr>
        <p:spPr>
          <a:xfrm>
            <a:off x="214282" y="5214950"/>
            <a:ext cx="1571636" cy="928694"/>
          </a:xfrm>
          <a:prstGeom prst="lef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hlinkClick r:id="rId2" action="ppaction://hlinksldjump"/>
          </p:cNvPr>
          <p:cNvSpPr/>
          <p:nvPr/>
        </p:nvSpPr>
        <p:spPr>
          <a:xfrm>
            <a:off x="-29724" y="4986799"/>
            <a:ext cx="221454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cap="none" spc="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cap="none" spc="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Back</a:t>
            </a:r>
          </a:p>
          <a:p>
            <a:pPr algn="ctr"/>
            <a:endParaRPr lang="ar-SA" sz="2800" b="1" cap="none" spc="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صورة 5" descr="x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40" y="1857364"/>
            <a:ext cx="4310066" cy="3706657"/>
          </a:xfrm>
          <a:prstGeom prst="rect">
            <a:avLst/>
          </a:prstGeom>
        </p:spPr>
      </p:pic>
      <p:pic>
        <p:nvPicPr>
          <p:cNvPr id="8" name="صورة 7" descr="teary-eyed-emoticon-cry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0750" y="1047750"/>
            <a:ext cx="1595432" cy="15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Vocabul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rent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7369" y="4372206"/>
            <a:ext cx="609600" cy="609600"/>
          </a:xfrm>
          <a:prstGeom prst="rect">
            <a:avLst/>
          </a:prstGeom>
        </p:spPr>
      </p:pic>
      <p:pic>
        <p:nvPicPr>
          <p:cNvPr id="21" name="young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1236" y="4353671"/>
            <a:ext cx="609600" cy="609600"/>
          </a:xfrm>
          <a:prstGeom prst="rect">
            <a:avLst/>
          </a:prstGeom>
        </p:spPr>
      </p:pic>
      <p:pic>
        <p:nvPicPr>
          <p:cNvPr id="20" name="age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1277" y="4509120"/>
            <a:ext cx="609600" cy="609600"/>
          </a:xfrm>
          <a:prstGeom prst="rect">
            <a:avLst/>
          </a:prstGeom>
        </p:spPr>
      </p:pic>
      <p:pic>
        <p:nvPicPr>
          <p:cNvPr id="4" name="صورة 3" descr="6866730-colourful-letters-making-a-border-on-a-white-background-alphabet-border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1236" y="3811024"/>
            <a:ext cx="18896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Age </a:t>
            </a:r>
            <a:endParaRPr lang="ar-S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94" y="980728"/>
            <a:ext cx="2667306" cy="265025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2376264" cy="2410533"/>
          </a:xfrm>
          <a:prstGeom prst="rect">
            <a:avLst/>
          </a:prstGeom>
        </p:spPr>
      </p:pic>
      <p:cxnSp>
        <p:nvCxnSpPr>
          <p:cNvPr id="8" name="رابط كسهم مستقيم 7"/>
          <p:cNvCxnSpPr/>
          <p:nvPr/>
        </p:nvCxnSpPr>
        <p:spPr>
          <a:xfrm flipV="1">
            <a:off x="8069976" y="3551997"/>
            <a:ext cx="181027" cy="320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H="1" flipV="1">
            <a:off x="7272300" y="3551997"/>
            <a:ext cx="108012" cy="374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16"/>
          <p:cNvSpPr/>
          <p:nvPr/>
        </p:nvSpPr>
        <p:spPr>
          <a:xfrm>
            <a:off x="4225592" y="3739040"/>
            <a:ext cx="13408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Young </a:t>
            </a:r>
            <a:endParaRPr lang="ar-S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732240" y="3768896"/>
            <a:ext cx="18896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Parents </a:t>
            </a:r>
            <a:endParaRPr lang="ar-S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3023320" cy="2614296"/>
          </a:xfrm>
          <a:prstGeom prst="rect">
            <a:avLst/>
          </a:prstGeom>
        </p:spPr>
      </p:pic>
      <p:cxnSp>
        <p:nvCxnSpPr>
          <p:cNvPr id="7" name="رابط كسهم مستقيم 6"/>
          <p:cNvCxnSpPr/>
          <p:nvPr/>
        </p:nvCxnSpPr>
        <p:spPr>
          <a:xfrm flipV="1">
            <a:off x="5076056" y="3551997"/>
            <a:ext cx="360040" cy="2168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3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903FCC8-9F02-97D2-9BB9-34FDDF734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9" y="0"/>
            <a:ext cx="8377543" cy="65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2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19230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851920" y="863656"/>
            <a:ext cx="2574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 was born in </a:t>
            </a:r>
            <a:r>
              <a:rPr lang="en-US" dirty="0">
                <a:solidFill>
                  <a:srgbClr val="FF0000"/>
                </a:solidFill>
              </a:rPr>
              <a:t>California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I grew up in </a:t>
            </a:r>
            <a:r>
              <a:rPr lang="en-US" dirty="0">
                <a:solidFill>
                  <a:srgbClr val="FF0000"/>
                </a:solidFill>
              </a:rPr>
              <a:t>Los Angeles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I don’t remember when I</a:t>
            </a:r>
          </a:p>
          <a:p>
            <a:pPr algn="ctr"/>
            <a:r>
              <a:rPr lang="en-US" dirty="0"/>
              <a:t>said my first word. I</a:t>
            </a:r>
          </a:p>
          <a:p>
            <a:pPr algn="ctr"/>
            <a:r>
              <a:rPr lang="en-US" dirty="0"/>
              <a:t>started walking at the</a:t>
            </a:r>
          </a:p>
          <a:p>
            <a:pPr algn="ctr"/>
            <a:r>
              <a:rPr lang="en-US" dirty="0"/>
              <a:t>age of </a:t>
            </a:r>
            <a:r>
              <a:rPr lang="en-US" dirty="0">
                <a:solidFill>
                  <a:srgbClr val="FF0000"/>
                </a:solidFill>
              </a:rPr>
              <a:t>18</a:t>
            </a:r>
            <a:r>
              <a:rPr lang="en-US" dirty="0"/>
              <a:t> months.</a:t>
            </a:r>
          </a:p>
          <a:p>
            <a:pPr algn="ctr"/>
            <a:r>
              <a:rPr lang="en-US" dirty="0"/>
              <a:t>I went to school at the</a:t>
            </a:r>
          </a:p>
          <a:p>
            <a:pPr algn="ctr"/>
            <a:r>
              <a:rPr lang="en-US" dirty="0"/>
              <a:t>age of </a:t>
            </a:r>
            <a:r>
              <a:rPr lang="en-US" dirty="0">
                <a:solidFill>
                  <a:srgbClr val="FF0000"/>
                </a:solidFill>
              </a:rPr>
              <a:t>five.</a:t>
            </a:r>
            <a:r>
              <a:rPr lang="en-US" dirty="0"/>
              <a:t> I first used a</a:t>
            </a:r>
          </a:p>
          <a:p>
            <a:pPr algn="ctr"/>
            <a:r>
              <a:rPr lang="en-US" dirty="0"/>
              <a:t>computer at the age of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six.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107504" y="3212976"/>
            <a:ext cx="288032" cy="51300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18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54CADE1-E55F-D259-070D-E7D183BA7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973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FD18-7826-7C7B-AE1A-EF9D982C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309"/>
          </a:xfrm>
        </p:spPr>
        <p:txBody>
          <a:bodyPr>
            <a:normAutofit fontScale="90000"/>
          </a:bodyPr>
          <a:lstStyle/>
          <a:p>
            <a:r>
              <a:rPr lang="en-US" dirty="0"/>
              <a:t>passive</a:t>
            </a:r>
            <a:endParaRPr lang="en-SA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B045674-D615-D905-D906-C70B28614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33588"/>
          <a:stretch/>
        </p:blipFill>
        <p:spPr>
          <a:xfrm>
            <a:off x="0" y="868947"/>
            <a:ext cx="8686800" cy="59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14476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</TotalTime>
  <Words>353</Words>
  <Application>Microsoft Office PowerPoint</Application>
  <PresentationFormat>On-screen Show (4:3)</PresentationFormat>
  <Paragraphs>112</Paragraphs>
  <Slides>20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Zaid Osama</cp:lastModifiedBy>
  <cp:revision>50</cp:revision>
  <dcterms:created xsi:type="dcterms:W3CDTF">2020-08-04T01:19:29Z</dcterms:created>
  <dcterms:modified xsi:type="dcterms:W3CDTF">2023-09-06T18:09:34Z</dcterms:modified>
</cp:coreProperties>
</file>