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72" r:id="rId2"/>
    <p:sldId id="293" r:id="rId3"/>
    <p:sldId id="294" r:id="rId4"/>
    <p:sldId id="302" r:id="rId5"/>
    <p:sldId id="295" r:id="rId6"/>
    <p:sldId id="278" r:id="rId7"/>
    <p:sldId id="284" r:id="rId8"/>
    <p:sldId id="256" r:id="rId9"/>
    <p:sldId id="297" r:id="rId10"/>
    <p:sldId id="281" r:id="rId11"/>
    <p:sldId id="280" r:id="rId12"/>
    <p:sldId id="283" r:id="rId13"/>
    <p:sldId id="257" r:id="rId14"/>
    <p:sldId id="261" r:id="rId15"/>
    <p:sldId id="285" r:id="rId16"/>
    <p:sldId id="286" r:id="rId17"/>
    <p:sldId id="287" r:id="rId18"/>
    <p:sldId id="288" r:id="rId19"/>
    <p:sldId id="289" r:id="rId20"/>
    <p:sldId id="299" r:id="rId21"/>
    <p:sldId id="290" r:id="rId22"/>
    <p:sldId id="301" r:id="rId23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59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6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3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0D73-C59B-44E9-9BA9-53AA5F583C04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B230-7201-45B6-917E-7348BEDB1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96071-FFB1-4C13-9DD1-B14AC94FB64F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DC271-4BC9-407D-A5FB-1A6A39631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E14C-506E-41AF-893D-8C3D0A40B3C8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E31F2-3669-4B9D-9E0C-7D733ECA1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8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2AC8D-4B11-45F5-A808-5C9FCDAC66EA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BD4C-3F23-4C2A-9070-61B9E4D04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C4ADB-C054-46B9-A549-F17921CD4AA1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9AF72-FC3A-4DAE-B58F-9FE13E727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BBF88-4C52-4D87-8D72-A8E6AC82CA89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F1967-2A44-4E7B-BCEA-D5A3A16B3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37FC2-1C6F-4669-B27C-FDB262EFDFBA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DA9DD-A7B2-4505-8F63-9A79587A6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40C4-6346-4076-B05F-37CC6182EC24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72531-310F-4DA7-88BF-BDCA5D67D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C1846-B3C0-414A-9B0F-5BEBA40A71CB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8DEB5-5048-4D8B-8E10-43BE6A526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2E38C-289A-4D25-B899-D65857151405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D62D7-4EF1-46AD-B237-609C60E32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745C6-C7F9-443A-952A-6B71B2555874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1BFC6-2051-40DC-BB37-6BD101BE6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B7699E-D169-47C9-A863-1A1DA0D14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strip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hyperlink" Target="https://www.liveworksheets.com/cr1434518xv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image" Target="../media/image46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533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مجموعة 22"/>
          <p:cNvGrpSpPr>
            <a:grpSpLocks/>
          </p:cNvGrpSpPr>
          <p:nvPr/>
        </p:nvGrpSpPr>
        <p:grpSpPr bwMode="auto">
          <a:xfrm>
            <a:off x="4572000" y="381000"/>
            <a:ext cx="4303713" cy="5638800"/>
            <a:chOff x="6400800" y="-990600"/>
            <a:chExt cx="3886200" cy="3886200"/>
          </a:xfrm>
        </p:grpSpPr>
        <p:sp>
          <p:nvSpPr>
            <p:cNvPr id="4" name="شمس 3"/>
            <p:cNvSpPr/>
            <p:nvPr/>
          </p:nvSpPr>
          <p:spPr>
            <a:xfrm>
              <a:off x="6400800" y="-990600"/>
              <a:ext cx="3886200" cy="3886200"/>
            </a:xfrm>
            <a:prstGeom prst="sun">
              <a:avLst/>
            </a:prstGeom>
            <a:gradFill flip="none" rotWithShape="1">
              <a:gsLst>
                <a:gs pos="0">
                  <a:srgbClr val="FFF200">
                    <a:alpha val="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W1 THAGHR 04 036" pitchFamily="2" charset="-78"/>
              </a:endParaRPr>
            </a:p>
          </p:txBody>
        </p:sp>
        <p:sp>
          <p:nvSpPr>
            <p:cNvPr id="5" name="مستطيل 4">
              <a:hlinkClick r:id="" action="ppaction://hlinkshowjump?jump=firstslide"/>
            </p:cNvPr>
            <p:cNvSpPr/>
            <p:nvPr/>
          </p:nvSpPr>
          <p:spPr>
            <a:xfrm rot="20629884">
              <a:off x="7014105" y="589803"/>
              <a:ext cx="2510135" cy="9530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Akhbar MT" pitchFamily="2" charset="-78"/>
                </a:rPr>
                <a:t>أ</a:t>
              </a:r>
              <a:r>
                <a:rPr lang="ar-SA" sz="7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Akhbar MT" pitchFamily="2" charset="-78"/>
                </a:rPr>
                <a:t>ستكشف</a:t>
              </a:r>
              <a:endParaRPr lang="ar-SA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endParaRPr>
            </a:p>
          </p:txBody>
        </p:sp>
      </p:grp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188" y="571500"/>
            <a:ext cx="69056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شكل بيضاوي 3"/>
          <p:cNvSpPr/>
          <p:nvPr/>
        </p:nvSpPr>
        <p:spPr>
          <a:xfrm>
            <a:off x="3429000" y="2667000"/>
            <a:ext cx="1905000" cy="1905000"/>
          </a:xfrm>
          <a:prstGeom prst="ellipse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8458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33400" y="304800"/>
            <a:ext cx="7886735" cy="5638800"/>
            <a:chOff x="1268590" y="1535152"/>
            <a:chExt cx="6427610" cy="3036848"/>
          </a:xfrm>
          <a:effectLst>
            <a:glow rad="101600">
              <a:srgbClr val="002060">
                <a:alpha val="60000"/>
              </a:srgbClr>
            </a:glow>
          </a:effectLst>
        </p:grpSpPr>
        <p:sp>
          <p:nvSpPr>
            <p:cNvPr id="3" name="Snip and Round Single Corner Rectangle 2"/>
            <p:cNvSpPr/>
            <p:nvPr/>
          </p:nvSpPr>
          <p:spPr>
            <a:xfrm>
              <a:off x="1676400" y="2286000"/>
              <a:ext cx="6019800" cy="2286000"/>
            </a:xfrm>
            <a:prstGeom prst="snipRoundRect">
              <a:avLst>
                <a:gd name="adj1" fmla="val 9450"/>
                <a:gd name="adj2" fmla="val 6618"/>
              </a:avLst>
            </a:prstGeom>
            <a:blipFill>
              <a:blip r:embed="rId4" cstate="print"/>
              <a:stretch>
                <a:fillRect/>
              </a:stretch>
            </a:blipFill>
            <a:ln w="38100">
              <a:noFill/>
              <a:prstDash val="sysDot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softEdge rad="63500"/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600"/>
            </a:p>
          </p:txBody>
        </p:sp>
        <p:sp>
          <p:nvSpPr>
            <p:cNvPr id="4" name="Rounded Rectangle 3"/>
            <p:cNvSpPr/>
            <p:nvPr/>
          </p:nvSpPr>
          <p:spPr>
            <a:xfrm rot="20524833">
              <a:off x="1268590" y="1535152"/>
              <a:ext cx="1662651" cy="1559725"/>
            </a:xfrm>
            <a:prstGeom prst="roundRect">
              <a:avLst/>
            </a:prstGeom>
            <a:blipFill>
              <a:blip r:embed="rId5" cstate="print">
                <a:lum bright="-29000" contrast="48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00" y="304800"/>
            <a:ext cx="48387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000" b="1" dirty="0" smtClean="0"/>
              <a:t>نشاط 1</a:t>
            </a:r>
          </a:p>
          <a:p>
            <a:pPr algn="ctr"/>
            <a:endParaRPr lang="en-US" sz="6000" dirty="0">
              <a:latin typeface="Calibri" pitchFamily="34" charset="0"/>
            </a:endParaRPr>
          </a:p>
        </p:txBody>
      </p:sp>
      <p:pic>
        <p:nvPicPr>
          <p:cNvPr id="8" name="Picture 7" descr="girl_at_des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2157413"/>
            <a:ext cx="2286000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/>
          <p:nvPr/>
        </p:nvSpPr>
        <p:spPr>
          <a:xfrm>
            <a:off x="1676400" y="2895600"/>
            <a:ext cx="457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smtClean="0">
                <a:solidFill>
                  <a:srgbClr val="FF0000"/>
                </a:solidFill>
                <a:cs typeface="Akhbar MT" pitchFamily="2" charset="-78"/>
              </a:rPr>
              <a:t>اطلب </a:t>
            </a:r>
            <a:r>
              <a:rPr lang="ar-SA" sz="4400" b="1" dirty="0" smtClean="0">
                <a:solidFill>
                  <a:srgbClr val="FF0000"/>
                </a:solidFill>
                <a:cs typeface="Akhbar MT" pitchFamily="2" charset="-78"/>
              </a:rPr>
              <a:t>من </a:t>
            </a:r>
            <a:r>
              <a:rPr lang="ar-EG" sz="4400" b="1" dirty="0" smtClean="0">
                <a:solidFill>
                  <a:srgbClr val="FF0000"/>
                </a:solidFill>
                <a:cs typeface="Akhbar MT" pitchFamily="2" charset="-78"/>
              </a:rPr>
              <a:t>طفلك أن يساعدك على تصنيف ملابس الغسيل مثل الثياب والجوارب والقمصان وغيرها.</a:t>
            </a:r>
            <a:endParaRPr lang="ar-SA" sz="4400" b="1" dirty="0" smtClean="0">
              <a:solidFill>
                <a:srgbClr val="FF0000"/>
              </a:solidFill>
              <a:cs typeface="Akhbar MT" pitchFamily="2" charset="-78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2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914400"/>
            <a:ext cx="9144000" cy="5105400"/>
          </a:xfrm>
          <a:prstGeom prst="roundRect">
            <a:avLst>
              <a:gd name="adj" fmla="val 0"/>
            </a:avLst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8800" y="2100263"/>
            <a:ext cx="425132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11500" b="1">
                <a:solidFill>
                  <a:srgbClr val="000000"/>
                </a:solidFill>
                <a:latin typeface="Calibri" pitchFamily="34" charset="0"/>
              </a:rPr>
              <a:t>التهيئة</a:t>
            </a:r>
            <a:endParaRPr lang="en-US" sz="66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 rot="519073">
            <a:off x="5753100" y="993775"/>
            <a:ext cx="1752600" cy="1468438"/>
          </a:xfrm>
          <a:prstGeom prst="roundRect">
            <a:avLst>
              <a:gd name="adj" fmla="val 0"/>
            </a:avLst>
          </a:prstGeom>
          <a:blipFill>
            <a:blip r:embed="rId6" cstate="print">
              <a:lum bright="-9000" contrast="5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b="1" dirty="0"/>
          </a:p>
        </p:txBody>
      </p:sp>
      <p:sp>
        <p:nvSpPr>
          <p:cNvPr id="7" name="Rectangle 6"/>
          <p:cNvSpPr/>
          <p:nvPr/>
        </p:nvSpPr>
        <p:spPr>
          <a:xfrm>
            <a:off x="0" y="3962400"/>
            <a:ext cx="3962400" cy="2895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dirty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14 - squea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51260"/>
            <a:ext cx="6324599" cy="548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4964660" y="95725"/>
            <a:ext cx="4144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5400" b="1" dirty="0" smtClean="0">
                <a:ln w="50800"/>
                <a:solidFill>
                  <a:srgbClr val="FF0000"/>
                </a:solidFill>
              </a:rPr>
              <a:t>الانتقال إلى ص </a:t>
            </a:r>
            <a:r>
              <a:rPr lang="ar-SA" sz="5400" b="1" dirty="0" smtClean="0">
                <a:ln w="50800"/>
                <a:solidFill>
                  <a:srgbClr val="FF0000"/>
                </a:solidFill>
              </a:rPr>
              <a:t>7</a:t>
            </a:r>
            <a:endParaRPr lang="ar-SA" sz="5400" b="1" cap="none" spc="0" dirty="0">
              <a:ln w="50800"/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4724400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صورة 3" descr="CyIPt8rWQAAEqyj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630" y="0"/>
            <a:ext cx="410337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867400" y="2743200"/>
            <a:ext cx="247054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مرري قلمك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على الخطوط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المتقطعة</a:t>
            </a:r>
            <a:endParaRPr lang="ar-S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828800"/>
            <a:ext cx="451485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صورة 2" descr="CyIPt8rWQAAEqyj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0337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609600" y="3048000"/>
            <a:ext cx="29145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ضع</a:t>
            </a:r>
            <a:r>
              <a:rPr lang="ar-SA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ي</a:t>
            </a:r>
            <a:r>
              <a:rPr lang="ar-EG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 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O</a:t>
            </a:r>
            <a:r>
              <a:rPr lang="ar-EG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 حول الحافلة</a:t>
            </a:r>
            <a:endParaRPr lang="ar-SA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khbar MT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 و </a:t>
            </a:r>
            <a:r>
              <a:rPr lang="en-US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x</a:t>
            </a:r>
            <a:r>
              <a:rPr lang="ar-EG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khbar MT" pitchFamily="2" charset="-78"/>
              </a:rPr>
              <a:t> حول الشجرة</a:t>
            </a:r>
            <a:endParaRPr lang="ar-SA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khbar MT" pitchFamily="2" charset="-78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2133600"/>
            <a:ext cx="71342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جسم مشطوف الحواف 2"/>
          <p:cNvSpPr/>
          <p:nvPr/>
        </p:nvSpPr>
        <p:spPr>
          <a:xfrm>
            <a:off x="2438400" y="381000"/>
            <a:ext cx="6477000" cy="1447800"/>
          </a:xfrm>
          <a:prstGeom prst="bevel">
            <a:avLst>
              <a:gd name="adj" fmla="val 9040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  <a:tileRect r="-100000" b="-10000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لوّني </a:t>
            </a:r>
            <a:r>
              <a:rPr lang="ar-SA" sz="32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الشاحنة باللون الأخضر، والكرة بالأزرق، والطائر بالأصفر، والوردة بالأحمر.</a:t>
            </a:r>
          </a:p>
        </p:txBody>
      </p:sp>
      <p:pic>
        <p:nvPicPr>
          <p:cNvPr id="4" name="صورة 3" descr="4 copy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4114800"/>
            <a:ext cx="2474912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صورة 4" descr="Copy of 1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1905000"/>
            <a:ext cx="25781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5" descr="2 copy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2133600"/>
            <a:ext cx="1958975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6" descr="3 copy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3962400"/>
            <a:ext cx="20701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ريط منحني إلى الأعلى 1"/>
          <p:cNvSpPr/>
          <p:nvPr/>
        </p:nvSpPr>
        <p:spPr>
          <a:xfrm>
            <a:off x="1371600" y="609600"/>
            <a:ext cx="6477000" cy="1447800"/>
          </a:xfrm>
          <a:prstGeom prst="ellipseRibbon2">
            <a:avLst>
              <a:gd name="adj1" fmla="val 25000"/>
              <a:gd name="adj2" fmla="val 71176"/>
              <a:gd name="adj3" fmla="val 12500"/>
            </a:avLst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 r="-100000" b="-100000"/>
          </a:gradFill>
          <a:ln w="19050">
            <a:solidFill>
              <a:srgbClr val="C0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ضع علامة  </a:t>
            </a:r>
            <a:r>
              <a:rPr 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O</a:t>
            </a:r>
            <a:r>
              <a:rPr lang="ar-EG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   حول الأصغر</a:t>
            </a:r>
            <a:endParaRPr lang="ar-SA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j-cs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667000"/>
            <a:ext cx="71247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286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437955" y="743955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 ختامي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مستطيل 2">
            <a:hlinkClick r:id="rId17"/>
          </p:cNvPr>
          <p:cNvSpPr/>
          <p:nvPr/>
        </p:nvSpPr>
        <p:spPr>
          <a:xfrm>
            <a:off x="1025631" y="3697872"/>
            <a:ext cx="5220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https://www.liveworksheets.com/cr1434518xv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  <p:pic>
        <p:nvPicPr>
          <p:cNvPr id="1026" name="Picture 2" descr="Tutorial Liveworksheets Español Cómo Crear Hacer Seguimiento Fichas  Interactivas Live Workheet 1t Grade Paage Math Heet For Firt Grader Free  Printable 1 Ubtraction Adjective Workheet — Calamityjanetheshow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75" y="1745604"/>
            <a:ext cx="2878830" cy="161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0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 descr="27dc98ce632b46e951a82e81c7a7890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381000"/>
            <a:ext cx="8255000" cy="60198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51801" y="4572000"/>
            <a:ext cx="36728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استكمال حل الأنشطة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0" y="609600"/>
            <a:ext cx="26324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الواجب : 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81689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5072066" y="857232"/>
            <a:ext cx="3071834" cy="2500330"/>
          </a:xfrm>
          <a:prstGeom prst="rect">
            <a:avLst/>
          </a:prstGeom>
          <a:solidFill>
            <a:srgbClr val="AE8D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cs typeface="Akhbar MT" pitchFamily="2" charset="-78"/>
              </a:rPr>
              <a:t>من يستفيد من العرض</a:t>
            </a:r>
          </a:p>
          <a:p>
            <a:pPr algn="ctr"/>
            <a:r>
              <a:rPr lang="ar-SA" sz="3600" b="1" dirty="0" smtClean="0">
                <a:cs typeface="Akhbar MT" pitchFamily="2" charset="-78"/>
              </a:rPr>
              <a:t>أرجو ذكر المصدر </a:t>
            </a:r>
            <a:endParaRPr lang="ar-SA" sz="3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02207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128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9095759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568056"/>
      </p:ext>
    </p:extLst>
  </p:cSld>
  <p:clrMapOvr>
    <a:masterClrMapping/>
  </p:clrMapOvr>
  <p:transition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8252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63143" y="69944"/>
            <a:ext cx="46939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3600" b="1" cap="none" spc="0" dirty="0" smtClean="0">
                <a:ln w="50800"/>
                <a:effectLst/>
              </a:rPr>
              <a:t>بداية سوف</a:t>
            </a:r>
          </a:p>
          <a:p>
            <a:pPr algn="ctr"/>
            <a:r>
              <a:rPr lang="ar-SA" sz="3600" b="1" cap="none" spc="0" dirty="0" smtClean="0">
                <a:ln w="50800"/>
                <a:effectLst/>
              </a:rPr>
              <a:t> نتعرف على درسنا لهذا اليوم </a:t>
            </a:r>
          </a:p>
          <a:p>
            <a:pPr algn="ctr"/>
            <a:r>
              <a:rPr lang="ar-SA" sz="3600" b="1" dirty="0" smtClean="0">
                <a:ln w="50800"/>
              </a:rPr>
              <a:t>ولكن نشاهد هذا المقطع </a:t>
            </a:r>
            <a:endParaRPr lang="ar-SA" sz="3600" b="1" cap="none" spc="0" dirty="0">
              <a:ln w="50800"/>
              <a:effectLst/>
            </a:endParaRPr>
          </a:p>
        </p:txBody>
      </p:sp>
      <p:pic>
        <p:nvPicPr>
          <p:cNvPr id="4" name="مقطع تعليمي (التصنيف)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982926"/>
            <a:ext cx="7162800" cy="457027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6" y="1523368"/>
            <a:ext cx="5066108" cy="548939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 descr="6d1e56bb38522ea36bba55f93afe5a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95600" y="609600"/>
            <a:ext cx="396134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إذًًا سوف نقوم </a:t>
            </a:r>
          </a:p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بتصنيف الأشياء </a:t>
            </a:r>
          </a:p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حسب :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38600" y="3200400"/>
            <a:ext cx="20986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SA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لونها </a:t>
            </a:r>
          </a:p>
          <a:p>
            <a:pPr algn="ctr"/>
            <a:r>
              <a:rPr lang="ar-SA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وحجمها</a:t>
            </a:r>
          </a:p>
          <a:p>
            <a:pPr algn="ctr"/>
            <a:r>
              <a:rPr lang="ar-SA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وشكلها</a:t>
            </a:r>
            <a:endParaRPr lang="ar-S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الأول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962400"/>
            <a:ext cx="533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13240" y="765728"/>
            <a:ext cx="4572000" cy="334245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:11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الأول : المقارنة والتصنيف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: التهيئة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الهدف من الدرس: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التعرف على معاني المفردات بالدرس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وتصنيف الأشياء وفق خاصية </a:t>
            </a:r>
            <a:r>
              <a:rPr lang="ar-SA" sz="2400" b="1" dirty="0" smtClean="0">
                <a:cs typeface="Akhbar MT" pitchFamily="2" charset="-78"/>
              </a:rPr>
              <a:t>واحدة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القيمة المستهدفة: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غرس قيمة التنظيم والترتيب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6" y="1407722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11259" y="765728"/>
            <a:ext cx="2173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3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138</Words>
  <Application>Microsoft Office PowerPoint</Application>
  <PresentationFormat>عرض على الشاشة (4:3)</PresentationFormat>
  <Paragraphs>37</Paragraphs>
  <Slides>22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8" baseType="lpstr">
      <vt:lpstr>Akhbar MT</vt:lpstr>
      <vt:lpstr>Arial</vt:lpstr>
      <vt:lpstr>Calibri</vt:lpstr>
      <vt:lpstr>Times New Roman</vt:lpstr>
      <vt:lpstr>W1 THAGHR 04 036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290</cp:revision>
  <dcterms:created xsi:type="dcterms:W3CDTF">2006-08-16T00:00:00Z</dcterms:created>
  <dcterms:modified xsi:type="dcterms:W3CDTF">2023-08-26T04:36:53Z</dcterms:modified>
</cp:coreProperties>
</file>