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24"/>
  </p:notesMasterIdLst>
  <p:sldIdLst>
    <p:sldId id="272" r:id="rId2"/>
    <p:sldId id="293" r:id="rId3"/>
    <p:sldId id="294" r:id="rId4"/>
    <p:sldId id="295" r:id="rId5"/>
    <p:sldId id="296" r:id="rId6"/>
    <p:sldId id="278" r:id="rId7"/>
    <p:sldId id="256" r:id="rId8"/>
    <p:sldId id="297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16" r:id="rId21"/>
    <p:sldId id="318" r:id="rId22"/>
    <p:sldId id="301" r:id="rId23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91" autoAdjust="0"/>
    <p:restoredTop sz="94599" autoAdjust="0"/>
  </p:normalViewPr>
  <p:slideViewPr>
    <p:cSldViewPr>
      <p:cViewPr varScale="1">
        <p:scale>
          <a:sx n="69" d="100"/>
          <a:sy n="69" d="100"/>
        </p:scale>
        <p:origin x="140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66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26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970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8BB714-0464-4E3F-9FB7-CB96D2C56B9B}" type="slidenum">
              <a:rPr lang="ar-S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ar-SA" smtClean="0"/>
          </a:p>
        </p:txBody>
      </p:sp>
    </p:spTree>
    <p:extLst>
      <p:ext uri="{BB962C8B-B14F-4D97-AF65-F5344CB8AC3E}">
        <p14:creationId xmlns:p14="http://schemas.microsoft.com/office/powerpoint/2010/main" val="4213305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3072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6A80AA-BDF7-43C5-8012-E6A5D728A390}" type="slidenum">
              <a:rPr lang="ar-S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ar-SA" smtClean="0"/>
          </a:p>
        </p:txBody>
      </p:sp>
    </p:spTree>
    <p:extLst>
      <p:ext uri="{BB962C8B-B14F-4D97-AF65-F5344CB8AC3E}">
        <p14:creationId xmlns:p14="http://schemas.microsoft.com/office/powerpoint/2010/main" val="2448089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3379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FA234-F081-44A9-941B-FAB792DCAA84}" type="slidenum">
              <a:rPr lang="ar-S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ar-SA" smtClean="0"/>
          </a:p>
        </p:txBody>
      </p:sp>
    </p:spTree>
    <p:extLst>
      <p:ext uri="{BB962C8B-B14F-4D97-AF65-F5344CB8AC3E}">
        <p14:creationId xmlns:p14="http://schemas.microsoft.com/office/powerpoint/2010/main" val="1115190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3686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2425AD-71EE-4919-B14D-6F847C9602A3}" type="slidenum">
              <a:rPr lang="ar-S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ar-SA" smtClean="0"/>
          </a:p>
        </p:txBody>
      </p:sp>
    </p:spTree>
    <p:extLst>
      <p:ext uri="{BB962C8B-B14F-4D97-AF65-F5344CB8AC3E}">
        <p14:creationId xmlns:p14="http://schemas.microsoft.com/office/powerpoint/2010/main" val="1634245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35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6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97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2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15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2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6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2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57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1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5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strips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19" Type="http://schemas.openxmlformats.org/officeDocument/2006/relationships/hyperlink" Target="https://wordwall.net/ar/resource/5206039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مستدير الزوايا 11"/>
          <p:cNvSpPr/>
          <p:nvPr/>
        </p:nvSpPr>
        <p:spPr>
          <a:xfrm>
            <a:off x="4800600" y="381000"/>
            <a:ext cx="3936428" cy="1600438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صف</a:t>
            </a:r>
            <a:r>
              <a:rPr lang="ar-SA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ي</a:t>
            </a:r>
            <a:r>
              <a:rPr lang="ar-EG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الشكل الملوّن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داخل الإطار</a:t>
            </a:r>
            <a:endParaRPr lang="ar-SA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981200"/>
            <a:ext cx="838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ستطيل مستدير الزوايا 8"/>
          <p:cNvSpPr/>
          <p:nvPr/>
        </p:nvSpPr>
        <p:spPr>
          <a:xfrm>
            <a:off x="304800" y="5029200"/>
            <a:ext cx="5181600" cy="194095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ضع</a:t>
            </a:r>
            <a:r>
              <a:rPr lang="ar-SA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ي</a:t>
            </a:r>
            <a:r>
              <a:rPr lang="ar-EG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 </a:t>
            </a:r>
            <a:r>
              <a:rPr 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O</a:t>
            </a:r>
            <a:r>
              <a:rPr lang="ar-EG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 حول الشكل المماثل له،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وعلامة × على الشكل المختلف عنه،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 </a:t>
            </a:r>
            <a:r>
              <a:rPr lang="ar-EG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وحدد</a:t>
            </a:r>
            <a:r>
              <a:rPr lang="ar-SA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ي</a:t>
            </a:r>
            <a:r>
              <a:rPr lang="ar-EG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 </a:t>
            </a:r>
            <a:r>
              <a:rPr lang="ar-EG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كيف عرفت </a:t>
            </a:r>
            <a:r>
              <a:rPr lang="ar-EG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ذلك</a:t>
            </a:r>
            <a:r>
              <a:rPr lang="ar-SA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khbar MT" pitchFamily="2" charset="-78"/>
              </a:rPr>
              <a:t> </a:t>
            </a:r>
            <a:endParaRPr lang="ar-SA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31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873 - pinball game chuck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93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93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9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9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873 - pinball game chuck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"/>
            <a:ext cx="8382000" cy="584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ربع نص 5"/>
          <p:cNvSpPr txBox="1"/>
          <p:nvPr/>
        </p:nvSpPr>
        <p:spPr>
          <a:xfrm>
            <a:off x="914400" y="1219200"/>
            <a:ext cx="3581400" cy="48013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عرفت ذلك لأن المربعات الحمراء لها نفس لون المربع الذي في الإطار وأيضاً </a:t>
            </a:r>
            <a:r>
              <a:rPr lang="ar-SA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بنفس </a:t>
            </a:r>
            <a:r>
              <a:rPr lang="ar-SA" sz="3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</a:t>
            </a:r>
            <a:r>
              <a:rPr lang="ar-EG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حجم، وتختلف باقي الأشكال عنه في اللون </a:t>
            </a:r>
            <a:r>
              <a:rPr lang="ar-SA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و</a:t>
            </a:r>
            <a:r>
              <a:rPr lang="ar-EG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الحجم أو الصفتين مع</a:t>
            </a:r>
            <a:r>
              <a:rPr lang="ar-SA" sz="3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ًا</a:t>
            </a:r>
            <a:endParaRPr lang="ar-SA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992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4267200" y="4572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صف</a:t>
            </a:r>
            <a:r>
              <a:rPr lang="ar-S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ي</a:t>
            </a: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الشكل الملوّن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داخل الإطار</a:t>
            </a:r>
            <a:endParaRPr lang="ar-SA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981200"/>
            <a:ext cx="830579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مستطيل 9"/>
          <p:cNvSpPr/>
          <p:nvPr/>
        </p:nvSpPr>
        <p:spPr>
          <a:xfrm>
            <a:off x="685800" y="54102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ضع</a:t>
            </a:r>
            <a:r>
              <a:rPr lang="ar-SA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ي</a:t>
            </a:r>
            <a:r>
              <a:rPr lang="ar-EG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ar-EG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حول الشكل المماثل له،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وعلامة × على الشكل المختلف عنه،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وحدد</a:t>
            </a:r>
            <a:r>
              <a:rPr lang="ar-SA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ي</a:t>
            </a:r>
            <a:r>
              <a:rPr lang="ar-EG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كيف عرفت ذلك</a:t>
            </a:r>
            <a:r>
              <a:rPr lang="ar-SA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ar-SA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6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81000"/>
            <a:ext cx="815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ربع نص 5"/>
          <p:cNvSpPr txBox="1"/>
          <p:nvPr/>
        </p:nvSpPr>
        <p:spPr>
          <a:xfrm>
            <a:off x="3124200" y="1295400"/>
            <a:ext cx="3124200" cy="38164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عرفت ذلك لأن الدوائر </a:t>
            </a:r>
            <a:r>
              <a:rPr lang="ar-S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الزرقاء </a:t>
            </a:r>
            <a:r>
              <a:rPr lang="ar-EG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لها نفس لون الدائرة التي في الإطار وأيضاً حجمها، وتختلف باقي الأشكال عنها في اللون أو الحجم أو الصفتين معاً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22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مستطيل مستدير الزوايا 28"/>
          <p:cNvSpPr/>
          <p:nvPr/>
        </p:nvSpPr>
        <p:spPr>
          <a:xfrm>
            <a:off x="4114800" y="381000"/>
            <a:ext cx="4673398" cy="1600438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صف حجم ولون </a:t>
            </a:r>
            <a:r>
              <a:rPr lang="ar-EG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الشيء </a:t>
            </a:r>
            <a:endParaRPr lang="ar-EG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الذي داخل الإطار</a:t>
            </a:r>
            <a:endParaRPr lang="ar-SA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057400"/>
            <a:ext cx="8229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ستطيل 8"/>
          <p:cNvSpPr/>
          <p:nvPr/>
        </p:nvSpPr>
        <p:spPr>
          <a:xfrm>
            <a:off x="609600" y="304800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50800"/>
                <a:solidFill>
                  <a:schemeClr val="accent4">
                    <a:lumMod val="75000"/>
                  </a:schemeClr>
                </a:solidFill>
                <a:effectLst/>
              </a:rPr>
              <a:t>صفحة </a:t>
            </a:r>
            <a:r>
              <a:rPr lang="ar-SA" sz="5400" b="1" cap="none" spc="0" dirty="0" smtClean="0">
                <a:ln w="50800"/>
                <a:solidFill>
                  <a:schemeClr val="accent4">
                    <a:lumMod val="75000"/>
                  </a:schemeClr>
                </a:solidFill>
                <a:effectLst/>
              </a:rPr>
              <a:t>13</a:t>
            </a:r>
            <a:endParaRPr lang="ar-SA" sz="5400" b="1" cap="none" spc="0" dirty="0">
              <a:ln w="50800"/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28600" y="4953000"/>
            <a:ext cx="5486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ضع 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ar-EG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حول الشيء المماثل له،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وعلامة × على الشيء المختلف عنه،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وحدد كيف عرفت ذلك</a:t>
            </a:r>
            <a:endParaRPr lang="ar-SA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75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873 - pinball game chuck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EG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W1 SHUROOQ 08 003" pitchFamily="2" charset="-78"/>
              </a:rPr>
              <a:t>ن </a:t>
            </a:r>
            <a:endParaRPr lang="ar-S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9874"/>
            <a:ext cx="7772400" cy="677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ربع نص 5"/>
          <p:cNvSpPr txBox="1"/>
          <p:nvPr/>
        </p:nvSpPr>
        <p:spPr>
          <a:xfrm>
            <a:off x="4038600" y="3429000"/>
            <a:ext cx="342900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عرفت ذلك لأن القمصان الزرقاء لها نفس لون القميص الذي في الإطار وأيضاً حجمه، وتختلف باقي القمصان عنه في اللون أو الحجم أو </a:t>
            </a:r>
            <a:r>
              <a:rPr lang="ar-SA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الصفتان معًا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31404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267200" y="38100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صف حجم ولون الشيء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الذي داخل الإطار</a:t>
            </a:r>
            <a:endParaRPr lang="ar-SA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057400"/>
            <a:ext cx="8077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685800" y="464820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ضع 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ar-EG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حول الشيء المماثل له،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وعلامة × على الشيء المختلف عنه،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وحدد كيف عرفت ذلك</a:t>
            </a:r>
            <a:endParaRPr lang="ar-SA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7200"/>
            <a:ext cx="678179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ربع نص 5"/>
          <p:cNvSpPr txBox="1"/>
          <p:nvPr/>
        </p:nvSpPr>
        <p:spPr>
          <a:xfrm>
            <a:off x="990600" y="2286000"/>
            <a:ext cx="3429000" cy="38164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عرفت ذلك لأن الجوارب البنفسجية لها نفس لون الجورب الذي في الإطار وأيضاً حجمه، وتختلف باقي الجوارب عنه في اللون أو الحجم أو الصفتين معاً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438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457200"/>
            <a:ext cx="6172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648200"/>
            <a:ext cx="4495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مستطيل 6"/>
          <p:cNvSpPr/>
          <p:nvPr/>
        </p:nvSpPr>
        <p:spPr>
          <a:xfrm>
            <a:off x="457200" y="1600200"/>
            <a:ext cx="2004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الواجب</a:t>
            </a:r>
            <a:endParaRPr lang="ar-SA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13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كيف يمكن تنمية مهارات التنظيم لدى الأطفال؟ - برنامج تنظيم وإدارة البيت  والحياة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81000"/>
            <a:ext cx="7772400" cy="61722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1600200" y="4648200"/>
            <a:ext cx="42627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تأملي هذه الصورة</a:t>
            </a:r>
          </a:p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ما رأيك </a:t>
            </a:r>
            <a:r>
              <a:rPr lang="ar-SA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بها</a:t>
            </a:r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؟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37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2286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3581400" cy="3269461"/>
          </a:xfrm>
          <a:prstGeom prst="rect">
            <a:avLst/>
          </a:prstGeom>
        </p:spPr>
      </p:pic>
      <p:pic>
        <p:nvPicPr>
          <p:cNvPr id="1026" name="Picture 2" descr="دلالات &amp;quot; ان الله جميل يحب الجمال &amp;quot; | المرسا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5715000" cy="266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9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4437955" y="743955"/>
            <a:ext cx="3100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نشاط ختامي 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  <p:pic>
        <p:nvPicPr>
          <p:cNvPr id="3" name="Picture 2" descr="30 - Lessons - Blendspac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36" y="1224212"/>
            <a:ext cx="2878830" cy="21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hlinkClick r:id="rId19"/>
          </p:cNvPr>
          <p:cNvSpPr/>
          <p:nvPr/>
        </p:nvSpPr>
        <p:spPr>
          <a:xfrm>
            <a:off x="1745816" y="3626931"/>
            <a:ext cx="4307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https://wordwall.net/ar/resource/5206039</a:t>
            </a:r>
          </a:p>
        </p:txBody>
      </p:sp>
    </p:spTree>
    <p:extLst>
      <p:ext uri="{BB962C8B-B14F-4D97-AF65-F5344CB8AC3E}">
        <p14:creationId xmlns:p14="http://schemas.microsoft.com/office/powerpoint/2010/main" val="2340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42"/>
            <a:ext cx="81689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5072066" y="857232"/>
            <a:ext cx="3071834" cy="2500330"/>
          </a:xfrm>
          <a:prstGeom prst="rect">
            <a:avLst/>
          </a:prstGeom>
          <a:solidFill>
            <a:srgbClr val="AE8D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cs typeface="Akhbar MT" pitchFamily="2" charset="-78"/>
              </a:rPr>
              <a:t>من يستفيد من العرض</a:t>
            </a:r>
          </a:p>
          <a:p>
            <a:pPr algn="ctr"/>
            <a:r>
              <a:rPr lang="ar-SA" sz="3600" b="1" dirty="0" smtClean="0">
                <a:cs typeface="Akhbar MT" pitchFamily="2" charset="-78"/>
              </a:rPr>
              <a:t>أرجو ذكر المصدر </a:t>
            </a:r>
            <a:endParaRPr lang="ar-SA" sz="36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202207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91280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8252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68238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340768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2058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272763" y="69944"/>
            <a:ext cx="4674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SA" sz="3600" b="1" dirty="0" smtClean="0">
                <a:ln w="50800"/>
              </a:rPr>
              <a:t>نشاهد هذا المقطع</a:t>
            </a:r>
          </a:p>
          <a:p>
            <a:pPr algn="ctr"/>
            <a:r>
              <a:rPr lang="ar-SA" sz="3600" b="1" dirty="0" smtClean="0">
                <a:ln w="50800"/>
              </a:rPr>
              <a:t>لنتعرف على درسنا لهذا اليوم </a:t>
            </a:r>
            <a:endParaRPr lang="ar-SA" sz="3600" b="1" cap="none" spc="0" dirty="0">
              <a:ln w="50800"/>
              <a:effectLst/>
            </a:endParaRPr>
          </a:p>
        </p:txBody>
      </p:sp>
      <p:pic>
        <p:nvPicPr>
          <p:cNvPr id="3" name="LFSVE49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513954"/>
            <a:ext cx="7239000" cy="503924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46" y="1513954"/>
            <a:ext cx="5066108" cy="5489390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62200" y="76200"/>
            <a:ext cx="6705600" cy="5791200"/>
            <a:chOff x="1417" y="1356"/>
            <a:chExt cx="2668" cy="2047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41" y="1356"/>
              <a:ext cx="1844" cy="1948"/>
            </a:xfrm>
            <a:custGeom>
              <a:avLst/>
              <a:gdLst>
                <a:gd name="T0" fmla="*/ 0 w 1844"/>
                <a:gd name="T1" fmla="*/ 932 h 1948"/>
                <a:gd name="T2" fmla="*/ 1844 w 1844"/>
                <a:gd name="T3" fmla="*/ 0 h 1948"/>
                <a:gd name="T4" fmla="*/ 1844 w 1844"/>
                <a:gd name="T5" fmla="*/ 4 h 1948"/>
                <a:gd name="T6" fmla="*/ 312 w 1844"/>
                <a:gd name="T7" fmla="*/ 1948 h 1948"/>
                <a:gd name="T8" fmla="*/ 0 w 1844"/>
                <a:gd name="T9" fmla="*/ 932 h 19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4"/>
                <a:gd name="T16" fmla="*/ 0 h 1948"/>
                <a:gd name="T17" fmla="*/ 1844 w 1844"/>
                <a:gd name="T18" fmla="*/ 1948 h 19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4" h="1948">
                  <a:moveTo>
                    <a:pt x="0" y="932"/>
                  </a:moveTo>
                  <a:lnTo>
                    <a:pt x="1844" y="0"/>
                  </a:lnTo>
                  <a:lnTo>
                    <a:pt x="1844" y="4"/>
                  </a:lnTo>
                  <a:lnTo>
                    <a:pt x="312" y="1948"/>
                  </a:lnTo>
                  <a:lnTo>
                    <a:pt x="0" y="9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354" y="1360"/>
              <a:ext cx="1731" cy="1350"/>
            </a:xfrm>
            <a:custGeom>
              <a:avLst/>
              <a:gdLst>
                <a:gd name="T0" fmla="*/ 1692 w 1692"/>
                <a:gd name="T1" fmla="*/ 0 h 1318"/>
                <a:gd name="T2" fmla="*/ 0 w 1692"/>
                <a:gd name="T3" fmla="*/ 1318 h 1318"/>
                <a:gd name="T4" fmla="*/ 398 w 1692"/>
                <a:gd name="T5" fmla="*/ 1314 h 1318"/>
                <a:gd name="T6" fmla="*/ 1692 w 1692"/>
                <a:gd name="T7" fmla="*/ 0 h 1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2"/>
                <a:gd name="T13" fmla="*/ 0 h 1318"/>
                <a:gd name="T14" fmla="*/ 1692 w 1692"/>
                <a:gd name="T15" fmla="*/ 1318 h 1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2" h="1318">
                  <a:moveTo>
                    <a:pt x="1692" y="0"/>
                  </a:moveTo>
                  <a:lnTo>
                    <a:pt x="0" y="1318"/>
                  </a:lnTo>
                  <a:lnTo>
                    <a:pt x="398" y="1314"/>
                  </a:lnTo>
                  <a:lnTo>
                    <a:pt x="1692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417" y="2247"/>
              <a:ext cx="1698" cy="1156"/>
            </a:xfrm>
            <a:custGeom>
              <a:avLst/>
              <a:gdLst>
                <a:gd name="T0" fmla="*/ 540 w 1080"/>
                <a:gd name="T1" fmla="*/ 0 h 998"/>
                <a:gd name="T2" fmla="*/ 388 w 1080"/>
                <a:gd name="T3" fmla="*/ 382 h 998"/>
                <a:gd name="T4" fmla="*/ 0 w 1080"/>
                <a:gd name="T5" fmla="*/ 382 h 998"/>
                <a:gd name="T6" fmla="*/ 310 w 1080"/>
                <a:gd name="T7" fmla="*/ 614 h 998"/>
                <a:gd name="T8" fmla="*/ 234 w 1080"/>
                <a:gd name="T9" fmla="*/ 998 h 998"/>
                <a:gd name="T10" fmla="*/ 540 w 1080"/>
                <a:gd name="T11" fmla="*/ 768 h 998"/>
                <a:gd name="T12" fmla="*/ 846 w 1080"/>
                <a:gd name="T13" fmla="*/ 998 h 998"/>
                <a:gd name="T14" fmla="*/ 770 w 1080"/>
                <a:gd name="T15" fmla="*/ 614 h 998"/>
                <a:gd name="T16" fmla="*/ 1080 w 1080"/>
                <a:gd name="T17" fmla="*/ 382 h 998"/>
                <a:gd name="T18" fmla="*/ 692 w 1080"/>
                <a:gd name="T19" fmla="*/ 382 h 998"/>
                <a:gd name="T20" fmla="*/ 540 w 1080"/>
                <a:gd name="T21" fmla="*/ 0 h 9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0"/>
                <a:gd name="T34" fmla="*/ 0 h 998"/>
                <a:gd name="T35" fmla="*/ 1080 w 1080"/>
                <a:gd name="T36" fmla="*/ 998 h 9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0" h="998">
                  <a:moveTo>
                    <a:pt x="540" y="0"/>
                  </a:moveTo>
                  <a:lnTo>
                    <a:pt x="388" y="382"/>
                  </a:lnTo>
                  <a:lnTo>
                    <a:pt x="0" y="382"/>
                  </a:lnTo>
                  <a:lnTo>
                    <a:pt x="310" y="614"/>
                  </a:lnTo>
                  <a:lnTo>
                    <a:pt x="234" y="998"/>
                  </a:lnTo>
                  <a:lnTo>
                    <a:pt x="540" y="768"/>
                  </a:lnTo>
                  <a:lnTo>
                    <a:pt x="846" y="998"/>
                  </a:lnTo>
                  <a:lnTo>
                    <a:pt x="770" y="614"/>
                  </a:lnTo>
                  <a:lnTo>
                    <a:pt x="1080" y="382"/>
                  </a:lnTo>
                  <a:lnTo>
                    <a:pt x="692" y="382"/>
                  </a:lnTo>
                  <a:lnTo>
                    <a:pt x="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33CC"/>
                </a:gs>
                <a:gs pos="20000">
                  <a:srgbClr val="002060"/>
                </a:gs>
                <a:gs pos="50000">
                  <a:srgbClr val="00B0F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" y="990600"/>
            <a:ext cx="3200400" cy="579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1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938" y="2090738"/>
            <a:ext cx="25066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Calibri" pitchFamily="34" charset="0"/>
              </a:rPr>
              <a:t>الفصل </a:t>
            </a:r>
            <a:r>
              <a:rPr lang="ar-SA" sz="4400" b="1" dirty="0" smtClean="0">
                <a:solidFill>
                  <a:schemeClr val="bg1"/>
                </a:solidFill>
                <a:latin typeface="Calibri" pitchFamily="34" charset="0"/>
              </a:rPr>
              <a:t>الأول</a:t>
            </a:r>
            <a:endParaRPr lang="en-US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5" name="Picture 9" descr="gegfg2wrbjh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3962400"/>
            <a:ext cx="533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78 - bl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22513" y="553749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الأربعاء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 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1445هـ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الأول : المقارنة والتصنيف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: التصنيف وفق أكثر من خاصية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>
              <a:defRPr/>
            </a:pP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الهدف من الدرس: </a:t>
            </a:r>
          </a:p>
          <a:p>
            <a:pPr>
              <a:defRPr/>
            </a:pPr>
            <a:r>
              <a:rPr lang="ar-SA" sz="2400" b="1" dirty="0" smtClean="0">
                <a:cs typeface="Akhbar MT" pitchFamily="2" charset="-78"/>
              </a:rPr>
              <a:t>تصنيف </a:t>
            </a:r>
            <a:r>
              <a:rPr lang="ar-SA" sz="2400" b="1" dirty="0">
                <a:cs typeface="Akhbar MT" pitchFamily="2" charset="-78"/>
              </a:rPr>
              <a:t>الأشياء وفق </a:t>
            </a:r>
            <a:r>
              <a:rPr lang="ar-SA" sz="2400" b="1" dirty="0" smtClean="0">
                <a:cs typeface="Akhbar MT" pitchFamily="2" charset="-78"/>
              </a:rPr>
              <a:t>أكثر من خاصية 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القيمة المستهدفة: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غرس قيمة التنظيم والترتيب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47" y="1590747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2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12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3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مستطيل 108"/>
          <p:cNvSpPr/>
          <p:nvPr/>
        </p:nvSpPr>
        <p:spPr>
          <a:xfrm>
            <a:off x="228600" y="5105400"/>
            <a:ext cx="4161717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لاحظ</a:t>
            </a:r>
            <a:r>
              <a:rPr lang="ar-SA" sz="4800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ي</a:t>
            </a:r>
            <a:r>
              <a:rPr lang="ar-EG" sz="4800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ar-EG" sz="4800" b="1" dirty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هذه الأشكال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جيداً</a:t>
            </a:r>
            <a:endParaRPr lang="ar-SA" sz="4800" b="1" dirty="0">
              <a:ln w="1905"/>
              <a:solidFill>
                <a:srgbClr val="66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810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" name="مستطيل 77"/>
          <p:cNvSpPr/>
          <p:nvPr/>
        </p:nvSpPr>
        <p:spPr>
          <a:xfrm>
            <a:off x="6019800" y="5334000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SA" sz="5400" b="1" cap="none" spc="0" smtClean="0">
                <a:ln w="50800"/>
                <a:effectLst/>
              </a:rPr>
              <a:t>صفحة 12</a:t>
            </a:r>
            <a:endParaRPr lang="ar-SA" sz="5400" b="1" cap="none" spc="0" dirty="0">
              <a:ln w="5080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81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1189</TotalTime>
  <Words>300</Words>
  <Application>Microsoft Office PowerPoint</Application>
  <PresentationFormat>عرض على الشاشة (4:3)</PresentationFormat>
  <Paragraphs>52</Paragraphs>
  <Slides>22</Slides>
  <Notes>6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9" baseType="lpstr">
      <vt:lpstr>Akhbar MT</vt:lpstr>
      <vt:lpstr>Arial</vt:lpstr>
      <vt:lpstr>Calibri</vt:lpstr>
      <vt:lpstr>Calibri Light</vt:lpstr>
      <vt:lpstr>Times New Roman</vt:lpstr>
      <vt:lpstr>W1 SHUROOQ 08 003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312</cp:revision>
  <dcterms:created xsi:type="dcterms:W3CDTF">2006-08-16T00:00:00Z</dcterms:created>
  <dcterms:modified xsi:type="dcterms:W3CDTF">2023-08-26T04:54:46Z</dcterms:modified>
</cp:coreProperties>
</file>