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62" r:id="rId3"/>
    <p:sldId id="275" r:id="rId4"/>
    <p:sldId id="267" r:id="rId5"/>
    <p:sldId id="258" r:id="rId6"/>
    <p:sldId id="265" r:id="rId7"/>
    <p:sldId id="266" r:id="rId8"/>
    <p:sldId id="259" r:id="rId9"/>
    <p:sldId id="268" r:id="rId10"/>
    <p:sldId id="260" r:id="rId11"/>
    <p:sldId id="273" r:id="rId12"/>
    <p:sldId id="263" r:id="rId13"/>
    <p:sldId id="272" r:id="rId14"/>
    <p:sldId id="279" r:id="rId15"/>
    <p:sldId id="276" r:id="rId16"/>
    <p:sldId id="278" r:id="rId17"/>
    <p:sldId id="274" r:id="rId18"/>
    <p:sldId id="269" r:id="rId19"/>
    <p:sldId id="271" r:id="rId20"/>
    <p:sldId id="270" r:id="rId21"/>
    <p:sldId id="261" r:id="rId22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E3883"/>
    <a:srgbClr val="2A3575"/>
    <a:srgbClr val="F8AC08"/>
    <a:srgbClr val="B46266"/>
    <a:srgbClr val="465E7F"/>
    <a:srgbClr val="BA53FF"/>
    <a:srgbClr val="FF4141"/>
    <a:srgbClr val="FFB60F"/>
    <a:srgbClr val="FFBDBD"/>
    <a:srgbClr val="7DCA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2011" autoAdjust="0"/>
    <p:restoredTop sz="94660"/>
  </p:normalViewPr>
  <p:slideViewPr>
    <p:cSldViewPr snapToGrid="0">
      <p:cViewPr varScale="1">
        <p:scale>
          <a:sx n="89" d="100"/>
          <a:sy n="89" d="100"/>
        </p:scale>
        <p:origin x="138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FF78571-D362-015C-5DFB-AD332BF8D0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3A16A292-7758-A555-B618-B7709ADA9E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228FE93-3C84-037B-4AEF-F47E0F9D0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CBBC9-25A8-4FC2-B641-45844184D779}" type="datetimeFigureOut">
              <a:rPr lang="ar-SA" smtClean="0"/>
              <a:t>13/05/44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C173E04-BAB1-F46B-2942-E4194C575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69664B3-3A2F-BD97-AF0F-645FFBE2B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3795F-C0E4-4674-ABE0-1BF3DB69016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53587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65FD883-6619-5E15-B236-66159B91B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EB91DE9A-AA6B-07B7-5E69-5F3DA24E91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020CC38-3B65-FB65-59C7-7113DF13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CBBC9-25A8-4FC2-B641-45844184D779}" type="datetimeFigureOut">
              <a:rPr lang="ar-SA" smtClean="0"/>
              <a:t>13/05/44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C5E7EA9-490F-5098-2B99-BFB176D9E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2802D82-53B7-B236-C2F4-246DF6243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3795F-C0E4-4674-ABE0-1BF3DB69016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36558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3676B5B6-54BF-DEB4-6306-EEEFBC95E1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FF3314C5-B0B4-2DA1-C0DD-453E706426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6BBC5BE-C48E-0CF3-0C5A-C532BBBBE1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CBBC9-25A8-4FC2-B641-45844184D779}" type="datetimeFigureOut">
              <a:rPr lang="ar-SA" smtClean="0"/>
              <a:t>13/05/44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DA6C1FB-EEEA-FAA6-E532-939828D61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72D27FA-0C02-C3BB-8957-C7AA22224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3795F-C0E4-4674-ABE0-1BF3DB69016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77007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0BD3DA8-0E1D-E6AF-C9CD-643FAB4FA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553A2BB-ABC0-D3FE-73AF-BAAC60D1D7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27F7EEC-35FD-6F34-CD5B-C4AF75E35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CBBC9-25A8-4FC2-B641-45844184D779}" type="datetimeFigureOut">
              <a:rPr lang="ar-SA" smtClean="0"/>
              <a:t>13/05/44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9D5C0C3-CA8B-3647-D5A0-3F15AD5D4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D50BD30-96E4-9249-97D1-8F5F9D8EA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3795F-C0E4-4674-ABE0-1BF3DB69016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56091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9788300-8081-456B-E5D3-1A5D73C5B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F00FC19E-7B07-D7DC-9BE5-4AB0841FD4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FA29DE1-BF82-0FC5-4D09-6D1D5172F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CBBC9-25A8-4FC2-B641-45844184D779}" type="datetimeFigureOut">
              <a:rPr lang="ar-SA" smtClean="0"/>
              <a:t>13/05/44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37F8910-19CC-505C-D652-8F0891C71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224A1E3-6B7E-B9FC-0E73-6B2A9407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3795F-C0E4-4674-ABE0-1BF3DB69016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055711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689B42E-7684-D898-5176-60F75E0BD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783DF52-AB12-CCB8-4E56-7EA7A9DEA1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A146AF59-DEAA-A656-940F-CBFCF5DE70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DC30EEB-2C63-B4E2-E08A-90202E6AB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CBBC9-25A8-4FC2-B641-45844184D779}" type="datetimeFigureOut">
              <a:rPr lang="ar-SA" smtClean="0"/>
              <a:t>13/05/44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B56C0E2F-7B7C-54FD-721E-AF668462A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87C3D68E-F40E-4F53-5B32-3073BAD97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3795F-C0E4-4674-ABE0-1BF3DB69016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626673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EE229D9-CE05-88F7-BDC9-8666B403D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7268635A-680E-D1BE-DF53-0F99E24D8D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9CA7E0E5-962B-4ED9-BC01-C2A03FE197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7D08C580-033D-EB03-3844-6B7D78D5EE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5174F434-2F65-26C8-F6EB-9A80F3E408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24280580-AAB8-3FB9-898F-400EE82FD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CBBC9-25A8-4FC2-B641-45844184D779}" type="datetimeFigureOut">
              <a:rPr lang="ar-SA" smtClean="0"/>
              <a:t>13/05/44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12B44C92-DE7D-9D0B-C417-18D5E10C5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DBD3E9F1-85FC-F07F-1470-E194EE764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3795F-C0E4-4674-ABE0-1BF3DB69016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84342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423275-694E-A64D-0825-428003030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0905EC2B-BBEF-A751-DCD1-768CDECBA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CBBC9-25A8-4FC2-B641-45844184D779}" type="datetimeFigureOut">
              <a:rPr lang="ar-SA" smtClean="0"/>
              <a:t>13/05/44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24AA6226-C9E5-02DA-6482-AC601EA8A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30DE5790-A6E7-2AF9-BAE8-1BE216D93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3795F-C0E4-4674-ABE0-1BF3DB69016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62287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7CAAD663-FDA9-BBA5-9FC1-E259864D1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CBBC9-25A8-4FC2-B641-45844184D779}" type="datetimeFigureOut">
              <a:rPr lang="ar-SA" smtClean="0"/>
              <a:t>13/05/44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F292EA86-207C-7583-7FD8-BDE3597FC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A2080E51-FC2E-26DB-9293-7DF6847D6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3795F-C0E4-4674-ABE0-1BF3DB69016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159935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3E7DB4E-895E-2021-B8C1-C735E0CB7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C7C77329-CA0A-CBDA-005E-05A5670C48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3EB00E70-B597-6E6C-FDD5-3F3E188840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4A2C2A2E-3366-DC45-7B2E-03144A2DE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CBBC9-25A8-4FC2-B641-45844184D779}" type="datetimeFigureOut">
              <a:rPr lang="ar-SA" smtClean="0"/>
              <a:t>13/05/44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584CA8DC-574C-B2F4-5822-00E6780B2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4A29A636-A07A-B61B-6DED-E167A3721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3795F-C0E4-4674-ABE0-1BF3DB69016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48579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2724426-1335-C784-55BA-CF8BA95CB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D438B758-C7CB-C19F-14C4-65BC1E7A89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25CE2054-E72D-DA42-0441-CD4E40319F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0CB61A47-86B6-5AA2-D261-067D1DE7B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CBBC9-25A8-4FC2-B641-45844184D779}" type="datetimeFigureOut">
              <a:rPr lang="ar-SA" smtClean="0"/>
              <a:t>13/05/44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89537530-0F71-A5C8-1A1C-88B2AAFC2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0F382361-E95C-14E3-E543-12159D19A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3795F-C0E4-4674-ABE0-1BF3DB69016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18650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F85C2FE3-9B3F-3E8B-6A44-A52A9D727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6255307B-07E3-E84C-63E6-AEF0FCC99B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0FCC438-8600-780C-B7D5-034D2D1413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ECBBC9-25A8-4FC2-B641-45844184D779}" type="datetimeFigureOut">
              <a:rPr lang="ar-SA" smtClean="0"/>
              <a:t>13/05/44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67A0CDE-97E9-57BD-6385-DA288EC772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C314A8C-E48C-A4E3-30C9-96CDA4FDDD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3795F-C0E4-4674-ABE0-1BF3DB69016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10775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26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3.png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12" Type="http://schemas.openxmlformats.org/officeDocument/2006/relationships/image" Target="../media/image32.png"/><Relationship Id="rId2" Type="http://schemas.openxmlformats.org/officeDocument/2006/relationships/image" Target="../media/image1.jpg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31.png"/><Relationship Id="rId5" Type="http://schemas.openxmlformats.org/officeDocument/2006/relationships/image" Target="../media/image6.png"/><Relationship Id="rId15" Type="http://schemas.openxmlformats.org/officeDocument/2006/relationships/image" Target="../media/image34.png"/><Relationship Id="rId10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openxmlformats.org/officeDocument/2006/relationships/image" Target="../media/image30.png"/><Relationship Id="rId1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9.png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12" Type="http://schemas.openxmlformats.org/officeDocument/2006/relationships/image" Target="../media/image3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31.png"/><Relationship Id="rId5" Type="http://schemas.openxmlformats.org/officeDocument/2006/relationships/image" Target="../media/image6.png"/><Relationship Id="rId10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4.png"/><Relationship Id="rId7" Type="http://schemas.microsoft.com/office/2007/relationships/hdphoto" Target="../media/hdphoto2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hyperlink" Target="https://wordwall.net/ar/resource/7534418/%D8%A7%D9%84%D8%B7%D8%A7%D9%84%D8%A8%D9%87-%D8%A7%D9%85%D9%84-%D8%A7%D8%A8%D9%88-%D8%B9%D9%82%D9%8A%D9%84-%D9%88-%D8%B1%D8%BA%D8%AF-%D8%AD%D8%B1%D9%8A%D8%B5%D9%8A-%D8%AF%D8%B1%D8%B3-%D8%A7%D9%84%D9%85%D8%B9%D8%AF%D9%84" TargetMode="External"/><Relationship Id="rId5" Type="http://schemas.openxmlformats.org/officeDocument/2006/relationships/image" Target="../media/image6.png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openxmlformats.org/officeDocument/2006/relationships/hyperlink" Target="https://drive.google.com/file/d/1aVapUt86gBM1MHK2GMi-s2-wjbivQvh1/view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t.me/fatimahalsubeie" TargetMode="External"/><Relationship Id="rId3" Type="http://schemas.openxmlformats.org/officeDocument/2006/relationships/image" Target="../media/image4.png"/><Relationship Id="rId7" Type="http://schemas.openxmlformats.org/officeDocument/2006/relationships/hyperlink" Target="https://linktr.ee/Refa2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42.png"/><Relationship Id="rId5" Type="http://schemas.openxmlformats.org/officeDocument/2006/relationships/image" Target="../media/image3.png"/><Relationship Id="rId10" Type="http://schemas.microsoft.com/office/2007/relationships/hdphoto" Target="../media/hdphoto3.wdp"/><Relationship Id="rId4" Type="http://schemas.openxmlformats.org/officeDocument/2006/relationships/image" Target="../media/image2.png"/><Relationship Id="rId9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12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openxmlformats.org/officeDocument/2006/relationships/image" Target="../media/image6.png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1.jp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37052C31-32FD-C5B7-E49E-CC2B78D540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0" b="14336"/>
          <a:stretch/>
        </p:blipFill>
        <p:spPr>
          <a:xfrm>
            <a:off x="-1504" y="0"/>
            <a:ext cx="12191980" cy="685671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 sd="690679611">
                  <a:custGeom>
                    <a:avLst/>
                    <a:gdLst>
                      <a:gd name="connsiteX0" fmla="*/ 0 w 12191980"/>
                      <a:gd name="connsiteY0" fmla="*/ 0 h 6856718"/>
                      <a:gd name="connsiteX1" fmla="*/ 12191980 w 12191980"/>
                      <a:gd name="connsiteY1" fmla="*/ 0 h 6856718"/>
                      <a:gd name="connsiteX2" fmla="*/ 12191980 w 12191980"/>
                      <a:gd name="connsiteY2" fmla="*/ 6856718 h 6856718"/>
                      <a:gd name="connsiteX3" fmla="*/ 0 w 12191980"/>
                      <a:gd name="connsiteY3" fmla="*/ 6856718 h 6856718"/>
                      <a:gd name="connsiteX4" fmla="*/ 0 w 12191980"/>
                      <a:gd name="connsiteY4" fmla="*/ 0 h 6856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191980" h="6856718" fill="none" extrusionOk="0">
                        <a:moveTo>
                          <a:pt x="0" y="0"/>
                        </a:moveTo>
                        <a:cubicBezTo>
                          <a:pt x="1420412" y="-89176"/>
                          <a:pt x="6599541" y="83738"/>
                          <a:pt x="12191980" y="0"/>
                        </a:cubicBezTo>
                        <a:cubicBezTo>
                          <a:pt x="12157446" y="1532458"/>
                          <a:pt x="12241748" y="3677223"/>
                          <a:pt x="12191980" y="6856718"/>
                        </a:cubicBezTo>
                        <a:cubicBezTo>
                          <a:pt x="7683583" y="6784415"/>
                          <a:pt x="4945072" y="6828578"/>
                          <a:pt x="0" y="6856718"/>
                        </a:cubicBezTo>
                        <a:cubicBezTo>
                          <a:pt x="-5924" y="5404854"/>
                          <a:pt x="61153" y="2105933"/>
                          <a:pt x="0" y="0"/>
                        </a:cubicBezTo>
                        <a:close/>
                      </a:path>
                      <a:path w="12191980" h="6856718" stroke="0" extrusionOk="0">
                        <a:moveTo>
                          <a:pt x="0" y="0"/>
                        </a:moveTo>
                        <a:cubicBezTo>
                          <a:pt x="5538961" y="51520"/>
                          <a:pt x="8550845" y="-150736"/>
                          <a:pt x="12191980" y="0"/>
                        </a:cubicBezTo>
                        <a:cubicBezTo>
                          <a:pt x="12242632" y="2219027"/>
                          <a:pt x="12213678" y="5667691"/>
                          <a:pt x="12191980" y="6856718"/>
                        </a:cubicBezTo>
                        <a:cubicBezTo>
                          <a:pt x="9006791" y="6719617"/>
                          <a:pt x="5544673" y="6989180"/>
                          <a:pt x="0" y="6856718"/>
                        </a:cubicBezTo>
                        <a:cubicBezTo>
                          <a:pt x="22807" y="5511353"/>
                          <a:pt x="-35597" y="292955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</p:pic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2B458B9C-E347-3FEE-399E-702AB7A56DDE}"/>
              </a:ext>
            </a:extLst>
          </p:cNvPr>
          <p:cNvSpPr/>
          <p:nvPr/>
        </p:nvSpPr>
        <p:spPr>
          <a:xfrm>
            <a:off x="3721762" y="1521181"/>
            <a:ext cx="4556631" cy="3312075"/>
          </a:xfrm>
          <a:prstGeom prst="roundRect">
            <a:avLst>
              <a:gd name="adj" fmla="val 0"/>
            </a:avLst>
          </a:prstGeom>
          <a:noFill/>
          <a:ln w="19050">
            <a:solidFill>
              <a:schemeClr val="tx1">
                <a:lumMod val="95000"/>
                <a:lumOff val="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6600" b="1" dirty="0">
                <a:solidFill>
                  <a:srgbClr val="4A85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– 2</a:t>
            </a:r>
          </a:p>
          <a:p>
            <a:pPr algn="ctr"/>
            <a:endParaRPr lang="ar-SA" sz="6600" b="1" dirty="0">
              <a:solidFill>
                <a:srgbClr val="4A852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ar-SA" sz="66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"   المعدَّل   "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885EBB52-1A9D-259D-2B96-4679AEF884B0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243" y="358331"/>
            <a:ext cx="1052537" cy="1052537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9CAE6EC7-1575-B53A-F0D4-30A676C67E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398" y="5096560"/>
            <a:ext cx="2102647" cy="166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516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D8DC7F5-E39B-EDB5-431C-539DDFD573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26"/>
          <a:stretch/>
        </p:blipFill>
        <p:spPr>
          <a:xfrm rot="19410448" flipH="1">
            <a:off x="11034272" y="-852929"/>
            <a:ext cx="2732954" cy="6858000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781C9A1E-E6CB-475E-F3BE-9209C7BB39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98564">
            <a:off x="-2932549" y="767687"/>
            <a:ext cx="5327218" cy="5322625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E74F4D28-27A8-4BC3-B8A1-934993A60A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4592" y="2456298"/>
            <a:ext cx="679705" cy="76505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722FB746-4D37-0DB2-1F9F-0F7A449F35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567" y="1234783"/>
            <a:ext cx="658125" cy="709278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33DB926C-2DC0-8FE1-9FC0-0D5779C907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735" y="1555612"/>
            <a:ext cx="1362459" cy="1283211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7AB3AEF3-8A82-9D7B-84F6-B9018809A7AE}"/>
              </a:ext>
            </a:extLst>
          </p:cNvPr>
          <p:cNvPicPr>
            <a:picLocks noChangeAspect="1"/>
          </p:cNvPicPr>
          <p:nvPr/>
        </p:nvPicPr>
        <p:blipFill>
          <a:blip r:embed="rId7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19" y="91980"/>
            <a:ext cx="806475" cy="806475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064C8EE9-2FF7-52B5-A8B8-1B9AEE0C88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967" y="5772726"/>
            <a:ext cx="1030606" cy="1032671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8EE37204-236C-7A99-7E09-B89242EA1EA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8189" t="21936" r="37345" b="21893"/>
          <a:stretch/>
        </p:blipFill>
        <p:spPr>
          <a:xfrm>
            <a:off x="465991" y="1105225"/>
            <a:ext cx="9536736" cy="5183836"/>
          </a:xfrm>
          <a:prstGeom prst="rect">
            <a:avLst/>
          </a:prstGeom>
          <a:ln>
            <a:solidFill>
              <a:srgbClr val="FFC000"/>
            </a:solidFill>
          </a:ln>
        </p:spPr>
      </p:pic>
      <p:sp>
        <p:nvSpPr>
          <p:cNvPr id="15" name="مستطيل 14">
            <a:extLst>
              <a:ext uri="{FF2B5EF4-FFF2-40B4-BE49-F238E27FC236}">
                <a16:creationId xmlns:a16="http://schemas.microsoft.com/office/drawing/2014/main" id="{60380036-EDFE-AD29-4EA1-DE79523BE6AC}"/>
              </a:ext>
            </a:extLst>
          </p:cNvPr>
          <p:cNvSpPr/>
          <p:nvPr/>
        </p:nvSpPr>
        <p:spPr>
          <a:xfrm>
            <a:off x="10143717" y="4674396"/>
            <a:ext cx="1857950" cy="71332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القراءة المبصرة</a:t>
            </a:r>
          </a:p>
        </p:txBody>
      </p:sp>
    </p:spTree>
    <p:extLst>
      <p:ext uri="{BB962C8B-B14F-4D97-AF65-F5344CB8AC3E}">
        <p14:creationId xmlns:p14="http://schemas.microsoft.com/office/powerpoint/2010/main" val="4268951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D8DC7F5-E39B-EDB5-431C-539DDFD573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26"/>
          <a:stretch/>
        </p:blipFill>
        <p:spPr>
          <a:xfrm flipH="1">
            <a:off x="10773014" y="0"/>
            <a:ext cx="1418985" cy="6858000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99251A13-78D7-E4E0-4023-52781EA6A6A8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28" y="145538"/>
            <a:ext cx="806475" cy="806475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C8E28658-A00E-BD98-ACE4-C2873453AA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62" y="5716093"/>
            <a:ext cx="1030606" cy="1032671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AFCFE7D2-DEF6-F297-16F4-F5972C64C23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479" t="67527" r="36600" b="19225"/>
          <a:stretch/>
        </p:blipFill>
        <p:spPr>
          <a:xfrm>
            <a:off x="3662138" y="2601373"/>
            <a:ext cx="6722238" cy="2559541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30D3ABD-FB64-F7C8-2D9F-D893AC57350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977" t="67699" r="62636" b="15010"/>
          <a:stretch/>
        </p:blipFill>
        <p:spPr>
          <a:xfrm>
            <a:off x="182427" y="1932613"/>
            <a:ext cx="3330261" cy="3547888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AF39F7B5-23BA-B9C4-9289-059632FC9A2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662" y="700077"/>
            <a:ext cx="2198454" cy="1325943"/>
          </a:xfrm>
          <a:prstGeom prst="rect">
            <a:avLst/>
          </a:prstGeom>
        </p:spPr>
      </p:pic>
      <p:sp>
        <p:nvSpPr>
          <p:cNvPr id="7" name="TextBox 19">
            <a:extLst>
              <a:ext uri="{FF2B5EF4-FFF2-40B4-BE49-F238E27FC236}">
                <a16:creationId xmlns:a16="http://schemas.microsoft.com/office/drawing/2014/main" id="{B745DC6F-565E-4387-06BD-FCFBD1834392}"/>
              </a:ext>
            </a:extLst>
          </p:cNvPr>
          <p:cNvSpPr txBox="1"/>
          <p:nvPr/>
        </p:nvSpPr>
        <p:spPr>
          <a:xfrm>
            <a:off x="5361078" y="1078432"/>
            <a:ext cx="3121826" cy="631648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ts val="53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hildos Arabic SemiBold Bold"/>
              </a:rPr>
              <a:t>تأكد :</a:t>
            </a:r>
          </a:p>
        </p:txBody>
      </p:sp>
      <p:sp>
        <p:nvSpPr>
          <p:cNvPr id="8" name="شكل بيضاوي 7">
            <a:extLst>
              <a:ext uri="{FF2B5EF4-FFF2-40B4-BE49-F238E27FC236}">
                <a16:creationId xmlns:a16="http://schemas.microsoft.com/office/drawing/2014/main" id="{BBD4F295-320C-B62C-9A15-88CA045BC1A1}"/>
              </a:ext>
            </a:extLst>
          </p:cNvPr>
          <p:cNvSpPr/>
          <p:nvPr/>
        </p:nvSpPr>
        <p:spPr>
          <a:xfrm>
            <a:off x="9438968" y="4491437"/>
            <a:ext cx="488105" cy="534813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01B655C2-6270-FA28-6287-4E325ECEB815}"/>
              </a:ext>
            </a:extLst>
          </p:cNvPr>
          <p:cNvSpPr/>
          <p:nvPr/>
        </p:nvSpPr>
        <p:spPr>
          <a:xfrm>
            <a:off x="1033503" y="1363048"/>
            <a:ext cx="1731114" cy="52909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التعلم التعاوني</a:t>
            </a:r>
          </a:p>
        </p:txBody>
      </p:sp>
    </p:spTree>
    <p:extLst>
      <p:ext uri="{BB962C8B-B14F-4D97-AF65-F5344CB8AC3E}">
        <p14:creationId xmlns:p14="http://schemas.microsoft.com/office/powerpoint/2010/main" val="2311055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animBg="1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D8DC7F5-E39B-EDB5-431C-539DDFD573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26"/>
          <a:stretch/>
        </p:blipFill>
        <p:spPr>
          <a:xfrm rot="8427988" flipH="1">
            <a:off x="-246862" y="2702737"/>
            <a:ext cx="4169868" cy="629021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EF35B75B-C037-12FB-5539-8F38902441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786821" y="-673600"/>
            <a:ext cx="1986741" cy="1985028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2215C9FF-3854-62A5-2AD2-5904C9F0EFB8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19" y="91980"/>
            <a:ext cx="806475" cy="806475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C411A7C7-5626-A214-9744-70477BC7D6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967" y="5772726"/>
            <a:ext cx="1030606" cy="1032671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C4658C0B-8CF8-CDA0-F259-3DEC8B6E834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0518" t="21592" r="10737" b="51139"/>
          <a:stretch/>
        </p:blipFill>
        <p:spPr>
          <a:xfrm>
            <a:off x="2259453" y="560438"/>
            <a:ext cx="9397673" cy="5135596"/>
          </a:xfrm>
          <a:prstGeom prst="rect">
            <a:avLst/>
          </a:prstGeom>
          <a:ln>
            <a:solidFill>
              <a:srgbClr val="FFC000"/>
            </a:solidFill>
          </a:ln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2D723EAD-1E21-62F9-03EA-512256D4B063}"/>
              </a:ext>
            </a:extLst>
          </p:cNvPr>
          <p:cNvSpPr/>
          <p:nvPr/>
        </p:nvSpPr>
        <p:spPr>
          <a:xfrm>
            <a:off x="140718" y="1567709"/>
            <a:ext cx="1857950" cy="71332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القراءة المبصرة</a:t>
            </a:r>
          </a:p>
        </p:txBody>
      </p:sp>
    </p:spTree>
    <p:extLst>
      <p:ext uri="{BB962C8B-B14F-4D97-AF65-F5344CB8AC3E}">
        <p14:creationId xmlns:p14="http://schemas.microsoft.com/office/powerpoint/2010/main" val="1679044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D8DC7F5-E39B-EDB5-431C-539DDFD573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26"/>
          <a:stretch/>
        </p:blipFill>
        <p:spPr>
          <a:xfrm rot="2049918" flipH="1">
            <a:off x="10507936" y="4180031"/>
            <a:ext cx="1995024" cy="4030276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781C9A1E-E6CB-475E-F3BE-9209C7BB39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59381">
            <a:off x="9903565" y="6591630"/>
            <a:ext cx="1460264" cy="1459005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A4B57808-96A1-9AA9-DA34-5C1C6000C82A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19" y="91980"/>
            <a:ext cx="806475" cy="806475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BF4815DB-3FD1-BE6B-39C7-4944AE8BB6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3" y="5825329"/>
            <a:ext cx="1030606" cy="1032671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26BCA722-4319-2EB7-3119-85B01497F07A}"/>
              </a:ext>
            </a:extLst>
          </p:cNvPr>
          <p:cNvSpPr/>
          <p:nvPr/>
        </p:nvSpPr>
        <p:spPr>
          <a:xfrm>
            <a:off x="448351" y="1929649"/>
            <a:ext cx="2582616" cy="74073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فكر – زاوج - شارك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4A1FC9B0-C969-9A66-5A2D-E3F641676BE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049" t="69161" r="34019" b="23527"/>
          <a:stretch/>
        </p:blipFill>
        <p:spPr>
          <a:xfrm>
            <a:off x="1846499" y="3019546"/>
            <a:ext cx="9250190" cy="1758009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CFD19589-2F10-5C6F-A7AF-18EC6868B1A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458" y="782668"/>
            <a:ext cx="3781486" cy="1325943"/>
          </a:xfrm>
          <a:prstGeom prst="rect">
            <a:avLst/>
          </a:prstGeom>
        </p:spPr>
      </p:pic>
      <p:sp>
        <p:nvSpPr>
          <p:cNvPr id="12" name="TextBox 19">
            <a:extLst>
              <a:ext uri="{FF2B5EF4-FFF2-40B4-BE49-F238E27FC236}">
                <a16:creationId xmlns:a16="http://schemas.microsoft.com/office/drawing/2014/main" id="{23FCBF1D-9307-17B8-C60E-C0B74137B2EA}"/>
              </a:ext>
            </a:extLst>
          </p:cNvPr>
          <p:cNvSpPr txBox="1"/>
          <p:nvPr/>
        </p:nvSpPr>
        <p:spPr>
          <a:xfrm>
            <a:off x="5361078" y="1078432"/>
            <a:ext cx="3121826" cy="631648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ts val="53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hildos Arabic SemiBold Bold"/>
              </a:rPr>
              <a:t>تدرب</a:t>
            </a:r>
            <a:r>
              <a:rPr kumimoji="0" lang="ar-SA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hildos Arabic SemiBold Bold"/>
              </a:rPr>
              <a:t> وحل المسائل</a:t>
            </a:r>
            <a:endParaRPr kumimoji="0" lang="ar-SA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hildos Arabic SemiBold Bold"/>
            </a:endParaRPr>
          </a:p>
        </p:txBody>
      </p:sp>
    </p:spTree>
    <p:extLst>
      <p:ext uri="{BB962C8B-B14F-4D97-AF65-F5344CB8AC3E}">
        <p14:creationId xmlns:p14="http://schemas.microsoft.com/office/powerpoint/2010/main" val="1924050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uiExpand="1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D8DC7F5-E39B-EDB5-431C-539DDFD573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26"/>
          <a:stretch/>
        </p:blipFill>
        <p:spPr>
          <a:xfrm rot="19410448" flipH="1">
            <a:off x="10786912" y="-1101794"/>
            <a:ext cx="2732954" cy="6858000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781C9A1E-E6CB-475E-F3BE-9209C7BB39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98564">
            <a:off x="-2932549" y="767687"/>
            <a:ext cx="5327218" cy="5322625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E74F4D28-27A8-4BC3-B8A1-934993A60A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4592" y="2456298"/>
            <a:ext cx="679705" cy="76505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722FB746-4D37-0DB2-1F9F-0F7A449F35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167" y="1085657"/>
            <a:ext cx="658125" cy="709278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33DB926C-2DC0-8FE1-9FC0-0D5779C907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1985" y="1307172"/>
            <a:ext cx="1362459" cy="1283211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7AB3AEF3-8A82-9D7B-84F6-B9018809A7AE}"/>
              </a:ext>
            </a:extLst>
          </p:cNvPr>
          <p:cNvPicPr>
            <a:picLocks noChangeAspect="1"/>
          </p:cNvPicPr>
          <p:nvPr/>
        </p:nvPicPr>
        <p:blipFill>
          <a:blip r:embed="rId7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19" y="91980"/>
            <a:ext cx="806475" cy="806475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4BC99926-D47C-8C4D-C252-AD4A1B334AB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6867" t="32755" r="8354" b="33884"/>
          <a:stretch/>
        </p:blipFill>
        <p:spPr>
          <a:xfrm>
            <a:off x="8517562" y="3870018"/>
            <a:ext cx="2866115" cy="2831765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0F1E50AA-830B-45FB-79B5-0B79C49CD1F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1574" t="5721" r="19812" b="15130"/>
          <a:stretch/>
        </p:blipFill>
        <p:spPr>
          <a:xfrm>
            <a:off x="6054478" y="4027299"/>
            <a:ext cx="2556533" cy="2631224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6D238621-AB0E-CDA6-5BBA-EFC981845B3C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1341" t="1462" r="31446" b="54149"/>
          <a:stretch/>
        </p:blipFill>
        <p:spPr>
          <a:xfrm>
            <a:off x="3387909" y="4107707"/>
            <a:ext cx="2629890" cy="2470407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4B17D226-7211-2FB7-BE58-8D23A5D98EB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8056" y="3905966"/>
            <a:ext cx="2873887" cy="2873887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28B732F7-4ABF-9B79-B95A-F4D1C3F4E56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8081" y="1381265"/>
            <a:ext cx="5960523" cy="224409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3F3DA58F-BB19-9CA2-9116-D3FB56CDA5B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141" y="5806662"/>
            <a:ext cx="1030606" cy="1032671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5E823376-546F-6AFA-DA77-2FA44FD62365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7373" t="2354" r="58441" b="3200"/>
          <a:stretch/>
        </p:blipFill>
        <p:spPr>
          <a:xfrm>
            <a:off x="7438043" y="1453364"/>
            <a:ext cx="2263497" cy="2274037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642B1D0F-F0C1-5478-D906-E76DB37BE487}"/>
              </a:ext>
            </a:extLst>
          </p:cNvPr>
          <p:cNvPicPr>
            <a:picLocks noChangeAspect="1"/>
          </p:cNvPicPr>
          <p:nvPr/>
        </p:nvPicPr>
        <p:blipFill>
          <a:blip r:embed="rId16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622" y="157103"/>
            <a:ext cx="6016296" cy="89234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6B7EE3B-00A4-ADF3-0768-86CDC0E6C0AE}"/>
              </a:ext>
            </a:extLst>
          </p:cNvPr>
          <p:cNvSpPr txBox="1"/>
          <p:nvPr/>
        </p:nvSpPr>
        <p:spPr>
          <a:xfrm>
            <a:off x="2733958" y="233111"/>
            <a:ext cx="5109623" cy="590996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ts val="53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465E7F"/>
                </a:solidFill>
                <a:effectLst/>
                <a:uLnTx/>
                <a:uFillTx/>
                <a:latin typeface="Calibri" panose="020F0502020204030204"/>
                <a:ea typeface="+mn-ea"/>
                <a:cs typeface="Childos Arabic SemiBold Bold"/>
              </a:rPr>
              <a:t>هل تساءلت</a:t>
            </a:r>
            <a:r>
              <a:rPr kumimoji="0" lang="ar-SA" sz="2400" b="1" i="0" u="none" strike="noStrike" kern="1200" cap="none" spc="0" normalizeH="0" noProof="0" dirty="0">
                <a:ln>
                  <a:noFill/>
                </a:ln>
                <a:solidFill>
                  <a:srgbClr val="465E7F"/>
                </a:solidFill>
                <a:effectLst/>
                <a:uLnTx/>
                <a:uFillTx/>
                <a:latin typeface="Calibri" panose="020F0502020204030204"/>
                <a:ea typeface="+mn-ea"/>
                <a:cs typeface="Childos Arabic SemiBold Bold"/>
              </a:rPr>
              <a:t> عن نوع الشعار الموجود برؤية 2030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srgbClr val="465E7F"/>
              </a:solidFill>
              <a:effectLst/>
              <a:uLnTx/>
              <a:uFillTx/>
              <a:latin typeface="Calibri" panose="020F0502020204030204"/>
              <a:ea typeface="+mn-ea"/>
              <a:cs typeface="Childos Arabic SemiBold Bold"/>
            </a:endParaRPr>
          </a:p>
        </p:txBody>
      </p:sp>
    </p:spTree>
    <p:extLst>
      <p:ext uri="{BB962C8B-B14F-4D97-AF65-F5344CB8AC3E}">
        <p14:creationId xmlns:p14="http://schemas.microsoft.com/office/powerpoint/2010/main" val="980596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25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25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D8DC7F5-E39B-EDB5-431C-539DDFD573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26"/>
          <a:stretch/>
        </p:blipFill>
        <p:spPr>
          <a:xfrm rot="19410448" flipH="1">
            <a:off x="10786912" y="-1101794"/>
            <a:ext cx="2732954" cy="6858000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781C9A1E-E6CB-475E-F3BE-9209C7BB39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98564">
            <a:off x="-2932549" y="767687"/>
            <a:ext cx="5327218" cy="5322625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E74F4D28-27A8-4BC3-B8A1-934993A60A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4592" y="2456298"/>
            <a:ext cx="679705" cy="76505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722FB746-4D37-0DB2-1F9F-0F7A449F35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167" y="1085657"/>
            <a:ext cx="658125" cy="709278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33DB926C-2DC0-8FE1-9FC0-0D5779C907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1985" y="1307172"/>
            <a:ext cx="1362459" cy="1283211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7AB3AEF3-8A82-9D7B-84F6-B9018809A7AE}"/>
              </a:ext>
            </a:extLst>
          </p:cNvPr>
          <p:cNvPicPr>
            <a:picLocks noChangeAspect="1"/>
          </p:cNvPicPr>
          <p:nvPr/>
        </p:nvPicPr>
        <p:blipFill>
          <a:blip r:embed="rId7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19" y="91980"/>
            <a:ext cx="806475" cy="806475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064C8EE9-2FF7-52B5-A8B8-1B9AEE0C88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967" y="5772726"/>
            <a:ext cx="1030606" cy="1032671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0F1E50AA-830B-45FB-79B5-0B79C49CD1F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1574" t="5721" r="19812" b="15130"/>
          <a:stretch/>
        </p:blipFill>
        <p:spPr>
          <a:xfrm>
            <a:off x="7820642" y="3098231"/>
            <a:ext cx="2565698" cy="2598432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6D238621-AB0E-CDA6-5BBA-EFC981845B3C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1341" t="1462" r="31446" b="54149"/>
          <a:stretch/>
        </p:blipFill>
        <p:spPr>
          <a:xfrm>
            <a:off x="3984378" y="2456298"/>
            <a:ext cx="2848747" cy="2675993"/>
          </a:xfrm>
          <a:prstGeom prst="rect">
            <a:avLst/>
          </a:prstGeom>
        </p:spPr>
      </p:pic>
      <p:sp>
        <p:nvSpPr>
          <p:cNvPr id="12" name="TextBox 19">
            <a:extLst>
              <a:ext uri="{FF2B5EF4-FFF2-40B4-BE49-F238E27FC236}">
                <a16:creationId xmlns:a16="http://schemas.microsoft.com/office/drawing/2014/main" id="{E8A05B90-B2ED-DDA8-2A36-EBA7D09289FF}"/>
              </a:ext>
            </a:extLst>
          </p:cNvPr>
          <p:cNvSpPr txBox="1"/>
          <p:nvPr/>
        </p:nvSpPr>
        <p:spPr>
          <a:xfrm>
            <a:off x="7311255" y="5693953"/>
            <a:ext cx="3691959" cy="618118"/>
          </a:xfrm>
          <a:prstGeom prst="rect">
            <a:avLst/>
          </a:prstGeom>
          <a:solidFill>
            <a:srgbClr val="F8AC08"/>
          </a:solidFill>
          <a:ln>
            <a:noFill/>
            <a:prstDash val="sysDot"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ts val="53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Childos Arabic SemiBold Bold"/>
              </a:rPr>
              <a:t>برنامج</a:t>
            </a:r>
            <a:r>
              <a:rPr kumimoji="0" lang="ar-SA" sz="3200" b="1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Childos Arabic SemiBold Bold"/>
              </a:rPr>
              <a:t> تطوير القطاع المالي</a:t>
            </a: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Childos Arabic SemiBold Bold"/>
            </a:endParaRPr>
          </a:p>
        </p:txBody>
      </p:sp>
      <p:sp>
        <p:nvSpPr>
          <p:cNvPr id="13" name="TextBox 19">
            <a:extLst>
              <a:ext uri="{FF2B5EF4-FFF2-40B4-BE49-F238E27FC236}">
                <a16:creationId xmlns:a16="http://schemas.microsoft.com/office/drawing/2014/main" id="{DF4A57F4-47CD-7075-B02F-0ACC13EDFE93}"/>
              </a:ext>
            </a:extLst>
          </p:cNvPr>
          <p:cNvSpPr txBox="1"/>
          <p:nvPr/>
        </p:nvSpPr>
        <p:spPr>
          <a:xfrm>
            <a:off x="4149689" y="5288063"/>
            <a:ext cx="2518124" cy="631648"/>
          </a:xfrm>
          <a:prstGeom prst="rect">
            <a:avLst/>
          </a:prstGeom>
          <a:solidFill>
            <a:srgbClr val="2A3575"/>
          </a:solidFill>
          <a:ln>
            <a:noFill/>
            <a:prstDash val="sysDot"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ts val="53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Childos Arabic SemiBold Bold"/>
              </a:rPr>
              <a:t>برنامج الإسكان</a:t>
            </a: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4B17D226-7211-2FB7-BE58-8D23A5D98EB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7992" y="1027960"/>
            <a:ext cx="3604426" cy="3604426"/>
          </a:xfrm>
          <a:prstGeom prst="rect">
            <a:avLst/>
          </a:prstGeom>
        </p:spPr>
      </p:pic>
      <p:sp>
        <p:nvSpPr>
          <p:cNvPr id="17" name="TextBox 19">
            <a:extLst>
              <a:ext uri="{FF2B5EF4-FFF2-40B4-BE49-F238E27FC236}">
                <a16:creationId xmlns:a16="http://schemas.microsoft.com/office/drawing/2014/main" id="{92732918-77A2-323C-9CEC-5F615D95C7F8}"/>
              </a:ext>
            </a:extLst>
          </p:cNvPr>
          <p:cNvSpPr txBox="1"/>
          <p:nvPr/>
        </p:nvSpPr>
        <p:spPr>
          <a:xfrm>
            <a:off x="317719" y="4466128"/>
            <a:ext cx="3384972" cy="1977464"/>
          </a:xfrm>
          <a:prstGeom prst="rect">
            <a:avLst/>
          </a:prstGeom>
          <a:solidFill>
            <a:srgbClr val="6E3883"/>
          </a:solidFill>
          <a:ln>
            <a:noFill/>
            <a:prstDash val="sysDot"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ts val="53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Childos Arabic SemiBold Bold"/>
              </a:rPr>
              <a:t>برنامج تطوير الصناعات الوطنية والخدمات اللوجستية</a:t>
            </a:r>
          </a:p>
        </p:txBody>
      </p:sp>
      <p:sp>
        <p:nvSpPr>
          <p:cNvPr id="22" name="TextBox 19">
            <a:extLst>
              <a:ext uri="{FF2B5EF4-FFF2-40B4-BE49-F238E27FC236}">
                <a16:creationId xmlns:a16="http://schemas.microsoft.com/office/drawing/2014/main" id="{890B4270-8A84-5D44-DA75-52C7B04F2D42}"/>
              </a:ext>
            </a:extLst>
          </p:cNvPr>
          <p:cNvSpPr txBox="1"/>
          <p:nvPr/>
        </p:nvSpPr>
        <p:spPr>
          <a:xfrm>
            <a:off x="3174729" y="870509"/>
            <a:ext cx="2978646" cy="614046"/>
          </a:xfrm>
          <a:prstGeom prst="rect">
            <a:avLst/>
          </a:prstGeom>
          <a:solidFill>
            <a:srgbClr val="B46266"/>
          </a:solidFill>
          <a:ln>
            <a:noFill/>
            <a:prstDash val="sysDot"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ts val="53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Childos Arabic SemiBold Bold"/>
              </a:rPr>
              <a:t>برنامج جودة الحياة</a:t>
            </a:r>
          </a:p>
        </p:txBody>
      </p:sp>
      <p:pic>
        <p:nvPicPr>
          <p:cNvPr id="23" name="صورة 22">
            <a:extLst>
              <a:ext uri="{FF2B5EF4-FFF2-40B4-BE49-F238E27FC236}">
                <a16:creationId xmlns:a16="http://schemas.microsoft.com/office/drawing/2014/main" id="{430929FD-821B-0881-9E4B-95751DF285BD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66867" t="32755" r="8354" b="33884"/>
          <a:stretch/>
        </p:blipFill>
        <p:spPr>
          <a:xfrm>
            <a:off x="6255935" y="-1592"/>
            <a:ext cx="2866115" cy="2831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166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5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25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16" presetClass="entr" presetSubtype="2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7" grpId="0" animBg="1"/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D8DC7F5-E39B-EDB5-431C-539DDFD573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26"/>
          <a:stretch/>
        </p:blipFill>
        <p:spPr>
          <a:xfrm rot="8427988" flipH="1">
            <a:off x="-644895" y="2795349"/>
            <a:ext cx="4169868" cy="629021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EF35B75B-C037-12FB-5539-8F38902441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786821" y="-673600"/>
            <a:ext cx="1986741" cy="1985028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2215C9FF-3854-62A5-2AD2-5904C9F0EFB8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19" y="91980"/>
            <a:ext cx="806475" cy="806475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C411A7C7-5626-A214-9744-70477BC7D6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967" y="5772726"/>
            <a:ext cx="1030606" cy="1032671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B636CF32-B21E-9665-340A-BCE89D75A5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14800" y="91980"/>
            <a:ext cx="6917167" cy="6674580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F1D48E30-7D10-6BFD-6C7B-27EC0A81E1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4819" y="1097281"/>
            <a:ext cx="5049963" cy="166312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075330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D8DC7F5-E39B-EDB5-431C-539DDFD573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26"/>
          <a:stretch/>
        </p:blipFill>
        <p:spPr>
          <a:xfrm flipH="1">
            <a:off x="10773014" y="0"/>
            <a:ext cx="1418985" cy="6858000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99251A13-78D7-E4E0-4023-52781EA6A6A8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28" y="145538"/>
            <a:ext cx="806475" cy="806475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C8E28658-A00E-BD98-ACE4-C2873453AA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62" y="5716093"/>
            <a:ext cx="1030606" cy="1032671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E77FF7DF-87D4-9E1A-8379-103CE8C96DB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350" t="36645" r="37173" b="59828"/>
          <a:stretch/>
        </p:blipFill>
        <p:spPr>
          <a:xfrm>
            <a:off x="1312432" y="1881892"/>
            <a:ext cx="9567136" cy="690226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2F1EE79F-5759-32A0-8EAB-10814B64559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810" t="40000" r="37173" b="56646"/>
          <a:stretch/>
        </p:blipFill>
        <p:spPr>
          <a:xfrm>
            <a:off x="7222792" y="3039198"/>
            <a:ext cx="3189570" cy="712195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4CB5E4D3-3BE6-64FA-8013-A444E6A6643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4167" t="37505" r="34462" b="58925"/>
          <a:stretch/>
        </p:blipFill>
        <p:spPr>
          <a:xfrm>
            <a:off x="1720496" y="3005495"/>
            <a:ext cx="3724609" cy="779602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B17A8180-F3B3-2027-F763-68E1579DF59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868" y="453438"/>
            <a:ext cx="3519758" cy="1178062"/>
          </a:xfrm>
          <a:prstGeom prst="rect">
            <a:avLst/>
          </a:prstGeom>
        </p:spPr>
      </p:pic>
      <p:sp>
        <p:nvSpPr>
          <p:cNvPr id="13" name="TextBox 19">
            <a:extLst>
              <a:ext uri="{FF2B5EF4-FFF2-40B4-BE49-F238E27FC236}">
                <a16:creationId xmlns:a16="http://schemas.microsoft.com/office/drawing/2014/main" id="{155D9869-17CD-F81E-AF4F-CD00CBC17BA4}"/>
              </a:ext>
            </a:extLst>
          </p:cNvPr>
          <p:cNvSpPr txBox="1"/>
          <p:nvPr/>
        </p:nvSpPr>
        <p:spPr>
          <a:xfrm>
            <a:off x="2263917" y="636189"/>
            <a:ext cx="3121826" cy="631648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ts val="53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hildos Arabic SemiBold Bold"/>
              </a:rPr>
              <a:t>تدرب</a:t>
            </a:r>
            <a:r>
              <a:rPr kumimoji="0" lang="ar-SA" sz="32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hildos Arabic SemiBold Bold"/>
              </a:rPr>
              <a:t> وحل المسائل</a:t>
            </a: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hildos Arabic SemiBold Bold"/>
            </a:endParaRP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B9C00034-71A2-5990-578D-90ECFD031E9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0418" y="476826"/>
            <a:ext cx="2198454" cy="1030179"/>
          </a:xfrm>
          <a:prstGeom prst="rect">
            <a:avLst/>
          </a:prstGeom>
        </p:spPr>
      </p:pic>
      <p:sp>
        <p:nvSpPr>
          <p:cNvPr id="15" name="TextBox 19">
            <a:extLst>
              <a:ext uri="{FF2B5EF4-FFF2-40B4-BE49-F238E27FC236}">
                <a16:creationId xmlns:a16="http://schemas.microsoft.com/office/drawing/2014/main" id="{9BEDF943-490D-5EF4-95D3-38CF13537726}"/>
              </a:ext>
            </a:extLst>
          </p:cNvPr>
          <p:cNvSpPr txBox="1"/>
          <p:nvPr/>
        </p:nvSpPr>
        <p:spPr>
          <a:xfrm>
            <a:off x="7544604" y="749460"/>
            <a:ext cx="3121826" cy="631648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ts val="53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hildos Arabic SemiBold Bold"/>
              </a:rPr>
              <a:t>تأكد</a:t>
            </a: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hildos Arabic SemiBold Bold"/>
              </a:rPr>
              <a:t> :</a:t>
            </a: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EA2E2E51-5227-5100-CBF2-05F74844D4DB}"/>
              </a:ext>
            </a:extLst>
          </p:cNvPr>
          <p:cNvSpPr/>
          <p:nvPr/>
        </p:nvSpPr>
        <p:spPr>
          <a:xfrm>
            <a:off x="1446457" y="5957262"/>
            <a:ext cx="1731114" cy="52909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التعلم التعاوني</a:t>
            </a:r>
          </a:p>
        </p:txBody>
      </p:sp>
    </p:spTree>
    <p:extLst>
      <p:ext uri="{BB962C8B-B14F-4D97-AF65-F5344CB8AC3E}">
        <p14:creationId xmlns:p14="http://schemas.microsoft.com/office/powerpoint/2010/main" val="2482241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D8DC7F5-E39B-EDB5-431C-539DDFD573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26"/>
          <a:stretch/>
        </p:blipFill>
        <p:spPr>
          <a:xfrm rot="19410448" flipH="1">
            <a:off x="11034272" y="-852929"/>
            <a:ext cx="2732954" cy="6858000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781C9A1E-E6CB-475E-F3BE-9209C7BB39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98564">
            <a:off x="-2932549" y="767687"/>
            <a:ext cx="5327218" cy="5322625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E74F4D28-27A8-4BC3-B8A1-934993A60A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4592" y="2456298"/>
            <a:ext cx="679705" cy="76505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722FB746-4D37-0DB2-1F9F-0F7A449F35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567" y="1234783"/>
            <a:ext cx="658125" cy="709278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33DB926C-2DC0-8FE1-9FC0-0D5779C907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735" y="1555612"/>
            <a:ext cx="1362459" cy="1283211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7AB3AEF3-8A82-9D7B-84F6-B9018809A7AE}"/>
              </a:ext>
            </a:extLst>
          </p:cNvPr>
          <p:cNvPicPr>
            <a:picLocks noChangeAspect="1"/>
          </p:cNvPicPr>
          <p:nvPr/>
        </p:nvPicPr>
        <p:blipFill>
          <a:blip r:embed="rId7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19" y="91980"/>
            <a:ext cx="806475" cy="806475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064C8EE9-2FF7-52B5-A8B8-1B9AEE0C88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967" y="5772726"/>
            <a:ext cx="1030606" cy="1032671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2E5612B8-C848-FFF0-0AD2-B81CBCD84629}"/>
              </a:ext>
            </a:extLst>
          </p:cNvPr>
          <p:cNvSpPr/>
          <p:nvPr/>
        </p:nvSpPr>
        <p:spPr>
          <a:xfrm>
            <a:off x="4196321" y="983253"/>
            <a:ext cx="3799357" cy="70081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465E7F"/>
            </a:solidFill>
            <a:extLst>
              <a:ext uri="{C807C97D-BFC1-408E-A445-0C87EB9F89A2}">
                <ask:lineSketchStyleProps xmlns:ask="http://schemas.microsoft.com/office/drawing/2018/sketchyshapes" sd="1433316176">
                  <a:custGeom>
                    <a:avLst/>
                    <a:gdLst>
                      <a:gd name="connsiteX0" fmla="*/ 0 w 3799357"/>
                      <a:gd name="connsiteY0" fmla="*/ 0 h 700812"/>
                      <a:gd name="connsiteX1" fmla="*/ 3799357 w 3799357"/>
                      <a:gd name="connsiteY1" fmla="*/ 0 h 700812"/>
                      <a:gd name="connsiteX2" fmla="*/ 3799357 w 3799357"/>
                      <a:gd name="connsiteY2" fmla="*/ 700812 h 700812"/>
                      <a:gd name="connsiteX3" fmla="*/ 0 w 3799357"/>
                      <a:gd name="connsiteY3" fmla="*/ 700812 h 700812"/>
                      <a:gd name="connsiteX4" fmla="*/ 0 w 3799357"/>
                      <a:gd name="connsiteY4" fmla="*/ 0 h 7008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99357" h="700812" fill="none" extrusionOk="0">
                        <a:moveTo>
                          <a:pt x="0" y="0"/>
                        </a:moveTo>
                        <a:cubicBezTo>
                          <a:pt x="1698692" y="-114597"/>
                          <a:pt x="2131183" y="-82614"/>
                          <a:pt x="3799357" y="0"/>
                        </a:cubicBezTo>
                        <a:cubicBezTo>
                          <a:pt x="3744823" y="255347"/>
                          <a:pt x="3829848" y="445189"/>
                          <a:pt x="3799357" y="700812"/>
                        </a:cubicBezTo>
                        <a:cubicBezTo>
                          <a:pt x="3235672" y="645906"/>
                          <a:pt x="830642" y="737859"/>
                          <a:pt x="0" y="700812"/>
                        </a:cubicBezTo>
                        <a:cubicBezTo>
                          <a:pt x="54584" y="567453"/>
                          <a:pt x="-39868" y="96325"/>
                          <a:pt x="0" y="0"/>
                        </a:cubicBezTo>
                        <a:close/>
                      </a:path>
                      <a:path w="3799357" h="700812" stroke="0" extrusionOk="0">
                        <a:moveTo>
                          <a:pt x="0" y="0"/>
                        </a:moveTo>
                        <a:cubicBezTo>
                          <a:pt x="1241119" y="32828"/>
                          <a:pt x="2351310" y="-40356"/>
                          <a:pt x="3799357" y="0"/>
                        </a:cubicBezTo>
                        <a:cubicBezTo>
                          <a:pt x="3799015" y="260005"/>
                          <a:pt x="3778600" y="377005"/>
                          <a:pt x="3799357" y="700812"/>
                        </a:cubicBezTo>
                        <a:cubicBezTo>
                          <a:pt x="2891013" y="599571"/>
                          <a:pt x="1878856" y="796317"/>
                          <a:pt x="0" y="700812"/>
                        </a:cubicBezTo>
                        <a:cubicBezTo>
                          <a:pt x="-27567" y="611741"/>
                          <a:pt x="49407" y="33331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مسائل مهارات التفكير العليا</a:t>
            </a: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FD6409D7-BB84-80A0-7035-B17183B2FE2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7901" t="37075" r="36486" b="52706"/>
          <a:stretch/>
        </p:blipFill>
        <p:spPr>
          <a:xfrm>
            <a:off x="397168" y="2570416"/>
            <a:ext cx="10667844" cy="1753880"/>
          </a:xfrm>
          <a:prstGeom prst="rect">
            <a:avLst/>
          </a:prstGeom>
          <a:ln>
            <a:solidFill>
              <a:srgbClr val="465E7F"/>
            </a:solidFill>
          </a:ln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D18A9F71-ED89-EB7D-79CC-0A24C2E3D8DA}"/>
              </a:ext>
            </a:extLst>
          </p:cNvPr>
          <p:cNvSpPr txBox="1"/>
          <p:nvPr/>
        </p:nvSpPr>
        <p:spPr>
          <a:xfrm>
            <a:off x="7125285" y="5159291"/>
            <a:ext cx="3753954" cy="1323439"/>
          </a:xfrm>
          <a:prstGeom prst="rect">
            <a:avLst/>
          </a:prstGeom>
          <a:solidFill>
            <a:srgbClr val="FFBDBD"/>
          </a:solidFill>
          <a:ln>
            <a:solidFill>
              <a:srgbClr val="FFB60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صحيحة أحيانا؛ النسبة التي تقارن كميتين بوحدتين مختلفتين هي معدل </a:t>
            </a:r>
          </a:p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أما النسبة التي تقارن كميتين بوحدتين متشابهتين فليست معدل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FC9BB219-A1F3-26C9-ACDE-1A99452CA71C}"/>
              </a:ext>
            </a:extLst>
          </p:cNvPr>
          <p:cNvSpPr txBox="1"/>
          <p:nvPr/>
        </p:nvSpPr>
        <p:spPr>
          <a:xfrm>
            <a:off x="2295462" y="5467067"/>
            <a:ext cx="3893730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B60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صحيحة دائما ؛ كل معدل هو نسبة ؛ لأنه مقارنة بين كميتين باستعمال القسمة .</a:t>
            </a:r>
          </a:p>
        </p:txBody>
      </p:sp>
      <p:sp>
        <p:nvSpPr>
          <p:cNvPr id="17" name="سهم: لأسفل 16">
            <a:extLst>
              <a:ext uri="{FF2B5EF4-FFF2-40B4-BE49-F238E27FC236}">
                <a16:creationId xmlns:a16="http://schemas.microsoft.com/office/drawing/2014/main" id="{11C4E297-C020-F84F-0455-EF30C56D25C8}"/>
              </a:ext>
            </a:extLst>
          </p:cNvPr>
          <p:cNvSpPr/>
          <p:nvPr/>
        </p:nvSpPr>
        <p:spPr>
          <a:xfrm>
            <a:off x="8786983" y="4525289"/>
            <a:ext cx="673015" cy="523221"/>
          </a:xfrm>
          <a:prstGeom prst="downArrow">
            <a:avLst/>
          </a:prstGeom>
          <a:solidFill>
            <a:srgbClr val="FFB6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8" name="سهم: لأسفل 17">
            <a:extLst>
              <a:ext uri="{FF2B5EF4-FFF2-40B4-BE49-F238E27FC236}">
                <a16:creationId xmlns:a16="http://schemas.microsoft.com/office/drawing/2014/main" id="{E4E91A66-BCA7-3CF8-24A2-14F6C4D4FBF5}"/>
              </a:ext>
            </a:extLst>
          </p:cNvPr>
          <p:cNvSpPr/>
          <p:nvPr/>
        </p:nvSpPr>
        <p:spPr>
          <a:xfrm>
            <a:off x="4196321" y="4634071"/>
            <a:ext cx="673015" cy="523221"/>
          </a:xfrm>
          <a:prstGeom prst="downArrow">
            <a:avLst/>
          </a:prstGeom>
          <a:solidFill>
            <a:srgbClr val="FFB6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79968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  <p:bldP spid="16" grpId="0" animBg="1"/>
      <p:bldP spid="17" grpId="0" animBg="1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D8DC7F5-E39B-EDB5-431C-539DDFD573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26"/>
          <a:stretch/>
        </p:blipFill>
        <p:spPr>
          <a:xfrm rot="8427988" flipH="1">
            <a:off x="-246862" y="2702737"/>
            <a:ext cx="4169868" cy="629021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EF35B75B-C037-12FB-5539-8F38902441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786821" y="-673600"/>
            <a:ext cx="1986741" cy="1985028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2215C9FF-3854-62A5-2AD2-5904C9F0EFB8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19" y="91980"/>
            <a:ext cx="806475" cy="806475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C411A7C7-5626-A214-9744-70477BC7D6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967" y="5772726"/>
            <a:ext cx="1030606" cy="1032671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894BA6F5-927F-B804-56D9-E85302BD2C9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952" t="42753" r="25073" b="20688"/>
          <a:stretch/>
        </p:blipFill>
        <p:spPr>
          <a:xfrm>
            <a:off x="2850080" y="1312285"/>
            <a:ext cx="8736945" cy="4292102"/>
          </a:xfrm>
          <a:prstGeom prst="rect">
            <a:avLst/>
          </a:prstGeom>
          <a:ln>
            <a:solidFill>
              <a:srgbClr val="FFB60F"/>
            </a:solidFill>
          </a:ln>
        </p:spPr>
      </p:pic>
      <p:sp>
        <p:nvSpPr>
          <p:cNvPr id="8" name="شكل بيضاوي 7">
            <a:extLst>
              <a:ext uri="{FF2B5EF4-FFF2-40B4-BE49-F238E27FC236}">
                <a16:creationId xmlns:a16="http://schemas.microsoft.com/office/drawing/2014/main" id="{4639B8F8-D14B-ED4D-773C-77D624CDE33F}"/>
              </a:ext>
            </a:extLst>
          </p:cNvPr>
          <p:cNvSpPr/>
          <p:nvPr/>
        </p:nvSpPr>
        <p:spPr>
          <a:xfrm>
            <a:off x="8430179" y="4314456"/>
            <a:ext cx="411414" cy="534813"/>
          </a:xfrm>
          <a:prstGeom prst="ellipse">
            <a:avLst/>
          </a:prstGeom>
          <a:noFill/>
          <a:ln w="38100">
            <a:solidFill>
              <a:srgbClr val="FF41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شكل بيضاوي 8">
            <a:extLst>
              <a:ext uri="{FF2B5EF4-FFF2-40B4-BE49-F238E27FC236}">
                <a16:creationId xmlns:a16="http://schemas.microsoft.com/office/drawing/2014/main" id="{288EE5E4-B85A-C600-56EA-3CA2E17C91F0}"/>
              </a:ext>
            </a:extLst>
          </p:cNvPr>
          <p:cNvSpPr/>
          <p:nvPr/>
        </p:nvSpPr>
        <p:spPr>
          <a:xfrm>
            <a:off x="4252452" y="4372467"/>
            <a:ext cx="411414" cy="534813"/>
          </a:xfrm>
          <a:prstGeom prst="ellipse">
            <a:avLst/>
          </a:prstGeom>
          <a:noFill/>
          <a:ln w="38100">
            <a:solidFill>
              <a:srgbClr val="FF41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6B04D3E2-CE32-A2D4-8112-32B615966DCC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75" y="842795"/>
            <a:ext cx="3519758" cy="1178062"/>
          </a:xfrm>
          <a:prstGeom prst="rect">
            <a:avLst/>
          </a:prstGeom>
        </p:spPr>
      </p:pic>
      <p:sp>
        <p:nvSpPr>
          <p:cNvPr id="11" name="TextBox 19">
            <a:extLst>
              <a:ext uri="{FF2B5EF4-FFF2-40B4-BE49-F238E27FC236}">
                <a16:creationId xmlns:a16="http://schemas.microsoft.com/office/drawing/2014/main" id="{0E64BD5B-0108-184B-EB17-E3014051DBF6}"/>
              </a:ext>
            </a:extLst>
          </p:cNvPr>
          <p:cNvSpPr txBox="1"/>
          <p:nvPr/>
        </p:nvSpPr>
        <p:spPr>
          <a:xfrm>
            <a:off x="751024" y="1025546"/>
            <a:ext cx="3121826" cy="631648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ts val="53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hildos Arabic SemiBold Bold"/>
              </a:rPr>
              <a:t>الاختبارات</a:t>
            </a:r>
            <a:r>
              <a:rPr kumimoji="0" lang="ar-SA" sz="32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hildos Arabic SemiBold Bold"/>
              </a:rPr>
              <a:t> الدولية</a:t>
            </a: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hildos Arabic SemiBold Bold"/>
            </a:endParaRPr>
          </a:p>
        </p:txBody>
      </p:sp>
    </p:spTree>
    <p:extLst>
      <p:ext uri="{BB962C8B-B14F-4D97-AF65-F5344CB8AC3E}">
        <p14:creationId xmlns:p14="http://schemas.microsoft.com/office/powerpoint/2010/main" val="782872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D8DC7F5-E39B-EDB5-431C-539DDFD573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26"/>
          <a:stretch/>
        </p:blipFill>
        <p:spPr>
          <a:xfrm flipH="1">
            <a:off x="10773014" y="0"/>
            <a:ext cx="1418985" cy="685800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EF35B75B-C037-12FB-5539-8F38902441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2024">
            <a:off x="1315083" y="-4558395"/>
            <a:ext cx="8246888" cy="8239779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41F8F1FE-A1B0-1BDD-D59A-B2EE934B26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2024">
            <a:off x="1490646" y="3189831"/>
            <a:ext cx="8310655" cy="8303491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C358BE11-39CD-A210-85AD-231B84C9AA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83197">
            <a:off x="-4522089" y="-344124"/>
            <a:ext cx="8132133" cy="8125123"/>
          </a:xfrm>
          <a:prstGeom prst="rect">
            <a:avLst/>
          </a:prstGeom>
        </p:spPr>
      </p:pic>
      <p:sp>
        <p:nvSpPr>
          <p:cNvPr id="3" name="TextBox 19">
            <a:extLst>
              <a:ext uri="{FF2B5EF4-FFF2-40B4-BE49-F238E27FC236}">
                <a16:creationId xmlns:a16="http://schemas.microsoft.com/office/drawing/2014/main" id="{0A03CA84-2C1F-C912-DAC0-61D961D5F30D}"/>
              </a:ext>
            </a:extLst>
          </p:cNvPr>
          <p:cNvSpPr txBox="1"/>
          <p:nvPr/>
        </p:nvSpPr>
        <p:spPr>
          <a:xfrm>
            <a:off x="6667614" y="2120179"/>
            <a:ext cx="3476436" cy="4043543"/>
          </a:xfrm>
          <a:prstGeom prst="rect">
            <a:avLst/>
          </a:prstGeom>
          <a:noFill/>
          <a:ln>
            <a:solidFill>
              <a:srgbClr val="FFB60F"/>
            </a:solidFill>
            <a:prstDash val="sysDot"/>
          </a:ln>
        </p:spPr>
        <p:txBody>
          <a:bodyPr wrap="square" lIns="0" tIns="0" rIns="0" bIns="0" rtlCol="0" anchor="t">
            <a:spAutoFit/>
          </a:bodyPr>
          <a:lstStyle/>
          <a:p>
            <a:pPr marL="0" lvl="1" algn="ctr" rtl="0">
              <a:lnSpc>
                <a:spcPts val="5319"/>
              </a:lnSpc>
              <a:spcBef>
                <a:spcPct val="0"/>
              </a:spcBef>
              <a:defRPr/>
            </a:pPr>
            <a:r>
              <a:rPr lang="ar-SA" sz="4000" b="1" dirty="0">
                <a:solidFill>
                  <a:srgbClr val="0070C0"/>
                </a:solidFill>
                <a:cs typeface="Childos Arabic SemiBold Bold"/>
              </a:rPr>
              <a:t>شريط الذكريات</a:t>
            </a:r>
          </a:p>
          <a:p>
            <a:pPr marL="0" lvl="1" algn="ctr" rtl="0">
              <a:lnSpc>
                <a:spcPts val="5319"/>
              </a:lnSpc>
              <a:spcBef>
                <a:spcPct val="0"/>
              </a:spcBef>
              <a:defRPr/>
            </a:pPr>
            <a:r>
              <a:rPr lang="ar-SA" sz="4000" b="1" dirty="0">
                <a:solidFill>
                  <a:srgbClr val="0070C0"/>
                </a:solidFill>
                <a:cs typeface="Childos Arabic SemiBold Bold"/>
              </a:rPr>
              <a:t>التصفح</a:t>
            </a:r>
          </a:p>
          <a:p>
            <a:pPr marL="0" lvl="1" algn="ctr" rtl="0">
              <a:lnSpc>
                <a:spcPts val="5319"/>
              </a:lnSpc>
              <a:spcBef>
                <a:spcPct val="0"/>
              </a:spcBef>
              <a:defRPr/>
            </a:pPr>
            <a:r>
              <a:rPr lang="ar-SA" sz="4000" b="1" dirty="0">
                <a:solidFill>
                  <a:srgbClr val="0070C0"/>
                </a:solidFill>
                <a:cs typeface="Childos Arabic SemiBold Bold"/>
              </a:rPr>
              <a:t> التعاوني - الفردي</a:t>
            </a:r>
            <a:endParaRPr lang="en-US" sz="4000" b="1" dirty="0">
              <a:solidFill>
                <a:srgbClr val="0070C0"/>
              </a:solidFill>
              <a:cs typeface="Childos Arabic SemiBold Bold"/>
            </a:endParaRPr>
          </a:p>
          <a:p>
            <a:pPr marL="0" lvl="1" algn="ctr" rtl="0">
              <a:lnSpc>
                <a:spcPts val="5319"/>
              </a:lnSpc>
              <a:spcBef>
                <a:spcPct val="0"/>
              </a:spcBef>
              <a:defRPr/>
            </a:pPr>
            <a:r>
              <a:rPr lang="ar-SA" sz="4000" b="1" dirty="0">
                <a:solidFill>
                  <a:srgbClr val="0070C0"/>
                </a:solidFill>
                <a:cs typeface="Childos Arabic SemiBold Bold"/>
              </a:rPr>
              <a:t>جدول التعلم</a:t>
            </a:r>
            <a:endParaRPr lang="en-US" sz="4000" b="1" dirty="0">
              <a:solidFill>
                <a:srgbClr val="0070C0"/>
              </a:solidFill>
              <a:cs typeface="Childos Arabic SemiBold Bold"/>
            </a:endParaRPr>
          </a:p>
          <a:p>
            <a:pPr marL="0" lvl="1" algn="ctr" rtl="0">
              <a:lnSpc>
                <a:spcPts val="5319"/>
              </a:lnSpc>
              <a:spcBef>
                <a:spcPct val="0"/>
              </a:spcBef>
              <a:defRPr/>
            </a:pPr>
            <a:r>
              <a:rPr lang="ar-SA" sz="4000" b="1" dirty="0">
                <a:solidFill>
                  <a:srgbClr val="0070C0"/>
                </a:solidFill>
                <a:cs typeface="Childos Arabic SemiBold Bold"/>
              </a:rPr>
              <a:t>الدقيقة الواحدة</a:t>
            </a:r>
          </a:p>
          <a:p>
            <a:pPr marL="0" lvl="1" algn="ctr" rtl="0">
              <a:lnSpc>
                <a:spcPts val="5319"/>
              </a:lnSpc>
              <a:spcBef>
                <a:spcPct val="0"/>
              </a:spcBef>
              <a:defRPr/>
            </a:pPr>
            <a:r>
              <a:rPr lang="ar-SA" sz="4000" b="1" dirty="0">
                <a:solidFill>
                  <a:srgbClr val="0070C0"/>
                </a:solidFill>
                <a:cs typeface="Childos Arabic SemiBold Bold"/>
              </a:rPr>
              <a:t>فكر – شارك - زاوج</a:t>
            </a:r>
          </a:p>
        </p:txBody>
      </p:sp>
      <p:sp>
        <p:nvSpPr>
          <p:cNvPr id="7" name="TextBox 19">
            <a:extLst>
              <a:ext uri="{FF2B5EF4-FFF2-40B4-BE49-F238E27FC236}">
                <a16:creationId xmlns:a16="http://schemas.microsoft.com/office/drawing/2014/main" id="{2CD69B77-E4A2-2525-ACE8-C21AFAF19ECD}"/>
              </a:ext>
            </a:extLst>
          </p:cNvPr>
          <p:cNvSpPr txBox="1"/>
          <p:nvPr/>
        </p:nvSpPr>
        <p:spPr>
          <a:xfrm>
            <a:off x="6138714" y="1242912"/>
            <a:ext cx="4534236" cy="631648"/>
          </a:xfrm>
          <a:prstGeom prst="rect">
            <a:avLst/>
          </a:prstGeom>
          <a:noFill/>
          <a:ln>
            <a:solidFill>
              <a:srgbClr val="FFB60F"/>
            </a:solidFill>
            <a:prstDash val="sysDot"/>
          </a:ln>
        </p:spPr>
        <p:txBody>
          <a:bodyPr wrap="square" lIns="0" tIns="0" rIns="0" bIns="0" rtlCol="0" anchor="t">
            <a:spAutoFit/>
          </a:bodyPr>
          <a:lstStyle/>
          <a:p>
            <a:pPr marL="0" lvl="1" algn="ctr" rtl="0">
              <a:lnSpc>
                <a:spcPts val="5319"/>
              </a:lnSpc>
              <a:spcBef>
                <a:spcPct val="0"/>
              </a:spcBef>
              <a:defRPr/>
            </a:pPr>
            <a:r>
              <a:rPr lang="ar-SA" sz="3600" b="1" dirty="0">
                <a:solidFill>
                  <a:srgbClr val="00B050"/>
                </a:solidFill>
                <a:cs typeface="Childos Arabic SemiBold Bold"/>
              </a:rPr>
              <a:t>الاستراتيجيات المستخدمة </a:t>
            </a:r>
          </a:p>
        </p:txBody>
      </p:sp>
      <p:sp>
        <p:nvSpPr>
          <p:cNvPr id="8" name="TextBox 19">
            <a:extLst>
              <a:ext uri="{FF2B5EF4-FFF2-40B4-BE49-F238E27FC236}">
                <a16:creationId xmlns:a16="http://schemas.microsoft.com/office/drawing/2014/main" id="{CA5BA130-F9E4-A9CF-ED14-E56153424E8E}"/>
              </a:ext>
            </a:extLst>
          </p:cNvPr>
          <p:cNvSpPr txBox="1"/>
          <p:nvPr/>
        </p:nvSpPr>
        <p:spPr>
          <a:xfrm>
            <a:off x="1589932" y="1242912"/>
            <a:ext cx="3121826" cy="631648"/>
          </a:xfrm>
          <a:prstGeom prst="rect">
            <a:avLst/>
          </a:prstGeom>
          <a:noFill/>
          <a:ln>
            <a:solidFill>
              <a:srgbClr val="FF4141"/>
            </a:solidFill>
            <a:prstDash val="sysDot"/>
          </a:ln>
        </p:spPr>
        <p:txBody>
          <a:bodyPr wrap="square" lIns="0" tIns="0" rIns="0" bIns="0" rtlCol="0" anchor="t">
            <a:spAutoFit/>
          </a:bodyPr>
          <a:lstStyle/>
          <a:p>
            <a:pPr marL="0" lvl="1" algn="ctr" rtl="0">
              <a:lnSpc>
                <a:spcPts val="5319"/>
              </a:lnSpc>
              <a:spcBef>
                <a:spcPct val="0"/>
              </a:spcBef>
              <a:defRPr/>
            </a:pPr>
            <a:r>
              <a:rPr lang="ar-SA" sz="3200" b="1" dirty="0">
                <a:solidFill>
                  <a:schemeClr val="tx1">
                    <a:lumMod val="95000"/>
                    <a:lumOff val="5000"/>
                  </a:schemeClr>
                </a:solidFill>
                <a:cs typeface="Childos Arabic SemiBold Bold"/>
              </a:rPr>
              <a:t>استراتيجية التصفح</a:t>
            </a:r>
          </a:p>
        </p:txBody>
      </p:sp>
      <p:sp>
        <p:nvSpPr>
          <p:cNvPr id="9" name="TextBox 19">
            <a:extLst>
              <a:ext uri="{FF2B5EF4-FFF2-40B4-BE49-F238E27FC236}">
                <a16:creationId xmlns:a16="http://schemas.microsoft.com/office/drawing/2014/main" id="{04BFE716-1A3F-A459-D31E-C3D714B9016B}"/>
              </a:ext>
            </a:extLst>
          </p:cNvPr>
          <p:cNvSpPr txBox="1"/>
          <p:nvPr/>
        </p:nvSpPr>
        <p:spPr>
          <a:xfrm>
            <a:off x="1145568" y="1979943"/>
            <a:ext cx="4019704" cy="4030014"/>
          </a:xfrm>
          <a:prstGeom prst="rect">
            <a:avLst/>
          </a:prstGeom>
          <a:noFill/>
          <a:ln>
            <a:solidFill>
              <a:srgbClr val="FFB60F"/>
            </a:solidFill>
            <a:prstDash val="sysDot"/>
          </a:ln>
        </p:spPr>
        <p:txBody>
          <a:bodyPr wrap="square" lIns="0" tIns="0" rIns="0" bIns="0" rtlCol="0" anchor="t">
            <a:spAutoFit/>
          </a:bodyPr>
          <a:lstStyle/>
          <a:p>
            <a:pPr marL="0" lvl="1" algn="ctr" rtl="0">
              <a:lnSpc>
                <a:spcPts val="5319"/>
              </a:lnSpc>
              <a:spcBef>
                <a:spcPct val="0"/>
              </a:spcBef>
              <a:defRPr/>
            </a:pPr>
            <a:r>
              <a:rPr lang="ar-SA" sz="3600" b="1" dirty="0">
                <a:solidFill>
                  <a:srgbClr val="FF0000"/>
                </a:solidFill>
                <a:cs typeface="Childos Arabic SemiBold Bold"/>
              </a:rPr>
              <a:t>فكرة الدرس</a:t>
            </a:r>
          </a:p>
          <a:p>
            <a:pPr marL="0" lvl="1" algn="ctr" rtl="0">
              <a:lnSpc>
                <a:spcPts val="5319"/>
              </a:lnSpc>
              <a:spcBef>
                <a:spcPct val="0"/>
              </a:spcBef>
              <a:defRPr/>
            </a:pPr>
            <a:r>
              <a:rPr lang="ar-SA" sz="3600" b="1" dirty="0">
                <a:solidFill>
                  <a:schemeClr val="tx1">
                    <a:lumMod val="95000"/>
                    <a:lumOff val="5000"/>
                  </a:schemeClr>
                </a:solidFill>
                <a:cs typeface="Childos Arabic SemiBold Bold"/>
              </a:rPr>
              <a:t>أجِد معدَّلات الوحدة</a:t>
            </a:r>
          </a:p>
          <a:p>
            <a:pPr marL="0" lvl="1" algn="ctr" rtl="0">
              <a:lnSpc>
                <a:spcPts val="5319"/>
              </a:lnSpc>
              <a:spcBef>
                <a:spcPct val="0"/>
              </a:spcBef>
              <a:defRPr/>
            </a:pPr>
            <a:endParaRPr lang="ar-SA" sz="3600" b="1" dirty="0">
              <a:solidFill>
                <a:srgbClr val="00B050"/>
              </a:solidFill>
              <a:cs typeface="Childos Arabic SemiBold Bold"/>
            </a:endParaRPr>
          </a:p>
          <a:p>
            <a:pPr marL="0" lvl="1" algn="ctr" rtl="0">
              <a:lnSpc>
                <a:spcPts val="5319"/>
              </a:lnSpc>
              <a:spcBef>
                <a:spcPct val="0"/>
              </a:spcBef>
              <a:defRPr/>
            </a:pPr>
            <a:r>
              <a:rPr lang="ar-SA" sz="3600" b="1" dirty="0">
                <a:solidFill>
                  <a:srgbClr val="FF0000"/>
                </a:solidFill>
                <a:cs typeface="Childos Arabic SemiBold Bold"/>
              </a:rPr>
              <a:t>المفردات</a:t>
            </a:r>
          </a:p>
          <a:p>
            <a:pPr marL="0" lvl="1" algn="ctr" rtl="0">
              <a:lnSpc>
                <a:spcPts val="5319"/>
              </a:lnSpc>
              <a:spcBef>
                <a:spcPct val="0"/>
              </a:spcBef>
              <a:defRPr/>
            </a:pPr>
            <a:r>
              <a:rPr lang="ar-SA" sz="3600" b="1" dirty="0">
                <a:solidFill>
                  <a:schemeClr val="tx1">
                    <a:lumMod val="95000"/>
                    <a:lumOff val="5000"/>
                  </a:schemeClr>
                </a:solidFill>
                <a:cs typeface="Childos Arabic SemiBold Bold"/>
              </a:rPr>
              <a:t>المعدَّل</a:t>
            </a:r>
          </a:p>
          <a:p>
            <a:pPr marL="0" lvl="1" algn="ctr" rtl="0">
              <a:lnSpc>
                <a:spcPts val="5319"/>
              </a:lnSpc>
              <a:spcBef>
                <a:spcPct val="0"/>
              </a:spcBef>
              <a:defRPr/>
            </a:pPr>
            <a:r>
              <a:rPr lang="ar-SA" sz="3600" b="1" dirty="0">
                <a:solidFill>
                  <a:schemeClr val="tx1">
                    <a:lumMod val="95000"/>
                    <a:lumOff val="5000"/>
                  </a:schemeClr>
                </a:solidFill>
                <a:cs typeface="Childos Arabic SemiBold Bold"/>
              </a:rPr>
              <a:t>معدَّل الوحدة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99251A13-78D7-E4E0-4023-52781EA6A6A8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28" y="145538"/>
            <a:ext cx="806475" cy="806475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C8E28658-A00E-BD98-ACE4-C2873453AA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62" y="5716093"/>
            <a:ext cx="1030606" cy="1032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282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500"/>
                            </p:stCondLst>
                            <p:childTnLst>
                              <p:par>
                                <p:cTn id="6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7" grpId="0" uiExpand="1" build="p" animBg="1"/>
      <p:bldP spid="8" grpId="0" uiExpand="1" build="p" animBg="1"/>
      <p:bldP spid="9" grpId="0" uiExpand="1" build="p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D8DC7F5-E39B-EDB5-431C-539DDFD573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26"/>
          <a:stretch/>
        </p:blipFill>
        <p:spPr>
          <a:xfrm rot="19410448" flipH="1">
            <a:off x="10786912" y="-1101794"/>
            <a:ext cx="2732954" cy="6858000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781C9A1E-E6CB-475E-F3BE-9209C7BB39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98564">
            <a:off x="-2932549" y="767687"/>
            <a:ext cx="5327218" cy="5322625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E74F4D28-27A8-4BC3-B8A1-934993A60A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4592" y="2456298"/>
            <a:ext cx="679705" cy="76505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722FB746-4D37-0DB2-1F9F-0F7A449F35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167" y="1085657"/>
            <a:ext cx="658125" cy="709278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33DB926C-2DC0-8FE1-9FC0-0D5779C907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1985" y="1307172"/>
            <a:ext cx="1362459" cy="1283211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7AB3AEF3-8A82-9D7B-84F6-B9018809A7AE}"/>
              </a:ext>
            </a:extLst>
          </p:cNvPr>
          <p:cNvPicPr>
            <a:picLocks noChangeAspect="1"/>
          </p:cNvPicPr>
          <p:nvPr/>
        </p:nvPicPr>
        <p:blipFill>
          <a:blip r:embed="rId7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19" y="91980"/>
            <a:ext cx="806475" cy="806475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064C8EE9-2FF7-52B5-A8B8-1B9AEE0C88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967" y="5772726"/>
            <a:ext cx="1030606" cy="1032671"/>
          </a:xfrm>
          <a:prstGeom prst="rect">
            <a:avLst/>
          </a:prstGeom>
        </p:spPr>
      </p:pic>
      <p:pic>
        <p:nvPicPr>
          <p:cNvPr id="4" name="صورة 3">
            <a:hlinkClick r:id="rId9"/>
            <a:extLst>
              <a:ext uri="{FF2B5EF4-FFF2-40B4-BE49-F238E27FC236}">
                <a16:creationId xmlns:a16="http://schemas.microsoft.com/office/drawing/2014/main" id="{86ACE9BD-CA2F-1F3B-5CFB-74C3C638029C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178" y="1928275"/>
            <a:ext cx="4125695" cy="2856101"/>
          </a:xfrm>
          <a:prstGeom prst="rect">
            <a:avLst/>
          </a:prstGeom>
        </p:spPr>
      </p:pic>
      <p:sp>
        <p:nvSpPr>
          <p:cNvPr id="10" name="TextBox 19">
            <a:hlinkClick r:id="rId9"/>
            <a:extLst>
              <a:ext uri="{FF2B5EF4-FFF2-40B4-BE49-F238E27FC236}">
                <a16:creationId xmlns:a16="http://schemas.microsoft.com/office/drawing/2014/main" id="{EBC70C4A-9880-0187-083B-6256F81D77F8}"/>
              </a:ext>
            </a:extLst>
          </p:cNvPr>
          <p:cNvSpPr txBox="1"/>
          <p:nvPr/>
        </p:nvSpPr>
        <p:spPr>
          <a:xfrm>
            <a:off x="6931084" y="3047266"/>
            <a:ext cx="3121826" cy="692562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ts val="53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400" b="1" i="0" u="none" strike="noStrike" kern="1200" cap="none" spc="0" normalizeH="0" baseline="0" noProof="0" dirty="0">
                <a:ln>
                  <a:noFill/>
                </a:ln>
                <a:solidFill>
                  <a:srgbClr val="465E7F"/>
                </a:solidFill>
                <a:effectLst/>
                <a:uLnTx/>
                <a:uFillTx/>
                <a:latin typeface="Calibri" panose="020F0502020204030204"/>
                <a:cs typeface="Childos Arabic SemiBold Bold"/>
              </a:rPr>
              <a:t>ورقة عمل</a:t>
            </a:r>
          </a:p>
        </p:txBody>
      </p:sp>
      <p:pic>
        <p:nvPicPr>
          <p:cNvPr id="11" name="صورة 10">
            <a:hlinkClick r:id="rId11"/>
            <a:extLst>
              <a:ext uri="{FF2B5EF4-FFF2-40B4-BE49-F238E27FC236}">
                <a16:creationId xmlns:a16="http://schemas.microsoft.com/office/drawing/2014/main" id="{7BDE5A53-8BCD-8AE7-6389-E8D387D51369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42" y="2000950"/>
            <a:ext cx="4125695" cy="2856101"/>
          </a:xfrm>
          <a:prstGeom prst="rect">
            <a:avLst/>
          </a:prstGeom>
        </p:spPr>
      </p:pic>
      <p:sp>
        <p:nvSpPr>
          <p:cNvPr id="12" name="TextBox 19">
            <a:hlinkClick r:id="rId11"/>
            <a:extLst>
              <a:ext uri="{FF2B5EF4-FFF2-40B4-BE49-F238E27FC236}">
                <a16:creationId xmlns:a16="http://schemas.microsoft.com/office/drawing/2014/main" id="{DDC75D63-5CCD-46AB-CEF1-9CFB48C57398}"/>
              </a:ext>
            </a:extLst>
          </p:cNvPr>
          <p:cNvSpPr txBox="1"/>
          <p:nvPr/>
        </p:nvSpPr>
        <p:spPr>
          <a:xfrm>
            <a:off x="1499986" y="3089162"/>
            <a:ext cx="3121826" cy="679673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ts val="53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800" b="1" noProof="0" dirty="0">
                <a:solidFill>
                  <a:srgbClr val="465E7F"/>
                </a:solidFill>
                <a:latin typeface="Calibri" panose="020F0502020204030204"/>
                <a:cs typeface="Childos Arabic SemiBold Bold"/>
              </a:rPr>
              <a:t>لعبة تفاعلية</a:t>
            </a:r>
            <a:endParaRPr kumimoji="0" lang="ar-SA" sz="4800" b="1" i="0" u="none" strike="noStrike" kern="1200" cap="none" spc="0" normalizeH="0" baseline="0" noProof="0" dirty="0">
              <a:ln>
                <a:noFill/>
              </a:ln>
              <a:solidFill>
                <a:srgbClr val="465E7F"/>
              </a:solidFill>
              <a:effectLst/>
              <a:uLnTx/>
              <a:uFillTx/>
              <a:latin typeface="Calibri" panose="020F0502020204030204"/>
              <a:cs typeface="Childos Arabic SemiBold Bold"/>
            </a:endParaRPr>
          </a:p>
        </p:txBody>
      </p:sp>
    </p:spTree>
    <p:extLst>
      <p:ext uri="{BB962C8B-B14F-4D97-AF65-F5344CB8AC3E}">
        <p14:creationId xmlns:p14="http://schemas.microsoft.com/office/powerpoint/2010/main" val="2659737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D8DC7F5-E39B-EDB5-431C-539DDFD573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26"/>
          <a:stretch/>
        </p:blipFill>
        <p:spPr>
          <a:xfrm flipH="1">
            <a:off x="10773014" y="0"/>
            <a:ext cx="1418985" cy="685800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EF35B75B-C037-12FB-5539-8F38902441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2024">
            <a:off x="1316095" y="-4603255"/>
            <a:ext cx="8246888" cy="8239779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41F8F1FE-A1B0-1BDD-D59A-B2EE934B26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2024">
            <a:off x="1490646" y="3189831"/>
            <a:ext cx="8310655" cy="8303491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C358BE11-39CD-A210-85AD-231B84C9AA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83197">
            <a:off x="-4522089" y="-344124"/>
            <a:ext cx="8132133" cy="8125123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74CA7263-351C-548A-8EE0-17AF341D1C2D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19" y="91980"/>
            <a:ext cx="806475" cy="806475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8928F153-A305-6CE8-CFAE-2832C81173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19" y="5671233"/>
            <a:ext cx="1030606" cy="1032671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983538EE-74DB-4799-75FD-2394C674DDD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178" y="1928275"/>
            <a:ext cx="4125695" cy="2856101"/>
          </a:xfrm>
          <a:prstGeom prst="rect">
            <a:avLst/>
          </a:prstGeom>
        </p:spPr>
      </p:pic>
      <p:sp>
        <p:nvSpPr>
          <p:cNvPr id="10" name="TextBox 19">
            <a:extLst>
              <a:ext uri="{FF2B5EF4-FFF2-40B4-BE49-F238E27FC236}">
                <a16:creationId xmlns:a16="http://schemas.microsoft.com/office/drawing/2014/main" id="{90140A22-41F5-535C-EE57-3AFB44AC9797}"/>
              </a:ext>
            </a:extLst>
          </p:cNvPr>
          <p:cNvSpPr txBox="1"/>
          <p:nvPr/>
        </p:nvSpPr>
        <p:spPr>
          <a:xfrm>
            <a:off x="6875693" y="2707429"/>
            <a:ext cx="3121826" cy="1297791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ts val="53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465E7F"/>
                </a:solidFill>
                <a:effectLst/>
                <a:uLnTx/>
                <a:uFillTx/>
                <a:latin typeface="Calibri" panose="020F0502020204030204"/>
                <a:ea typeface="+mn-ea"/>
                <a:cs typeface="Childos Arabic SemiBold Bold"/>
              </a:rPr>
              <a:t>الواجب</a:t>
            </a:r>
          </a:p>
          <a:p>
            <a:pPr marL="0" marR="0" lvl="1" indent="0" algn="ctr" defTabSz="914400" rtl="0" eaLnBrk="1" fontAlgn="auto" latinLnBrk="0" hangingPunct="1">
              <a:lnSpc>
                <a:spcPts val="53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200" b="1" dirty="0">
                <a:solidFill>
                  <a:srgbClr val="465E7F"/>
                </a:solidFill>
                <a:latin typeface="Calibri" panose="020F0502020204030204"/>
                <a:cs typeface="Childos Arabic SemiBold Bold"/>
              </a:rPr>
              <a:t>منصة مدرستي</a:t>
            </a: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srgbClr val="465E7F"/>
              </a:solidFill>
              <a:effectLst/>
              <a:uLnTx/>
              <a:uFillTx/>
              <a:latin typeface="Calibri" panose="020F0502020204030204"/>
              <a:cs typeface="Childos Arabic SemiBold Bold"/>
            </a:endParaRPr>
          </a:p>
        </p:txBody>
      </p:sp>
      <p:pic>
        <p:nvPicPr>
          <p:cNvPr id="14" name="صورة 13">
            <a:hlinkClick r:id="rId7"/>
            <a:extLst>
              <a:ext uri="{FF2B5EF4-FFF2-40B4-BE49-F238E27FC236}">
                <a16:creationId xmlns:a16="http://schemas.microsoft.com/office/drawing/2014/main" id="{545668A5-4885-C32F-7B64-F9E52999574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002" y="622586"/>
            <a:ext cx="3519758" cy="2496240"/>
          </a:xfrm>
          <a:prstGeom prst="rect">
            <a:avLst/>
          </a:prstGeom>
        </p:spPr>
      </p:pic>
      <p:sp>
        <p:nvSpPr>
          <p:cNvPr id="15" name="TextBox 19">
            <a:hlinkClick r:id="rId7"/>
            <a:extLst>
              <a:ext uri="{FF2B5EF4-FFF2-40B4-BE49-F238E27FC236}">
                <a16:creationId xmlns:a16="http://schemas.microsoft.com/office/drawing/2014/main" id="{94528AA2-AFF9-1C77-2FAA-77DC9C0D18B4}"/>
              </a:ext>
            </a:extLst>
          </p:cNvPr>
          <p:cNvSpPr txBox="1"/>
          <p:nvPr/>
        </p:nvSpPr>
        <p:spPr>
          <a:xfrm>
            <a:off x="1912390" y="1221811"/>
            <a:ext cx="3121826" cy="1297791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ts val="53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465E7F"/>
                </a:solidFill>
                <a:effectLst/>
                <a:uLnTx/>
                <a:uFillTx/>
                <a:latin typeface="Calibri" panose="020F0502020204030204"/>
                <a:ea typeface="+mn-ea"/>
                <a:cs typeface="Childos Arabic SemiBold Bold"/>
              </a:rPr>
              <a:t>قناة مجموعة</a:t>
            </a:r>
          </a:p>
          <a:p>
            <a:pPr marL="0" marR="0" lvl="1" indent="0" algn="ctr" defTabSz="914400" rtl="0" eaLnBrk="1" fontAlgn="auto" latinLnBrk="0" hangingPunct="1">
              <a:lnSpc>
                <a:spcPts val="53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200" b="1" dirty="0">
                <a:solidFill>
                  <a:srgbClr val="465E7F"/>
                </a:solidFill>
                <a:latin typeface="Calibri" panose="020F0502020204030204"/>
                <a:cs typeface="Childos Arabic SemiBold Bold"/>
              </a:rPr>
              <a:t>رفعة التعليمية</a:t>
            </a: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srgbClr val="465E7F"/>
              </a:solidFill>
              <a:effectLst/>
              <a:uLnTx/>
              <a:uFillTx/>
              <a:latin typeface="Calibri" panose="020F0502020204030204"/>
              <a:cs typeface="Childos Arabic SemiBold Bold"/>
            </a:endParaRPr>
          </a:p>
        </p:txBody>
      </p:sp>
      <p:pic>
        <p:nvPicPr>
          <p:cNvPr id="16" name="صورة 15">
            <a:hlinkClick r:id="rId8"/>
            <a:extLst>
              <a:ext uri="{FF2B5EF4-FFF2-40B4-BE49-F238E27FC236}">
                <a16:creationId xmlns:a16="http://schemas.microsoft.com/office/drawing/2014/main" id="{0662111F-9905-D6FB-1A24-4F9B0CAABD1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127" y="3704828"/>
            <a:ext cx="3519758" cy="2496240"/>
          </a:xfrm>
          <a:prstGeom prst="rect">
            <a:avLst/>
          </a:prstGeom>
        </p:spPr>
      </p:pic>
      <p:sp>
        <p:nvSpPr>
          <p:cNvPr id="17" name="TextBox 19">
            <a:hlinkClick r:id="rId8"/>
            <a:extLst>
              <a:ext uri="{FF2B5EF4-FFF2-40B4-BE49-F238E27FC236}">
                <a16:creationId xmlns:a16="http://schemas.microsoft.com/office/drawing/2014/main" id="{CD122C15-DDB6-96D7-0022-23E89B8A8532}"/>
              </a:ext>
            </a:extLst>
          </p:cNvPr>
          <p:cNvSpPr txBox="1"/>
          <p:nvPr/>
        </p:nvSpPr>
        <p:spPr>
          <a:xfrm>
            <a:off x="1851515" y="4304052"/>
            <a:ext cx="3121826" cy="1297791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ts val="53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465E7F"/>
                </a:solidFill>
                <a:effectLst/>
                <a:uLnTx/>
                <a:uFillTx/>
                <a:latin typeface="Calibri" panose="020F0502020204030204"/>
                <a:ea typeface="+mn-ea"/>
                <a:cs typeface="Childos Arabic SemiBold Bold"/>
              </a:rPr>
              <a:t>قناة الأستاذة</a:t>
            </a:r>
          </a:p>
          <a:p>
            <a:pPr marL="0" marR="0" lvl="1" indent="0" algn="ctr" defTabSz="914400" rtl="0" eaLnBrk="1" fontAlgn="auto" latinLnBrk="0" hangingPunct="1">
              <a:lnSpc>
                <a:spcPts val="53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200" b="1" dirty="0">
                <a:solidFill>
                  <a:srgbClr val="465E7F"/>
                </a:solidFill>
                <a:latin typeface="Calibri" panose="020F0502020204030204"/>
                <a:cs typeface="Childos Arabic SemiBold Bold"/>
              </a:rPr>
              <a:t>فاطمه السبيعي</a:t>
            </a: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srgbClr val="465E7F"/>
              </a:solidFill>
              <a:effectLst/>
              <a:uLnTx/>
              <a:uFillTx/>
              <a:latin typeface="Calibri" panose="020F0502020204030204"/>
              <a:cs typeface="Childos Arabic SemiBold Bold"/>
            </a:endParaRPr>
          </a:p>
        </p:txBody>
      </p:sp>
      <p:pic>
        <p:nvPicPr>
          <p:cNvPr id="18" name="صورة 17">
            <a:hlinkClick r:id="rId8"/>
            <a:extLst>
              <a:ext uri="{FF2B5EF4-FFF2-40B4-BE49-F238E27FC236}">
                <a16:creationId xmlns:a16="http://schemas.microsoft.com/office/drawing/2014/main" id="{86019BC6-8800-208F-4EF1-19919643BE0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51515" y="4651512"/>
            <a:ext cx="602869" cy="602869"/>
          </a:xfrm>
          <a:prstGeom prst="rect">
            <a:avLst/>
          </a:prstGeom>
        </p:spPr>
      </p:pic>
      <p:pic>
        <p:nvPicPr>
          <p:cNvPr id="19" name="صورة 18">
            <a:hlinkClick r:id="rId7"/>
            <a:extLst>
              <a:ext uri="{FF2B5EF4-FFF2-40B4-BE49-F238E27FC236}">
                <a16:creationId xmlns:a16="http://schemas.microsoft.com/office/drawing/2014/main" id="{FB097A9D-9563-62C3-3BCC-CD17C020774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12390" y="1525671"/>
            <a:ext cx="542779" cy="542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189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D8DC7F5-E39B-EDB5-431C-539DDFD573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26"/>
          <a:stretch/>
        </p:blipFill>
        <p:spPr>
          <a:xfrm rot="19410448" flipH="1">
            <a:off x="11128126" y="-1301250"/>
            <a:ext cx="2732954" cy="6858000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781C9A1E-E6CB-475E-F3BE-9209C7BB39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98564">
            <a:off x="-2932549" y="767687"/>
            <a:ext cx="5327218" cy="5322625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E74F4D28-27A8-4BC3-B8A1-934993A60A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4592" y="2456298"/>
            <a:ext cx="679705" cy="76505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722FB746-4D37-0DB2-1F9F-0F7A449F35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567" y="1234783"/>
            <a:ext cx="658125" cy="709278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33DB926C-2DC0-8FE1-9FC0-0D5779C907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0114" y="1340264"/>
            <a:ext cx="1362459" cy="1283211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7AB3AEF3-8A82-9D7B-84F6-B9018809A7AE}"/>
              </a:ext>
            </a:extLst>
          </p:cNvPr>
          <p:cNvPicPr>
            <a:picLocks noChangeAspect="1"/>
          </p:cNvPicPr>
          <p:nvPr/>
        </p:nvPicPr>
        <p:blipFill>
          <a:blip r:embed="rId7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19" y="91980"/>
            <a:ext cx="806475" cy="806475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064C8EE9-2FF7-52B5-A8B8-1B9AEE0C88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967" y="5772726"/>
            <a:ext cx="1030606" cy="1032671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4CF8EC2-3ECF-4B58-E153-1F1B3853400B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052" y="235974"/>
            <a:ext cx="3617740" cy="1393025"/>
          </a:xfrm>
          <a:prstGeom prst="rect">
            <a:avLst/>
          </a:prstGeom>
        </p:spPr>
      </p:pic>
      <p:sp>
        <p:nvSpPr>
          <p:cNvPr id="13" name="TextBox 19">
            <a:extLst>
              <a:ext uri="{FF2B5EF4-FFF2-40B4-BE49-F238E27FC236}">
                <a16:creationId xmlns:a16="http://schemas.microsoft.com/office/drawing/2014/main" id="{79E9928E-A84E-63C4-AFE0-86C29DAF3A0E}"/>
              </a:ext>
            </a:extLst>
          </p:cNvPr>
          <p:cNvSpPr txBox="1"/>
          <p:nvPr/>
        </p:nvSpPr>
        <p:spPr>
          <a:xfrm>
            <a:off x="4334009" y="603135"/>
            <a:ext cx="3121826" cy="631648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square" lIns="0" tIns="0" rIns="0" bIns="0" rtlCol="0" anchor="t">
            <a:spAutoFit/>
          </a:bodyPr>
          <a:lstStyle/>
          <a:p>
            <a:pPr marL="0" lvl="1" algn="ctr" rtl="0">
              <a:lnSpc>
                <a:spcPts val="5319"/>
              </a:lnSpc>
              <a:spcBef>
                <a:spcPct val="0"/>
              </a:spcBef>
              <a:defRPr/>
            </a:pPr>
            <a:r>
              <a:rPr lang="ar-SA" sz="3600" b="1" dirty="0">
                <a:solidFill>
                  <a:schemeClr val="bg1"/>
                </a:solidFill>
                <a:cs typeface="Childos Arabic SemiBold Bold"/>
              </a:rPr>
              <a:t>شريط الذكريات</a:t>
            </a:r>
          </a:p>
        </p:txBody>
      </p:sp>
      <p:sp>
        <p:nvSpPr>
          <p:cNvPr id="14" name="TextBox 19">
            <a:extLst>
              <a:ext uri="{FF2B5EF4-FFF2-40B4-BE49-F238E27FC236}">
                <a16:creationId xmlns:a16="http://schemas.microsoft.com/office/drawing/2014/main" id="{553969F5-9005-C3DD-A8F8-A72202672CDD}"/>
              </a:ext>
            </a:extLst>
          </p:cNvPr>
          <p:cNvSpPr txBox="1"/>
          <p:nvPr/>
        </p:nvSpPr>
        <p:spPr>
          <a:xfrm>
            <a:off x="8261965" y="4540042"/>
            <a:ext cx="2530997" cy="618118"/>
          </a:xfrm>
          <a:prstGeom prst="rect">
            <a:avLst/>
          </a:prstGeom>
          <a:noFill/>
          <a:ln>
            <a:solidFill>
              <a:srgbClr val="FF4141"/>
            </a:solidFill>
            <a:prstDash val="sysDot"/>
          </a:ln>
        </p:spPr>
        <p:txBody>
          <a:bodyPr wrap="square" lIns="0" tIns="0" rIns="0" bIns="0" rtlCol="0" anchor="t">
            <a:spAutoFit/>
          </a:bodyPr>
          <a:lstStyle/>
          <a:p>
            <a:pPr marL="0" lvl="1" algn="ctr" rtl="0">
              <a:lnSpc>
                <a:spcPts val="5319"/>
              </a:lnSpc>
              <a:spcBef>
                <a:spcPct val="0"/>
              </a:spcBef>
              <a:defRPr/>
            </a:pPr>
            <a:r>
              <a:rPr lang="ar-SA" sz="3200" b="1" dirty="0">
                <a:solidFill>
                  <a:srgbClr val="465E7F"/>
                </a:solidFill>
                <a:cs typeface="Childos Arabic SemiBold Bold"/>
              </a:rPr>
              <a:t>ما هي النسبة</a:t>
            </a: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C83361D1-90DF-3028-530E-92C9D6F3337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11480" y="2893669"/>
            <a:ext cx="3237257" cy="3145809"/>
          </a:xfrm>
          <a:prstGeom prst="rect">
            <a:avLst/>
          </a:prstGeom>
        </p:spPr>
      </p:pic>
      <p:sp>
        <p:nvSpPr>
          <p:cNvPr id="16" name="TextBox 19">
            <a:extLst>
              <a:ext uri="{FF2B5EF4-FFF2-40B4-BE49-F238E27FC236}">
                <a16:creationId xmlns:a16="http://schemas.microsoft.com/office/drawing/2014/main" id="{66592E83-73BC-CD05-CD40-FE14E092F8CE}"/>
              </a:ext>
            </a:extLst>
          </p:cNvPr>
          <p:cNvSpPr txBox="1"/>
          <p:nvPr/>
        </p:nvSpPr>
        <p:spPr>
          <a:xfrm>
            <a:off x="992486" y="4012757"/>
            <a:ext cx="1719271" cy="1270669"/>
          </a:xfrm>
          <a:prstGeom prst="rect">
            <a:avLst/>
          </a:prstGeom>
          <a:noFill/>
          <a:ln>
            <a:solidFill>
              <a:srgbClr val="BA53FF"/>
            </a:solidFill>
            <a:prstDash val="sysDot"/>
          </a:ln>
        </p:spPr>
        <p:txBody>
          <a:bodyPr wrap="square" lIns="0" tIns="0" rIns="0" bIns="0" rtlCol="0" anchor="t">
            <a:spAutoFit/>
          </a:bodyPr>
          <a:lstStyle/>
          <a:p>
            <a:pPr marL="0" lvl="1" algn="ctr" rtl="0">
              <a:lnSpc>
                <a:spcPts val="5319"/>
              </a:lnSpc>
              <a:spcBef>
                <a:spcPct val="0"/>
              </a:spcBef>
              <a:defRPr/>
            </a:pPr>
            <a:r>
              <a:rPr lang="ar-SA" sz="2400" b="1" dirty="0">
                <a:solidFill>
                  <a:srgbClr val="465E7F"/>
                </a:solidFill>
                <a:cs typeface="Childos Arabic SemiBold Bold"/>
              </a:rPr>
              <a:t>ربحتِ نقطة</a:t>
            </a:r>
          </a:p>
          <a:p>
            <a:pPr marL="0" lvl="1" algn="ctr" rtl="0">
              <a:lnSpc>
                <a:spcPts val="5319"/>
              </a:lnSpc>
              <a:spcBef>
                <a:spcPct val="0"/>
              </a:spcBef>
              <a:defRPr/>
            </a:pPr>
            <a:r>
              <a:rPr lang="ar-SA" sz="2400" b="1" dirty="0">
                <a:solidFill>
                  <a:srgbClr val="465E7F"/>
                </a:solidFill>
                <a:cs typeface="Childos Arabic SemiBold Bold"/>
              </a:rPr>
              <a:t>في نجمة الفصل</a:t>
            </a:r>
          </a:p>
        </p:txBody>
      </p:sp>
      <p:sp>
        <p:nvSpPr>
          <p:cNvPr id="17" name="TextBox 19">
            <a:extLst>
              <a:ext uri="{FF2B5EF4-FFF2-40B4-BE49-F238E27FC236}">
                <a16:creationId xmlns:a16="http://schemas.microsoft.com/office/drawing/2014/main" id="{EE2F851D-4718-98DE-D7B9-CD1A0D1EE576}"/>
              </a:ext>
            </a:extLst>
          </p:cNvPr>
          <p:cNvSpPr txBox="1"/>
          <p:nvPr/>
        </p:nvSpPr>
        <p:spPr>
          <a:xfrm>
            <a:off x="4334010" y="3221348"/>
            <a:ext cx="3111766" cy="1950342"/>
          </a:xfrm>
          <a:prstGeom prst="rect">
            <a:avLst/>
          </a:prstGeom>
          <a:noFill/>
          <a:ln>
            <a:solidFill>
              <a:srgbClr val="FFC000"/>
            </a:solidFill>
            <a:prstDash val="sysDot"/>
          </a:ln>
        </p:spPr>
        <p:txBody>
          <a:bodyPr wrap="square" lIns="0" tIns="0" rIns="0" bIns="0" rtlCol="0" anchor="t">
            <a:spAutoFit/>
          </a:bodyPr>
          <a:lstStyle/>
          <a:p>
            <a:pPr marL="0" lvl="1" algn="ctr" rtl="0">
              <a:lnSpc>
                <a:spcPts val="5319"/>
              </a:lnSpc>
              <a:spcBef>
                <a:spcPct val="0"/>
              </a:spcBef>
              <a:defRPr/>
            </a:pPr>
            <a:r>
              <a:rPr lang="ar-SA" b="1" dirty="0">
                <a:solidFill>
                  <a:srgbClr val="465E7F"/>
                </a:solidFill>
                <a:cs typeface="Childos Arabic SemiBold Bold"/>
              </a:rPr>
              <a:t>حدد ما اذا كانت النسبتين متكافئتان أم لا</a:t>
            </a:r>
            <a:endParaRPr lang="ar-SA" sz="2000" b="1" dirty="0">
              <a:solidFill>
                <a:srgbClr val="465E7F"/>
              </a:solidFill>
              <a:cs typeface="Childos Arabic SemiBold Bold"/>
            </a:endParaRPr>
          </a:p>
          <a:p>
            <a:pPr marL="0" lvl="1" algn="ctr" rtl="0">
              <a:lnSpc>
                <a:spcPts val="5319"/>
              </a:lnSpc>
              <a:spcBef>
                <a:spcPct val="0"/>
              </a:spcBef>
              <a:defRPr/>
            </a:pPr>
            <a:r>
              <a:rPr lang="ar-SA" sz="2400" b="1" dirty="0">
                <a:solidFill>
                  <a:srgbClr val="465E7F"/>
                </a:solidFill>
                <a:cs typeface="Childos Arabic SemiBold Bold"/>
              </a:rPr>
              <a:t>3 أقلام بـ 5 ريالات</a:t>
            </a:r>
          </a:p>
          <a:p>
            <a:pPr marL="0" lvl="1" algn="ctr" rtl="0">
              <a:lnSpc>
                <a:spcPts val="5319"/>
              </a:lnSpc>
              <a:spcBef>
                <a:spcPct val="0"/>
              </a:spcBef>
              <a:defRPr/>
            </a:pPr>
            <a:r>
              <a:rPr lang="ar-SA" sz="2400" b="1" dirty="0">
                <a:solidFill>
                  <a:srgbClr val="465E7F"/>
                </a:solidFill>
                <a:cs typeface="Childos Arabic SemiBold Bold"/>
              </a:rPr>
              <a:t>12 قلم بـ 20 ريال</a:t>
            </a:r>
            <a:endParaRPr lang="en-US" sz="2400" b="1" dirty="0">
              <a:solidFill>
                <a:srgbClr val="465E7F"/>
              </a:solidFill>
              <a:cs typeface="Childos Arabic SemiBold Bold"/>
            </a:endParaRPr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6FDF72C5-7DBD-819A-93AB-0E92BC91D86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93889">
            <a:off x="-406804" y="2904593"/>
            <a:ext cx="3814859" cy="3486996"/>
          </a:xfrm>
          <a:prstGeom prst="rect">
            <a:avLst/>
          </a:prstGeom>
        </p:spPr>
      </p:pic>
      <p:pic>
        <p:nvPicPr>
          <p:cNvPr id="19" name="صورة 18" descr="صورة تحتوي على نص, ساعة حائط&#10;&#10;تم إنشاء الوصف تلقائياً">
            <a:extLst>
              <a:ext uri="{FF2B5EF4-FFF2-40B4-BE49-F238E27FC236}">
                <a16:creationId xmlns:a16="http://schemas.microsoft.com/office/drawing/2014/main" id="{98ACD1BD-7E58-880C-7B9A-DAAB9627CC4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598" y="2245966"/>
            <a:ext cx="3896415" cy="3662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576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D8DC7F5-E39B-EDB5-431C-539DDFD573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26"/>
          <a:stretch/>
        </p:blipFill>
        <p:spPr>
          <a:xfrm rot="2049918" flipH="1">
            <a:off x="10507936" y="4180031"/>
            <a:ext cx="1995024" cy="4030276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781C9A1E-E6CB-475E-F3BE-9209C7BB39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59381">
            <a:off x="9903565" y="6591630"/>
            <a:ext cx="1460264" cy="1459005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A4B57808-96A1-9AA9-DA34-5C1C6000C82A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19" y="91980"/>
            <a:ext cx="806475" cy="806475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BF4815DB-3FD1-BE6B-39C7-4944AE8BB6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3" y="5825329"/>
            <a:ext cx="1030606" cy="1032671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5E48FBDE-42D0-2EBF-3A46-C0384D18F0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391" y="91980"/>
            <a:ext cx="2637010" cy="1166008"/>
          </a:xfrm>
          <a:prstGeom prst="rect">
            <a:avLst/>
          </a:prstGeom>
        </p:spPr>
      </p:pic>
      <p:sp>
        <p:nvSpPr>
          <p:cNvPr id="7" name="TextBox 19">
            <a:extLst>
              <a:ext uri="{FF2B5EF4-FFF2-40B4-BE49-F238E27FC236}">
                <a16:creationId xmlns:a16="http://schemas.microsoft.com/office/drawing/2014/main" id="{F624F83C-C4CA-3A47-6F90-8616911894D2}"/>
              </a:ext>
            </a:extLst>
          </p:cNvPr>
          <p:cNvSpPr txBox="1"/>
          <p:nvPr/>
        </p:nvSpPr>
        <p:spPr>
          <a:xfrm>
            <a:off x="8935355" y="274459"/>
            <a:ext cx="3121826" cy="631648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square" lIns="0" tIns="0" rIns="0" bIns="0" rtlCol="0" anchor="t">
            <a:spAutoFit/>
          </a:bodyPr>
          <a:lstStyle/>
          <a:p>
            <a:pPr marL="0" lvl="1" algn="ctr" rtl="0">
              <a:lnSpc>
                <a:spcPts val="5319"/>
              </a:lnSpc>
              <a:spcBef>
                <a:spcPct val="0"/>
              </a:spcBef>
              <a:defRPr/>
            </a:pPr>
            <a:r>
              <a:rPr lang="ar-SA" sz="3600" b="1" dirty="0">
                <a:solidFill>
                  <a:schemeClr val="bg1"/>
                </a:solidFill>
                <a:cs typeface="Childos Arabic SemiBold Bold"/>
              </a:rPr>
              <a:t>جدول التعلم</a:t>
            </a:r>
          </a:p>
        </p:txBody>
      </p: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CF3D5C00-66CC-1C09-2388-7C70B697B7EF}"/>
              </a:ext>
            </a:extLst>
          </p:cNvPr>
          <p:cNvGrpSpPr/>
          <p:nvPr/>
        </p:nvGrpSpPr>
        <p:grpSpPr>
          <a:xfrm>
            <a:off x="7940020" y="1869774"/>
            <a:ext cx="3121826" cy="3635440"/>
            <a:chOff x="7940020" y="1869774"/>
            <a:chExt cx="3121826" cy="3635440"/>
          </a:xfrm>
        </p:grpSpPr>
        <p:sp>
          <p:nvSpPr>
            <p:cNvPr id="11" name="سداسي 10">
              <a:extLst>
                <a:ext uri="{FF2B5EF4-FFF2-40B4-BE49-F238E27FC236}">
                  <a16:creationId xmlns:a16="http://schemas.microsoft.com/office/drawing/2014/main" id="{7D0CA351-DEA2-1D36-FCE8-77A3087FB92F}"/>
                </a:ext>
              </a:extLst>
            </p:cNvPr>
            <p:cNvSpPr/>
            <p:nvPr/>
          </p:nvSpPr>
          <p:spPr>
            <a:xfrm>
              <a:off x="8085222" y="2335220"/>
              <a:ext cx="2926393" cy="3169994"/>
            </a:xfrm>
            <a:prstGeom prst="hexagon">
              <a:avLst/>
            </a:prstGeom>
            <a:noFill/>
            <a:ln w="19050">
              <a:solidFill>
                <a:srgbClr val="465E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12" name="صورة 11">
              <a:extLst>
                <a:ext uri="{FF2B5EF4-FFF2-40B4-BE49-F238E27FC236}">
                  <a16:creationId xmlns:a16="http://schemas.microsoft.com/office/drawing/2014/main" id="{52AEF5CA-9407-0B05-D8C2-928E187EEEC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2694" y="1869774"/>
              <a:ext cx="2436478" cy="1325943"/>
            </a:xfrm>
            <a:prstGeom prst="rect">
              <a:avLst/>
            </a:prstGeom>
          </p:spPr>
        </p:pic>
        <p:sp>
          <p:nvSpPr>
            <p:cNvPr id="13" name="TextBox 19">
              <a:extLst>
                <a:ext uri="{FF2B5EF4-FFF2-40B4-BE49-F238E27FC236}">
                  <a16:creationId xmlns:a16="http://schemas.microsoft.com/office/drawing/2014/main" id="{96543CF8-D269-0270-1093-1A445FA0586F}"/>
                </a:ext>
              </a:extLst>
            </p:cNvPr>
            <p:cNvSpPr txBox="1"/>
            <p:nvPr/>
          </p:nvSpPr>
          <p:spPr>
            <a:xfrm>
              <a:off x="7940020" y="2258736"/>
              <a:ext cx="3121826" cy="604524"/>
            </a:xfrm>
            <a:prstGeom prst="rect">
              <a:avLst/>
            </a:prstGeom>
            <a:noFill/>
            <a:ln>
              <a:noFill/>
              <a:prstDash val="sysDot"/>
            </a:ln>
          </p:spPr>
          <p:txBody>
            <a:bodyPr wrap="square" lIns="0" tIns="0" rIns="0" bIns="0" rtlCol="0" anchor="t">
              <a:spAutoFit/>
            </a:bodyPr>
            <a:lstStyle/>
            <a:p>
              <a:pPr marL="0" lvl="1" algn="ctr" rtl="0">
                <a:lnSpc>
                  <a:spcPts val="5319"/>
                </a:lnSpc>
                <a:spcBef>
                  <a:spcPct val="0"/>
                </a:spcBef>
                <a:defRPr/>
              </a:pPr>
              <a:r>
                <a:rPr lang="ar-SA" sz="2800" b="1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Childos Arabic SemiBold Bold"/>
                </a:rPr>
                <a:t>ماذا أعرف</a:t>
              </a:r>
            </a:p>
          </p:txBody>
        </p:sp>
        <p:pic>
          <p:nvPicPr>
            <p:cNvPr id="14" name="صورة 13">
              <a:extLst>
                <a:ext uri="{FF2B5EF4-FFF2-40B4-BE49-F238E27FC236}">
                  <a16:creationId xmlns:a16="http://schemas.microsoft.com/office/drawing/2014/main" id="{D7019221-9FF0-9D55-DAB2-28253CDB567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60907" y="5089826"/>
              <a:ext cx="329185" cy="329185"/>
            </a:xfrm>
            <a:prstGeom prst="rect">
              <a:avLst/>
            </a:prstGeom>
          </p:spPr>
        </p:pic>
      </p:grpSp>
      <p:grpSp>
        <p:nvGrpSpPr>
          <p:cNvPr id="24" name="مجموعة 23">
            <a:extLst>
              <a:ext uri="{FF2B5EF4-FFF2-40B4-BE49-F238E27FC236}">
                <a16:creationId xmlns:a16="http://schemas.microsoft.com/office/drawing/2014/main" id="{330A70F1-D72A-65C1-87EA-5D68021AA548}"/>
              </a:ext>
            </a:extLst>
          </p:cNvPr>
          <p:cNvGrpSpPr/>
          <p:nvPr/>
        </p:nvGrpSpPr>
        <p:grpSpPr>
          <a:xfrm>
            <a:off x="4528068" y="1869774"/>
            <a:ext cx="3232789" cy="3635440"/>
            <a:chOff x="4528068" y="1869774"/>
            <a:chExt cx="3232789" cy="3635440"/>
          </a:xfrm>
        </p:grpSpPr>
        <p:sp>
          <p:nvSpPr>
            <p:cNvPr id="15" name="سداسي 14">
              <a:extLst>
                <a:ext uri="{FF2B5EF4-FFF2-40B4-BE49-F238E27FC236}">
                  <a16:creationId xmlns:a16="http://schemas.microsoft.com/office/drawing/2014/main" id="{D9F88D04-B592-B11E-22F8-70C984546B3F}"/>
                </a:ext>
              </a:extLst>
            </p:cNvPr>
            <p:cNvSpPr/>
            <p:nvPr/>
          </p:nvSpPr>
          <p:spPr>
            <a:xfrm>
              <a:off x="4560657" y="2335220"/>
              <a:ext cx="3200200" cy="3169994"/>
            </a:xfrm>
            <a:prstGeom prst="hexagon">
              <a:avLst/>
            </a:prstGeom>
            <a:noFill/>
            <a:ln w="19050">
              <a:solidFill>
                <a:srgbClr val="465E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16" name="صورة 15">
              <a:extLst>
                <a:ext uri="{FF2B5EF4-FFF2-40B4-BE49-F238E27FC236}">
                  <a16:creationId xmlns:a16="http://schemas.microsoft.com/office/drawing/2014/main" id="{A1CBB9CE-72DC-0807-EE95-9BA07EC58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0741" y="1869774"/>
              <a:ext cx="2580143" cy="1325943"/>
            </a:xfrm>
            <a:prstGeom prst="rect">
              <a:avLst/>
            </a:prstGeom>
          </p:spPr>
        </p:pic>
        <p:sp>
          <p:nvSpPr>
            <p:cNvPr id="17" name="TextBox 19">
              <a:extLst>
                <a:ext uri="{FF2B5EF4-FFF2-40B4-BE49-F238E27FC236}">
                  <a16:creationId xmlns:a16="http://schemas.microsoft.com/office/drawing/2014/main" id="{A5A6B9C5-528D-D914-E8C5-B50D24764355}"/>
                </a:ext>
              </a:extLst>
            </p:cNvPr>
            <p:cNvSpPr txBox="1"/>
            <p:nvPr/>
          </p:nvSpPr>
          <p:spPr>
            <a:xfrm>
              <a:off x="4528068" y="2258736"/>
              <a:ext cx="3121826" cy="604524"/>
            </a:xfrm>
            <a:prstGeom prst="rect">
              <a:avLst/>
            </a:prstGeom>
            <a:noFill/>
            <a:ln>
              <a:noFill/>
              <a:prstDash val="sysDot"/>
            </a:ln>
          </p:spPr>
          <p:txBody>
            <a:bodyPr wrap="square" lIns="0" tIns="0" rIns="0" bIns="0" rtlCol="0" anchor="t">
              <a:spAutoFit/>
            </a:bodyPr>
            <a:lstStyle/>
            <a:p>
              <a:pPr marL="0" lvl="1" algn="ctr" rtl="0">
                <a:lnSpc>
                  <a:spcPts val="5319"/>
                </a:lnSpc>
                <a:spcBef>
                  <a:spcPct val="0"/>
                </a:spcBef>
                <a:defRPr/>
              </a:pPr>
              <a:r>
                <a:rPr lang="ar-SA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Childos Arabic SemiBold Bold"/>
                </a:rPr>
                <a:t>ماذا أريد أن أعرف</a:t>
              </a:r>
            </a:p>
          </p:txBody>
        </p:sp>
        <p:pic>
          <p:nvPicPr>
            <p:cNvPr id="18" name="صورة 17">
              <a:extLst>
                <a:ext uri="{FF2B5EF4-FFF2-40B4-BE49-F238E27FC236}">
                  <a16:creationId xmlns:a16="http://schemas.microsoft.com/office/drawing/2014/main" id="{D2DEC8C2-0DF1-60F7-EEC7-67A73BC7B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8955" y="5089826"/>
              <a:ext cx="329185" cy="329185"/>
            </a:xfrm>
            <a:prstGeom prst="rect">
              <a:avLst/>
            </a:prstGeom>
          </p:spPr>
        </p:pic>
      </p:grpSp>
      <p:grpSp>
        <p:nvGrpSpPr>
          <p:cNvPr id="25" name="مجموعة 24">
            <a:extLst>
              <a:ext uri="{FF2B5EF4-FFF2-40B4-BE49-F238E27FC236}">
                <a16:creationId xmlns:a16="http://schemas.microsoft.com/office/drawing/2014/main" id="{1EB7A2D9-CBCA-12FF-85B3-FACBE50FE4F3}"/>
              </a:ext>
            </a:extLst>
          </p:cNvPr>
          <p:cNvGrpSpPr/>
          <p:nvPr/>
        </p:nvGrpSpPr>
        <p:grpSpPr>
          <a:xfrm>
            <a:off x="1182666" y="1917173"/>
            <a:ext cx="3121826" cy="3635440"/>
            <a:chOff x="1182666" y="1917173"/>
            <a:chExt cx="3121826" cy="3635440"/>
          </a:xfrm>
        </p:grpSpPr>
        <p:sp>
          <p:nvSpPr>
            <p:cNvPr id="19" name="سداسي 18">
              <a:extLst>
                <a:ext uri="{FF2B5EF4-FFF2-40B4-BE49-F238E27FC236}">
                  <a16:creationId xmlns:a16="http://schemas.microsoft.com/office/drawing/2014/main" id="{0E610A02-DDD6-135C-EC9E-F5C95758C5CE}"/>
                </a:ext>
              </a:extLst>
            </p:cNvPr>
            <p:cNvSpPr/>
            <p:nvPr/>
          </p:nvSpPr>
          <p:spPr>
            <a:xfrm>
              <a:off x="1327868" y="2382619"/>
              <a:ext cx="2926393" cy="3169994"/>
            </a:xfrm>
            <a:prstGeom prst="hexagon">
              <a:avLst/>
            </a:prstGeom>
            <a:noFill/>
            <a:ln w="19050">
              <a:solidFill>
                <a:srgbClr val="465E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20" name="صورة 19">
              <a:extLst>
                <a:ext uri="{FF2B5EF4-FFF2-40B4-BE49-F238E27FC236}">
                  <a16:creationId xmlns:a16="http://schemas.microsoft.com/office/drawing/2014/main" id="{42F908D6-98B8-310B-17DC-E3FA5B13EE8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5340" y="1917173"/>
              <a:ext cx="2436478" cy="1325943"/>
            </a:xfrm>
            <a:prstGeom prst="rect">
              <a:avLst/>
            </a:prstGeom>
          </p:spPr>
        </p:pic>
        <p:sp>
          <p:nvSpPr>
            <p:cNvPr id="21" name="TextBox 19">
              <a:extLst>
                <a:ext uri="{FF2B5EF4-FFF2-40B4-BE49-F238E27FC236}">
                  <a16:creationId xmlns:a16="http://schemas.microsoft.com/office/drawing/2014/main" id="{86AFB0FF-8E85-5B0D-84CD-E340A812CACD}"/>
                </a:ext>
              </a:extLst>
            </p:cNvPr>
            <p:cNvSpPr txBox="1"/>
            <p:nvPr/>
          </p:nvSpPr>
          <p:spPr>
            <a:xfrm>
              <a:off x="1182666" y="2306135"/>
              <a:ext cx="3121826" cy="604524"/>
            </a:xfrm>
            <a:prstGeom prst="rect">
              <a:avLst/>
            </a:prstGeom>
            <a:noFill/>
            <a:ln>
              <a:noFill/>
              <a:prstDash val="sysDot"/>
            </a:ln>
          </p:spPr>
          <p:txBody>
            <a:bodyPr wrap="square" lIns="0" tIns="0" rIns="0" bIns="0" rtlCol="0" anchor="t">
              <a:spAutoFit/>
            </a:bodyPr>
            <a:lstStyle/>
            <a:p>
              <a:pPr marL="0" lvl="1" algn="ctr" rtl="0">
                <a:lnSpc>
                  <a:spcPts val="5319"/>
                </a:lnSpc>
                <a:spcBef>
                  <a:spcPct val="0"/>
                </a:spcBef>
                <a:defRPr/>
              </a:pPr>
              <a:r>
                <a:rPr lang="ar-SA" sz="2800" b="1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Childos Arabic SemiBold Bold"/>
                </a:rPr>
                <a:t>ماذا تعلمت</a:t>
              </a:r>
            </a:p>
          </p:txBody>
        </p:sp>
        <p:pic>
          <p:nvPicPr>
            <p:cNvPr id="22" name="صورة 21">
              <a:extLst>
                <a:ext uri="{FF2B5EF4-FFF2-40B4-BE49-F238E27FC236}">
                  <a16:creationId xmlns:a16="http://schemas.microsoft.com/office/drawing/2014/main" id="{A9C0CCFE-C070-2741-1F46-12F62E3AEA9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3553" y="5137225"/>
              <a:ext cx="329185" cy="3291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88461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925548A6-FA38-0616-3092-48933F52F9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50"/>
          <a:stretch/>
        </p:blipFill>
        <p:spPr>
          <a:xfrm flipH="1">
            <a:off x="-2" y="0"/>
            <a:ext cx="1744277" cy="6857999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C0C8F246-38FE-212D-3901-40D51104D8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60836">
            <a:off x="601001" y="2719361"/>
            <a:ext cx="922259" cy="868615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D5DB87F9-696A-510E-4545-3E825FCF0DF5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1737" y="0"/>
            <a:ext cx="806475" cy="806475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83D85A03-8458-534B-C3C9-B2FD217188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967" y="5772726"/>
            <a:ext cx="1030606" cy="1032671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2185A542-0CCC-0D1D-7D0E-22912E7FBC4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6279"/>
          <a:stretch/>
        </p:blipFill>
        <p:spPr>
          <a:xfrm>
            <a:off x="9094201" y="1672321"/>
            <a:ext cx="2820676" cy="2972699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E08D9650-B2FB-3D46-6270-ACEA72BD2DE3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217" y="134023"/>
            <a:ext cx="2713788" cy="1325943"/>
          </a:xfrm>
          <a:prstGeom prst="rect">
            <a:avLst/>
          </a:prstGeom>
        </p:spPr>
      </p:pic>
      <p:sp>
        <p:nvSpPr>
          <p:cNvPr id="11" name="TextBox 19">
            <a:extLst>
              <a:ext uri="{FF2B5EF4-FFF2-40B4-BE49-F238E27FC236}">
                <a16:creationId xmlns:a16="http://schemas.microsoft.com/office/drawing/2014/main" id="{ABA829CB-FA86-FC8D-1800-AF9D04D71A17}"/>
              </a:ext>
            </a:extLst>
          </p:cNvPr>
          <p:cNvSpPr txBox="1"/>
          <p:nvPr/>
        </p:nvSpPr>
        <p:spPr>
          <a:xfrm>
            <a:off x="6381198" y="376339"/>
            <a:ext cx="3121826" cy="631648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square" lIns="0" tIns="0" rIns="0" bIns="0" rtlCol="0" anchor="t">
            <a:spAutoFit/>
          </a:bodyPr>
          <a:lstStyle/>
          <a:p>
            <a:pPr marL="0" lvl="1" algn="ctr" rtl="0">
              <a:lnSpc>
                <a:spcPts val="5319"/>
              </a:lnSpc>
              <a:spcBef>
                <a:spcPct val="0"/>
              </a:spcBef>
              <a:defRPr/>
            </a:pPr>
            <a:r>
              <a:rPr lang="ar-SA" sz="3600" b="1" dirty="0">
                <a:solidFill>
                  <a:schemeClr val="tx1">
                    <a:lumMod val="95000"/>
                    <a:lumOff val="5000"/>
                  </a:schemeClr>
                </a:solidFill>
                <a:cs typeface="Childos Arabic SemiBold Bold"/>
              </a:rPr>
              <a:t>عصف ذهني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B85144B7-99A7-9C72-92CE-FDF819454904}"/>
              </a:ext>
            </a:extLst>
          </p:cNvPr>
          <p:cNvSpPr txBox="1"/>
          <p:nvPr/>
        </p:nvSpPr>
        <p:spPr>
          <a:xfrm>
            <a:off x="1942269" y="1696967"/>
            <a:ext cx="7208424" cy="1077218"/>
          </a:xfrm>
          <a:prstGeom prst="rect">
            <a:avLst/>
          </a:prstGeom>
          <a:noFill/>
          <a:ln>
            <a:solidFill>
              <a:srgbClr val="FFC000"/>
            </a:solidFill>
            <a:prstDash val="sysDot"/>
          </a:ln>
        </p:spPr>
        <p:txBody>
          <a:bodyPr wrap="square">
            <a:spAutoFit/>
          </a:bodyPr>
          <a:lstStyle/>
          <a:p>
            <a:pPr algn="ctr"/>
            <a:r>
              <a:rPr lang="ar-SA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إذا حصل سلمان على 100 ريال لقاء عمله ساعتين ، </a:t>
            </a:r>
          </a:p>
          <a:p>
            <a:pPr algn="ctr"/>
            <a:r>
              <a:rPr lang="ar-SA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فما المبلغ الذي يحصل عليه في ساعة واحدة؟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مستطيل 13">
                <a:extLst>
                  <a:ext uri="{FF2B5EF4-FFF2-40B4-BE49-F238E27FC236}">
                    <a16:creationId xmlns:a16="http://schemas.microsoft.com/office/drawing/2014/main" id="{5103E5D8-EDC4-1146-E923-82FAF3F12089}"/>
                  </a:ext>
                </a:extLst>
              </p:cNvPr>
              <p:cNvSpPr/>
              <p:nvPr/>
            </p:nvSpPr>
            <p:spPr>
              <a:xfrm>
                <a:off x="6843142" y="2487066"/>
                <a:ext cx="1552028" cy="151120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ar-SA" sz="4000" dirty="0">
                    <a:solidFill>
                      <a:srgbClr val="0070C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SA" sz="40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SA" sz="4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ريال</m:t>
                        </m:r>
                        <m:r>
                          <a:rPr lang="ku-Arab-IQ" sz="4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١٠٠</m:t>
                        </m:r>
                      </m:num>
                      <m:den>
                        <m:r>
                          <a:rPr lang="ku-Arab-IQ" sz="4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ar-SA" sz="4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ساعة</m:t>
                        </m:r>
                        <m:r>
                          <a:rPr lang="ku-Arab-IQ" sz="4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٢</m:t>
                        </m:r>
                      </m:den>
                    </m:f>
                  </m:oMath>
                </a14:m>
                <a:endParaRPr lang="ar-SA" sz="28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4" name="مستطيل 13">
                <a:extLst>
                  <a:ext uri="{FF2B5EF4-FFF2-40B4-BE49-F238E27FC236}">
                    <a16:creationId xmlns:a16="http://schemas.microsoft.com/office/drawing/2014/main" id="{5103E5D8-EDC4-1146-E923-82FAF3F1208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3142" y="2487066"/>
                <a:ext cx="1552028" cy="1511202"/>
              </a:xfrm>
              <a:prstGeom prst="rect">
                <a:avLst/>
              </a:prstGeom>
              <a:blipFill>
                <a:blip r:embed="rId8"/>
                <a:stretch>
                  <a:fillRect t="-1653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مستطيل 14">
                <a:extLst>
                  <a:ext uri="{FF2B5EF4-FFF2-40B4-BE49-F238E27FC236}">
                    <a16:creationId xmlns:a16="http://schemas.microsoft.com/office/drawing/2014/main" id="{59DEEA22-E59C-58F8-1098-D1CC3C46A01D}"/>
                  </a:ext>
                </a:extLst>
              </p:cNvPr>
              <p:cNvSpPr/>
              <p:nvPr/>
            </p:nvSpPr>
            <p:spPr>
              <a:xfrm>
                <a:off x="4481189" y="3011186"/>
                <a:ext cx="2361953" cy="97356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ar-SA" sz="4000" dirty="0">
                    <a:solidFill>
                      <a:srgbClr val="0070C0"/>
                    </a:solidFill>
                  </a:rPr>
                  <a:t>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SA" sz="40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ku-Arab-IQ" sz="4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ar-SA" sz="4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ريال</m:t>
                        </m:r>
                        <m:r>
                          <a:rPr lang="ku-Arab-IQ" sz="4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ku-Arab-IQ" sz="4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٥٠</m:t>
                        </m:r>
                      </m:num>
                      <m:den>
                        <m:r>
                          <a:rPr lang="ar-SA" sz="4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ar-SA" sz="4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ساعة</m:t>
                        </m:r>
                        <m:r>
                          <a:rPr lang="ku-Arab-IQ" sz="4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ku-Arab-IQ" sz="4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١</m:t>
                        </m:r>
                      </m:den>
                    </m:f>
                    <m:r>
                      <a:rPr lang="ku-Arab-IQ" sz="40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ar-SA" sz="28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5" name="مستطيل 14">
                <a:extLst>
                  <a:ext uri="{FF2B5EF4-FFF2-40B4-BE49-F238E27FC236}">
                    <a16:creationId xmlns:a16="http://schemas.microsoft.com/office/drawing/2014/main" id="{59DEEA22-E59C-58F8-1098-D1CC3C46A0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1189" y="3011186"/>
                <a:ext cx="2361953" cy="973567"/>
              </a:xfrm>
              <a:prstGeom prst="rect">
                <a:avLst/>
              </a:prstGeom>
              <a:blipFill>
                <a:blip r:embed="rId9"/>
                <a:stretch>
                  <a:fillRect t="-1875" r="-5412" b="-125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مربع نص 15">
            <a:extLst>
              <a:ext uri="{FF2B5EF4-FFF2-40B4-BE49-F238E27FC236}">
                <a16:creationId xmlns:a16="http://schemas.microsoft.com/office/drawing/2014/main" id="{F527428D-8D4B-1247-A570-C6F7776BCE19}"/>
              </a:ext>
            </a:extLst>
          </p:cNvPr>
          <p:cNvSpPr txBox="1"/>
          <p:nvPr/>
        </p:nvSpPr>
        <p:spPr>
          <a:xfrm>
            <a:off x="1633381" y="3153668"/>
            <a:ext cx="2361953" cy="523220"/>
          </a:xfrm>
          <a:prstGeom prst="rect">
            <a:avLst/>
          </a:prstGeom>
          <a:solidFill>
            <a:srgbClr val="AFDFFF"/>
          </a:solidFill>
          <a:ln>
            <a:solidFill>
              <a:srgbClr val="FFC000"/>
            </a:solidFill>
            <a:prstDash val="sysDot"/>
          </a:ln>
        </p:spPr>
        <p:txBody>
          <a:bodyPr wrap="square">
            <a:spAutoFit/>
          </a:bodyPr>
          <a:lstStyle/>
          <a:p>
            <a:pPr algn="ctr"/>
            <a:r>
              <a:rPr lang="ar-SA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وحدتان مختلفتان</a:t>
            </a:r>
          </a:p>
        </p:txBody>
      </p:sp>
      <p:cxnSp>
        <p:nvCxnSpPr>
          <p:cNvPr id="18" name="رابط كسهم مستقيم 17">
            <a:extLst>
              <a:ext uri="{FF2B5EF4-FFF2-40B4-BE49-F238E27FC236}">
                <a16:creationId xmlns:a16="http://schemas.microsoft.com/office/drawing/2014/main" id="{0A29CCD5-7C85-883B-631C-5368C183C51B}"/>
              </a:ext>
            </a:extLst>
          </p:cNvPr>
          <p:cNvCxnSpPr>
            <a:stCxn id="16" idx="3"/>
          </p:cNvCxnSpPr>
          <p:nvPr/>
        </p:nvCxnSpPr>
        <p:spPr>
          <a:xfrm flipV="1">
            <a:off x="3995334" y="3267954"/>
            <a:ext cx="572452" cy="147324"/>
          </a:xfrm>
          <a:prstGeom prst="straightConnector1">
            <a:avLst/>
          </a:prstGeom>
          <a:ln w="76200">
            <a:solidFill>
              <a:srgbClr val="FF414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رابط كسهم مستقيم 18">
            <a:extLst>
              <a:ext uri="{FF2B5EF4-FFF2-40B4-BE49-F238E27FC236}">
                <a16:creationId xmlns:a16="http://schemas.microsoft.com/office/drawing/2014/main" id="{DAA7346F-CA91-3D4C-E030-994504ECB4F6}"/>
              </a:ext>
            </a:extLst>
          </p:cNvPr>
          <p:cNvCxnSpPr>
            <a:cxnSpLocks/>
          </p:cNvCxnSpPr>
          <p:nvPr/>
        </p:nvCxnSpPr>
        <p:spPr>
          <a:xfrm>
            <a:off x="3995334" y="3496483"/>
            <a:ext cx="541281" cy="222521"/>
          </a:xfrm>
          <a:prstGeom prst="straightConnector1">
            <a:avLst/>
          </a:prstGeom>
          <a:ln w="76200">
            <a:solidFill>
              <a:srgbClr val="FF414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سهم: لأسفل 20">
            <a:extLst>
              <a:ext uri="{FF2B5EF4-FFF2-40B4-BE49-F238E27FC236}">
                <a16:creationId xmlns:a16="http://schemas.microsoft.com/office/drawing/2014/main" id="{519C91D9-03CB-F430-9F32-1586D4F62DA0}"/>
              </a:ext>
            </a:extLst>
          </p:cNvPr>
          <p:cNvSpPr/>
          <p:nvPr/>
        </p:nvSpPr>
        <p:spPr>
          <a:xfrm>
            <a:off x="7282648" y="4152046"/>
            <a:ext cx="673015" cy="523221"/>
          </a:xfrm>
          <a:prstGeom prst="downArrow">
            <a:avLst/>
          </a:prstGeom>
          <a:solidFill>
            <a:srgbClr val="FFB6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2" name="سهم: لأسفل 21">
            <a:extLst>
              <a:ext uri="{FF2B5EF4-FFF2-40B4-BE49-F238E27FC236}">
                <a16:creationId xmlns:a16="http://schemas.microsoft.com/office/drawing/2014/main" id="{9996F622-712F-8346-A65D-C5945523A481}"/>
              </a:ext>
            </a:extLst>
          </p:cNvPr>
          <p:cNvSpPr/>
          <p:nvPr/>
        </p:nvSpPr>
        <p:spPr>
          <a:xfrm>
            <a:off x="4873466" y="4105935"/>
            <a:ext cx="673015" cy="523220"/>
          </a:xfrm>
          <a:prstGeom prst="downArrow">
            <a:avLst/>
          </a:prstGeom>
          <a:solidFill>
            <a:srgbClr val="FFB6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9AC7B1D4-2553-05A8-C227-419DDD4B4191}"/>
              </a:ext>
            </a:extLst>
          </p:cNvPr>
          <p:cNvSpPr txBox="1"/>
          <p:nvPr/>
        </p:nvSpPr>
        <p:spPr>
          <a:xfrm>
            <a:off x="6854431" y="4746610"/>
            <a:ext cx="1552029" cy="523220"/>
          </a:xfrm>
          <a:prstGeom prst="rect">
            <a:avLst/>
          </a:prstGeom>
          <a:solidFill>
            <a:srgbClr val="FFBDBD"/>
          </a:solidFill>
          <a:ln>
            <a:solidFill>
              <a:srgbClr val="FFC000"/>
            </a:solidFill>
            <a:prstDash val="sysDot"/>
          </a:ln>
        </p:spPr>
        <p:txBody>
          <a:bodyPr wrap="square">
            <a:spAutoFit/>
          </a:bodyPr>
          <a:lstStyle/>
          <a:p>
            <a:pPr algn="ctr"/>
            <a:r>
              <a:rPr lang="ar-SA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معدَّل</a:t>
            </a: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1ABC10DD-B6D7-A491-CEF8-7413B1499447}"/>
              </a:ext>
            </a:extLst>
          </p:cNvPr>
          <p:cNvSpPr txBox="1"/>
          <p:nvPr/>
        </p:nvSpPr>
        <p:spPr>
          <a:xfrm>
            <a:off x="4163451" y="4750337"/>
            <a:ext cx="2093047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C000"/>
            </a:solidFill>
            <a:prstDash val="sysDot"/>
          </a:ln>
        </p:spPr>
        <p:txBody>
          <a:bodyPr wrap="square">
            <a:spAutoFit/>
          </a:bodyPr>
          <a:lstStyle/>
          <a:p>
            <a:pPr algn="ctr"/>
            <a:r>
              <a:rPr lang="ar-SA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معدَّل الوحدة</a:t>
            </a:r>
          </a:p>
        </p:txBody>
      </p:sp>
      <p:sp>
        <p:nvSpPr>
          <p:cNvPr id="25" name="فقاعة الكلام: مستطيلة مستديرة الزوايا 24">
            <a:extLst>
              <a:ext uri="{FF2B5EF4-FFF2-40B4-BE49-F238E27FC236}">
                <a16:creationId xmlns:a16="http://schemas.microsoft.com/office/drawing/2014/main" id="{AB10381E-EDF3-93A8-802C-2945F463AF77}"/>
              </a:ext>
            </a:extLst>
          </p:cNvPr>
          <p:cNvSpPr/>
          <p:nvPr/>
        </p:nvSpPr>
        <p:spPr>
          <a:xfrm>
            <a:off x="6585218" y="5628729"/>
            <a:ext cx="3957276" cy="1002689"/>
          </a:xfrm>
          <a:prstGeom prst="wedgeRoundRectCallout">
            <a:avLst>
              <a:gd name="adj1" fmla="val -18100"/>
              <a:gd name="adj2" fmla="val -72604"/>
              <a:gd name="adj3" fmla="val 16667"/>
            </a:avLst>
          </a:prstGeom>
          <a:solidFill>
            <a:srgbClr val="FF9797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هي النسبة التي تقارن بين كميتين لهما وحدتان مختلفتان</a:t>
            </a:r>
          </a:p>
        </p:txBody>
      </p:sp>
      <p:sp>
        <p:nvSpPr>
          <p:cNvPr id="26" name="فقاعة الكلام: مستطيلة مستديرة الزوايا 25">
            <a:extLst>
              <a:ext uri="{FF2B5EF4-FFF2-40B4-BE49-F238E27FC236}">
                <a16:creationId xmlns:a16="http://schemas.microsoft.com/office/drawing/2014/main" id="{EC7B9D72-BFD5-6F9E-120B-0687F5D643A7}"/>
              </a:ext>
            </a:extLst>
          </p:cNvPr>
          <p:cNvSpPr/>
          <p:nvPr/>
        </p:nvSpPr>
        <p:spPr>
          <a:xfrm>
            <a:off x="2068226" y="5628729"/>
            <a:ext cx="3373292" cy="915687"/>
          </a:xfrm>
          <a:prstGeom prst="wedgeRoundRectCallout">
            <a:avLst>
              <a:gd name="adj1" fmla="val 23586"/>
              <a:gd name="adj2" fmla="val -69247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يتم تبسيط المعدل ليصبح مقامه واحد</a:t>
            </a: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A953BAF1-2D28-B704-16CD-0BC5A2FB7BFE}"/>
              </a:ext>
            </a:extLst>
          </p:cNvPr>
          <p:cNvSpPr/>
          <p:nvPr/>
        </p:nvSpPr>
        <p:spPr>
          <a:xfrm>
            <a:off x="10440296" y="4943139"/>
            <a:ext cx="683111" cy="3266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2173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6" presetClass="entr" presetSubtype="21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 animBg="1"/>
      <p:bldP spid="13" grpId="0" animBg="1"/>
      <p:bldP spid="14" grpId="0"/>
      <p:bldP spid="15" grpId="0"/>
      <p:bldP spid="16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D8DC7F5-E39B-EDB5-431C-539DDFD573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26"/>
          <a:stretch/>
        </p:blipFill>
        <p:spPr>
          <a:xfrm flipH="1">
            <a:off x="10773014" y="0"/>
            <a:ext cx="1418985" cy="6858000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99251A13-78D7-E4E0-4023-52781EA6A6A8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28" y="145538"/>
            <a:ext cx="806475" cy="806475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C8E28658-A00E-BD98-ACE4-C2873453AA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62" y="5716093"/>
            <a:ext cx="1030606" cy="1032671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427D5F39-B31E-42AB-194B-AF0675639EF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3672" y="145538"/>
            <a:ext cx="2713788" cy="1325943"/>
          </a:xfrm>
          <a:prstGeom prst="rect">
            <a:avLst/>
          </a:prstGeom>
        </p:spPr>
      </p:pic>
      <p:sp>
        <p:nvSpPr>
          <p:cNvPr id="13" name="TextBox 19">
            <a:extLst>
              <a:ext uri="{FF2B5EF4-FFF2-40B4-BE49-F238E27FC236}">
                <a16:creationId xmlns:a16="http://schemas.microsoft.com/office/drawing/2014/main" id="{BAA43E24-A81A-3005-71AE-0B99BB3D0224}"/>
              </a:ext>
            </a:extLst>
          </p:cNvPr>
          <p:cNvSpPr txBox="1"/>
          <p:nvPr/>
        </p:nvSpPr>
        <p:spPr>
          <a:xfrm>
            <a:off x="6499653" y="387854"/>
            <a:ext cx="3121826" cy="631648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ts val="53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hildos Arabic SemiBold Bold"/>
              </a:rPr>
              <a:t>عصف ذهني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17ABD0D5-7217-821C-9C6F-6275CFEBD82A}"/>
              </a:ext>
            </a:extLst>
          </p:cNvPr>
          <p:cNvSpPr txBox="1"/>
          <p:nvPr/>
        </p:nvSpPr>
        <p:spPr>
          <a:xfrm>
            <a:off x="2994417" y="1620311"/>
            <a:ext cx="7208424" cy="1077218"/>
          </a:xfrm>
          <a:prstGeom prst="rect">
            <a:avLst/>
          </a:prstGeom>
          <a:noFill/>
          <a:ln>
            <a:solidFill>
              <a:srgbClr val="FFC000"/>
            </a:solidFill>
            <a:prstDash val="sysDot"/>
          </a:ln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إذا كان ثمن ثلاثة كيلو جرامات من العنب 15 ريال ،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فما ثمن الكيلو جرام الواحد ؟</a:t>
            </a: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مستطيل 14">
                <a:extLst>
                  <a:ext uri="{FF2B5EF4-FFF2-40B4-BE49-F238E27FC236}">
                    <a16:creationId xmlns:a16="http://schemas.microsoft.com/office/drawing/2014/main" id="{1F7C191C-5459-6E3E-0BA6-07D786C85963}"/>
                  </a:ext>
                </a:extLst>
              </p:cNvPr>
              <p:cNvSpPr/>
              <p:nvPr/>
            </p:nvSpPr>
            <p:spPr>
              <a:xfrm>
                <a:off x="8459131" y="2744897"/>
                <a:ext cx="1552028" cy="151120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SA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ar-SA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</m:ctrlPr>
                      </m:fPr>
                      <m:num>
                        <m:r>
                          <a:rPr kumimoji="0" lang="ar-SA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ريال</m:t>
                        </m:r>
                        <m:r>
                          <a:rPr kumimoji="0" lang="ku-Arab-IQ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١٥</m:t>
                        </m:r>
                      </m:num>
                      <m:den>
                        <m:r>
                          <a:rPr kumimoji="0" lang="ku-Arab-IQ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 </m:t>
                        </m:r>
                        <m:r>
                          <a:rPr kumimoji="0" lang="ar-SA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كيلو</m:t>
                        </m:r>
                        <m:r>
                          <a:rPr kumimoji="0" lang="ku-Arab-IQ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٣</m:t>
                        </m:r>
                      </m:den>
                    </m:f>
                  </m:oMath>
                </a14:m>
                <a:endParaRPr kumimoji="0" lang="ar-SA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مستطيل 14">
                <a:extLst>
                  <a:ext uri="{FF2B5EF4-FFF2-40B4-BE49-F238E27FC236}">
                    <a16:creationId xmlns:a16="http://schemas.microsoft.com/office/drawing/2014/main" id="{1F7C191C-5459-6E3E-0BA6-07D786C8596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9131" y="2744897"/>
                <a:ext cx="1552028" cy="1511202"/>
              </a:xfrm>
              <a:prstGeom prst="rect">
                <a:avLst/>
              </a:prstGeom>
              <a:blipFill>
                <a:blip r:embed="rId6"/>
                <a:stretch>
                  <a:fillRect r="-1141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مستطيل 15">
                <a:extLst>
                  <a:ext uri="{FF2B5EF4-FFF2-40B4-BE49-F238E27FC236}">
                    <a16:creationId xmlns:a16="http://schemas.microsoft.com/office/drawing/2014/main" id="{03F80DBB-92D8-0048-219E-E692830F7DC5}"/>
                  </a:ext>
                </a:extLst>
              </p:cNvPr>
              <p:cNvSpPr/>
              <p:nvPr/>
            </p:nvSpPr>
            <p:spPr>
              <a:xfrm>
                <a:off x="5775461" y="3033667"/>
                <a:ext cx="2361953" cy="97356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SA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rPr>
                  <a:t>=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ar-SA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</m:ctrlPr>
                      </m:fPr>
                      <m:num>
                        <m:r>
                          <a:rPr kumimoji="0" lang="ku-Arab-IQ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 </m:t>
                        </m:r>
                        <m:r>
                          <a:rPr kumimoji="0" lang="ar-SA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ريال</m:t>
                        </m:r>
                        <m:r>
                          <a:rPr kumimoji="0" lang="ku-Arab-IQ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 </m:t>
                        </m:r>
                        <m:r>
                          <a:rPr kumimoji="0" lang="ku-Arab-IQ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٥</m:t>
                        </m:r>
                      </m:num>
                      <m:den>
                        <m:r>
                          <a:rPr kumimoji="0" lang="ar-SA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 </m:t>
                        </m:r>
                        <m:r>
                          <a:rPr kumimoji="0" lang="ar-SA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كيلو</m:t>
                        </m:r>
                        <m:r>
                          <a:rPr kumimoji="0" lang="ku-Arab-IQ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 </m:t>
                        </m:r>
                        <m:r>
                          <a:rPr kumimoji="0" lang="ku-Arab-IQ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١</m:t>
                        </m:r>
                      </m:den>
                    </m:f>
                    <m:r>
                      <a:rPr kumimoji="0" lang="ku-Arab-IQ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</a:rPr>
                      <m:t> </m:t>
                    </m:r>
                  </m:oMath>
                </a14:m>
                <a:endParaRPr kumimoji="0" lang="ar-SA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مستطيل 15">
                <a:extLst>
                  <a:ext uri="{FF2B5EF4-FFF2-40B4-BE49-F238E27FC236}">
                    <a16:creationId xmlns:a16="http://schemas.microsoft.com/office/drawing/2014/main" id="{03F80DBB-92D8-0048-219E-E692830F7DC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5461" y="3033667"/>
                <a:ext cx="2361953" cy="973567"/>
              </a:xfrm>
              <a:prstGeom prst="rect">
                <a:avLst/>
              </a:prstGeom>
              <a:blipFill>
                <a:blip r:embed="rId7"/>
                <a:stretch>
                  <a:fillRect t="-1887" r="-515" b="-1320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مربع نص 16">
            <a:extLst>
              <a:ext uri="{FF2B5EF4-FFF2-40B4-BE49-F238E27FC236}">
                <a16:creationId xmlns:a16="http://schemas.microsoft.com/office/drawing/2014/main" id="{6E489D74-0101-D1A6-9818-A43D8914547F}"/>
              </a:ext>
            </a:extLst>
          </p:cNvPr>
          <p:cNvSpPr txBox="1"/>
          <p:nvPr/>
        </p:nvSpPr>
        <p:spPr>
          <a:xfrm>
            <a:off x="2859690" y="3227701"/>
            <a:ext cx="2361953" cy="523220"/>
          </a:xfrm>
          <a:prstGeom prst="rect">
            <a:avLst/>
          </a:prstGeom>
          <a:solidFill>
            <a:srgbClr val="E4BDFF"/>
          </a:solidFill>
          <a:ln>
            <a:solidFill>
              <a:srgbClr val="BA53FF"/>
            </a:solidFill>
            <a:prstDash val="sysDot"/>
          </a:ln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وحدتان مختلفتان</a:t>
            </a:r>
          </a:p>
        </p:txBody>
      </p:sp>
      <p:cxnSp>
        <p:nvCxnSpPr>
          <p:cNvPr id="18" name="رابط كسهم مستقيم 17">
            <a:extLst>
              <a:ext uri="{FF2B5EF4-FFF2-40B4-BE49-F238E27FC236}">
                <a16:creationId xmlns:a16="http://schemas.microsoft.com/office/drawing/2014/main" id="{5104C138-CD0B-01F6-E98D-C099C5BB8668}"/>
              </a:ext>
            </a:extLst>
          </p:cNvPr>
          <p:cNvCxnSpPr>
            <a:stCxn id="17" idx="3"/>
          </p:cNvCxnSpPr>
          <p:nvPr/>
        </p:nvCxnSpPr>
        <p:spPr>
          <a:xfrm flipV="1">
            <a:off x="5221643" y="3341987"/>
            <a:ext cx="572452" cy="147324"/>
          </a:xfrm>
          <a:prstGeom prst="straightConnector1">
            <a:avLst/>
          </a:prstGeom>
          <a:ln w="76200">
            <a:solidFill>
              <a:srgbClr val="475E2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رابط كسهم مستقيم 18">
            <a:extLst>
              <a:ext uri="{FF2B5EF4-FFF2-40B4-BE49-F238E27FC236}">
                <a16:creationId xmlns:a16="http://schemas.microsoft.com/office/drawing/2014/main" id="{31D62F2F-7C40-3714-F428-498EDC10EC74}"/>
              </a:ext>
            </a:extLst>
          </p:cNvPr>
          <p:cNvCxnSpPr>
            <a:cxnSpLocks/>
          </p:cNvCxnSpPr>
          <p:nvPr/>
        </p:nvCxnSpPr>
        <p:spPr>
          <a:xfrm>
            <a:off x="5221643" y="3570516"/>
            <a:ext cx="541281" cy="222521"/>
          </a:xfrm>
          <a:prstGeom prst="straightConnector1">
            <a:avLst/>
          </a:prstGeom>
          <a:ln w="76200">
            <a:solidFill>
              <a:srgbClr val="475E2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سهم: لأسفل 19">
            <a:extLst>
              <a:ext uri="{FF2B5EF4-FFF2-40B4-BE49-F238E27FC236}">
                <a16:creationId xmlns:a16="http://schemas.microsoft.com/office/drawing/2014/main" id="{0743D1BF-F3B1-D72A-9199-5FA49323BF66}"/>
              </a:ext>
            </a:extLst>
          </p:cNvPr>
          <p:cNvSpPr/>
          <p:nvPr/>
        </p:nvSpPr>
        <p:spPr>
          <a:xfrm>
            <a:off x="8839651" y="4207972"/>
            <a:ext cx="673015" cy="523221"/>
          </a:xfrm>
          <a:prstGeom prst="downArrow">
            <a:avLst/>
          </a:prstGeom>
          <a:solidFill>
            <a:srgbClr val="FFB6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سهم: لأسفل 20">
            <a:extLst>
              <a:ext uri="{FF2B5EF4-FFF2-40B4-BE49-F238E27FC236}">
                <a16:creationId xmlns:a16="http://schemas.microsoft.com/office/drawing/2014/main" id="{EABCD4CD-8B44-0D62-1D2C-E587E379B6AA}"/>
              </a:ext>
            </a:extLst>
          </p:cNvPr>
          <p:cNvSpPr/>
          <p:nvPr/>
        </p:nvSpPr>
        <p:spPr>
          <a:xfrm>
            <a:off x="6244900" y="4181427"/>
            <a:ext cx="673015" cy="523220"/>
          </a:xfrm>
          <a:prstGeom prst="downArrow">
            <a:avLst/>
          </a:prstGeom>
          <a:solidFill>
            <a:srgbClr val="FFB6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5BC87FB4-41DA-4AD5-B078-58C9EBD7E4F7}"/>
              </a:ext>
            </a:extLst>
          </p:cNvPr>
          <p:cNvSpPr txBox="1"/>
          <p:nvPr/>
        </p:nvSpPr>
        <p:spPr>
          <a:xfrm>
            <a:off x="8405957" y="4774209"/>
            <a:ext cx="1552029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  <a:prstDash val="sysDot"/>
          </a:ln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معدَّل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30671466-7986-0CA6-8A4D-59453DD80432}"/>
              </a:ext>
            </a:extLst>
          </p:cNvPr>
          <p:cNvSpPr txBox="1"/>
          <p:nvPr/>
        </p:nvSpPr>
        <p:spPr>
          <a:xfrm>
            <a:off x="4912768" y="4808832"/>
            <a:ext cx="2093047" cy="523220"/>
          </a:xfrm>
          <a:prstGeom prst="rect">
            <a:avLst/>
          </a:prstGeom>
          <a:solidFill>
            <a:srgbClr val="AFDFFF"/>
          </a:solidFill>
          <a:ln>
            <a:solidFill>
              <a:srgbClr val="FFC000"/>
            </a:solidFill>
            <a:prstDash val="sysDot"/>
          </a:ln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معدَّل الوحدة</a:t>
            </a:r>
          </a:p>
        </p:txBody>
      </p:sp>
      <p:sp>
        <p:nvSpPr>
          <p:cNvPr id="24" name="فقاعة الكلام: مستطيلة مستديرة الزوايا 23">
            <a:extLst>
              <a:ext uri="{FF2B5EF4-FFF2-40B4-BE49-F238E27FC236}">
                <a16:creationId xmlns:a16="http://schemas.microsoft.com/office/drawing/2014/main" id="{B5FABAD3-A9E1-2E2D-21BD-F6AEC554B9ED}"/>
              </a:ext>
            </a:extLst>
          </p:cNvPr>
          <p:cNvSpPr/>
          <p:nvPr/>
        </p:nvSpPr>
        <p:spPr>
          <a:xfrm>
            <a:off x="6910777" y="5597687"/>
            <a:ext cx="3957276" cy="1002689"/>
          </a:xfrm>
          <a:prstGeom prst="wedgeRoundRectCallout">
            <a:avLst>
              <a:gd name="adj1" fmla="val 19788"/>
              <a:gd name="adj2" fmla="val -7528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هي النسبة التي تقارن بين كميتين لهما وحدتان مختلفتان</a:t>
            </a:r>
          </a:p>
        </p:txBody>
      </p:sp>
      <p:sp>
        <p:nvSpPr>
          <p:cNvPr id="25" name="فقاعة الكلام: مستطيلة مستديرة الزوايا 24">
            <a:extLst>
              <a:ext uri="{FF2B5EF4-FFF2-40B4-BE49-F238E27FC236}">
                <a16:creationId xmlns:a16="http://schemas.microsoft.com/office/drawing/2014/main" id="{9BBF8724-0687-5DC6-9094-A1BC51FCB430}"/>
              </a:ext>
            </a:extLst>
          </p:cNvPr>
          <p:cNvSpPr/>
          <p:nvPr/>
        </p:nvSpPr>
        <p:spPr>
          <a:xfrm>
            <a:off x="3340532" y="5631667"/>
            <a:ext cx="3373292" cy="915687"/>
          </a:xfrm>
          <a:prstGeom prst="wedgeRoundRectCallout">
            <a:avLst>
              <a:gd name="adj1" fmla="val 23586"/>
              <a:gd name="adj2" fmla="val -69247"/>
              <a:gd name="adj3" fmla="val 16667"/>
            </a:avLst>
          </a:prstGeom>
          <a:solidFill>
            <a:srgbClr val="AFD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يتم تبسيط المعدل ليصبح مقامه واحد</a:t>
            </a:r>
          </a:p>
        </p:txBody>
      </p:sp>
      <p:pic>
        <p:nvPicPr>
          <p:cNvPr id="1026" name="Picture 2" descr="مدونة حي بن يقظان: &quot;أنا عنقود عنب&quot; قصة للأطفال بقلم: عبدالتواب يوسف">
            <a:extLst>
              <a:ext uri="{FF2B5EF4-FFF2-40B4-BE49-F238E27FC236}">
                <a16:creationId xmlns:a16="http://schemas.microsoft.com/office/drawing/2014/main" id="{8D39F6E1-D5C5-D9F4-89E3-A9E9A340BA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267" y="2083853"/>
            <a:ext cx="1390741" cy="1405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مدونة حي بن يقظان: &quot;أنا عنقود عنب&quot; قصة للأطفال بقلم: عبدالتواب يوسف">
            <a:extLst>
              <a:ext uri="{FF2B5EF4-FFF2-40B4-BE49-F238E27FC236}">
                <a16:creationId xmlns:a16="http://schemas.microsoft.com/office/drawing/2014/main" id="{892ABBA1-6F5B-4E67-A623-ACD6046108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840" y="3793037"/>
            <a:ext cx="1377514" cy="1392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مدونة حي بن يقظان: &quot;أنا عنقود عنب&quot; قصة للأطفال بقلم: عبدالتواب يوسف">
            <a:extLst>
              <a:ext uri="{FF2B5EF4-FFF2-40B4-BE49-F238E27FC236}">
                <a16:creationId xmlns:a16="http://schemas.microsoft.com/office/drawing/2014/main" id="{7FDDB92E-4991-40E2-E3D9-1D506CB799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95" y="3253481"/>
            <a:ext cx="1377514" cy="1392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BAB425EB-A2A4-90C3-7317-93DF4ACD5DB7}"/>
              </a:ext>
            </a:extLst>
          </p:cNvPr>
          <p:cNvSpPr/>
          <p:nvPr/>
        </p:nvSpPr>
        <p:spPr>
          <a:xfrm>
            <a:off x="1934938" y="5658502"/>
            <a:ext cx="683111" cy="3266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87101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6" presetClass="entr" presetSubtype="21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 animBg="1"/>
      <p:bldP spid="14" grpId="0" animBg="1"/>
      <p:bldP spid="15" grpId="0"/>
      <p:bldP spid="16" grpId="0"/>
      <p:bldP spid="17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D8DC7F5-E39B-EDB5-431C-539DDFD573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26"/>
          <a:stretch/>
        </p:blipFill>
        <p:spPr>
          <a:xfrm flipH="1">
            <a:off x="10773014" y="0"/>
            <a:ext cx="1418985" cy="6858000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99251A13-78D7-E4E0-4023-52781EA6A6A8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28" y="145538"/>
            <a:ext cx="806475" cy="806475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C8E28658-A00E-BD98-ACE4-C2873453AA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62" y="5716093"/>
            <a:ext cx="1030606" cy="1032671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9B533FA5-BBC9-14FB-B0C4-354CC0976F0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142" t="28387" r="27482" b="48929"/>
          <a:stretch/>
        </p:blipFill>
        <p:spPr>
          <a:xfrm>
            <a:off x="1033503" y="952013"/>
            <a:ext cx="9721830" cy="4764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524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D8DC7F5-E39B-EDB5-431C-539DDFD573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26"/>
          <a:stretch/>
        </p:blipFill>
        <p:spPr>
          <a:xfrm rot="2049918" flipH="1">
            <a:off x="10507936" y="4180031"/>
            <a:ext cx="1995024" cy="4030276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781C9A1E-E6CB-475E-F3BE-9209C7BB39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59381">
            <a:off x="9903565" y="6591630"/>
            <a:ext cx="1460264" cy="1459005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A4B57808-96A1-9AA9-DA34-5C1C6000C82A}"/>
              </a:ext>
            </a:extLst>
          </p:cNvPr>
          <p:cNvPicPr>
            <a:picLocks noChangeAspect="1"/>
          </p:cNvPicPr>
          <p:nvPr/>
        </p:nvPicPr>
        <p:blipFill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19" y="91980"/>
            <a:ext cx="806475" cy="806475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BF4815DB-3FD1-BE6B-39C7-4944AE8BB6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3" y="5825329"/>
            <a:ext cx="1030606" cy="1032671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78E8D005-5434-7950-6472-AB8850FF534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9552" t="40580" r="27220" b="35447"/>
          <a:stretch/>
        </p:blipFill>
        <p:spPr>
          <a:xfrm>
            <a:off x="1817002" y="253671"/>
            <a:ext cx="9515660" cy="3887675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62E2C3BD-A1BD-66E5-5928-B6E12D24504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3909" t="68248" r="28652" b="27799"/>
          <a:stretch/>
        </p:blipFill>
        <p:spPr>
          <a:xfrm>
            <a:off x="2532586" y="4854299"/>
            <a:ext cx="7371615" cy="707923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B6FCCCAA-2A61-1AFB-4BF7-71577D6C899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8287" t="71373" r="28652" b="24878"/>
          <a:stretch/>
        </p:blipFill>
        <p:spPr>
          <a:xfrm>
            <a:off x="4442216" y="5485108"/>
            <a:ext cx="3710694" cy="710061"/>
          </a:xfrm>
          <a:prstGeom prst="rect">
            <a:avLst/>
          </a:prstGeom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93C7BA12-C7BA-D5F2-91EE-13294D27EB79}"/>
              </a:ext>
            </a:extLst>
          </p:cNvPr>
          <p:cNvSpPr/>
          <p:nvPr/>
        </p:nvSpPr>
        <p:spPr>
          <a:xfrm>
            <a:off x="271717" y="1742765"/>
            <a:ext cx="1857950" cy="71332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465E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القراءة المبصرة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D0566D3D-5FAB-8EBC-3B4B-D8C2BC65C6D1}"/>
              </a:ext>
            </a:extLst>
          </p:cNvPr>
          <p:cNvSpPr/>
          <p:nvPr/>
        </p:nvSpPr>
        <p:spPr>
          <a:xfrm>
            <a:off x="461109" y="4848894"/>
            <a:ext cx="1857950" cy="71332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465E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الدقيقة الواحدة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85C221A7-926F-92D6-A950-FEDD9A578659}"/>
              </a:ext>
            </a:extLst>
          </p:cNvPr>
          <p:cNvSpPr/>
          <p:nvPr/>
        </p:nvSpPr>
        <p:spPr>
          <a:xfrm>
            <a:off x="9761946" y="4372161"/>
            <a:ext cx="1743502" cy="505551"/>
          </a:xfrm>
          <a:prstGeom prst="rect">
            <a:avLst/>
          </a:prstGeom>
          <a:solidFill>
            <a:srgbClr val="AFDFFF"/>
          </a:solidFill>
          <a:ln>
            <a:solidFill>
              <a:srgbClr val="465E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0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تحقق من فهمك</a:t>
            </a:r>
            <a:endParaRPr kumimoji="0" lang="ar-SA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BF389BC1-853A-89A7-C1F3-D50C5146943B}"/>
              </a:ext>
            </a:extLst>
          </p:cNvPr>
          <p:cNvSpPr/>
          <p:nvPr/>
        </p:nvSpPr>
        <p:spPr>
          <a:xfrm>
            <a:off x="2583917" y="4925593"/>
            <a:ext cx="7178029" cy="1293950"/>
          </a:xfrm>
          <a:prstGeom prst="rect">
            <a:avLst/>
          </a:prstGeom>
          <a:noFill/>
          <a:ln w="19050">
            <a:solidFill>
              <a:srgbClr val="AFD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7" name="1 Minute Timer (s.shabakngy.com)">
            <a:hlinkClick r:id="" action="ppaction://media"/>
            <a:extLst>
              <a:ext uri="{FF2B5EF4-FFF2-40B4-BE49-F238E27FC236}">
                <a16:creationId xmlns:a16="http://schemas.microsoft.com/office/drawing/2014/main" id="{986CB2D0-02B8-2E57-9F3A-668449F6726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26853" y="5707608"/>
            <a:ext cx="1102814" cy="48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026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2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7502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D8DC7F5-E39B-EDB5-431C-539DDFD573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26"/>
          <a:stretch/>
        </p:blipFill>
        <p:spPr>
          <a:xfrm rot="2049918" flipH="1">
            <a:off x="10507936" y="4180031"/>
            <a:ext cx="1995024" cy="4030276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781C9A1E-E6CB-475E-F3BE-9209C7BB39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59381">
            <a:off x="9903565" y="6591630"/>
            <a:ext cx="1460264" cy="1459005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A4B57808-96A1-9AA9-DA34-5C1C6000C82A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19" y="91980"/>
            <a:ext cx="806475" cy="806475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BF4815DB-3FD1-BE6B-39C7-4944AE8BB6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3" y="5825329"/>
            <a:ext cx="1030606" cy="1032671"/>
          </a:xfrm>
          <a:prstGeom prst="rect">
            <a:avLst/>
          </a:prstGeom>
        </p:spPr>
      </p:pic>
      <p:sp>
        <p:nvSpPr>
          <p:cNvPr id="15" name="مستطيل 14">
            <a:extLst>
              <a:ext uri="{FF2B5EF4-FFF2-40B4-BE49-F238E27FC236}">
                <a16:creationId xmlns:a16="http://schemas.microsoft.com/office/drawing/2014/main" id="{85C221A7-926F-92D6-A950-FEDD9A578659}"/>
              </a:ext>
            </a:extLst>
          </p:cNvPr>
          <p:cNvSpPr/>
          <p:nvPr/>
        </p:nvSpPr>
        <p:spPr>
          <a:xfrm>
            <a:off x="9484676" y="4391031"/>
            <a:ext cx="1743502" cy="505551"/>
          </a:xfrm>
          <a:prstGeom prst="rect">
            <a:avLst/>
          </a:prstGeom>
          <a:solidFill>
            <a:srgbClr val="AFDFFF"/>
          </a:solidFill>
          <a:ln>
            <a:solidFill>
              <a:srgbClr val="7DC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تحقق من فهمك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D441A342-5A99-3E2F-9FA8-EDA5D359102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28318"/>
          <a:stretch/>
        </p:blipFill>
        <p:spPr>
          <a:xfrm>
            <a:off x="2023826" y="187933"/>
            <a:ext cx="8660169" cy="4038842"/>
          </a:xfrm>
          <a:prstGeom prst="rect">
            <a:avLst/>
          </a:prstGeom>
          <a:ln>
            <a:solidFill>
              <a:srgbClr val="FFC000"/>
            </a:solidFill>
          </a:ln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F9FD8B03-D7FB-4A0A-730A-FFB5C8087044}"/>
              </a:ext>
            </a:extLst>
          </p:cNvPr>
          <p:cNvSpPr/>
          <p:nvPr/>
        </p:nvSpPr>
        <p:spPr>
          <a:xfrm>
            <a:off x="1053359" y="1803683"/>
            <a:ext cx="1857950" cy="71332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465E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القراءة المبصرة</a:t>
            </a:r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8D283C78-C4CB-D7FB-7362-4579A59E031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2949" t="25118" r="39352" b="69463"/>
          <a:stretch/>
        </p:blipFill>
        <p:spPr>
          <a:xfrm>
            <a:off x="2672408" y="5048923"/>
            <a:ext cx="7480383" cy="1317370"/>
          </a:xfrm>
          <a:prstGeom prst="rect">
            <a:avLst/>
          </a:prstGeom>
          <a:ln>
            <a:solidFill>
              <a:srgbClr val="7DCAFF"/>
            </a:solidFill>
          </a:ln>
        </p:spPr>
      </p:pic>
      <p:sp>
        <p:nvSpPr>
          <p:cNvPr id="19" name="مستطيل 18">
            <a:extLst>
              <a:ext uri="{FF2B5EF4-FFF2-40B4-BE49-F238E27FC236}">
                <a16:creationId xmlns:a16="http://schemas.microsoft.com/office/drawing/2014/main" id="{3C68834A-4348-DC32-F49D-FA9806CECA5D}"/>
              </a:ext>
            </a:extLst>
          </p:cNvPr>
          <p:cNvSpPr/>
          <p:nvPr/>
        </p:nvSpPr>
        <p:spPr>
          <a:xfrm>
            <a:off x="1090271" y="5443059"/>
            <a:ext cx="1731114" cy="52909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7DC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التعلم التعاوني</a:t>
            </a:r>
          </a:p>
        </p:txBody>
      </p:sp>
    </p:spTree>
    <p:extLst>
      <p:ext uri="{BB962C8B-B14F-4D97-AF65-F5344CB8AC3E}">
        <p14:creationId xmlns:p14="http://schemas.microsoft.com/office/powerpoint/2010/main" val="3413243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7" grpId="0" animBg="1"/>
      <p:bldP spid="19" grpId="0" animBg="1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278</Words>
  <Application>Microsoft Office PowerPoint</Application>
  <PresentationFormat>شاشة عريضة</PresentationFormat>
  <Paragraphs>81</Paragraphs>
  <Slides>21</Slides>
  <Notes>0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Cambria Math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فاطمه السبيعي</dc:creator>
  <cp:lastModifiedBy>فاطمه السبيعي</cp:lastModifiedBy>
  <cp:revision>5</cp:revision>
  <dcterms:created xsi:type="dcterms:W3CDTF">2022-12-05T15:38:02Z</dcterms:created>
  <dcterms:modified xsi:type="dcterms:W3CDTF">2022-12-06T17:11:27Z</dcterms:modified>
</cp:coreProperties>
</file>