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337" r:id="rId2"/>
    <p:sldId id="333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9288379" y="6939586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2582564"/>
            <a:ext cx="4195200" cy="1887384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image" Target="../media/image2.png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slideLayout" Target="../slideLayouts/slideLayout10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microsoft.com/office/2007/relationships/media" Target="../media/media8.mp3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7357" y="2512233"/>
            <a:ext cx="4195200" cy="1957736"/>
          </a:xfrm>
        </p:spPr>
        <p:txBody>
          <a:bodyPr/>
          <a:lstStyle/>
          <a:p>
            <a:pPr algn="ctr"/>
            <a:r>
              <a:rPr lang="en-GB" sz="4400" dirty="0"/>
              <a:t>Vocabulary Building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397930" y="958995"/>
            <a:ext cx="4195199" cy="2278475"/>
          </a:xfrm>
          <a:solidFill>
            <a:schemeClr val="accent5">
              <a:lumMod val="20000"/>
              <a:lumOff val="80000"/>
            </a:schemeClr>
          </a:solidFill>
          <a:ln w="63500">
            <a:solidFill>
              <a:schemeClr val="accent1"/>
            </a:solidFill>
          </a:ln>
        </p:spPr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2</a:t>
            </a:r>
            <a:br>
              <a:rPr lang="en-GB" sz="4800" b="1" dirty="0"/>
            </a:br>
            <a:r>
              <a:rPr lang="en-GB" sz="4800" b="1" dirty="0"/>
              <a:t>Page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3028" y="5594571"/>
            <a:ext cx="5225944" cy="608868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6096000" y="6936464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4678679" y="4724752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(v) to provide insurance for something, such as a house, car, or health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78635" y="4724752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insure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78792" y="2472045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(v) to make a machine or a service ready to be used in a certain place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8680" y="2472045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install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678679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</a:t>
            </a:r>
            <a:r>
              <a:rPr lang="en-GB" sz="2400" b="1" kern="0" dirty="0" err="1">
                <a:solidFill>
                  <a:srgbClr val="000000"/>
                </a:solidFill>
                <a:sym typeface="Arial"/>
              </a:rPr>
              <a:t>adj</a:t>
            </a: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) causing feelings of sadness or worry; gloomy or depressing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grim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28923" y="463296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(n) an arrangement of objects as a decoration, or advertisement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913" y="463296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display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8923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000" b="1" kern="0" dirty="0">
                <a:solidFill>
                  <a:srgbClr val="000000"/>
                </a:solidFill>
                <a:sym typeface="Arial"/>
              </a:rPr>
              <a:t>(n) a situation in which events happen at the same time in a way that is not planned or expected</a:t>
            </a:r>
            <a:endParaRPr lang="en-US" sz="20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8923" y="237744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200" b="1" kern="0">
                <a:solidFill>
                  <a:srgbClr val="FFFFFF"/>
                </a:solidFill>
                <a:sym typeface="Arial"/>
              </a:rPr>
              <a:t>coincidence</a:t>
            </a:r>
            <a:endParaRPr lang="en-US" sz="48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28923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(v) to think that something is probably true without knowing that it is true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8923" y="12192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800" b="1" kern="0" dirty="0">
                <a:solidFill>
                  <a:srgbClr val="FFFFFF"/>
                </a:solidFill>
                <a:sym typeface="Arial"/>
              </a:rPr>
              <a:t>assume</a:t>
            </a:r>
            <a:endParaRPr lang="en-US" sz="48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pic>
        <p:nvPicPr>
          <p:cNvPr id="3" name="assume">
            <a:hlinkClick r:id="" action="ppaction://media"/>
            <a:extLst>
              <a:ext uri="{FF2B5EF4-FFF2-40B4-BE49-F238E27FC236}">
                <a16:creationId xmlns:a16="http://schemas.microsoft.com/office/drawing/2014/main" id="{0C147520-5558-4FFA-A034-41DE0432070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346243" y="216525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coincidence">
            <a:hlinkClick r:id="" action="ppaction://media"/>
            <a:extLst>
              <a:ext uri="{FF2B5EF4-FFF2-40B4-BE49-F238E27FC236}">
                <a16:creationId xmlns:a16="http://schemas.microsoft.com/office/drawing/2014/main" id="{986BAB59-B57C-47A1-99F3-1D76A77F3D9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363664" y="2472045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1" name="display">
            <a:hlinkClick r:id="" action="ppaction://media"/>
            <a:extLst>
              <a:ext uri="{FF2B5EF4-FFF2-40B4-BE49-F238E27FC236}">
                <a16:creationId xmlns:a16="http://schemas.microsoft.com/office/drawing/2014/main" id="{0FA39240-6B90-4649-BB3B-AF0F7A2ABD63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346115" y="4724752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7" name="grim">
            <a:hlinkClick r:id="" action="ppaction://media"/>
            <a:extLst>
              <a:ext uri="{FF2B5EF4-FFF2-40B4-BE49-F238E27FC236}">
                <a16:creationId xmlns:a16="http://schemas.microsoft.com/office/drawing/2014/main" id="{D69477D9-D350-4C68-B40C-BCA0195F6AA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914968" y="213712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4" name="install">
            <a:hlinkClick r:id="" action="ppaction://media"/>
            <a:extLst>
              <a:ext uri="{FF2B5EF4-FFF2-40B4-BE49-F238E27FC236}">
                <a16:creationId xmlns:a16="http://schemas.microsoft.com/office/drawing/2014/main" id="{91EEEB94-24DC-4C4C-939D-6A455A3B1C1E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813421" y="2611015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5" name="insure">
            <a:hlinkClick r:id="" action="ppaction://media"/>
            <a:extLst>
              <a:ext uri="{FF2B5EF4-FFF2-40B4-BE49-F238E27FC236}">
                <a16:creationId xmlns:a16="http://schemas.microsoft.com/office/drawing/2014/main" id="{0E0C4C96-1950-4C2D-9D80-002B95108FA0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915044" y="4863722"/>
            <a:ext cx="609600" cy="6096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9" name="Rounded Rectangle 45">
            <a:extLst>
              <a:ext uri="{FF2B5EF4-FFF2-40B4-BE49-F238E27FC236}">
                <a16:creationId xmlns:a16="http://schemas.microsoft.com/office/drawing/2014/main" id="{245FE61F-0513-46E3-A0A0-2FE92F46E27A}"/>
              </a:ext>
            </a:extLst>
          </p:cNvPr>
          <p:cNvSpPr/>
          <p:nvPr/>
        </p:nvSpPr>
        <p:spPr>
          <a:xfrm>
            <a:off x="9128437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 dirty="0">
                <a:solidFill>
                  <a:srgbClr val="000000"/>
                </a:solidFill>
                <a:sym typeface="Arial"/>
              </a:rPr>
              <a:t>(n) the hard surface of a road, driveway, etc.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0" name="Rounded Rectangle 18">
            <a:extLst>
              <a:ext uri="{FF2B5EF4-FFF2-40B4-BE49-F238E27FC236}">
                <a16:creationId xmlns:a16="http://schemas.microsoft.com/office/drawing/2014/main" id="{540FE07D-73BF-4403-851D-5C9ACDAF0175}"/>
              </a:ext>
            </a:extLst>
          </p:cNvPr>
          <p:cNvSpPr/>
          <p:nvPr/>
        </p:nvSpPr>
        <p:spPr>
          <a:xfrm>
            <a:off x="9128437" y="12192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>
                <a:solidFill>
                  <a:srgbClr val="FFFFFF"/>
                </a:solidFill>
                <a:sym typeface="Arial"/>
              </a:rPr>
              <a:t>pavement</a:t>
            </a:r>
            <a:endParaRPr lang="en-US" sz="40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pic>
        <p:nvPicPr>
          <p:cNvPr id="41" name="pavement">
            <a:hlinkClick r:id="" action="ppaction://media"/>
            <a:extLst>
              <a:ext uri="{FF2B5EF4-FFF2-40B4-BE49-F238E27FC236}">
                <a16:creationId xmlns:a16="http://schemas.microsoft.com/office/drawing/2014/main" id="{42306C7E-9FCF-427B-9975-92A46FA349E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9270286" y="188038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2" name="Rounded Rectangle 53">
            <a:extLst>
              <a:ext uri="{FF2B5EF4-FFF2-40B4-BE49-F238E27FC236}">
                <a16:creationId xmlns:a16="http://schemas.microsoft.com/office/drawing/2014/main" id="{3A0DBF40-5EE6-4EF8-AE11-D7E2A7280E67}"/>
              </a:ext>
            </a:extLst>
          </p:cNvPr>
          <p:cNvSpPr/>
          <p:nvPr/>
        </p:nvSpPr>
        <p:spPr>
          <a:xfrm>
            <a:off x="9128459" y="2472045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133" b="1" kern="0" dirty="0">
                <a:solidFill>
                  <a:srgbClr val="000000"/>
                </a:solidFill>
                <a:sym typeface="Arial"/>
              </a:rPr>
              <a:t>(n) a person who is believed to be possibly guilty of committing a crime</a:t>
            </a:r>
            <a:endParaRPr lang="en-US" sz="2133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91393533-6507-4812-9216-162C6C63132A}"/>
              </a:ext>
            </a:extLst>
          </p:cNvPr>
          <p:cNvSpPr/>
          <p:nvPr/>
        </p:nvSpPr>
        <p:spPr>
          <a:xfrm>
            <a:off x="9128437" y="2472045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suspect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pic>
        <p:nvPicPr>
          <p:cNvPr id="45" name="suspect">
            <a:hlinkClick r:id="" action="ppaction://media"/>
            <a:extLst>
              <a:ext uri="{FF2B5EF4-FFF2-40B4-BE49-F238E27FC236}">
                <a16:creationId xmlns:a16="http://schemas.microsoft.com/office/drawing/2014/main" id="{A60821CF-BB5E-4B70-BD71-769C4A5DBB4B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9203349" y="2511083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5163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13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14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138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6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8" dur="1329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4" dur="145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1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1485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1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0" dur="1329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 vol="80000">
                <p:cTn id="2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"/>
                            </p:stCondLst>
                            <p:childTnLst>
                              <p:par>
                                <p:cTn id="2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"/>
                            </p:stCondLst>
                            <p:childTnLst>
                              <p:par>
                                <p:cTn id="23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0" dur="1407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audio>
              <p:cMediaNode vol="80000">
                <p:cTn id="2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63" grpId="0" animBg="1"/>
      <p:bldP spid="63" grpId="1" animBg="1"/>
      <p:bldP spid="15" grpId="0" animBg="1"/>
      <p:bldP spid="15" grpId="1" animBg="1"/>
      <p:bldP spid="61" grpId="0" animBg="1"/>
      <p:bldP spid="61" grpId="1" animBg="1"/>
      <p:bldP spid="14" grpId="0" animBg="1"/>
      <p:bldP spid="14" grpId="1" animBg="1"/>
      <p:bldP spid="56" grpId="0" animBg="1"/>
      <p:bldP spid="56" grpId="1" animBg="1"/>
      <p:bldP spid="8" grpId="0" animBg="1"/>
      <p:bldP spid="8" grpId="1" animBg="1"/>
      <p:bldP spid="53" grpId="0" animBg="1"/>
      <p:bldP spid="53" grpId="1" animBg="1"/>
      <p:bldP spid="6" grpId="0" animBg="1"/>
      <p:bldP spid="6" grpId="1" animBg="1"/>
      <p:bldP spid="47" grpId="0" animBg="1"/>
      <p:bldP spid="47" grpId="1" animBg="1"/>
      <p:bldP spid="20" grpId="0" animBg="1"/>
      <p:bldP spid="20" grpId="1" animBg="1"/>
      <p:bldP spid="46" grpId="0" animBg="1"/>
      <p:bldP spid="46" grpId="1" animBg="1"/>
      <p:bldP spid="19" grpId="0" animBg="1"/>
      <p:bldP spid="19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EE00-F551-42D8-9A40-D05C3EC6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949" y="5275317"/>
            <a:ext cx="2040102" cy="913200"/>
          </a:xfrm>
        </p:spPr>
        <p:txBody>
          <a:bodyPr/>
          <a:lstStyle/>
          <a:p>
            <a:pPr algn="l"/>
            <a:r>
              <a:rPr lang="en-GB" dirty="0"/>
              <a:t>Mega Goal 2.1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0669" y="2036530"/>
            <a:ext cx="5770661" cy="913200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5B137D-9605-C3BF-C222-262139F35805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253</Words>
  <Application>Microsoft Office PowerPoint</Application>
  <PresentationFormat>Widescreen</PresentationFormat>
  <Paragraphs>27</Paragraphs>
  <Slides>4</Slides>
  <Notes>1</Notes>
  <HiddenSlides>0</HiddenSlides>
  <MMClips>8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Vocabulary Building Flash Cards</vt:lpstr>
      <vt:lpstr>PowerPoint Presentation</vt:lpstr>
      <vt:lpstr>Mega Goal 2.1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flash_cards;Talal_flash_cards</cp:keywords>
  <cp:lastModifiedBy>Talal Alhazmi</cp:lastModifiedBy>
  <cp:revision>59</cp:revision>
  <dcterms:created xsi:type="dcterms:W3CDTF">2021-01-21T23:38:41Z</dcterms:created>
  <dcterms:modified xsi:type="dcterms:W3CDTF">2023-09-08T16:59:54Z</dcterms:modified>
</cp:coreProperties>
</file>