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73" d="100"/>
          <a:sy n="73" d="100"/>
        </p:scale>
        <p:origin x="13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769775" y="-216731"/>
            <a:ext cx="14960601" cy="10287001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chalk_line_10x7.png" descr="chalk_line_10x7.png"/>
          <p:cNvPicPr>
            <a:picLocks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88900">
            <a:miter lim="400000"/>
          </a:ln>
        </p:spPr>
      </p:pic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584200">
              <a:defRPr b="1" cap="all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chalk_line_10x7.png" descr="chalk_line_10x7.png"/>
          <p:cNvPicPr>
            <a:picLocks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88900">
            <a:miter lim="400000"/>
          </a:ln>
        </p:spPr>
      </p:pic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>
            <a:lvl1pPr algn="l" defTabSz="584200">
              <a:lnSpc>
                <a:spcPct val="80000"/>
              </a:lnSpc>
              <a:def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 defTabSz="584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indent="228600" defTabSz="584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2pPr>
            <a:lvl3pPr marL="0" indent="457200" defTabSz="584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3pPr>
            <a:lvl4pPr marL="0" indent="685800" defTabSz="584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4pPr>
            <a:lvl5pPr marL="0" indent="914400" defTabSz="58420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584200">
              <a:defRPr b="1" cap="all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chalk_line_10x7.png" descr="chalk_line_10x7.png"/>
          <p:cNvPicPr>
            <a:picLocks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88900">
            <a:miter lim="400000"/>
          </a:ln>
        </p:spPr>
      </p:pic>
      <p:sp>
        <p:nvSpPr>
          <p:cNvPr id="136" name="Title Text"/>
          <p:cNvSpPr txBox="1">
            <a:spLocks noGrp="1"/>
          </p:cNvSpPr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</p:spPr>
        <p:txBody>
          <a:bodyPr anchor="t"/>
          <a:lstStyle>
            <a:lvl1pPr algn="l" defTabSz="584200">
              <a:lnSpc>
                <a:spcPct val="80000"/>
              </a:lnSpc>
              <a:defRPr sz="4800" b="1" cap="all" spc="384">
                <a:solidFill>
                  <a:srgbClr val="3E3B39"/>
                </a:solidFill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</p:spPr>
        <p:txBody>
          <a:bodyPr anchor="t">
            <a:normAutofit/>
          </a:bodyPr>
          <a:lstStyle>
            <a:lvl1pPr defTabSz="584200">
              <a:defRPr b="1" cap="all">
                <a:solidFill>
                  <a:srgbClr val="5E524C"/>
                </a:solidFill>
                <a:effectLst>
                  <a:outerShdw blurRad="25400" dist="25400" dir="5520000" rotWithShape="0">
                    <a:srgbClr val="FFFFFF">
                      <a:alpha val="71999"/>
                    </a:srgbClr>
                  </a:outerShdw>
                </a:effectLst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-1358900" y="-1143000"/>
            <a:ext cx="14668500" cy="1005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044700" y="-25400"/>
            <a:ext cx="12534901" cy="864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3543300" y="2018930"/>
            <a:ext cx="10299700" cy="7112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21"/>
          </p:nvPr>
        </p:nvSpPr>
        <p:spPr>
          <a:xfrm>
            <a:off x="4703923" y="3389019"/>
            <a:ext cx="9639301" cy="64017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22"/>
          </p:nvPr>
        </p:nvSpPr>
        <p:spPr>
          <a:xfrm rot="21600000">
            <a:off x="7281774" y="-1330382"/>
            <a:ext cx="4978401" cy="63325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 rot="21600000">
            <a:off x="-3213100" y="762000"/>
            <a:ext cx="122809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8"/>
              </a:buBlip>
            </a:lvl1pPr>
            <a:lvl2pPr>
              <a:buBlip>
                <a:blip r:embed="rId18"/>
              </a:buBlip>
            </a:lvl2pPr>
            <a:lvl3pPr>
              <a:buBlip>
                <a:blip r:embed="rId18"/>
              </a:buBlip>
            </a:lvl3pPr>
            <a:lvl4pPr>
              <a:buBlip>
                <a:blip r:embed="rId18"/>
              </a:buBlip>
            </a:lvl4pPr>
            <a:lvl5pPr>
              <a:buBlip>
                <a:blip r:embed="rId18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8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8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8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8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8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8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8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8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8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ordwall.net/resource/1548712/inglese/adjectives-quiz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uper Goal 1"/>
          <p:cNvSpPr txBox="1">
            <a:spLocks noGrp="1"/>
          </p:cNvSpPr>
          <p:nvPr>
            <p:ph type="ctrTitle"/>
          </p:nvPr>
        </p:nvSpPr>
        <p:spPr>
          <a:xfrm>
            <a:off x="1270000" y="861584"/>
            <a:ext cx="10464800" cy="2540001"/>
          </a:xfrm>
          <a:prstGeom prst="rect">
            <a:avLst/>
          </a:prstGeom>
        </p:spPr>
        <p:txBody>
          <a:bodyPr/>
          <a:lstStyle/>
          <a:p>
            <a:r>
              <a:t>Super Goal 1</a:t>
            </a:r>
          </a:p>
        </p:txBody>
      </p:sp>
      <p:pic>
        <p:nvPicPr>
          <p:cNvPr id="147" name="Screen Shot 2020-10-09 at 1.41.40 PM.png" descr="Screen Shot 2020-10-09 at 1.41.40 PM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13326" y="4727107"/>
            <a:ext cx="5578148" cy="16853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creen Shot 2020-10-09 at 1.41.40 PM.png" descr="Screen Shot 2020-10-09 at 1.41.40 PM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8429" y="3603710"/>
            <a:ext cx="12287941" cy="3550688"/>
          </a:xfrm>
          <a:prstGeom prst="rect">
            <a:avLst/>
          </a:prstGeom>
        </p:spPr>
      </p:pic>
      <p:sp>
        <p:nvSpPr>
          <p:cNvPr id="196" name="Rounded Rectangle"/>
          <p:cNvSpPr/>
          <p:nvPr/>
        </p:nvSpPr>
        <p:spPr>
          <a:xfrm>
            <a:off x="782531" y="4130874"/>
            <a:ext cx="4853509" cy="421021"/>
          </a:xfrm>
          <a:prstGeom prst="roundRect">
            <a:avLst>
              <a:gd name="adj" fmla="val 25026"/>
            </a:avLst>
          </a:prstGeom>
          <a:ln w="38100">
            <a:solidFill>
              <a:srgbClr val="FFFB00"/>
            </a:solidFill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7" name="Where is the topic sentence?"/>
          <p:cNvSpPr txBox="1"/>
          <p:nvPr/>
        </p:nvSpPr>
        <p:spPr>
          <a:xfrm>
            <a:off x="509579" y="959530"/>
            <a:ext cx="5670502" cy="680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lnSpc>
                <a:spcPct val="115000"/>
              </a:lnSpc>
              <a:spcBef>
                <a:spcPts val="1000"/>
              </a:spcBef>
              <a:defRPr sz="3300">
                <a:solidFill>
                  <a:srgbClr val="FFFB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r>
              <a:t>Where is the topic sentence?</a:t>
            </a:r>
          </a:p>
        </p:txBody>
      </p:sp>
      <p:sp>
        <p:nvSpPr>
          <p:cNvPr id="198" name="Where is the supporting sentences?"/>
          <p:cNvSpPr txBox="1"/>
          <p:nvPr/>
        </p:nvSpPr>
        <p:spPr>
          <a:xfrm>
            <a:off x="509579" y="1646828"/>
            <a:ext cx="6919466" cy="680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lnSpc>
                <a:spcPct val="115000"/>
              </a:lnSpc>
              <a:spcBef>
                <a:spcPts val="1000"/>
              </a:spcBef>
              <a:defRPr sz="3300">
                <a:solidFill>
                  <a:schemeClr val="accent2">
                    <a:satOff val="-6035"/>
                    <a:lumOff val="17455"/>
                  </a:schemeClr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r>
              <a:t>Where is the supporting sentences?</a:t>
            </a:r>
          </a:p>
        </p:txBody>
      </p:sp>
      <p:sp>
        <p:nvSpPr>
          <p:cNvPr id="199" name="Where is the concluding sentence?"/>
          <p:cNvSpPr txBox="1"/>
          <p:nvPr/>
        </p:nvSpPr>
        <p:spPr>
          <a:xfrm>
            <a:off x="509579" y="2535677"/>
            <a:ext cx="6694866" cy="680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lnSpc>
                <a:spcPct val="115000"/>
              </a:lnSpc>
              <a:spcBef>
                <a:spcPts val="1000"/>
              </a:spcBef>
              <a:defRPr sz="3300">
                <a:solidFill>
                  <a:schemeClr val="accent6">
                    <a:hueOff val="-1107705"/>
                    <a:satOff val="-1883"/>
                    <a:lumOff val="8235"/>
                  </a:schemeClr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r>
              <a:t>Where is the concluding sentence?</a:t>
            </a:r>
          </a:p>
        </p:txBody>
      </p:sp>
      <p:sp>
        <p:nvSpPr>
          <p:cNvPr id="200" name="Rounded Rectangle"/>
          <p:cNvSpPr/>
          <p:nvPr/>
        </p:nvSpPr>
        <p:spPr>
          <a:xfrm>
            <a:off x="782531" y="4572753"/>
            <a:ext cx="10336511" cy="1454818"/>
          </a:xfrm>
          <a:prstGeom prst="roundRect">
            <a:avLst>
              <a:gd name="adj" fmla="val 15424"/>
            </a:avLst>
          </a:prstGeom>
          <a:ln w="38100">
            <a:solidFill>
              <a:schemeClr val="accent2"/>
            </a:solidFill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01" name="Rounded Rectangle"/>
          <p:cNvSpPr/>
          <p:nvPr/>
        </p:nvSpPr>
        <p:spPr>
          <a:xfrm>
            <a:off x="6232357" y="6044662"/>
            <a:ext cx="4357202" cy="421021"/>
          </a:xfrm>
          <a:prstGeom prst="roundRect">
            <a:avLst>
              <a:gd name="adj" fmla="val 25026"/>
            </a:avLst>
          </a:prstGeom>
          <a:ln w="38100">
            <a:solidFill>
              <a:schemeClr val="accent6">
                <a:satOff val="-24619"/>
                <a:lumOff val="-27433"/>
              </a:schemeClr>
            </a:solidFill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2" animBg="1" advAuto="0"/>
      <p:bldP spid="197" grpId="1" animBg="1" advAuto="0"/>
      <p:bldP spid="198" grpId="3" animBg="1" advAuto="0"/>
      <p:bldP spid="199" grpId="5" animBg="1" advAuto="0"/>
      <p:bldP spid="200" grpId="4" animBg="1" advAuto="0"/>
      <p:bldP spid="201" grpId="6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Write a topic sentence to show what the whole paragraph is going to be about."/>
          <p:cNvSpPr txBox="1"/>
          <p:nvPr/>
        </p:nvSpPr>
        <p:spPr>
          <a:xfrm>
            <a:off x="949622" y="137737"/>
            <a:ext cx="11032133" cy="3025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defRPr sz="330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Write a </a:t>
            </a:r>
            <a:r>
              <a:rPr u="sng">
                <a:solidFill>
                  <a:schemeClr val="accent5">
                    <a:hueOff val="106354"/>
                    <a:satOff val="-4882"/>
                    <a:lumOff val="15353"/>
                  </a:schemeClr>
                </a:solidFill>
              </a:rPr>
              <a:t>topic sentence</a:t>
            </a:r>
            <a:r>
              <a:t> to show what the whole paragraph is going to be about. </a:t>
            </a:r>
          </a:p>
        </p:txBody>
      </p:sp>
      <p:sp>
        <p:nvSpPr>
          <p:cNvPr id="204" name="How to start the paragraph:"/>
          <p:cNvSpPr txBox="1"/>
          <p:nvPr/>
        </p:nvSpPr>
        <p:spPr>
          <a:xfrm>
            <a:off x="848707" y="251786"/>
            <a:ext cx="5465814" cy="680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lnSpc>
                <a:spcPct val="115000"/>
              </a:lnSpc>
              <a:spcBef>
                <a:spcPts val="1000"/>
              </a:spcBef>
              <a:defRPr sz="3300">
                <a:solidFill>
                  <a:schemeClr val="accent3">
                    <a:hueOff val="-74787"/>
                    <a:lumOff val="12067"/>
                  </a:schemeClr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r>
              <a:t>How to start the paragraph:</a:t>
            </a:r>
          </a:p>
        </p:txBody>
      </p:sp>
      <p:sp>
        <p:nvSpPr>
          <p:cNvPr id="205" name="Welcome to the __________ . My name is __________ I am your guide. I will show you my favorite objects in the museum . Follow me. This is a __________ . It is __________"/>
          <p:cNvSpPr txBox="1"/>
          <p:nvPr/>
        </p:nvSpPr>
        <p:spPr>
          <a:xfrm>
            <a:off x="826718" y="2688274"/>
            <a:ext cx="10848976" cy="1803731"/>
          </a:xfrm>
          <a:prstGeom prst="rect">
            <a:avLst/>
          </a:prstGeom>
          <a:ln w="38100">
            <a:solidFill>
              <a:schemeClr val="accent3">
                <a:hueOff val="-74787"/>
                <a:lumOff val="12067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just" defTabSz="411479">
              <a:lnSpc>
                <a:spcPct val="115000"/>
              </a:lnSpc>
              <a:spcBef>
                <a:spcPts val="900"/>
              </a:spcBef>
              <a:defRPr sz="3059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t>Welcome to the __________ . My name is __________ I am your guide. I will show you my favorite objects in the museum . Follow me. This is a __________ . It is __________</a:t>
            </a:r>
          </a:p>
        </p:txBody>
      </p:sp>
      <p:pic>
        <p:nvPicPr>
          <p:cNvPr id="206" name="Screen Shot 2020-10-09 at 2.42.34 PM.png" descr="Screen Shot 2020-10-09 at 2.42.34 PM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81015" y="4657776"/>
            <a:ext cx="4549971" cy="5113305"/>
          </a:xfrm>
          <a:prstGeom prst="rect">
            <a:avLst/>
          </a:prstGeom>
        </p:spPr>
      </p:pic>
      <p:sp>
        <p:nvSpPr>
          <p:cNvPr id="207" name="Add some instructions."/>
          <p:cNvSpPr txBox="1"/>
          <p:nvPr/>
        </p:nvSpPr>
        <p:spPr>
          <a:xfrm>
            <a:off x="5976993" y="6248250"/>
            <a:ext cx="4368745" cy="680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>
              <a:lnSpc>
                <a:spcPct val="115000"/>
              </a:lnSpc>
              <a:spcBef>
                <a:spcPts val="1000"/>
              </a:spcBef>
              <a:defRPr sz="3300">
                <a:solidFill>
                  <a:schemeClr val="accent3">
                    <a:hueOff val="-74787"/>
                    <a:lumOff val="12067"/>
                  </a:schemeClr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r>
              <a:t>Add some instructions.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1" animBg="1" advAuto="0"/>
      <p:bldP spid="205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“Homework”"/>
          <p:cNvSpPr txBox="1">
            <a:spLocks noGrp="1"/>
          </p:cNvSpPr>
          <p:nvPr>
            <p:ph type="title"/>
          </p:nvPr>
        </p:nvSpPr>
        <p:spPr>
          <a:xfrm>
            <a:off x="1157791" y="4016011"/>
            <a:ext cx="10464801" cy="2540001"/>
          </a:xfrm>
          <a:prstGeom prst="rect">
            <a:avLst/>
          </a:prstGeom>
        </p:spPr>
        <p:txBody>
          <a:bodyPr/>
          <a:lstStyle/>
          <a:p>
            <a:pPr defTabSz="320039">
              <a:defRPr sz="5040">
                <a:solidFill>
                  <a:schemeClr val="accent6"/>
                </a:solidFill>
              </a:defRPr>
            </a:pPr>
            <a:r>
              <a:t>“Homework”</a:t>
            </a:r>
          </a:p>
          <a:p>
            <a:pPr defTabSz="320039">
              <a:defRPr sz="5040">
                <a:solidFill>
                  <a:schemeClr val="accent6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creen Shot 2020-10-09 at 1.41.40 PM.png" descr="Screen Shot 2020-10-09 at 1.41.40 PM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49" y="4563994"/>
            <a:ext cx="10083434" cy="1802191"/>
          </a:xfrm>
          <a:prstGeom prst="rect">
            <a:avLst/>
          </a:prstGeom>
        </p:spPr>
      </p:pic>
      <p:pic>
        <p:nvPicPr>
          <p:cNvPr id="212" name="Screen Shot 2020-10-09 at 1.41.40 PM.png" descr="Screen Shot 2020-10-09 at 1.41.40 PM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62170" y="2522663"/>
            <a:ext cx="10045550" cy="1155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resented by…"/>
          <p:cNvSpPr txBox="1">
            <a:spLocks noGrp="1"/>
          </p:cNvSpPr>
          <p:nvPr>
            <p:ph type="title"/>
          </p:nvPr>
        </p:nvSpPr>
        <p:spPr>
          <a:xfrm>
            <a:off x="1270000" y="2350198"/>
            <a:ext cx="10464800" cy="350050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60000"/>
              </a:lnSpc>
              <a:defRPr>
                <a:solidFill>
                  <a:schemeClr val="accent6"/>
                </a:solidFill>
              </a:defRPr>
            </a:pPr>
            <a:r>
              <a:t>Presented by</a:t>
            </a:r>
          </a:p>
          <a:p>
            <a:r>
              <a:t>Noha Al Jammaz</a:t>
            </a:r>
          </a:p>
        </p:txBody>
      </p:sp>
      <p:sp>
        <p:nvSpPr>
          <p:cNvPr id="215" name="o"/>
          <p:cNvSpPr txBox="1"/>
          <p:nvPr/>
        </p:nvSpPr>
        <p:spPr>
          <a:xfrm>
            <a:off x="5279910" y="5462648"/>
            <a:ext cx="2107901" cy="1774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400">
                <a:solidFill>
                  <a:schemeClr val="accent5"/>
                </a:solidFill>
                <a:latin typeface="HelloLovebug"/>
                <a:ea typeface="HelloLovebug"/>
                <a:cs typeface="HelloLovebug"/>
                <a:sym typeface="HelloLovebug"/>
              </a:defRPr>
            </a:lvl1pPr>
          </a:lstStyle>
          <a:p>
            <a:r>
              <a:t>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1" animBg="1" advAuto="0"/>
      <p:bldP spid="215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Warm up"/>
          <p:cNvSpPr txBox="1">
            <a:spLocks noGrp="1"/>
          </p:cNvSpPr>
          <p:nvPr>
            <p:ph type="title"/>
          </p:nvPr>
        </p:nvSpPr>
        <p:spPr>
          <a:xfrm>
            <a:off x="1270001" y="1423649"/>
            <a:ext cx="10464800" cy="2540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378192"/>
                    <a:satOff val="30564"/>
                    <a:lumOff val="24900"/>
                  </a:schemeClr>
                </a:solidFill>
              </a:defRPr>
            </a:lvl1pPr>
          </a:lstStyle>
          <a:p>
            <a:r>
              <a:rPr dirty="0"/>
              <a:t>Warm up</a:t>
            </a:r>
          </a:p>
        </p:txBody>
      </p:sp>
      <p:pic>
        <p:nvPicPr>
          <p:cNvPr id="150" name="Screen Shot 2020-10-09 at 1.39.35 PM.png" descr="Screen Shot 2020-10-09 at 1.39.35 PM.png">
            <a:hlinkClick r:id="rId2"/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81629" y="4133376"/>
            <a:ext cx="3441542" cy="3500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age 24"/>
          <p:cNvSpPr txBox="1">
            <a:spLocks noGrp="1"/>
          </p:cNvSpPr>
          <p:nvPr>
            <p:ph type="title"/>
          </p:nvPr>
        </p:nvSpPr>
        <p:spPr>
          <a:xfrm>
            <a:off x="581750" y="8062121"/>
            <a:ext cx="2568795" cy="713694"/>
          </a:xfrm>
          <a:prstGeom prst="rect">
            <a:avLst/>
          </a:prstGeom>
        </p:spPr>
        <p:txBody>
          <a:bodyPr anchor="b"/>
          <a:lstStyle>
            <a:lvl1pPr defTabSz="201168">
              <a:defRPr sz="3168">
                <a:solidFill>
                  <a:schemeClr val="accent3"/>
                </a:solidFill>
              </a:defRPr>
            </a:lvl1pPr>
          </a:lstStyle>
          <a:p>
            <a:r>
              <a:t>Page 24</a:t>
            </a:r>
          </a:p>
        </p:txBody>
      </p:sp>
      <p:sp>
        <p:nvSpPr>
          <p:cNvPr id="153" name="What are the Lesson’s Objectives"/>
          <p:cNvSpPr txBox="1"/>
          <p:nvPr/>
        </p:nvSpPr>
        <p:spPr>
          <a:xfrm>
            <a:off x="2327686" y="255643"/>
            <a:ext cx="8033831" cy="807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 fontScale="92500"/>
          </a:bodyPr>
          <a:lstStyle>
            <a:lvl1pPr defTabSz="219455">
              <a:defRPr sz="3455"/>
            </a:lvl1pPr>
          </a:lstStyle>
          <a:p>
            <a:r>
              <a:t>What are the Lesson’s Objectives</a:t>
            </a:r>
          </a:p>
        </p:txBody>
      </p:sp>
      <p:pic>
        <p:nvPicPr>
          <p:cNvPr id="154" name="Screen Shot 2020-10-09 at 1.41.40 PM.png" descr="Screen Shot 2020-10-09 at 1.41.40 PM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0" y="1066800"/>
            <a:ext cx="6477000" cy="774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At the end of the lesson you will be able to :…"/>
          <p:cNvSpPr txBox="1">
            <a:spLocks noGrp="1"/>
          </p:cNvSpPr>
          <p:nvPr>
            <p:ph type="title"/>
          </p:nvPr>
        </p:nvSpPr>
        <p:spPr>
          <a:xfrm>
            <a:off x="1216846" y="2981128"/>
            <a:ext cx="11138649" cy="4350496"/>
          </a:xfrm>
          <a:prstGeom prst="rect">
            <a:avLst/>
          </a:prstGeom>
        </p:spPr>
        <p:txBody>
          <a:bodyPr/>
          <a:lstStyle/>
          <a:p>
            <a:pPr lvl="1" indent="205739" algn="l" defTabSz="411479">
              <a:lnSpc>
                <a:spcPct val="115000"/>
              </a:lnSpc>
              <a:spcBef>
                <a:spcPts val="900"/>
              </a:spcBef>
              <a:defRPr sz="3330">
                <a:solidFill>
                  <a:schemeClr val="accent3">
                    <a:hueOff val="-74787"/>
                    <a:lumOff val="12067"/>
                  </a:schemeClr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At the end of the lesson you will be able to :</a:t>
            </a:r>
          </a:p>
          <a:p>
            <a:pPr marL="1042987" lvl="1" indent="-528637" algn="l" defTabSz="411479">
              <a:lnSpc>
                <a:spcPct val="115000"/>
              </a:lnSpc>
              <a:spcBef>
                <a:spcPts val="900"/>
              </a:spcBef>
              <a:buSzPct val="100000"/>
              <a:defRPr sz="333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Read &amp; Write about things in a museum.</a:t>
            </a:r>
          </a:p>
          <a:p>
            <a:pPr marL="1042987" lvl="1" indent="-528637" algn="l" defTabSz="411479">
              <a:lnSpc>
                <a:spcPct val="115000"/>
              </a:lnSpc>
              <a:spcBef>
                <a:spcPts val="900"/>
              </a:spcBef>
              <a:buSzPct val="100000"/>
              <a:defRPr sz="333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Organize your ideas.</a:t>
            </a:r>
          </a:p>
          <a:p>
            <a:pPr marL="1042987" lvl="1" indent="-528637" algn="l" defTabSz="411479">
              <a:lnSpc>
                <a:spcPct val="115000"/>
              </a:lnSpc>
              <a:spcBef>
                <a:spcPts val="900"/>
              </a:spcBef>
              <a:buSzPct val="100000"/>
              <a:defRPr sz="333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Establish the main idea.</a:t>
            </a:r>
          </a:p>
          <a:p>
            <a:pPr marL="1042987" lvl="1" indent="-528637" algn="l" defTabSz="411479">
              <a:lnSpc>
                <a:spcPct val="115000"/>
              </a:lnSpc>
              <a:spcBef>
                <a:spcPts val="900"/>
              </a:spcBef>
              <a:buSzPct val="100000"/>
              <a:defRPr sz="3330"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make a connection between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 ideas.</a:t>
            </a:r>
          </a:p>
        </p:txBody>
      </p:sp>
      <p:sp>
        <p:nvSpPr>
          <p:cNvPr id="157" name="Lesson’s Objectives"/>
          <p:cNvSpPr txBox="1"/>
          <p:nvPr/>
        </p:nvSpPr>
        <p:spPr>
          <a:xfrm>
            <a:off x="2774872" y="321413"/>
            <a:ext cx="7455056" cy="1767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 lnSpcReduction="10000"/>
          </a:bodyPr>
          <a:lstStyle>
            <a:lvl1pPr defTabSz="347472">
              <a:defRPr sz="5472">
                <a:solidFill>
                  <a:schemeClr val="accent6">
                    <a:hueOff val="-1107705"/>
                    <a:satOff val="-1883"/>
                    <a:lumOff val="8235"/>
                  </a:schemeClr>
                </a:solidFill>
              </a:defRPr>
            </a:lvl1pPr>
          </a:lstStyle>
          <a:p>
            <a:r>
              <a:t>Lesson’s Objectives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creen Shot 2020-10-09 at 1.41.40 PM.png" descr="Screen Shot 2020-10-09 at 1.41.40 PM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7235" y="679679"/>
            <a:ext cx="12350330" cy="8644965"/>
          </a:xfrm>
          <a:prstGeom prst="rect">
            <a:avLst/>
          </a:prstGeom>
        </p:spPr>
      </p:pic>
      <p:sp>
        <p:nvSpPr>
          <p:cNvPr id="160" name="Paintings and…"/>
          <p:cNvSpPr txBox="1"/>
          <p:nvPr/>
        </p:nvSpPr>
        <p:spPr>
          <a:xfrm>
            <a:off x="1734920" y="5323945"/>
            <a:ext cx="2774992" cy="952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224027">
              <a:defRPr sz="2303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Paintings and</a:t>
            </a:r>
          </a:p>
          <a:p>
            <a:pPr defTabSz="224027">
              <a:defRPr sz="2303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sculptures</a:t>
            </a:r>
          </a:p>
        </p:txBody>
      </p:sp>
      <p:sp>
        <p:nvSpPr>
          <p:cNvPr id="161" name="Like the old Islamic art and interesting islamic pieces from the world"/>
          <p:cNvSpPr txBox="1"/>
          <p:nvPr/>
        </p:nvSpPr>
        <p:spPr>
          <a:xfrm>
            <a:off x="4701327" y="5119916"/>
            <a:ext cx="6575236" cy="1185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182880">
              <a:defRPr sz="228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r>
              <a:t>Like the old Islamic art and interesting islamic pieces from the world</a:t>
            </a:r>
          </a:p>
        </p:txBody>
      </p:sp>
      <p:sp>
        <p:nvSpPr>
          <p:cNvPr id="162" name="Animals"/>
          <p:cNvSpPr txBox="1"/>
          <p:nvPr/>
        </p:nvSpPr>
        <p:spPr>
          <a:xfrm>
            <a:off x="1734920" y="6573106"/>
            <a:ext cx="2774992" cy="952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224027">
              <a:defRPr sz="2303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r>
              <a:t>Animals</a:t>
            </a:r>
          </a:p>
        </p:txBody>
      </p:sp>
      <p:sp>
        <p:nvSpPr>
          <p:cNvPr id="163" name="Like the strange animals that found in Arabian Peninsula."/>
          <p:cNvSpPr txBox="1"/>
          <p:nvPr/>
        </p:nvSpPr>
        <p:spPr>
          <a:xfrm>
            <a:off x="4701327" y="6303458"/>
            <a:ext cx="6575236" cy="1185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182880">
              <a:defRPr sz="228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r>
              <a:t>Like the strange animals that found in Arabian Peninsula.</a:t>
            </a:r>
          </a:p>
        </p:txBody>
      </p:sp>
      <p:sp>
        <p:nvSpPr>
          <p:cNvPr id="164" name="Interactive gallery"/>
          <p:cNvSpPr txBox="1"/>
          <p:nvPr/>
        </p:nvSpPr>
        <p:spPr>
          <a:xfrm>
            <a:off x="1734920" y="7346198"/>
            <a:ext cx="2774992" cy="952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224027">
              <a:defRPr sz="2303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r>
              <a:t>Interactive gallery</a:t>
            </a:r>
          </a:p>
        </p:txBody>
      </p:sp>
      <p:sp>
        <p:nvSpPr>
          <p:cNvPr id="165" name="Like the modern and big screens with interesting sound effect."/>
          <p:cNvSpPr txBox="1"/>
          <p:nvPr/>
        </p:nvSpPr>
        <p:spPr>
          <a:xfrm>
            <a:off x="4701327" y="7229572"/>
            <a:ext cx="6575236" cy="1185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182880">
              <a:defRPr sz="228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r>
              <a:t> Like the modern and big screens with interesting sound effect.</a:t>
            </a:r>
          </a:p>
        </p:txBody>
      </p:sp>
      <p:sp>
        <p:nvSpPr>
          <p:cNvPr id="166" name="Ithra"/>
          <p:cNvSpPr txBox="1"/>
          <p:nvPr/>
        </p:nvSpPr>
        <p:spPr>
          <a:xfrm>
            <a:off x="6095527" y="3928709"/>
            <a:ext cx="1704370" cy="685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182880">
              <a:defRPr sz="3200">
                <a:solidFill>
                  <a:schemeClr val="accent5">
                    <a:hueOff val="457874"/>
                    <a:satOff val="-29218"/>
                    <a:lumOff val="-29125"/>
                  </a:schemeClr>
                </a:solidFill>
                <a:latin typeface="Chalkboard SE Bold"/>
                <a:ea typeface="Chalkboard SE Bold"/>
                <a:cs typeface="Chalkboard SE Bold"/>
                <a:sym typeface="Chalkboard SE Bold"/>
              </a:defRPr>
            </a:lvl1pPr>
          </a:lstStyle>
          <a:p>
            <a:r>
              <a:t>Ithra</a:t>
            </a:r>
          </a:p>
        </p:txBody>
      </p:sp>
      <p:pic>
        <p:nvPicPr>
          <p:cNvPr id="167" name="Image" descr="Image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75" y="454076"/>
            <a:ext cx="5803151" cy="33534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" dur="1500" fill="hold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4" animBg="1" advAuto="0"/>
      <p:bldP spid="161" grpId="5" animBg="1" advAuto="0"/>
      <p:bldP spid="162" grpId="6" animBg="1" advAuto="0"/>
      <p:bldP spid="163" grpId="7" animBg="1" advAuto="0"/>
      <p:bldP spid="164" grpId="8" animBg="1" advAuto="0"/>
      <p:bldP spid="165" grpId="9" animBg="1" advAuto="0"/>
      <p:bldP spid="166" grpId="3" animBg="1" advAuto="0"/>
      <p:bldP spid="167" grpId="1" animBg="1" advAuto="0"/>
      <p:bldP spid="167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creen Shot 2020-10-09 at 1.41.40 PM.png" descr="Screen Shot 2020-10-09 at 1.41.40 PM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4434" y="899164"/>
            <a:ext cx="11815932" cy="4197477"/>
          </a:xfrm>
          <a:prstGeom prst="rect">
            <a:avLst/>
          </a:prstGeom>
        </p:spPr>
      </p:pic>
      <p:sp>
        <p:nvSpPr>
          <p:cNvPr id="170" name="This is a classroom. The classroom is big."/>
          <p:cNvSpPr txBox="1"/>
          <p:nvPr/>
        </p:nvSpPr>
        <p:spPr>
          <a:xfrm>
            <a:off x="2575405" y="6083197"/>
            <a:ext cx="7853990" cy="680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defRPr sz="3300">
                <a:solidFill>
                  <a:schemeClr val="accent3">
                    <a:hueOff val="-74787"/>
                    <a:lumOff val="12067"/>
                  </a:schemeClr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This is </a:t>
            </a:r>
            <a:r>
              <a:rPr>
                <a:solidFill>
                  <a:schemeClr val="accent5">
                    <a:hueOff val="106354"/>
                    <a:satOff val="-4882"/>
                    <a:lumOff val="15353"/>
                  </a:schemeClr>
                </a:solidFill>
              </a:rPr>
              <a:t>a</a:t>
            </a:r>
            <a:r>
              <a:t> classroom. </a:t>
            </a:r>
            <a:r>
              <a:rPr>
                <a:solidFill>
                  <a:schemeClr val="accent5">
                    <a:hueOff val="106354"/>
                    <a:satOff val="-4882"/>
                    <a:lumOff val="15353"/>
                  </a:schemeClr>
                </a:solidFill>
              </a:rPr>
              <a:t>The</a:t>
            </a:r>
            <a:r>
              <a:t> classroom is big.</a:t>
            </a:r>
          </a:p>
        </p:txBody>
      </p:sp>
      <p:sp>
        <p:nvSpPr>
          <p:cNvPr id="171" name="That is an apple. The apple is red."/>
          <p:cNvSpPr txBox="1"/>
          <p:nvPr/>
        </p:nvSpPr>
        <p:spPr>
          <a:xfrm>
            <a:off x="2683712" y="7233265"/>
            <a:ext cx="6573072" cy="680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defRPr sz="3300">
                <a:solidFill>
                  <a:schemeClr val="accent3">
                    <a:hueOff val="-74787"/>
                    <a:lumOff val="12067"/>
                  </a:schemeClr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pPr>
            <a:r>
              <a:t>That is </a:t>
            </a:r>
            <a:r>
              <a:rPr>
                <a:solidFill>
                  <a:schemeClr val="accent5">
                    <a:hueOff val="106354"/>
                    <a:satOff val="-4882"/>
                    <a:lumOff val="15353"/>
                  </a:schemeClr>
                </a:solidFill>
              </a:rPr>
              <a:t>an</a:t>
            </a:r>
            <a:r>
              <a:t> apple. </a:t>
            </a:r>
            <a:r>
              <a:rPr>
                <a:solidFill>
                  <a:schemeClr val="accent5">
                    <a:hueOff val="106354"/>
                    <a:satOff val="-4882"/>
                    <a:lumOff val="15353"/>
                  </a:schemeClr>
                </a:solidFill>
              </a:rPr>
              <a:t>The</a:t>
            </a:r>
            <a:r>
              <a:t> apple is red.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1" animBg="1" advAuto="0"/>
      <p:bldP spid="171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creen Shot 2020-10-09 at 1.41.40 PM.png" descr="Screen Shot 2020-10-09 at 1.41.40 PM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1969" y="359007"/>
            <a:ext cx="12560862" cy="4952322"/>
          </a:xfrm>
          <a:prstGeom prst="rect">
            <a:avLst/>
          </a:prstGeom>
        </p:spPr>
      </p:pic>
      <p:sp>
        <p:nvSpPr>
          <p:cNvPr id="174" name="Rounded Rectangle"/>
          <p:cNvSpPr/>
          <p:nvPr/>
        </p:nvSpPr>
        <p:spPr>
          <a:xfrm>
            <a:off x="6479676" y="2119493"/>
            <a:ext cx="1178113" cy="300126"/>
          </a:xfrm>
          <a:prstGeom prst="roundRect">
            <a:avLst>
              <a:gd name="adj" fmla="val 25026"/>
            </a:avLst>
          </a:prstGeom>
          <a:ln w="38100">
            <a:solidFill>
              <a:srgbClr val="FFFB00"/>
            </a:solidFill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5" name="Line"/>
          <p:cNvSpPr/>
          <p:nvPr/>
        </p:nvSpPr>
        <p:spPr>
          <a:xfrm>
            <a:off x="5280621" y="3769567"/>
            <a:ext cx="3576223" cy="1"/>
          </a:xfrm>
          <a:prstGeom prst="line">
            <a:avLst/>
          </a:prstGeom>
          <a:ln w="38100">
            <a:solidFill>
              <a:schemeClr val="accent5">
                <a:hueOff val="457874"/>
                <a:satOff val="-29218"/>
                <a:lumOff val="-291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6" name="Rounded Rectangle"/>
          <p:cNvSpPr/>
          <p:nvPr/>
        </p:nvSpPr>
        <p:spPr>
          <a:xfrm>
            <a:off x="8051655" y="2423429"/>
            <a:ext cx="1255003" cy="300126"/>
          </a:xfrm>
          <a:prstGeom prst="roundRect">
            <a:avLst>
              <a:gd name="adj" fmla="val 25026"/>
            </a:avLst>
          </a:prstGeom>
          <a:ln w="38100">
            <a:solidFill>
              <a:srgbClr val="FFFB00"/>
            </a:solidFill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7" name="Rounded Rectangle"/>
          <p:cNvSpPr/>
          <p:nvPr/>
        </p:nvSpPr>
        <p:spPr>
          <a:xfrm>
            <a:off x="679319" y="2762556"/>
            <a:ext cx="1178112" cy="300127"/>
          </a:xfrm>
          <a:prstGeom prst="roundRect">
            <a:avLst>
              <a:gd name="adj" fmla="val 25026"/>
            </a:avLst>
          </a:prstGeom>
          <a:ln w="38100">
            <a:solidFill>
              <a:srgbClr val="FFFB00"/>
            </a:solidFill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8" name="Rounded Rectangle"/>
          <p:cNvSpPr/>
          <p:nvPr/>
        </p:nvSpPr>
        <p:spPr>
          <a:xfrm>
            <a:off x="5928422" y="3086939"/>
            <a:ext cx="2823295" cy="300127"/>
          </a:xfrm>
          <a:prstGeom prst="roundRect">
            <a:avLst>
              <a:gd name="adj" fmla="val 25026"/>
            </a:avLst>
          </a:prstGeom>
          <a:ln w="38100">
            <a:solidFill>
              <a:srgbClr val="FFFB00"/>
            </a:solidFill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9" name="Double-click to edit"/>
          <p:cNvSpPr txBox="1">
            <a:spLocks noGrp="1"/>
          </p:cNvSpPr>
          <p:nvPr>
            <p:ph type="title" idx="4294967295"/>
          </p:nvPr>
        </p:nvSpPr>
        <p:spPr>
          <a:xfrm>
            <a:off x="803040" y="2464222"/>
            <a:ext cx="3354901" cy="218541"/>
          </a:xfrm>
          <a:prstGeom prst="rect">
            <a:avLst/>
          </a:prstGeom>
          <a:solidFill>
            <a:schemeClr val="accent1">
              <a:alpha val="25808"/>
            </a:schemeClr>
          </a:solidFill>
        </p:spPr>
        <p:txBody>
          <a:bodyPr>
            <a:normAutofit fontScale="90000"/>
          </a:bodyPr>
          <a:lstStyle/>
          <a:p>
            <a:pPr algn="l" defTabSz="278892">
              <a:lnSpc>
                <a:spcPct val="115000"/>
              </a:lnSpc>
              <a:spcBef>
                <a:spcPts val="600"/>
              </a:spcBef>
              <a:defRPr sz="732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180" name="Rectangle"/>
          <p:cNvSpPr txBox="1"/>
          <p:nvPr/>
        </p:nvSpPr>
        <p:spPr>
          <a:xfrm>
            <a:off x="2787868" y="2803349"/>
            <a:ext cx="549670" cy="218541"/>
          </a:xfrm>
          <a:prstGeom prst="rect">
            <a:avLst/>
          </a:prstGeom>
          <a:solidFill>
            <a:schemeClr val="accent1">
              <a:alpha val="25808"/>
            </a:schemeClr>
          </a:solidFill>
          <a:ln w="12700">
            <a:miter lim="400000"/>
          </a:ln>
        </p:spPr>
        <p:txBody>
          <a:bodyPr lIns="50800" tIns="50800" rIns="50800" bIns="50800" anchor="ctr">
            <a:normAutofit fontScale="55000" lnSpcReduction="20000"/>
          </a:bodyPr>
          <a:lstStyle/>
          <a:p>
            <a:pPr algn="l">
              <a:lnSpc>
                <a:spcPct val="115000"/>
              </a:lnSpc>
              <a:spcBef>
                <a:spcPts val="1000"/>
              </a:spcBef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181" name="Rectangle"/>
          <p:cNvSpPr txBox="1"/>
          <p:nvPr/>
        </p:nvSpPr>
        <p:spPr>
          <a:xfrm>
            <a:off x="5250229" y="2803349"/>
            <a:ext cx="1050816" cy="218541"/>
          </a:xfrm>
          <a:prstGeom prst="rect">
            <a:avLst/>
          </a:prstGeom>
          <a:solidFill>
            <a:schemeClr val="accent1">
              <a:alpha val="25808"/>
            </a:schemeClr>
          </a:solidFill>
          <a:ln w="12700">
            <a:miter lim="400000"/>
          </a:ln>
        </p:spPr>
        <p:txBody>
          <a:bodyPr lIns="50800" tIns="50800" rIns="50800" bIns="50800" anchor="ctr">
            <a:normAutofit fontScale="55000" lnSpcReduction="20000"/>
          </a:bodyPr>
          <a:lstStyle/>
          <a:p>
            <a:pPr algn="l">
              <a:lnSpc>
                <a:spcPct val="115000"/>
              </a:lnSpc>
              <a:spcBef>
                <a:spcPts val="1000"/>
              </a:spcBef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182" name="Rectangle"/>
          <p:cNvSpPr txBox="1"/>
          <p:nvPr/>
        </p:nvSpPr>
        <p:spPr>
          <a:xfrm>
            <a:off x="4698974" y="3127732"/>
            <a:ext cx="1175517" cy="218541"/>
          </a:xfrm>
          <a:prstGeom prst="rect">
            <a:avLst/>
          </a:prstGeom>
          <a:solidFill>
            <a:schemeClr val="accent1">
              <a:alpha val="25808"/>
            </a:schemeClr>
          </a:solidFill>
          <a:ln w="12700">
            <a:miter lim="400000"/>
          </a:ln>
        </p:spPr>
        <p:txBody>
          <a:bodyPr lIns="50800" tIns="50800" rIns="50800" bIns="50800" anchor="ctr">
            <a:normAutofit fontScale="55000" lnSpcReduction="20000"/>
          </a:bodyPr>
          <a:lstStyle/>
          <a:p>
            <a:pPr algn="l">
              <a:lnSpc>
                <a:spcPct val="115000"/>
              </a:lnSpc>
              <a:spcBef>
                <a:spcPts val="1000"/>
              </a:spcBef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183" name="Rectangle"/>
          <p:cNvSpPr txBox="1"/>
          <p:nvPr/>
        </p:nvSpPr>
        <p:spPr>
          <a:xfrm>
            <a:off x="2782167" y="3454764"/>
            <a:ext cx="2478347" cy="218541"/>
          </a:xfrm>
          <a:prstGeom prst="rect">
            <a:avLst/>
          </a:prstGeom>
          <a:solidFill>
            <a:schemeClr val="accent1">
              <a:alpha val="25808"/>
            </a:schemeClr>
          </a:solidFill>
          <a:ln w="12700">
            <a:miter lim="400000"/>
          </a:ln>
        </p:spPr>
        <p:txBody>
          <a:bodyPr lIns="50800" tIns="50800" rIns="50800" bIns="50800" anchor="ctr">
            <a:normAutofit fontScale="55000" lnSpcReduction="20000"/>
          </a:bodyPr>
          <a:lstStyle/>
          <a:p>
            <a:pPr algn="l">
              <a:lnSpc>
                <a:spcPct val="115000"/>
              </a:lnSpc>
              <a:spcBef>
                <a:spcPts val="1000"/>
              </a:spcBef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184" name="Rectangle"/>
          <p:cNvSpPr txBox="1"/>
          <p:nvPr/>
        </p:nvSpPr>
        <p:spPr>
          <a:xfrm>
            <a:off x="6660015" y="2803349"/>
            <a:ext cx="1293104" cy="218541"/>
          </a:xfrm>
          <a:prstGeom prst="rect">
            <a:avLst/>
          </a:prstGeom>
          <a:solidFill>
            <a:schemeClr val="accent1">
              <a:alpha val="25808"/>
            </a:schemeClr>
          </a:solidFill>
          <a:ln w="12700">
            <a:miter lim="400000"/>
          </a:ln>
        </p:spPr>
        <p:txBody>
          <a:bodyPr lIns="50800" tIns="50800" rIns="50800" bIns="50800" anchor="ctr">
            <a:normAutofit fontScale="55000" lnSpcReduction="20000"/>
          </a:bodyPr>
          <a:lstStyle/>
          <a:p>
            <a:pPr algn="l">
              <a:lnSpc>
                <a:spcPct val="115000"/>
              </a:lnSpc>
              <a:spcBef>
                <a:spcPts val="1000"/>
              </a:spcBef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185" name="Rectangle"/>
          <p:cNvSpPr txBox="1"/>
          <p:nvPr/>
        </p:nvSpPr>
        <p:spPr>
          <a:xfrm>
            <a:off x="742967" y="3142476"/>
            <a:ext cx="2478347" cy="218541"/>
          </a:xfrm>
          <a:prstGeom prst="rect">
            <a:avLst/>
          </a:prstGeom>
          <a:solidFill>
            <a:schemeClr val="accent1">
              <a:alpha val="25808"/>
            </a:schemeClr>
          </a:solidFill>
          <a:ln w="12700">
            <a:miter lim="400000"/>
          </a:ln>
        </p:spPr>
        <p:txBody>
          <a:bodyPr lIns="50800" tIns="50800" rIns="50800" bIns="50800" anchor="ctr">
            <a:normAutofit fontScale="55000" lnSpcReduction="20000"/>
          </a:bodyPr>
          <a:lstStyle/>
          <a:p>
            <a:pPr algn="l">
              <a:lnSpc>
                <a:spcPct val="115000"/>
              </a:lnSpc>
              <a:spcBef>
                <a:spcPts val="1000"/>
              </a:spcBef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pic>
        <p:nvPicPr>
          <p:cNvPr id="186" name="Screen Shot 1442-02-24 at 2.32.49 AM.png" descr="Screen Shot 1442-02-24 at 2.32.49 AM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86112" y="5395728"/>
            <a:ext cx="7369206" cy="3636492"/>
          </a:xfrm>
          <a:prstGeom prst="rect">
            <a:avLst/>
          </a:prstGeom>
        </p:spPr>
      </p:pic>
      <p:sp>
        <p:nvSpPr>
          <p:cNvPr id="187" name="Line"/>
          <p:cNvSpPr/>
          <p:nvPr/>
        </p:nvSpPr>
        <p:spPr>
          <a:xfrm>
            <a:off x="4282604" y="2734229"/>
            <a:ext cx="2478347" cy="1"/>
          </a:xfrm>
          <a:prstGeom prst="line">
            <a:avLst/>
          </a:prstGeom>
          <a:ln w="38100">
            <a:solidFill>
              <a:schemeClr val="accent5">
                <a:hueOff val="457874"/>
                <a:satOff val="-29218"/>
                <a:lumOff val="-291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8" name="Line"/>
          <p:cNvSpPr/>
          <p:nvPr/>
        </p:nvSpPr>
        <p:spPr>
          <a:xfrm>
            <a:off x="3937774" y="2418889"/>
            <a:ext cx="1398986" cy="1"/>
          </a:xfrm>
          <a:prstGeom prst="line">
            <a:avLst/>
          </a:prstGeom>
          <a:ln w="38100">
            <a:solidFill>
              <a:schemeClr val="accent5">
                <a:hueOff val="457874"/>
                <a:satOff val="-29218"/>
                <a:lumOff val="-2912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animBg="1" advAuto="0"/>
      <p:bldP spid="175" grpId="12" animBg="1" advAuto="0"/>
      <p:bldP spid="176" grpId="2" animBg="1" advAuto="0"/>
      <p:bldP spid="177" grpId="3" animBg="1" advAuto="0"/>
      <p:bldP spid="178" grpId="4" animBg="1" advAuto="0"/>
      <p:bldP spid="179" grpId="5" animBg="1" advAuto="0"/>
      <p:bldP spid="180" grpId="6" animBg="1" advAuto="0"/>
      <p:bldP spid="181" grpId="7" animBg="1" advAuto="0"/>
      <p:bldP spid="182" grpId="10" animBg="1" advAuto="0"/>
      <p:bldP spid="183" grpId="11" animBg="1" advAuto="0"/>
      <p:bldP spid="184" grpId="8" animBg="1" advAuto="0"/>
      <p:bldP spid="185" grpId="9" animBg="1" advAuto="0"/>
      <p:bldP spid="187" grpId="13" animBg="1" advAuto="0"/>
      <p:bldP spid="188" grpId="14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creen Shot 2020-10-09 at 2.49.15 PM.png" descr="Screen Shot 2020-10-09 at 2.49.15 PM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31" y="556971"/>
            <a:ext cx="10854338" cy="8221141"/>
          </a:xfrm>
          <a:prstGeom prst="rect">
            <a:avLst/>
          </a:prstGeom>
        </p:spPr>
      </p:pic>
      <p:sp>
        <p:nvSpPr>
          <p:cNvPr id="191" name="Rounded Rectangle"/>
          <p:cNvSpPr/>
          <p:nvPr/>
        </p:nvSpPr>
        <p:spPr>
          <a:xfrm>
            <a:off x="1903126" y="6198065"/>
            <a:ext cx="3691272" cy="1912191"/>
          </a:xfrm>
          <a:prstGeom prst="roundRect">
            <a:avLst>
              <a:gd name="adj" fmla="val 5136"/>
            </a:avLst>
          </a:prstGeom>
          <a:ln w="38100">
            <a:solidFill>
              <a:srgbClr val="FFFB00"/>
            </a:solidFill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creen Shot 2020-10-09 at 2.57.26 PM.png" descr="Screen Shot 2020-10-09 at 2.57.26 PM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28822" y="1944096"/>
            <a:ext cx="11397956" cy="651446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Macintosh PowerPoint</Application>
  <PresentationFormat>Custom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 Rounded MT Bold</vt:lpstr>
      <vt:lpstr>Avenir Next Regular</vt:lpstr>
      <vt:lpstr>Calibri</vt:lpstr>
      <vt:lpstr>Chalkboard SE Bold</vt:lpstr>
      <vt:lpstr>Chalkboard SE Regular</vt:lpstr>
      <vt:lpstr>Chalkduster</vt:lpstr>
      <vt:lpstr>HelloLovebug</vt:lpstr>
      <vt:lpstr>Helvetica Neue</vt:lpstr>
      <vt:lpstr>Times Roman</vt:lpstr>
      <vt:lpstr>Chalkboard</vt:lpstr>
      <vt:lpstr>Super Goal 1</vt:lpstr>
      <vt:lpstr>Warm up</vt:lpstr>
      <vt:lpstr>Page 24</vt:lpstr>
      <vt:lpstr>At the end of the lesson you will be able to : Read &amp; Write about things in a museum. Organize your ideas. Establish the main idea. make a connection between ideas.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“Homework” </vt:lpstr>
      <vt:lpstr>PowerPoint Presentation</vt:lpstr>
      <vt:lpstr>Presented by Noha Al Jammaz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cp:lastModifiedBy>نهى عبدالله سليمان الجمّاز</cp:lastModifiedBy>
  <cp:revision>1</cp:revision>
  <dcterms:modified xsi:type="dcterms:W3CDTF">2020-10-11T22:39:45Z</dcterms:modified>
</cp:coreProperties>
</file>