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573" r:id="rId2"/>
    <p:sldId id="571" r:id="rId3"/>
    <p:sldId id="463" r:id="rId4"/>
    <p:sldId id="417" r:id="rId5"/>
    <p:sldId id="374" r:id="rId6"/>
    <p:sldId id="375" r:id="rId7"/>
    <p:sldId id="376" r:id="rId8"/>
    <p:sldId id="377" r:id="rId9"/>
    <p:sldId id="378" r:id="rId10"/>
    <p:sldId id="379" r:id="rId11"/>
    <p:sldId id="419" r:id="rId1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99"/>
    <a:srgbClr val="99FFCC"/>
    <a:srgbClr val="FF66CC"/>
    <a:srgbClr val="66FF33"/>
    <a:srgbClr val="FF6600"/>
    <a:srgbClr val="99FF33"/>
    <a:srgbClr val="FFFF66"/>
    <a:srgbClr val="0033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motionarray.com/stock-motion-graphics/world-map-background-connections-4k-18306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acygoodefreebies.blogspot.com/2010/08/frames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veworksheets.com/cb1232685b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acygoodefreebies.blogspot.com/2010/08/frames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Times_Square-27527.jp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hyperlink" Target="http://www.roymorgan.com/findings/7069-more-time-watching-television-than-using-internet-at-home-australia-september-2016-20161129160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hyperlink" Target="https://openclipart.org/detail/101371/chinese_girl_icon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hyperlink" Target="https://www.middleeastmonitor.com/20181110-horse-show-in-oman/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1D4890C-6120-49EE-900E-8F07F7AAAB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4087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A829F0A-AE21-45F2-AF61-63CC88C66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502" y="2420888"/>
            <a:ext cx="5718995" cy="14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70760" y="205969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13489"/>
            <a:ext cx="3124200" cy="6191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4193"/>
            <a:ext cx="5093055" cy="54925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852936"/>
            <a:ext cx="5861586" cy="187220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614361" y="1225238"/>
            <a:ext cx="4572000" cy="646331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Ask and answer the questions about yourselves with true information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76" y="2535626"/>
            <a:ext cx="3400425" cy="134302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26" y="4964636"/>
            <a:ext cx="2387598" cy="17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34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/>
              <a:t>page </a:t>
            </a:r>
            <a:r>
              <a:rPr lang="en-US" sz="2800" dirty="0">
                <a:solidFill>
                  <a:srgbClr val="C00000"/>
                </a:solidFill>
              </a:rPr>
              <a:t>101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31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81D40E8-D59D-4436-B135-FCA7AD711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880" y="116633"/>
            <a:ext cx="8750239" cy="669674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3161999" y="1772816"/>
            <a:ext cx="2820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Warm up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F93D9C-6C0A-422E-B210-4920A3322CA8}"/>
              </a:ext>
            </a:extLst>
          </p:cNvPr>
          <p:cNvSpPr txBox="1"/>
          <p:nvPr/>
        </p:nvSpPr>
        <p:spPr>
          <a:xfrm>
            <a:off x="2555776" y="3573016"/>
            <a:ext cx="42484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3A6D99"/>
                </a:solidFill>
                <a:effectLst/>
                <a:latin typeface="Tahoma" panose="020B0604030504040204" pitchFamily="34" charset="0"/>
                <a:hlinkClick r:id="rId4"/>
              </a:rPr>
              <a:t>https://www.liveworksheets.com/cb1232685bs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6790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81D40E8-D59D-4436-B135-FCA7AD711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880" y="116633"/>
            <a:ext cx="8750239" cy="669674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2963739" y="1772816"/>
            <a:ext cx="3216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Objectives: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8DE00-2E57-4A09-910A-36D1FE29F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3171189"/>
            <a:ext cx="5688632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b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session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ar-SA" dirty="0">
                <a:solidFill>
                  <a:srgbClr val="4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and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ar-SA" altLang="ar-SA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b="0" i="0" u="none" strike="noStrike" cap="none" normalizeH="0" baseline="0" dirty="0" err="1">
                <a:ln>
                  <a:noFill/>
                </a:ln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nationalities</a:t>
            </a:r>
            <a:endParaRPr kumimoji="0" lang="ar-SA" altLang="ar-SA" sz="1100" b="0" i="0" u="none" strike="noStrike" cap="none" normalizeH="0" baseline="0" dirty="0">
              <a:ln>
                <a:noFill/>
              </a:ln>
              <a:solidFill>
                <a:srgbClr val="4F4F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53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" y="44624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316806"/>
            <a:ext cx="1228670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26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253827"/>
            <a:ext cx="8352928" cy="5343525"/>
          </a:xfrm>
          <a:prstGeom prst="rect">
            <a:avLst/>
          </a:prstGeom>
        </p:spPr>
      </p:pic>
      <p:pic>
        <p:nvPicPr>
          <p:cNvPr id="6" name="SG Bk 1 F-SA__18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0432" y="5373038"/>
            <a:ext cx="609600" cy="6096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39551" y="656151"/>
            <a:ext cx="5671865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r" rtl="0"/>
            <a:r>
              <a:rPr lang="en-US" dirty="0">
                <a:latin typeface="MyriadPro-Light"/>
              </a:rPr>
              <a:t>listen and repeat or speak along with the recording.</a:t>
            </a:r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595C131-C521-4E7D-8604-91CF66803905}"/>
              </a:ext>
            </a:extLst>
          </p:cNvPr>
          <p:cNvSpPr/>
          <p:nvPr/>
        </p:nvSpPr>
        <p:spPr>
          <a:xfrm>
            <a:off x="611560" y="1052736"/>
            <a:ext cx="6617240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Who’s Dan Ramirez?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4241DEE-348B-4C32-82DD-1D9167423FDE}"/>
              </a:ext>
            </a:extLst>
          </p:cNvPr>
          <p:cNvSpPr/>
          <p:nvPr/>
        </p:nvSpPr>
        <p:spPr>
          <a:xfrm>
            <a:off x="3707904" y="1052736"/>
            <a:ext cx="54006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He’s a reporter from a television station. </a:t>
            </a:r>
          </a:p>
          <a:p>
            <a:pPr algn="l" rtl="0"/>
            <a:r>
              <a:rPr lang="en-US" dirty="0">
                <a:latin typeface="MyriadPro-Light"/>
              </a:rPr>
              <a:t>He’s talking to people in Times Square in New York City.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544E21E-5252-479A-9736-E53632F393E9}"/>
              </a:ext>
            </a:extLst>
          </p:cNvPr>
          <p:cNvSpPr/>
          <p:nvPr/>
        </p:nvSpPr>
        <p:spPr>
          <a:xfrm>
            <a:off x="5759152" y="4849635"/>
            <a:ext cx="2916324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What is Times Square?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FCC23D2-0FA4-491F-9B35-23CDB7BB85C9}"/>
              </a:ext>
            </a:extLst>
          </p:cNvPr>
          <p:cNvSpPr/>
          <p:nvPr/>
        </p:nvSpPr>
        <p:spPr>
          <a:xfrm>
            <a:off x="4210980" y="5878683"/>
            <a:ext cx="4897524" cy="64633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StagSans-Light"/>
              </a:rPr>
              <a:t>☺ </a:t>
            </a:r>
            <a:r>
              <a:rPr lang="en-US" dirty="0">
                <a:latin typeface="MyriadPro-Light"/>
              </a:rPr>
              <a:t>Times Square is a popular tourist destination. </a:t>
            </a:r>
          </a:p>
          <a:p>
            <a:pPr algn="l" rtl="0"/>
            <a:r>
              <a:rPr lang="en-US" dirty="0">
                <a:latin typeface="MyriadPro-Light"/>
              </a:rPr>
              <a:t>There are a lot of stores and restaurants there.</a:t>
            </a:r>
            <a:endParaRPr lang="ar-SA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60F121E-5C08-4AB8-9BB6-00FB95F9B5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1687" y="2060848"/>
            <a:ext cx="3689293" cy="4464166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E972F5-235A-4F2E-96B9-90A335775645}"/>
              </a:ext>
            </a:extLst>
          </p:cNvPr>
          <p:cNvSpPr txBox="1"/>
          <p:nvPr/>
        </p:nvSpPr>
        <p:spPr>
          <a:xfrm>
            <a:off x="1691680" y="6203435"/>
            <a:ext cx="4286250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900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5C52B83-770C-42AE-B06F-B58FBD8D547E}"/>
              </a:ext>
            </a:extLst>
          </p:cNvPr>
          <p:cNvSpPr/>
          <p:nvPr/>
        </p:nvSpPr>
        <p:spPr>
          <a:xfrm>
            <a:off x="22592" y="4300060"/>
            <a:ext cx="50035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Semibold"/>
              </a:rPr>
              <a:t>tourist</a:t>
            </a:r>
            <a:r>
              <a:rPr lang="en-US" dirty="0">
                <a:latin typeface="MyriadPro-Semibold"/>
              </a:rPr>
              <a:t> = </a:t>
            </a:r>
            <a:r>
              <a:rPr lang="en-US" dirty="0">
                <a:latin typeface="MyriadPro-Light"/>
              </a:rPr>
              <a:t>someone traveling on vacation</a:t>
            </a:r>
          </a:p>
          <a:p>
            <a:pPr algn="l" rtl="0"/>
            <a:r>
              <a:rPr lang="en-US" b="1" dirty="0">
                <a:solidFill>
                  <a:srgbClr val="C00000"/>
                </a:solidFill>
                <a:latin typeface="MyriadPro-Semibold"/>
              </a:rPr>
              <a:t>on business </a:t>
            </a:r>
            <a:r>
              <a:rPr lang="en-US" dirty="0">
                <a:latin typeface="MyriadPro-Semibold"/>
              </a:rPr>
              <a:t>= </a:t>
            </a:r>
            <a:r>
              <a:rPr lang="en-US" dirty="0">
                <a:latin typeface="MyriadPro-Light"/>
              </a:rPr>
              <a:t>refers to someone traveling for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278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" y="188640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70760" y="316806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" y="1443037"/>
            <a:ext cx="9086850" cy="397192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187624" y="5589240"/>
            <a:ext cx="7848872" cy="646331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Choose one conversation to practice. Then have different pairs act out each conversation for the class.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9" y="5589240"/>
            <a:ext cx="1021537" cy="83580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7" y="141297"/>
            <a:ext cx="1800200" cy="50509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6EEEBE6-B115-4B67-AAC6-A5C71B571EF2}"/>
              </a:ext>
            </a:extLst>
          </p:cNvPr>
          <p:cNvSpPr/>
          <p:nvPr/>
        </p:nvSpPr>
        <p:spPr>
          <a:xfrm>
            <a:off x="1851981" y="2354719"/>
            <a:ext cx="26642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 are their names?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DEB73D6-83AE-4637-B26F-2124EFD35C81}"/>
              </a:ext>
            </a:extLst>
          </p:cNvPr>
          <p:cNvSpPr/>
          <p:nvPr/>
        </p:nvSpPr>
        <p:spPr>
          <a:xfrm>
            <a:off x="1885021" y="2837785"/>
            <a:ext cx="26642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Where are they from?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650E33E-8F81-43DF-8234-EA6F09CEC7A0}"/>
              </a:ext>
            </a:extLst>
          </p:cNvPr>
          <p:cNvSpPr/>
          <p:nvPr/>
        </p:nvSpPr>
        <p:spPr>
          <a:xfrm>
            <a:off x="6084168" y="3244333"/>
            <a:ext cx="26642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Where is Tom from?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CA0E18A-F40B-4BB6-A79B-F5ACD105B0D1}"/>
              </a:ext>
            </a:extLst>
          </p:cNvPr>
          <p:cNvSpPr/>
          <p:nvPr/>
        </p:nvSpPr>
        <p:spPr>
          <a:xfrm>
            <a:off x="1801677" y="3458641"/>
            <a:ext cx="2714600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their nationality?</a:t>
            </a:r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C50D996-E59A-4A35-A388-DE878CF94EC2}"/>
              </a:ext>
            </a:extLst>
          </p:cNvPr>
          <p:cNvSpPr/>
          <p:nvPr/>
        </p:nvSpPr>
        <p:spPr>
          <a:xfrm>
            <a:off x="6062472" y="3787943"/>
            <a:ext cx="2707688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his nationality?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D18CF62-31C6-4E36-B971-F20F776FEA55}"/>
              </a:ext>
            </a:extLst>
          </p:cNvPr>
          <p:cNvSpPr/>
          <p:nvPr/>
        </p:nvSpPr>
        <p:spPr>
          <a:xfrm>
            <a:off x="2258553" y="1052736"/>
            <a:ext cx="68313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Semibold"/>
              </a:rPr>
              <a:t>viewers</a:t>
            </a:r>
            <a:r>
              <a:rPr lang="en-US" b="1" dirty="0">
                <a:latin typeface="MyriadPro-Semibold"/>
              </a:rPr>
              <a:t> </a:t>
            </a:r>
            <a:r>
              <a:rPr lang="en-US" dirty="0">
                <a:latin typeface="MyriadPro-Semibold"/>
              </a:rPr>
              <a:t>= </a:t>
            </a:r>
            <a:r>
              <a:rPr lang="en-US" dirty="0">
                <a:latin typeface="MyriadPro-Light"/>
              </a:rPr>
              <a:t>the people who are watching the television program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DB3CD43-0769-4FC9-B924-FE0168514B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99177" y="4601325"/>
            <a:ext cx="3751376" cy="2269351"/>
          </a:xfrm>
          <a:prstGeom prst="rect">
            <a:avLst/>
          </a:prstGeom>
          <a:ln>
            <a:solidFill>
              <a:srgbClr val="FF66CC"/>
            </a:solidFill>
          </a:ln>
        </p:spPr>
      </p:pic>
      <p:pic>
        <p:nvPicPr>
          <p:cNvPr id="17" name="SG Bk 1 F-SA_2020_20">
            <a:hlinkClick r:id="" action="ppaction://media"/>
            <a:extLst>
              <a:ext uri="{FF2B5EF4-FFF2-40B4-BE49-F238E27FC236}">
                <a16:creationId xmlns:a16="http://schemas.microsoft.com/office/drawing/2014/main" id="{49132EF2-7DBF-4932-984F-D671BBBFC8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46" end="145843.9375"/>
                  <p14:bmkLst>
                    <p14:bmk name="إشارة مرجعية 1" time="56184.9242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5660" y="3281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14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" y="188640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5" y="261387"/>
            <a:ext cx="122867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7" y="141297"/>
            <a:ext cx="1800200" cy="50509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37593" y="930487"/>
            <a:ext cx="3786335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Is your/ our country in the chart?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44017" y="1512347"/>
            <a:ext cx="2411759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If it is, point to it. 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4697" flipH="1">
            <a:off x="2855361" y="1413107"/>
            <a:ext cx="489976" cy="563807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0873" y="2276872"/>
            <a:ext cx="3403023" cy="646331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If it isn’t, write it in at the bottom of the chart under “Others.”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130100" y="3363995"/>
            <a:ext cx="333379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Listen and repeat the words or speak along with the recording</a:t>
            </a:r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FCE1CC0E-4086-44F9-95EB-F3452431D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928" y="1185862"/>
            <a:ext cx="5010150" cy="5410751"/>
          </a:xfrm>
          <a:prstGeom prst="rect">
            <a:avLst/>
          </a:prstGeom>
        </p:spPr>
      </p:pic>
      <p:pic>
        <p:nvPicPr>
          <p:cNvPr id="4" name="SG Bk 1 F-SA_2020_20">
            <a:hlinkClick r:id="" action="ppaction://media"/>
            <a:extLst>
              <a:ext uri="{FF2B5EF4-FFF2-40B4-BE49-F238E27FC236}">
                <a16:creationId xmlns:a16="http://schemas.microsoft.com/office/drawing/2014/main" id="{4CC78250-2E7E-44E0-95A2-DFC1B402F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إشارة مرجعية 1" time="56184.9242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97149" y="4869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70760" y="261387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4902"/>
            <a:ext cx="2581275" cy="4381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88840"/>
            <a:ext cx="7033225" cy="153312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1521" y="824046"/>
            <a:ext cx="8178980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Circle the country and nationality names in the chart that you use often. Then they write down other countries that you talk about often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335933" y="4077072"/>
            <a:ext cx="7524328" cy="646331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write the names of other countries, nationalities, and capitals that you choose.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2024664" y="5085651"/>
            <a:ext cx="676875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Read your lists for the class. </a:t>
            </a:r>
          </a:p>
          <a:p>
            <a:pPr algn="l" rtl="0"/>
            <a:r>
              <a:rPr lang="en-US" dirty="0">
                <a:latin typeface="MyriadPro-Light"/>
              </a:rPr>
              <a:t>Write the new countries, nationalities, and capitals on the board. </a:t>
            </a:r>
          </a:p>
          <a:p>
            <a:pPr algn="l" rtl="0"/>
            <a:r>
              <a:rPr lang="en-US" dirty="0">
                <a:latin typeface="MyriadPro-Light"/>
              </a:rPr>
              <a:t>Find the countries on a world map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9" y="4779987"/>
            <a:ext cx="17811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9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70760" y="261387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4902"/>
            <a:ext cx="2581275" cy="4381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92" y="980728"/>
            <a:ext cx="4679590" cy="44043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60" y="1988840"/>
            <a:ext cx="4436263" cy="259020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115616" y="1988840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84637" y="2492483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55976" y="2453635"/>
            <a:ext cx="2699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Tom is Australian.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148796" y="2924944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115616" y="378603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16016" y="3780398"/>
            <a:ext cx="2713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He’s on business.</a:t>
            </a:r>
            <a:endParaRPr lang="ar-S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70760" y="261387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13489"/>
            <a:ext cx="3124200" cy="6191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25" y="1186690"/>
            <a:ext cx="3633976" cy="58612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54" y="3378518"/>
            <a:ext cx="3249141" cy="2664296"/>
          </a:xfrm>
          <a:prstGeom prst="rect">
            <a:avLst/>
          </a:prstGeom>
        </p:spPr>
      </p:pic>
      <p:pic>
        <p:nvPicPr>
          <p:cNvPr id="8" name="SG Bk 1 F-SA__18_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3822" y="2947974"/>
            <a:ext cx="609600" cy="60960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755576" y="1866119"/>
            <a:ext cx="6772824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listen and repeat or speak along with the recording.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459723" y="2409403"/>
            <a:ext cx="7208621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Model the first conversation with a volunteer. Use a different name.</a:t>
            </a:r>
            <a:endParaRPr lang="ar-SA" dirty="0"/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57" y="214620"/>
            <a:ext cx="2175881" cy="135160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8332806-C130-4F37-BEC1-8F9604FBD6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46850" t="13217" r="31888"/>
          <a:stretch/>
        </p:blipFill>
        <p:spPr>
          <a:xfrm>
            <a:off x="4119212" y="3085102"/>
            <a:ext cx="1944217" cy="275996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D29FA96-6E17-4A71-B2EC-9727F82876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300264" y="3085102"/>
            <a:ext cx="1940991" cy="275996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780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67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333</Words>
  <Application>Microsoft Office PowerPoint</Application>
  <PresentationFormat>عرض على الشاشة (4:3)</PresentationFormat>
  <Paragraphs>48</Paragraphs>
  <Slides>11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20" baseType="lpstr">
      <vt:lpstr>Arial</vt:lpstr>
      <vt:lpstr>Calibri</vt:lpstr>
      <vt:lpstr>Forte</vt:lpstr>
      <vt:lpstr>MyriadPro-Light</vt:lpstr>
      <vt:lpstr>MyriadPro-Semibold</vt:lpstr>
      <vt:lpstr>MyriadPro-SemiboldIt</vt:lpstr>
      <vt:lpstr>StagSans-Light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Haleema Al-Hassan</cp:lastModifiedBy>
  <cp:revision>355</cp:revision>
  <dcterms:created xsi:type="dcterms:W3CDTF">2019-11-21T04:55:51Z</dcterms:created>
  <dcterms:modified xsi:type="dcterms:W3CDTF">2020-10-12T18:11:46Z</dcterms:modified>
</cp:coreProperties>
</file>