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76" r:id="rId2"/>
    <p:sldId id="388" r:id="rId3"/>
    <p:sldId id="428" r:id="rId4"/>
    <p:sldId id="390" r:id="rId5"/>
    <p:sldId id="392" r:id="rId6"/>
    <p:sldId id="389" r:id="rId7"/>
    <p:sldId id="393" r:id="rId8"/>
    <p:sldId id="391" r:id="rId9"/>
    <p:sldId id="429" r:id="rId10"/>
    <p:sldId id="430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99"/>
    <a:srgbClr val="99FFCC"/>
    <a:srgbClr val="FF66CC"/>
    <a:srgbClr val="66FF33"/>
    <a:srgbClr val="FF6600"/>
    <a:srgbClr val="99FF33"/>
    <a:srgbClr val="FFFF66"/>
    <a:srgbClr val="00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cygoodefreebies.blogspot.com/2010/08/fram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1D40E8-D59D-4436-B135-FCA7AD71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880" y="116633"/>
            <a:ext cx="8750239" cy="669674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EBFFF1A-B984-4477-B00F-CF3E00FADD1C}"/>
              </a:ext>
            </a:extLst>
          </p:cNvPr>
          <p:cNvSpPr/>
          <p:nvPr/>
        </p:nvSpPr>
        <p:spPr>
          <a:xfrm>
            <a:off x="2963739" y="1772816"/>
            <a:ext cx="3216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Objectives: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18DE00-2E57-4A09-910A-36D1FE29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640548"/>
            <a:ext cx="5688632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altLang="ar-SA" sz="1100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760BBC7-6B13-4FA7-AB10-8A6AAFC1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393" y="3490555"/>
            <a:ext cx="1847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/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0008020-8004-42AD-B577-4304DDFB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1" y="2875001"/>
            <a:ext cx="5616623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At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the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end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of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this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session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,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the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students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will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be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able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to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:</a:t>
            </a:r>
            <a:endParaRPr kumimoji="0" lang="en-US" altLang="ar-SA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STC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altLang="ar-SA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STC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answer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questions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about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personal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information</a:t>
            </a:r>
            <a:endParaRPr kumimoji="0" lang="ar-SA" altLang="ar-SA" sz="1100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STC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establish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a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conversation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including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information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about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nationality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and</a:t>
            </a:r>
            <a:r>
              <a:rPr kumimoji="0" lang="ar-SA" altLang="ar-SA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 </a:t>
            </a:r>
            <a:r>
              <a:rPr kumimoji="0" lang="ar-SA" altLang="ar-SA" b="0" i="0" u="none" strike="noStrike" cap="none" normalizeH="0" baseline="0" dirty="0" err="1">
                <a:ln>
                  <a:noFill/>
                </a:ln>
                <a:solidFill>
                  <a:srgbClr val="4F4F4F"/>
                </a:solidFill>
                <a:effectLst/>
                <a:latin typeface="STC-Regular"/>
              </a:rPr>
              <a:t>country</a:t>
            </a:r>
            <a:r>
              <a:rPr kumimoji="0" lang="ar-SA" altLang="ar-SA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ar-SA" altLang="ar-S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204463" cy="34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88723" y="116632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97021" y="217669"/>
            <a:ext cx="192873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at the comic strip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72" y="97566"/>
            <a:ext cx="1159066" cy="43942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79512" y="902938"/>
            <a:ext cx="2935025" cy="36933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Where are the people going? </a:t>
            </a:r>
            <a:r>
              <a:rPr lang="en-US" dirty="0">
                <a:latin typeface="MyriadPro-Light"/>
              </a:rPr>
              <a:t>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9248" y="1425162"/>
            <a:ext cx="2935025" cy="36933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What are their names?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3275856" y="902938"/>
            <a:ext cx="1564602" cy="36933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to the airport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75856" y="1406863"/>
            <a:ext cx="3084779" cy="36933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Mahmoud and Hussain</a:t>
            </a:r>
            <a:endParaRPr lang="ar-SA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634" y="604189"/>
            <a:ext cx="1342854" cy="145665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743584-A48B-462A-A072-6224679A7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1916832"/>
            <a:ext cx="7704856" cy="4912748"/>
          </a:xfrm>
          <a:prstGeom prst="rect">
            <a:avLst/>
          </a:prstGeom>
          <a:ln w="19050">
            <a:solidFill>
              <a:srgbClr val="FF6699"/>
            </a:solidFill>
          </a:ln>
        </p:spPr>
      </p:pic>
      <p:pic>
        <p:nvPicPr>
          <p:cNvPr id="14" name="SG Bk 1 F-SA_2020_24">
            <a:hlinkClick r:id="" action="ppaction://media"/>
            <a:extLst>
              <a:ext uri="{FF2B5EF4-FFF2-40B4-BE49-F238E27FC236}">
                <a16:creationId xmlns:a16="http://schemas.microsoft.com/office/drawing/2014/main" id="{7CEE6A40-F97F-4DFB-A2DC-B4AC70D9E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8184" y="36450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36296" y="180402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286" y="162355"/>
            <a:ext cx="1669923" cy="43052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79512" y="638605"/>
            <a:ext cx="5328592" cy="36933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Listen and follow along with the text and the pictures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79512" y="1112169"/>
            <a:ext cx="8582521" cy="64633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What is the shuttle? </a:t>
            </a:r>
            <a:r>
              <a:rPr lang="en-US" dirty="0">
                <a:latin typeface="MyriadPro-Light"/>
              </a:rPr>
              <a:t>it’s a bus. A </a:t>
            </a:r>
            <a:r>
              <a:rPr lang="en-US" dirty="0">
                <a:latin typeface="MyriadPro-LightIt"/>
              </a:rPr>
              <a:t>shuttle </a:t>
            </a:r>
            <a:r>
              <a:rPr lang="en-US" dirty="0">
                <a:latin typeface="MyriadPro-Light"/>
              </a:rPr>
              <a:t>is a form of transportation that travels</a:t>
            </a:r>
          </a:p>
          <a:p>
            <a:pPr algn="l" rtl="0"/>
            <a:r>
              <a:rPr lang="en-US" dirty="0">
                <a:latin typeface="MyriadPro-Light"/>
              </a:rPr>
              <a:t> back and forth between two points. It can be a bus, train, or airplane.</a:t>
            </a:r>
            <a:endParaRPr lang="ar-SA" dirty="0"/>
          </a:p>
        </p:txBody>
      </p:sp>
      <p:pic>
        <p:nvPicPr>
          <p:cNvPr id="6146" name="Picture 2" descr="Shuttle — The Silver Slipper Loun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32442"/>
            <a:ext cx="1237705" cy="6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39" y="116632"/>
            <a:ext cx="784105" cy="8480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C8A42F9-8CB2-4F23-8253-CF933C2AF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941269"/>
            <a:ext cx="7704856" cy="4912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G Bk 1 F-SA__18_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09805" y="3501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27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756384" y="146785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286" y="162355"/>
            <a:ext cx="1669923" cy="43052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47734" y="1114998"/>
            <a:ext cx="4861389" cy="36717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Which ending you think is the most likely?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66168" y="1550955"/>
            <a:ext cx="7724666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Find out how many students chose each ending and write the results on the board.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47734" y="2266066"/>
            <a:ext cx="3775393" cy="369332"/>
          </a:xfrm>
          <a:prstGeom prst="rect">
            <a:avLst/>
          </a:prstGeom>
          <a:solidFill>
            <a:srgbClr val="FF66CC"/>
          </a:solidFill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Why did  you choose each ending?</a:t>
            </a:r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0" y="460824"/>
            <a:ext cx="1085738" cy="10213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01EA3F-0750-4313-82C5-BEA7DAE05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6" t="68511" r="5865"/>
          <a:stretch/>
        </p:blipFill>
        <p:spPr>
          <a:xfrm>
            <a:off x="683568" y="3139791"/>
            <a:ext cx="7992888" cy="3097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SG Bk 1 F-SA_2020_24">
            <a:hlinkClick r:id="" action="ppaction://media"/>
            <a:extLst>
              <a:ext uri="{FF2B5EF4-FFF2-40B4-BE49-F238E27FC236}">
                <a16:creationId xmlns:a16="http://schemas.microsoft.com/office/drawing/2014/main" id="{24584D2D-9443-478D-934B-A0D6E85C7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إشارة مرجعية 1" time="38685.3352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02723" y="2465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36296" y="180402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2" y="2475557"/>
            <a:ext cx="8191822" cy="190688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47702" y="1052736"/>
            <a:ext cx="7632848" cy="9233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Find the expressions </a:t>
            </a:r>
            <a:r>
              <a:rPr lang="en-US" b="1" dirty="0">
                <a:solidFill>
                  <a:srgbClr val="C00000"/>
                </a:solidFill>
                <a:latin typeface="MyriadPro-SemiboldIt"/>
              </a:rPr>
              <a:t>Excuse me </a:t>
            </a:r>
            <a:r>
              <a:rPr lang="en-US" dirty="0">
                <a:latin typeface="MyriadPro-Light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MyriadPro-SemiboldIt"/>
              </a:rPr>
              <a:t>How about you</a:t>
            </a:r>
            <a:r>
              <a:rPr lang="en-US" dirty="0">
                <a:latin typeface="MyriadPro-SemiboldIt"/>
              </a:rPr>
              <a:t>? </a:t>
            </a:r>
            <a:r>
              <a:rPr lang="en-US" dirty="0">
                <a:latin typeface="MyriadPro-Light"/>
              </a:rPr>
              <a:t>in the conversation.</a:t>
            </a:r>
          </a:p>
          <a:p>
            <a:pPr algn="l" rtl="0"/>
            <a:r>
              <a:rPr lang="en-US" dirty="0">
                <a:latin typeface="MyriadPro-Light"/>
              </a:rPr>
              <a:t>Describe other situations in which you might say </a:t>
            </a:r>
            <a:r>
              <a:rPr lang="en-US" b="1" dirty="0">
                <a:solidFill>
                  <a:srgbClr val="C00000"/>
                </a:solidFill>
                <a:latin typeface="MyriadPro-SemiboldIt"/>
              </a:rPr>
              <a:t>Excuse me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2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36296" y="180402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818" y="1009206"/>
            <a:ext cx="5877366" cy="369332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Take turns asking and answering the questions.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5536" y="3861048"/>
            <a:ext cx="19777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1. He’s from Egypt.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536" y="4329100"/>
            <a:ext cx="19777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2. Yes, he is.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5536" y="4797152"/>
            <a:ext cx="37026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3. No, he isn’t. He’s on vacation.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5252299"/>
            <a:ext cx="1454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4. He’s Saudi.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98" y="3662431"/>
            <a:ext cx="3196396" cy="226944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32463BF-D59A-47CE-A1F4-481648D0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" y="1764140"/>
            <a:ext cx="8181975" cy="1530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2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" y="209848"/>
            <a:ext cx="3181350" cy="4667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36296" y="159023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4031740"/>
            <a:ext cx="9001000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One student in the group the role of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reporter</a:t>
            </a:r>
            <a:r>
              <a:rPr lang="en-US" dirty="0">
                <a:latin typeface="MyriadPro-Light"/>
              </a:rPr>
              <a:t>. </a:t>
            </a:r>
          </a:p>
          <a:p>
            <a:pPr algn="l" rtl="0"/>
            <a:r>
              <a:rPr lang="en-US" dirty="0">
                <a:latin typeface="MyriadPro-Light"/>
              </a:rPr>
              <a:t>Your job is </a:t>
            </a:r>
            <a:r>
              <a:rPr lang="en-US" b="1" dirty="0">
                <a:solidFill>
                  <a:srgbClr val="C00000"/>
                </a:solidFill>
                <a:latin typeface="MyriadPro-Light"/>
              </a:rPr>
              <a:t>to report </a:t>
            </a:r>
            <a:r>
              <a:rPr lang="en-US" dirty="0">
                <a:latin typeface="MyriadPro-Light"/>
              </a:rPr>
              <a:t>some of the information from the group conversation to the class.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197489" y="5280929"/>
            <a:ext cx="7741971" cy="646331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the reporter from each group to tell the class two or three interesting things about the people in their group.</a:t>
            </a:r>
            <a:endParaRPr lang="ar-SA" dirty="0"/>
          </a:p>
        </p:txBody>
      </p:sp>
      <p:pic>
        <p:nvPicPr>
          <p:cNvPr id="10246" name="Picture 6" descr="Female journalist taking notes — Stock Vector © interactimag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855" y="4781606"/>
            <a:ext cx="853634" cy="19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F531DA-389E-4E9C-AFA7-1D090F64E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98"/>
          <a:stretch/>
        </p:blipFill>
        <p:spPr>
          <a:xfrm>
            <a:off x="467544" y="1223546"/>
            <a:ext cx="8064896" cy="2400270"/>
          </a:xfrm>
          <a:prstGeom prst="rect">
            <a:avLst/>
          </a:prstGeom>
          <a:ln w="88900" cap="sq" cmpd="thickThin">
            <a:solidFill>
              <a:srgbClr val="FF66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787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533775" cy="4762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236296" y="231031"/>
            <a:ext cx="1159741" cy="461665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30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19990"/>
            <a:ext cx="1494126" cy="40538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38081"/>
            <a:ext cx="4412700" cy="8245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325373"/>
            <a:ext cx="2743542" cy="224981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83568" y="692696"/>
            <a:ext cx="7341616" cy="646331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Role-play the conversation with a partner. </a:t>
            </a:r>
          </a:p>
          <a:p>
            <a:pPr algn="l" rtl="0"/>
            <a:r>
              <a:rPr lang="en-US" dirty="0">
                <a:latin typeface="MyriadPro-Light"/>
              </a:rPr>
              <a:t>You choose one of the endings to use in the conversation.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395536" y="3758080"/>
            <a:ext cx="4412700" cy="36933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Act out the conversation for the class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583732" y="5352599"/>
            <a:ext cx="7302629" cy="646331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Place two chairs in front of the class as the seats on the shuttle bus. </a:t>
            </a:r>
          </a:p>
          <a:p>
            <a:pPr algn="l" rtl="0"/>
            <a:r>
              <a:rPr lang="en-US" dirty="0">
                <a:latin typeface="MyriadPro-Light"/>
              </a:rPr>
              <a:t>Students can act out getting on and off the bus.</a:t>
            </a:r>
            <a:endParaRPr lang="ar-SA" dirty="0"/>
          </a:p>
        </p:txBody>
      </p:sp>
      <p:pic>
        <p:nvPicPr>
          <p:cNvPr id="8194" name="Picture 2" descr="Shuttle Van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79157"/>
            <a:ext cx="1159741" cy="6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376" y="4357458"/>
            <a:ext cx="1922711" cy="9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825888" cy="33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672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307</Words>
  <Application>Microsoft Office PowerPoint</Application>
  <PresentationFormat>عرض على الشاشة (4:3)</PresentationFormat>
  <Paragraphs>38</Paragraphs>
  <Slides>10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Calibri</vt:lpstr>
      <vt:lpstr>Forte</vt:lpstr>
      <vt:lpstr>MyriadPro-Light</vt:lpstr>
      <vt:lpstr>MyriadPro-LightIt</vt:lpstr>
      <vt:lpstr>MyriadPro-SemiboldIt</vt:lpstr>
      <vt:lpstr>STC-Regular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Haleema Al-Hassan</cp:lastModifiedBy>
  <cp:revision>355</cp:revision>
  <dcterms:created xsi:type="dcterms:W3CDTF">2019-11-21T04:55:51Z</dcterms:created>
  <dcterms:modified xsi:type="dcterms:W3CDTF">2020-10-12T18:16:21Z</dcterms:modified>
</cp:coreProperties>
</file>