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2"/>
  </p:notesMasterIdLst>
  <p:sldIdLst>
    <p:sldId id="361" r:id="rId4"/>
    <p:sldId id="533" r:id="rId5"/>
    <p:sldId id="476" r:id="rId6"/>
    <p:sldId id="469" r:id="rId7"/>
    <p:sldId id="522" r:id="rId8"/>
    <p:sldId id="534" r:id="rId9"/>
    <p:sldId id="524" r:id="rId10"/>
    <p:sldId id="527" r:id="rId11"/>
    <p:sldId id="532" r:id="rId12"/>
    <p:sldId id="528" r:id="rId13"/>
    <p:sldId id="501" r:id="rId14"/>
    <p:sldId id="479" r:id="rId15"/>
    <p:sldId id="513" r:id="rId16"/>
    <p:sldId id="508" r:id="rId17"/>
    <p:sldId id="530" r:id="rId18"/>
    <p:sldId id="531" r:id="rId19"/>
    <p:sldId id="512" r:id="rId20"/>
    <p:sldId id="499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A701D-D3E7-44CE-B522-E4BBFC4AAE35}" v="33" dt="2023-08-31T15:27:4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4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1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8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39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8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2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openxmlformats.org/officeDocument/2006/relationships/image" Target="../media/image24.png"/><Relationship Id="rId10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6.png"/><Relationship Id="rId5" Type="http://schemas.openxmlformats.org/officeDocument/2006/relationships/image" Target="../media/image24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64.png"/><Relationship Id="rId5" Type="http://schemas.openxmlformats.org/officeDocument/2006/relationships/image" Target="../media/image24.png"/><Relationship Id="rId10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25.pn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4.png"/><Relationship Id="rId5" Type="http://schemas.openxmlformats.org/officeDocument/2006/relationships/image" Target="../media/image25.png"/><Relationship Id="rId10" Type="http://schemas.openxmlformats.org/officeDocument/2006/relationships/image" Target="../media/image73.png"/><Relationship Id="rId4" Type="http://schemas.openxmlformats.org/officeDocument/2006/relationships/image" Target="../media/image24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9.png"/><Relationship Id="rId5" Type="http://schemas.openxmlformats.org/officeDocument/2006/relationships/image" Target="../media/image25.png"/><Relationship Id="rId10" Type="http://schemas.openxmlformats.org/officeDocument/2006/relationships/image" Target="../media/image78.png"/><Relationship Id="rId4" Type="http://schemas.openxmlformats.org/officeDocument/2006/relationships/image" Target="../media/image24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5" Type="http://schemas.openxmlformats.org/officeDocument/2006/relationships/image" Target="../media/image25.png"/><Relationship Id="rId10" Type="http://schemas.openxmlformats.org/officeDocument/2006/relationships/image" Target="../media/image83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../clipboard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../clipboard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6.tmp"/><Relationship Id="rId5" Type="http://schemas.openxmlformats.org/officeDocument/2006/relationships/image" Target="../media/image24.pn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662966F-C78C-45C7-B6F7-75E45C8724AF}"/>
              </a:ext>
            </a:extLst>
          </p:cNvPr>
          <p:cNvSpPr txBox="1"/>
          <p:nvPr/>
        </p:nvSpPr>
        <p:spPr>
          <a:xfrm>
            <a:off x="1246382" y="194173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الزوايا و المستقيمات المتوازية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1" y="3236720"/>
            <a:ext cx="7524230" cy="849158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59500" y="448302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480" y="423486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1973942"/>
            <a:ext cx="6228087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F02CB7-3D6E-4C0A-9EE2-C5988B1057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527" b="75959"/>
          <a:stretch/>
        </p:blipFill>
        <p:spPr>
          <a:xfrm>
            <a:off x="2859500" y="1033197"/>
            <a:ext cx="3876376" cy="428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C351554-7B0C-40F2-9D2B-70A732E92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715" t="24656" r="-1" b="56055"/>
          <a:stretch/>
        </p:blipFill>
        <p:spPr>
          <a:xfrm>
            <a:off x="3954363" y="3082399"/>
            <a:ext cx="4740472" cy="34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5DC1E0-E646-4E62-BD48-E18CB30781C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236" t="71370" b="2045"/>
          <a:stretch/>
        </p:blipFill>
        <p:spPr>
          <a:xfrm>
            <a:off x="4173174" y="1776426"/>
            <a:ext cx="4521661" cy="38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67988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903512"/>
            <a:ext cx="7884877" cy="317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971600" y="374790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كتابة البرهان الجبري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75F513B-70D5-47BA-80AF-71F8CD6CE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2451844"/>
            <a:ext cx="2076605" cy="581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88E9E-4D81-451D-B568-8DC86F713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488" y="2507760"/>
            <a:ext cx="2078916" cy="5852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F00E1E-8425-425C-ADD0-A18073EB8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024" y="1015481"/>
            <a:ext cx="5040560" cy="18888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378DD0-9AD7-435B-AECB-E0C81E38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744" y="1840964"/>
            <a:ext cx="5040560" cy="2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9" y="3186755"/>
            <a:ext cx="7812262" cy="923410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61014" y="374050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664" y="321177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1" y="1799261"/>
            <a:ext cx="6493670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64AC4E-749F-43BB-BFD7-3B1CB8C37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768" y="918774"/>
            <a:ext cx="4686954" cy="42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52D0A2-153E-467C-BC6D-852F23823D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128" y="1689561"/>
            <a:ext cx="2910315" cy="329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04F53C2-1570-4246-AB5D-E895564FA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9872" y="2891346"/>
            <a:ext cx="5214571" cy="54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7EC3AAE-E24A-4F88-8B0C-D5C199C3A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36512"/>
            <a:ext cx="1220617" cy="2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1078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2873" y="2331957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70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2F4503B-A33A-442B-8BAC-D0671C138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36" y="957759"/>
            <a:ext cx="7970128" cy="31382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797BBF-0527-44C1-B012-090274220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770" y="1107671"/>
            <a:ext cx="7280084" cy="29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601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6" y="4019551"/>
            <a:ext cx="1131115" cy="12077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80712" y="1059581"/>
            <a:ext cx="8117806" cy="2980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1454F-22EB-4146-860D-734F24A5E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031" y="3293481"/>
            <a:ext cx="2232248" cy="3048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476C51-186B-4837-B709-5A5F45B4D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685" y="1277148"/>
            <a:ext cx="5591428" cy="13438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2AD915-6887-4F42-A6E1-82DA48606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87" y="1230157"/>
            <a:ext cx="3851113" cy="26831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89D46-F467-42BA-BFFB-BAFFEEC1AA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7507"/>
          <a:stretch/>
        </p:blipFill>
        <p:spPr>
          <a:xfrm>
            <a:off x="5091639" y="2485643"/>
            <a:ext cx="1973144" cy="145811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5C63BC-587C-423A-A133-8B57BCC040C2}"/>
              </a:ext>
            </a:extLst>
          </p:cNvPr>
          <p:cNvSpPr txBox="1"/>
          <p:nvPr/>
        </p:nvSpPr>
        <p:spPr>
          <a:xfrm>
            <a:off x="2819400" y="389518"/>
            <a:ext cx="3991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4F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مثال 3 : كتابة البرهان الهندسي</a:t>
            </a:r>
          </a:p>
        </p:txBody>
      </p:sp>
    </p:spTree>
    <p:extLst>
      <p:ext uri="{BB962C8B-B14F-4D97-AF65-F5344CB8AC3E}">
        <p14:creationId xmlns:p14="http://schemas.microsoft.com/office/powerpoint/2010/main" val="606992888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D778CC-8208-4689-B4F8-43A2BFCB8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381" y="1097020"/>
            <a:ext cx="3183191" cy="16561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2297B5-8A46-4F1B-A135-81B24C0E4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295" y="1097020"/>
            <a:ext cx="3120746" cy="177457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7019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9B2AF65F-88DD-4317-AAD8-E0DE1D8CF7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000" b="57701"/>
          <a:stretch/>
        </p:blipFill>
        <p:spPr>
          <a:xfrm>
            <a:off x="4765985" y="1252098"/>
            <a:ext cx="3465515" cy="4482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7D4986-4519-4B30-8EA0-4FA500A31B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80" t="-3044" r="58846" b="7092"/>
          <a:stretch/>
        </p:blipFill>
        <p:spPr>
          <a:xfrm>
            <a:off x="1090074" y="1267452"/>
            <a:ext cx="1468618" cy="12769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342AA17-06E7-4BFC-9776-8C929FD768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507" t="43663" b="13577"/>
          <a:stretch/>
        </p:blipFill>
        <p:spPr>
          <a:xfrm>
            <a:off x="2045758" y="1261881"/>
            <a:ext cx="2447448" cy="43847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2A089E8-5DAF-4B4F-9B8A-820BBC99D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5431"/>
          <a:stretch/>
        </p:blipFill>
        <p:spPr>
          <a:xfrm>
            <a:off x="875190" y="2220080"/>
            <a:ext cx="1775703" cy="127417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574650A-CC84-4134-A064-058B6B619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347" y="1277172"/>
            <a:ext cx="1469263" cy="127417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1D23B46-2812-4BE6-838B-95E52ED56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5555" y="1266974"/>
            <a:ext cx="2444708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783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967D74-EFAC-46EC-BBDD-496FF381C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065" y="1055419"/>
            <a:ext cx="3872134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848BC7-0996-464D-A5EC-B9F733C1B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821" y="1055419"/>
            <a:ext cx="3876679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1042976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/>
              <p:nvPr/>
            </p:nvSpPr>
            <p:spPr>
              <a:xfrm>
                <a:off x="2361437" y="2175006"/>
                <a:ext cx="4530413" cy="644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ar-SA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ar-SA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kumimoji="0" lang="ar-SA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p>
                    </m:sSup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7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=−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kumimoji="0" lang="es-CO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E SS Two Bold" panose="020A0503020102020204" pitchFamily="18" charset="-78"/>
                    <a:ea typeface="GE SS Two Bold" panose="020A0503020102020204" pitchFamily="18" charset="-78"/>
                    <a:cs typeface="GE SS Two Bold" panose="020A0503020102020204" pitchFamily="18" charset="-78"/>
                  </a:rPr>
                  <a:t> </a:t>
                </a:r>
                <a:endParaRPr kumimoji="0" lang="ar-SA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37" y="2175006"/>
                <a:ext cx="4530413" cy="6447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16CE0A92-01E1-4175-8AEB-95F2D15C4FB2}"/>
              </a:ext>
            </a:extLst>
          </p:cNvPr>
          <p:cNvSpPr txBox="1"/>
          <p:nvPr/>
        </p:nvSpPr>
        <p:spPr>
          <a:xfrm>
            <a:off x="3500690" y="2891447"/>
            <a:ext cx="25940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أوجد قيمة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/>
              <p:nvPr/>
            </p:nvSpPr>
            <p:spPr>
              <a:xfrm>
                <a:off x="3604360" y="2713909"/>
                <a:ext cx="4306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</m:oMath>
                  </m:oMathPara>
                </a14:m>
                <a:endParaRPr kumimoji="0" lang="ar-SA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60" y="2713909"/>
                <a:ext cx="43069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77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762" y="188186"/>
            <a:ext cx="4378464" cy="40993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16" y="1130234"/>
            <a:ext cx="4378465" cy="391130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181002" y="1878845"/>
            <a:ext cx="31817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درستُ تسمية أزواج الزوايا الناتجة عن مستقيمين و قاطع لهما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750169" y="2714994"/>
            <a:ext cx="383334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نظريات المستقيمين المتوازيين لتحديد العلاقات بين أزواج محددة من الزوايا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الجبر للإيجاد</a:t>
            </a:r>
          </a:p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قياس الزوايا 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02" y="378718"/>
            <a:ext cx="5245901" cy="231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48532" y="3426740"/>
            <a:ext cx="2902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ما الأشكال المتكونة من السقالات؟</a:t>
            </a:r>
            <a:endParaRPr lang="ar-SA" sz="24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203" y="379854"/>
            <a:ext cx="2652889" cy="231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2A3617A-0E1A-4FE7-B226-02F5500E0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818" y="377583"/>
            <a:ext cx="1935447" cy="23169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810AC1C-8074-46AC-ACA0-28FDBCAF34E3}"/>
              </a:ext>
            </a:extLst>
          </p:cNvPr>
          <p:cNvSpPr txBox="1"/>
          <p:nvPr/>
        </p:nvSpPr>
        <p:spPr>
          <a:xfrm>
            <a:off x="1877993" y="3462919"/>
            <a:ext cx="2978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هل مساحتا العمل متوازيتان أم</a:t>
            </a:r>
          </a:p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متعامدتان؟ </a:t>
            </a:r>
            <a:endParaRPr lang="ar-SA" sz="24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B85F57-9C00-4D74-B4E8-FDDD18301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801" y="578493"/>
            <a:ext cx="2052441" cy="18964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70F492-0846-44C5-8D1D-9F11A2F08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3985" y="1782212"/>
            <a:ext cx="5245901" cy="7561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89F473-0259-4D2F-84A5-2DB8BFE770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1089" y="487238"/>
            <a:ext cx="5245900" cy="1137026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79" y="1293963"/>
            <a:ext cx="7848872" cy="2290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1AA3F53-D02B-476C-BDDB-EF4C2838A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099" y="1538129"/>
            <a:ext cx="7438631" cy="18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004599"/>
            <a:ext cx="788487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187624" y="410559"/>
            <a:ext cx="6372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مثال 1 : استعمال مسلمة الزاويتين المتناظرتين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D6DD3BB-C55C-49C4-A2D1-731A88BC0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1558" y="1150788"/>
            <a:ext cx="5163026" cy="6850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39EAF5D-2443-4309-8FD9-10474A45C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8" y="1828953"/>
            <a:ext cx="4369404" cy="19473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8521C31-FC51-48DD-9803-8E94D54441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488" y="1537711"/>
            <a:ext cx="2819400" cy="224800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4B26E0F-43DD-4B08-AC1A-7D0AC786E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812" y="1879210"/>
            <a:ext cx="367116" cy="2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7085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203107" y="351019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059583"/>
            <a:ext cx="8072789" cy="3018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326343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8972D4-848A-45A9-BAD6-89D84A774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1840" y="1228108"/>
            <a:ext cx="5359183" cy="7171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CCCBB2C-A582-4C8F-BCFB-A89958DAB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928" y="1655742"/>
            <a:ext cx="2804002" cy="22898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F777388-C483-4346-BE8C-E19D03E30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3071" y="3544800"/>
            <a:ext cx="676369" cy="357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3C22AE3-D0AF-4D32-8087-848C5F5C8E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4915" y="2104617"/>
            <a:ext cx="914528" cy="4191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C37CFEB-F97F-416C-9AE6-FC77E32F28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5365" y="3061280"/>
            <a:ext cx="86689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7641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864" y="979454"/>
            <a:ext cx="6828662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 descr="صورة تحتوي على نص, الخط, رقم, خط&#10;&#10;تم إنشاء الوصف تلقائياً">
            <a:extLst>
              <a:ext uri="{FF2B5EF4-FFF2-40B4-BE49-F238E27FC236}">
                <a16:creationId xmlns:a16="http://schemas.microsoft.com/office/drawing/2014/main" id="{08D0FCE5-A310-400C-89A7-4662997363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19" y="1033937"/>
            <a:ext cx="6329559" cy="30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84504" y="402266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تبرير كل خطوة عند حل المعادلة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1037573"/>
            <a:ext cx="7511017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D507162-B0DD-4D44-B358-2210F2347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244" y="1319752"/>
            <a:ext cx="5647156" cy="26326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 descr="صورة تحتوي على نص, الخط, رقم, خط&#10;&#10;تم إنشاء الوصف تلقائياً">
            <a:extLst>
              <a:ext uri="{FF2B5EF4-FFF2-40B4-BE49-F238E27FC236}">
                <a16:creationId xmlns:a16="http://schemas.microsoft.com/office/drawing/2014/main" id="{08D0FCE5-A310-400C-89A7-4662997363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13" y="3348881"/>
            <a:ext cx="4257032" cy="2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0743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149</Words>
  <Application>Microsoft Office PowerPoint</Application>
  <PresentationFormat>عرض على الشاشة (16:9)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18</vt:i4>
      </vt:variant>
    </vt:vector>
  </HeadingPairs>
  <TitlesOfParts>
    <vt:vector size="34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Cambria Math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2023-09-01T23:41:09Z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