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359" r:id="rId2"/>
    <p:sldId id="296" r:id="rId3"/>
    <p:sldId id="395" r:id="rId4"/>
    <p:sldId id="297" r:id="rId5"/>
    <p:sldId id="427" r:id="rId6"/>
    <p:sldId id="365" r:id="rId7"/>
    <p:sldId id="348" r:id="rId8"/>
    <p:sldId id="293" r:id="rId9"/>
    <p:sldId id="403" r:id="rId10"/>
    <p:sldId id="405" r:id="rId11"/>
    <p:sldId id="362" r:id="rId12"/>
    <p:sldId id="402" r:id="rId13"/>
    <p:sldId id="404" r:id="rId14"/>
    <p:sldId id="368" r:id="rId15"/>
    <p:sldId id="369" r:id="rId16"/>
    <p:sldId id="382" r:id="rId17"/>
    <p:sldId id="381" r:id="rId18"/>
    <p:sldId id="406" r:id="rId19"/>
    <p:sldId id="410" r:id="rId20"/>
    <p:sldId id="409" r:id="rId21"/>
    <p:sldId id="407" r:id="rId22"/>
    <p:sldId id="411" r:id="rId23"/>
    <p:sldId id="412" r:id="rId24"/>
    <p:sldId id="414" r:id="rId25"/>
    <p:sldId id="416" r:id="rId26"/>
    <p:sldId id="401" r:id="rId27"/>
    <p:sldId id="421" r:id="rId28"/>
    <p:sldId id="417" r:id="rId29"/>
    <p:sldId id="415" r:id="rId30"/>
    <p:sldId id="418" r:id="rId31"/>
    <p:sldId id="419" r:id="rId32"/>
    <p:sldId id="420" r:id="rId33"/>
    <p:sldId id="424" r:id="rId34"/>
    <p:sldId id="425" r:id="rId35"/>
    <p:sldId id="426" r:id="rId36"/>
    <p:sldId id="422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ge n" initials="gn" lastIdx="1" clrIdx="0">
    <p:extLst>
      <p:ext uri="{19B8F6BF-5375-455C-9EA6-DF929625EA0E}">
        <p15:presenceInfo xmlns:p15="http://schemas.microsoft.com/office/powerpoint/2012/main" xmlns="" userId="315143d5e44e73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0AA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855736B-691A-4222-864E-7DD080BF29CD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2E013D1-80F7-46EC-976C-4998BE716D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0243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013D1-80F7-46EC-976C-4998BE716DDA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994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532CE-A520-4D2B-B08C-A0C8207929D9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6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F3DA5F4-B7B2-4C44-BBF9-DAF025361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1DB86B4-9B24-46BC-8032-444818717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3D35C392-5F9B-4B99-B5E9-E7F4AD2D7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56DB5C6B-822B-494E-87AF-08F5ADDB6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46602C0A-FD16-4A83-8621-D4E037F6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433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2910896-CB4A-4418-BDF8-BF62FA24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4748CEFD-46E0-4AE5-B3F3-896A6C43E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CDDF1910-7C1A-4B83-A18A-297B93D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25FAAEC3-1D01-4637-807A-66775F42F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98DE8A7D-1813-416F-BC3C-1DD276FA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364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="" xmlns:a16="http://schemas.microsoft.com/office/drawing/2014/main" id="{5D4BBB84-EBA3-4E05-8C9B-AB9426E6A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647538C6-8C55-4B56-BD8F-0F4437B7B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7BF8AC4D-4D7C-481B-8BE4-58A936C0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004DC971-31B9-4679-8F2C-2BC1E480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F96290EB-1204-4C11-AEB0-A06DA928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585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335C6B5-8207-4B66-A484-A3FD715E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83745E9-38ED-4AD9-946A-2AFD7B4C1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D39E64-907C-4FBB-82C5-BEA99577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89BDDFD4-FF27-43E5-9F86-672475AC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E06DD98C-CF51-447F-99BE-77CE1A61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012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B021693-ABA2-482C-9D91-3AA9C094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6A439398-2CE6-4E21-92C1-8980BB634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4983922F-E356-4248-B210-98F8D92C2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C3C0CD75-2FEB-4568-B18F-555DAE42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E8976D8F-7374-46C2-991B-BC53EFBC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320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6265FAB-8BE6-4DA3-8BFE-7BCCD43B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8C83D22-708E-4CB9-B71E-E45E4680A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D1188E68-FFCD-4A73-A7C6-629AB50B4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0961EAFA-74FC-4895-934E-4DA39696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F0D99AC3-D14A-4A9B-B2EC-68993E67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4760B983-1DBD-4C23-80C1-BFE26658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631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7E16474-B89B-47A1-8CE7-CE418524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1E22D1E4-426B-455A-9DFC-C5EE73887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7DE40DEC-42B0-4BE6-BA97-AA54E0F42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="" xmlns:a16="http://schemas.microsoft.com/office/drawing/2014/main" id="{373C72D3-3B04-4274-9111-1C109C20B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="" xmlns:a16="http://schemas.microsoft.com/office/drawing/2014/main" id="{187BB761-872D-4C01-A31B-92A80A181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="" xmlns:a16="http://schemas.microsoft.com/office/drawing/2014/main" id="{398CBB5F-1D76-4965-9197-D33063807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="" xmlns:a16="http://schemas.microsoft.com/office/drawing/2014/main" id="{6C34FFF3-2C7A-4E7D-BF86-BEE2FBE0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="" xmlns:a16="http://schemas.microsoft.com/office/drawing/2014/main" id="{CEC36E06-F0A6-4F67-A63B-D7828054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820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11E091E-5627-48ED-BA31-8D04A5DE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="" xmlns:a16="http://schemas.microsoft.com/office/drawing/2014/main" id="{F021E8CD-3162-4E9D-914D-B6B17A439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="" xmlns:a16="http://schemas.microsoft.com/office/drawing/2014/main" id="{F57210B0-8618-4887-9575-442D2304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="" xmlns:a16="http://schemas.microsoft.com/office/drawing/2014/main" id="{57F82B71-CF00-402D-9469-F03E8D72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48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="" xmlns:a16="http://schemas.microsoft.com/office/drawing/2014/main" id="{05873D80-EA3A-44D3-988B-4B694E73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="" xmlns:a16="http://schemas.microsoft.com/office/drawing/2014/main" id="{EBEA8070-9950-4FAE-A30D-5D46E538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="" xmlns:a16="http://schemas.microsoft.com/office/drawing/2014/main" id="{A13313F1-D035-41F4-8563-4FB9DAC1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1627A53-F045-4A4F-BE4B-C360F5E0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7ED95C0-A711-4DBE-821B-4513395E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D0E65DCF-934D-45D8-8F4D-EAA5B466B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C80F5C22-FF15-4571-86FE-40A243C60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C57103CD-6621-436B-83B5-7A24F486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93DD4704-DC04-4C01-A8DE-E4A50AED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829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201A488-0EF5-4266-9D99-C6A39977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="" xmlns:a16="http://schemas.microsoft.com/office/drawing/2014/main" id="{B47490F9-EB99-4E00-833C-126796AA7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3A997E7C-1CEA-496F-9FFA-FB810FBCA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477C6DD9-0AB1-48BE-8D57-3AA5D8AE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7615BCCD-DBA1-4B2B-8B07-2921FAB6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ECBC482F-1E68-4876-9C4E-F89871E6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065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="" xmlns:a16="http://schemas.microsoft.com/office/drawing/2014/main" id="{07756FD0-A24D-468E-B3B8-9EC0584D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0486BDD0-FEFD-41C9-9A31-BD7FB76F3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67E1454D-FC52-47FD-822F-63D00E4EE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9E3A2-0259-4771-A2B8-58062AE9B33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6E1871D4-CAFE-4C67-8D52-E2360628D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3D62764D-F2B5-48FC-B423-4662FEE9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68D-0233-46B8-848B-3CE42CB8D9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98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av"/><Relationship Id="rId7" Type="http://schemas.openxmlformats.org/officeDocument/2006/relationships/image" Target="../media/image3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4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av"/><Relationship Id="rId7" Type="http://schemas.openxmlformats.org/officeDocument/2006/relationships/image" Target="../media/image3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4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m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liveworksheets.com/tt1320460kc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ZvNK3SYMRk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tmp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tmp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A57DB422-EA0F-498F-8F84-F19E3C6337FB}"/>
              </a:ext>
            </a:extLst>
          </p:cNvPr>
          <p:cNvSpPr/>
          <p:nvPr/>
        </p:nvSpPr>
        <p:spPr>
          <a:xfrm>
            <a:off x="1993900" y="635001"/>
            <a:ext cx="8208313" cy="4769154"/>
          </a:xfrm>
          <a:prstGeom prst="roundRect">
            <a:avLst/>
          </a:prstGeom>
          <a:solidFill>
            <a:schemeClr val="accent2">
              <a:lumMod val="40000"/>
              <a:lumOff val="60000"/>
              <a:alpha val="81000"/>
            </a:schemeClr>
          </a:solidFill>
          <a:ln w="57150" cap="rnd" cmpd="thinThick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مستطيل: زوايا مستديرة 216">
            <a:extLst>
              <a:ext uri="{FF2B5EF4-FFF2-40B4-BE49-F238E27FC236}">
                <a16:creationId xmlns:a16="http://schemas.microsoft.com/office/drawing/2014/main" xmlns="" id="{23CDA262-2B56-444E-AACB-9C703C38B171}"/>
              </a:ext>
            </a:extLst>
          </p:cNvPr>
          <p:cNvSpPr/>
          <p:nvPr/>
        </p:nvSpPr>
        <p:spPr>
          <a:xfrm>
            <a:off x="2188170" y="785894"/>
            <a:ext cx="7866374" cy="45481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سهم الدخول" descr="عودة مع تعبئة خالصة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78E435-C770-46A7-B772-9B179487D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48067" y="6487413"/>
            <a:ext cx="776643" cy="669761"/>
          </a:xfrm>
          <a:prstGeom prst="rect">
            <a:avLst/>
          </a:prstGeom>
        </p:spPr>
      </p:pic>
      <p:grpSp>
        <p:nvGrpSpPr>
          <p:cNvPr id="46" name="مجموعة 2">
            <a:extLst>
              <a:ext uri="{FF2B5EF4-FFF2-40B4-BE49-F238E27FC236}">
                <a16:creationId xmlns:a16="http://schemas.microsoft.com/office/drawing/2014/main" xmlns="" id="{07260650-856F-4A45-A437-83059E9765D8}"/>
              </a:ext>
            </a:extLst>
          </p:cNvPr>
          <p:cNvGrpSpPr/>
          <p:nvPr/>
        </p:nvGrpSpPr>
        <p:grpSpPr>
          <a:xfrm flipH="1">
            <a:off x="9293306" y="1937012"/>
            <a:ext cx="2380464" cy="557942"/>
            <a:chOff x="840948" y="1323270"/>
            <a:chExt cx="2802699" cy="761739"/>
          </a:xfrm>
          <a:effectLst>
            <a:innerShdw blurRad="101600" dist="50800" dir="18900000">
              <a:schemeClr val="accent4">
                <a:lumMod val="75000"/>
                <a:alpha val="0"/>
              </a:schemeClr>
            </a:innerShdw>
          </a:effectLst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xmlns="" id="{F724C2F0-D6DA-4FBB-914A-AC885FD28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0948" y="1382258"/>
              <a:ext cx="2802699" cy="702751"/>
            </a:xfrm>
            <a:prstGeom prst="rect">
              <a:avLst/>
            </a:prstGeom>
          </p:spPr>
        </p:pic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xmlns="" id="{514159BD-B285-4023-9D53-F01B6E9637C2}"/>
                </a:ext>
              </a:extLst>
            </p:cNvPr>
            <p:cNvSpPr txBox="1"/>
            <p:nvPr/>
          </p:nvSpPr>
          <p:spPr>
            <a:xfrm>
              <a:off x="1231495" y="1323270"/>
              <a:ext cx="1899404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200" b="1" smtClean="0">
                  <a:cs typeface="bader_classic" panose="00000700000000000000" pitchFamily="2" charset="-78"/>
                </a:rPr>
                <a:t>العام </a:t>
              </a:r>
              <a:endParaRPr lang="en-US" sz="3200" b="1" dirty="0">
                <a:cs typeface="bader_classic" panose="00000700000000000000" pitchFamily="2" charset="-78"/>
              </a:endParaRPr>
            </a:p>
          </p:txBody>
        </p:sp>
      </p:grpSp>
      <p:grpSp>
        <p:nvGrpSpPr>
          <p:cNvPr id="49" name="مجموعة 3">
            <a:extLst>
              <a:ext uri="{FF2B5EF4-FFF2-40B4-BE49-F238E27FC236}">
                <a16:creationId xmlns:a16="http://schemas.microsoft.com/office/drawing/2014/main" xmlns="" id="{C4E62BAA-9DE6-4B77-8C25-87A9D0FC7AB4}"/>
              </a:ext>
            </a:extLst>
          </p:cNvPr>
          <p:cNvGrpSpPr/>
          <p:nvPr/>
        </p:nvGrpSpPr>
        <p:grpSpPr>
          <a:xfrm flipH="1">
            <a:off x="9404829" y="2652464"/>
            <a:ext cx="2545870" cy="611513"/>
            <a:chOff x="-643131" y="3137199"/>
            <a:chExt cx="2997444" cy="834877"/>
          </a:xfrm>
          <a:effectLst>
            <a:innerShdw blurRad="101600" dist="50800" dir="18900000">
              <a:schemeClr val="accent4">
                <a:lumMod val="75000"/>
                <a:alpha val="0"/>
              </a:schemeClr>
            </a:innerShdw>
          </a:effectLst>
        </p:grpSpPr>
        <p:pic>
          <p:nvPicPr>
            <p:cNvPr id="50" name="صورة 49">
              <a:extLst>
                <a:ext uri="{FF2B5EF4-FFF2-40B4-BE49-F238E27FC236}">
                  <a16:creationId xmlns:a16="http://schemas.microsoft.com/office/drawing/2014/main" xmlns="" id="{2606C793-131D-4DF1-8E2D-BEBFDAC7B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448386" y="3137199"/>
              <a:ext cx="2802699" cy="702751"/>
            </a:xfrm>
            <a:prstGeom prst="rect">
              <a:avLst/>
            </a:prstGeom>
          </p:spPr>
        </p:pic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xmlns="" id="{2A6BADF8-77B2-42D1-AB9E-377039CAC0C1}"/>
                </a:ext>
              </a:extLst>
            </p:cNvPr>
            <p:cNvSpPr txBox="1"/>
            <p:nvPr/>
          </p:nvSpPr>
          <p:spPr>
            <a:xfrm>
              <a:off x="-643131" y="3257742"/>
              <a:ext cx="2682935" cy="714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smtClean="0">
                  <a:latin typeface="Arial" panose="020B0604020202020204" pitchFamily="34" charset="0"/>
                  <a:cs typeface="Arial" panose="020B0604020202020204" pitchFamily="34" charset="0"/>
                </a:rPr>
                <a:t>الفصل الدراسي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مجموعة 4">
            <a:extLst>
              <a:ext uri="{FF2B5EF4-FFF2-40B4-BE49-F238E27FC236}">
                <a16:creationId xmlns:a16="http://schemas.microsoft.com/office/drawing/2014/main" xmlns="" id="{E45E1866-8DF6-4E32-B9CC-4026294534E0}"/>
              </a:ext>
            </a:extLst>
          </p:cNvPr>
          <p:cNvGrpSpPr/>
          <p:nvPr/>
        </p:nvGrpSpPr>
        <p:grpSpPr>
          <a:xfrm flipH="1">
            <a:off x="9409407" y="3457921"/>
            <a:ext cx="2380464" cy="514736"/>
            <a:chOff x="-448387" y="4161888"/>
            <a:chExt cx="2802699" cy="702751"/>
          </a:xfrm>
          <a:effectLst>
            <a:innerShdw blurRad="101600" dist="50800" dir="18900000">
              <a:schemeClr val="accent4">
                <a:lumMod val="75000"/>
                <a:alpha val="0"/>
              </a:schemeClr>
            </a:innerShdw>
          </a:effectLst>
        </p:grpSpPr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xmlns="" id="{E9558D5B-0A98-43E0-9DC2-C8EFF768B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448387" y="4161888"/>
              <a:ext cx="2802699" cy="702751"/>
            </a:xfrm>
            <a:prstGeom prst="rect">
              <a:avLst/>
            </a:prstGeom>
          </p:spPr>
        </p:pic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xmlns="" id="{2F1BC11E-9651-4DD6-B329-E0D3F7AE76B7}"/>
                </a:ext>
              </a:extLst>
            </p:cNvPr>
            <p:cNvSpPr txBox="1"/>
            <p:nvPr/>
          </p:nvSpPr>
          <p:spPr>
            <a:xfrm>
              <a:off x="-66944" y="4290498"/>
              <a:ext cx="1899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المادة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مجموعة 5">
            <a:extLst>
              <a:ext uri="{FF2B5EF4-FFF2-40B4-BE49-F238E27FC236}">
                <a16:creationId xmlns:a16="http://schemas.microsoft.com/office/drawing/2014/main" xmlns="" id="{4CDCBAB2-9279-4912-B6C8-6DBD34976C49}"/>
              </a:ext>
            </a:extLst>
          </p:cNvPr>
          <p:cNvGrpSpPr/>
          <p:nvPr/>
        </p:nvGrpSpPr>
        <p:grpSpPr>
          <a:xfrm flipH="1">
            <a:off x="9393167" y="4350774"/>
            <a:ext cx="2380464" cy="516616"/>
            <a:chOff x="-429914" y="5230073"/>
            <a:chExt cx="2802699" cy="705317"/>
          </a:xfrm>
          <a:effectLst>
            <a:innerShdw blurRad="101600" dist="50800" dir="18900000">
              <a:schemeClr val="accent4">
                <a:lumMod val="75000"/>
                <a:alpha val="0"/>
              </a:schemeClr>
            </a:innerShdw>
          </a:effectLst>
        </p:grpSpPr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xmlns="" id="{8C77296C-40B2-4B71-89F2-25232396F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429914" y="5230073"/>
              <a:ext cx="2802699" cy="702751"/>
            </a:xfrm>
            <a:prstGeom prst="rect">
              <a:avLst/>
            </a:prstGeom>
          </p:spPr>
        </p:pic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xmlns="" id="{33F078CC-FA24-4316-9D9D-BCE20429CE37}"/>
                </a:ext>
              </a:extLst>
            </p:cNvPr>
            <p:cNvSpPr txBox="1"/>
            <p:nvPr/>
          </p:nvSpPr>
          <p:spPr>
            <a:xfrm>
              <a:off x="-143023" y="5350615"/>
              <a:ext cx="21624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الوحدة</a:t>
              </a:r>
              <a:r>
                <a:rPr lang="ar-KW" sz="3200" b="1" dirty="0">
                  <a:cs typeface="bader_classic" panose="00000700000000000000" pitchFamily="2" charset="-78"/>
                </a:rPr>
                <a:t> </a:t>
              </a:r>
              <a:endParaRPr lang="en-US" sz="3200" b="1" dirty="0">
                <a:cs typeface="bader_classic" panose="00000700000000000000" pitchFamily="2" charset="-78"/>
              </a:endParaRPr>
            </a:p>
          </p:txBody>
        </p:sp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xmlns="" id="{C781D0A4-4B26-4B67-BB6E-2193F8427D96}"/>
              </a:ext>
            </a:extLst>
          </p:cNvPr>
          <p:cNvSpPr txBox="1"/>
          <p:nvPr/>
        </p:nvSpPr>
        <p:spPr>
          <a:xfrm>
            <a:off x="7142133" y="1917840"/>
            <a:ext cx="261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smtClean="0">
                <a:cs typeface="bader_classic" panose="00000700000000000000" pitchFamily="2" charset="-78"/>
              </a:rPr>
              <a:t>  1443</a:t>
            </a:r>
            <a:endParaRPr lang="en-US" sz="3600" b="1" dirty="0">
              <a:cs typeface="bader_classic" panose="00000700000000000000" pitchFamily="2" charset="-78"/>
            </a:endParaRP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xmlns="" id="{967D096F-0338-4925-86B0-680F78D0B4A6}"/>
              </a:ext>
            </a:extLst>
          </p:cNvPr>
          <p:cNvSpPr txBox="1"/>
          <p:nvPr/>
        </p:nvSpPr>
        <p:spPr>
          <a:xfrm>
            <a:off x="7150094" y="2645847"/>
            <a:ext cx="261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smtClean="0">
                <a:cs typeface="bader_classic" panose="00000700000000000000" pitchFamily="2" charset="-78"/>
              </a:rPr>
              <a:t>الاول</a:t>
            </a:r>
            <a:endParaRPr lang="en-US" sz="3600" b="1" dirty="0">
              <a:cs typeface="bader_classic" panose="00000700000000000000" pitchFamily="2" charset="-78"/>
            </a:endParaRP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xmlns="" id="{3005B28B-B14A-402C-9E67-438925AA25B0}"/>
              </a:ext>
            </a:extLst>
          </p:cNvPr>
          <p:cNvSpPr txBox="1"/>
          <p:nvPr/>
        </p:nvSpPr>
        <p:spPr>
          <a:xfrm>
            <a:off x="4452568" y="3399113"/>
            <a:ext cx="641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smtClean="0">
                <a:cs typeface="bader_classic" panose="00000700000000000000" pitchFamily="2" charset="-78"/>
              </a:rPr>
              <a:t>علوم </a:t>
            </a:r>
            <a:endParaRPr lang="en-US" sz="3600" b="1" dirty="0">
              <a:cs typeface="bader_classic" panose="00000700000000000000" pitchFamily="2" charset="-78"/>
            </a:endParaRP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xmlns="" id="{21FD7D90-7469-4C88-904C-C1B7D6126967}"/>
              </a:ext>
            </a:extLst>
          </p:cNvPr>
          <p:cNvSpPr txBox="1"/>
          <p:nvPr/>
        </p:nvSpPr>
        <p:spPr>
          <a:xfrm>
            <a:off x="2793550" y="4267906"/>
            <a:ext cx="786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spc="-300">
                <a:latin typeface="Ala Typoo Medium"/>
                <a:cs typeface="bader_classic" panose="00000700000000000000" pitchFamily="2" charset="-78"/>
              </a:rPr>
              <a:t> </a:t>
            </a:r>
            <a:r>
              <a:rPr lang="ar-SA" sz="3600" b="1" spc="-300" smtClean="0">
                <a:latin typeface="Ala Typoo Medium"/>
                <a:cs typeface="bader_classic" panose="00000700000000000000" pitchFamily="2" charset="-78"/>
              </a:rPr>
              <a:t>  الثانية</a:t>
            </a:r>
            <a:endParaRPr lang="en-US" sz="3600" b="1" spc="-300" dirty="0">
              <a:latin typeface="Ala Typoo Medium"/>
              <a:cs typeface="bader_classic" panose="00000700000000000000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722297" y="864381"/>
            <a:ext cx="4541588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smtClean="0">
                <a:solidFill>
                  <a:schemeClr val="tx1"/>
                </a:solidFill>
              </a:rPr>
              <a:t>بسم الله الرحمن الرحيم </a:t>
            </a:r>
          </a:p>
          <a:p>
            <a:pPr algn="ctr"/>
            <a:r>
              <a:rPr lang="ar-SA" sz="2400" b="1" smtClean="0">
                <a:solidFill>
                  <a:schemeClr val="tx1"/>
                </a:solidFill>
              </a:rPr>
              <a:t>اللهم علمنا ماينفعنا و انفعنا بما علمتنا ..</a:t>
            </a:r>
            <a:endParaRPr lang="ar-SA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4" y="793214"/>
            <a:ext cx="3846875" cy="1596548"/>
          </a:xfrm>
          <a:prstGeom prst="rect">
            <a:avLst/>
          </a:prstGeom>
        </p:spPr>
      </p:pic>
      <p:pic>
        <p:nvPicPr>
          <p:cNvPr id="4" name="صورة 3" descr="صورة تحتوي على نص, رسوم المتجهات, لعبة, دمية&#10;&#10;تم إنشاء الوصف تلقائياً">
            <a:extLst>
              <a:ext uri="{FF2B5EF4-FFF2-40B4-BE49-F238E27FC236}">
                <a16:creationId xmlns:a16="http://schemas.microsoft.com/office/drawing/2014/main" xmlns="" id="{B86B4F74-EDCD-4CEE-8C78-012ABDD62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69B5B1"/>
              </a:clrFrom>
              <a:clrTo>
                <a:srgbClr val="69B5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6"/>
          <a:stretch/>
        </p:blipFill>
        <p:spPr>
          <a:xfrm>
            <a:off x="6108853" y="567845"/>
            <a:ext cx="3656751" cy="2877401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559203" y="3445246"/>
            <a:ext cx="70993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smtClean="0"/>
              <a:t>سألت سارة اختها نورة ماهذه الحشرة التي فوق الشجرة قالت انها اليرقه و عنما تكبر ستصبح فراشة قالت سارة و كيف يكون ذلك  ؟؟ قالت نوره تعالي معي لنعمل التجربة الممتعه ونكشف سويًا </a:t>
            </a:r>
            <a:endParaRPr lang="ar-SA" sz="2400" b="1"/>
          </a:p>
        </p:txBody>
      </p:sp>
    </p:spTree>
    <p:extLst>
      <p:ext uri="{BB962C8B-B14F-4D97-AF65-F5344CB8AC3E}">
        <p14:creationId xmlns:p14="http://schemas.microsoft.com/office/powerpoint/2010/main" val="3254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095500" y="793214"/>
            <a:ext cx="7885782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1" y="756834"/>
            <a:ext cx="1992982" cy="442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79" y="832972"/>
            <a:ext cx="3753374" cy="685896"/>
          </a:xfrm>
          <a:prstGeom prst="rect">
            <a:avLst/>
          </a:prstGeom>
        </p:spPr>
      </p:pic>
      <p:pic>
        <p:nvPicPr>
          <p:cNvPr id="9" name="صورة 8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50" y="1918106"/>
            <a:ext cx="5299825" cy="24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7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1" y="577936"/>
            <a:ext cx="8106236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07" y="793213"/>
            <a:ext cx="7910875" cy="435166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3403600" y="1691771"/>
            <a:ext cx="5638800" cy="2554545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smtClean="0"/>
              <a:t>ما دورات حياة بعض الحيوانات</a:t>
            </a:r>
          </a:p>
          <a:p>
            <a:pPr algn="ctr"/>
            <a:endParaRPr lang="ar-SA" sz="3200" b="1"/>
          </a:p>
          <a:p>
            <a:pPr algn="ctr"/>
            <a:r>
              <a:rPr lang="ar-SA" sz="3200" b="1" smtClean="0"/>
              <a:t>هل تعلم أن الفراشة كانت يرقة صغيرة و أن أبا ذنيبة ضفدع صغير ؟ تمر الحيوانات بتغيرات كبيرة أثناء نموها  </a:t>
            </a:r>
            <a:endParaRPr lang="ar-SA" sz="3200" b="1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55" y="2119133"/>
            <a:ext cx="2293605" cy="392430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3276294" y="4464763"/>
            <a:ext cx="54991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smtClean="0"/>
              <a:t>ولكن برأيك هل تتغير الحيوانات كلهم بنفس الطريقة ؟</a:t>
            </a:r>
            <a:endParaRPr lang="ar-SA" sz="2400" b="1"/>
          </a:p>
        </p:txBody>
      </p:sp>
    </p:spTree>
    <p:extLst>
      <p:ext uri="{BB962C8B-B14F-4D97-AF65-F5344CB8AC3E}">
        <p14:creationId xmlns:p14="http://schemas.microsoft.com/office/powerpoint/2010/main" val="342727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8" name="صورة 7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4" y="879359"/>
            <a:ext cx="7744858" cy="426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9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3" name="دورة حياة الضفد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6424" y="809625"/>
            <a:ext cx="7744858" cy="4333875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10426700" y="1244600"/>
            <a:ext cx="16002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smtClean="0"/>
              <a:t>هيا لنشاهد الفيديو ونتعلم دورة حياة الضفدع </a:t>
            </a:r>
            <a:endParaRPr lang="ar-SA" sz="3200" b="1"/>
          </a:p>
        </p:txBody>
      </p:sp>
    </p:spTree>
    <p:extLst>
      <p:ext uri="{BB962C8B-B14F-4D97-AF65-F5344CB8AC3E}">
        <p14:creationId xmlns:p14="http://schemas.microsoft.com/office/powerpoint/2010/main" val="13359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4" y="699589"/>
            <a:ext cx="7744858" cy="44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02" y="711305"/>
            <a:ext cx="8117501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4" y="793214"/>
            <a:ext cx="7744858" cy="45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جمل صور مناظر طبيعية خلابة - خلفيات مناظر طبيعية روعة hd للموبايل">
            <a:extLst>
              <a:ext uri="{FF2B5EF4-FFF2-40B4-BE49-F238E27FC236}">
                <a16:creationId xmlns:a16="http://schemas.microsoft.com/office/drawing/2014/main" xmlns="" id="{03302178-813C-473C-BF9A-00FFA91E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xmlns="" id="{0C63F5E2-06F7-4078-9914-444B8EE2B4B1}"/>
              </a:ext>
            </a:extLst>
          </p:cNvPr>
          <p:cNvGrpSpPr/>
          <p:nvPr/>
        </p:nvGrpSpPr>
        <p:grpSpPr>
          <a:xfrm>
            <a:off x="0" y="0"/>
            <a:ext cx="3761919" cy="2447884"/>
            <a:chOff x="8430079" y="0"/>
            <a:chExt cx="3761919" cy="2447884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0FC4128C-6927-4DAB-8729-C3A6CB55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30079" y="0"/>
              <a:ext cx="3761919" cy="2447884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xmlns="" id="{9229C1FC-7291-479C-9069-249D38C19CE9}"/>
                </a:ext>
              </a:extLst>
            </p:cNvPr>
            <p:cNvSpPr txBox="1"/>
            <p:nvPr/>
          </p:nvSpPr>
          <p:spPr>
            <a:xfrm>
              <a:off x="9072619" y="908476"/>
              <a:ext cx="19974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smtClean="0"/>
                <a:t>شرغوف </a:t>
              </a:r>
              <a:endParaRPr lang="ar-KW" sz="3600" dirty="0"/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xmlns="" id="{C14C4DFF-3526-4A96-BE3D-657687F95265}"/>
              </a:ext>
            </a:extLst>
          </p:cNvPr>
          <p:cNvGrpSpPr/>
          <p:nvPr/>
        </p:nvGrpSpPr>
        <p:grpSpPr>
          <a:xfrm>
            <a:off x="4428103" y="-112448"/>
            <a:ext cx="3761919" cy="2447884"/>
            <a:chOff x="4428103" y="-112448"/>
            <a:chExt cx="3761919" cy="244788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xmlns="" id="{921DA632-998F-467E-826D-E28A45A55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8103" y="-112448"/>
              <a:ext cx="3761919" cy="244788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xmlns="" id="{4AE9453A-E420-4123-ABE6-6A79218A90FB}"/>
                </a:ext>
              </a:extLst>
            </p:cNvPr>
            <p:cNvSpPr txBox="1"/>
            <p:nvPr/>
          </p:nvSpPr>
          <p:spPr>
            <a:xfrm>
              <a:off x="5112597" y="900776"/>
              <a:ext cx="19974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smtClean="0"/>
                <a:t>يرقة </a:t>
              </a:r>
              <a:endParaRPr lang="ar-KW" sz="3600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1F9FDFDC-9D00-4BAE-83DC-0CD464F132F7}"/>
              </a:ext>
            </a:extLst>
          </p:cNvPr>
          <p:cNvGrpSpPr/>
          <p:nvPr/>
        </p:nvGrpSpPr>
        <p:grpSpPr>
          <a:xfrm>
            <a:off x="8550110" y="-35126"/>
            <a:ext cx="3761919" cy="2447884"/>
            <a:chOff x="426127" y="152402"/>
            <a:chExt cx="3761919" cy="244788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4C66AC64-F52E-4964-B347-F42A1620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6127" y="152402"/>
              <a:ext cx="3761919" cy="2447884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150CB76D-2052-4351-91FB-874FE4E63C91}"/>
                </a:ext>
              </a:extLst>
            </p:cNvPr>
            <p:cNvSpPr txBox="1"/>
            <p:nvPr/>
          </p:nvSpPr>
          <p:spPr>
            <a:xfrm>
              <a:off x="736848" y="1053178"/>
              <a:ext cx="25689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smtClean="0"/>
                <a:t>بيضة </a:t>
              </a:r>
              <a:endParaRPr lang="ar-KW" sz="3600" dirty="0"/>
            </a:p>
          </p:txBody>
        </p: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E2FE8912-4D46-4A74-B204-A2DC82986438}"/>
              </a:ext>
            </a:extLst>
          </p:cNvPr>
          <p:cNvSpPr/>
          <p:nvPr/>
        </p:nvSpPr>
        <p:spPr>
          <a:xfrm>
            <a:off x="2326440" y="4699001"/>
            <a:ext cx="8371643" cy="15506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smtClean="0">
                <a:solidFill>
                  <a:schemeClr val="tx1"/>
                </a:solidFill>
              </a:rPr>
              <a:t>اختاري الإجابة الصحيحة</a:t>
            </a:r>
          </a:p>
          <a:p>
            <a:pPr algn="ctr"/>
            <a:r>
              <a:rPr lang="ar-SA" sz="4400" smtClean="0">
                <a:solidFill>
                  <a:schemeClr val="tx1"/>
                </a:solidFill>
              </a:rPr>
              <a:t>بداية دورة حياة الضفدع والخنفساء هي  </a:t>
            </a:r>
            <a:endParaRPr lang="ar-KW" sz="4400" dirty="0">
              <a:solidFill>
                <a:schemeClr val="tx1"/>
              </a:solidFill>
            </a:endParaRPr>
          </a:p>
        </p:txBody>
      </p:sp>
      <p:pic>
        <p:nvPicPr>
          <p:cNvPr id="22" name="ممتاز">
            <a:hlinkClick r:id="" action="ppaction://media"/>
            <a:extLst>
              <a:ext uri="{FF2B5EF4-FFF2-40B4-BE49-F238E27FC236}">
                <a16:creationId xmlns:a16="http://schemas.microsoft.com/office/drawing/2014/main" xmlns="" id="{E0E88878-ED2A-4564-B2E0-6B72D4830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24805" y="-670016"/>
            <a:ext cx="487363" cy="487363"/>
          </a:xfrm>
          <a:prstGeom prst="rect">
            <a:avLst/>
          </a:prstGeom>
        </p:spPr>
      </p:pic>
      <p:pic>
        <p:nvPicPr>
          <p:cNvPr id="23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xmlns="" id="{20190D44-F465-47E5-B85F-BD5A44FBBB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69125" y="-6700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6" name="صورة 5" descr="97c24217-33e8-4bdf-80f8-feb999642c09.jpg">
            <a:extLst>
              <a:ext uri="{FF2B5EF4-FFF2-40B4-BE49-F238E27FC236}">
                <a16:creationId xmlns="" xmlns:a16="http://schemas.microsoft.com/office/drawing/2014/main" id="{EF3FB39B-5005-43F1-8C9E-C519985359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84" y="95118"/>
            <a:ext cx="890156" cy="12090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BF62480-D7AF-4A40-83B4-2AC03884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502" y="95118"/>
            <a:ext cx="841681" cy="120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6F06D4D3-D039-4949-B588-78FCBAB3A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502" y="1411400"/>
            <a:ext cx="1797622" cy="9797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007F8CFF-DC97-4F3D-81CF-F588E250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6" y="95118"/>
            <a:ext cx="1220721" cy="197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E556065F-6888-493F-BDAD-16433B0DD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3" y="2059672"/>
            <a:ext cx="794725" cy="56596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="" xmlns:a16="http://schemas.microsoft.com/office/drawing/2014/main" id="{05F2E846-7E7E-49ED-B69F-A0AA61AC090C}"/>
              </a:ext>
            </a:extLst>
          </p:cNvPr>
          <p:cNvSpPr/>
          <p:nvPr/>
        </p:nvSpPr>
        <p:spPr>
          <a:xfrm>
            <a:off x="3301649" y="4106590"/>
            <a:ext cx="5650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لهذا الوطن الحبيب نشيد جميل هيا ننشده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D5DA8790-E971-48EA-823A-A3411699A5FA}"/>
              </a:ext>
            </a:extLst>
          </p:cNvPr>
          <p:cNvGrpSpPr/>
          <p:nvPr/>
        </p:nvGrpSpPr>
        <p:grpSpPr>
          <a:xfrm>
            <a:off x="2154869" y="790211"/>
            <a:ext cx="7907968" cy="4245896"/>
            <a:chOff x="1697806" y="0"/>
            <a:chExt cx="9115194" cy="6875756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xmlns="" id="{9B34DE32-90D3-423B-B1C1-00148762A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7605" b="8090"/>
            <a:stretch/>
          </p:blipFill>
          <p:spPr>
            <a:xfrm>
              <a:off x="1697806" y="0"/>
              <a:ext cx="9115194" cy="6858707"/>
            </a:xfrm>
            <a:prstGeom prst="rect">
              <a:avLst/>
            </a:prstGeom>
          </p:spPr>
        </p:pic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xmlns="" id="{4F995733-BFDC-4526-B3F9-1F1ECAC839A3}"/>
                </a:ext>
              </a:extLst>
            </p:cNvPr>
            <p:cNvSpPr/>
            <p:nvPr/>
          </p:nvSpPr>
          <p:spPr>
            <a:xfrm>
              <a:off x="2574525" y="2237173"/>
              <a:ext cx="2325950" cy="2317072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xmlns="" id="{33E12A32-A110-4673-A7DD-4EDC1996CCE2}"/>
                </a:ext>
              </a:extLst>
            </p:cNvPr>
            <p:cNvSpPr/>
            <p:nvPr/>
          </p:nvSpPr>
          <p:spPr>
            <a:xfrm>
              <a:off x="1775224" y="3996433"/>
              <a:ext cx="1929726" cy="2879323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xmlns="" id="{3AEBBE4D-052E-464C-A210-0D67D59A62BB}"/>
                </a:ext>
              </a:extLst>
            </p:cNvPr>
            <p:cNvSpPr/>
            <p:nvPr/>
          </p:nvSpPr>
          <p:spPr>
            <a:xfrm>
              <a:off x="4500978" y="924758"/>
              <a:ext cx="3046521" cy="1916096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xmlns="" id="{2C27EADE-43AA-46B4-BBBE-685931578823}"/>
                </a:ext>
              </a:extLst>
            </p:cNvPr>
            <p:cNvSpPr/>
            <p:nvPr/>
          </p:nvSpPr>
          <p:spPr>
            <a:xfrm>
              <a:off x="7547500" y="2132121"/>
              <a:ext cx="2325950" cy="2317072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xmlns="" id="{EEBAEF28-6149-4161-847E-E7967F059CC3}"/>
                </a:ext>
              </a:extLst>
            </p:cNvPr>
            <p:cNvSpPr/>
            <p:nvPr/>
          </p:nvSpPr>
          <p:spPr>
            <a:xfrm>
              <a:off x="8647586" y="4397758"/>
              <a:ext cx="2009677" cy="2408807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1" name="مستطيل: زوايا مستديرة 7">
              <a:extLst>
                <a:ext uri="{FF2B5EF4-FFF2-40B4-BE49-F238E27FC236}">
                  <a16:creationId xmlns:a16="http://schemas.microsoft.com/office/drawing/2014/main" xmlns="" id="{9F1CADAB-8F2D-4389-9DC7-04C2D0C58A07}"/>
                </a:ext>
              </a:extLst>
            </p:cNvPr>
            <p:cNvSpPr/>
            <p:nvPr/>
          </p:nvSpPr>
          <p:spPr>
            <a:xfrm>
              <a:off x="4337548" y="113769"/>
              <a:ext cx="3681553" cy="1143515"/>
            </a:xfrm>
            <a:prstGeom prst="roundRect">
              <a:avLst/>
            </a:prstGeom>
            <a:solidFill>
              <a:srgbClr val="58A9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dirty="0">
                  <a:solidFill>
                    <a:schemeClr val="tx1"/>
                  </a:solidFill>
                </a:rPr>
                <a:t>وطني الغالي " المملكة العربية السعودية "</a:t>
              </a:r>
            </a:p>
          </p:txBody>
        </p:sp>
      </p:grpSp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BEAA0A7F-0E7C-41AC-A09C-2542CDA3ABC5}"/>
              </a:ext>
            </a:extLst>
          </p:cNvPr>
          <p:cNvSpPr/>
          <p:nvPr/>
        </p:nvSpPr>
        <p:spPr>
          <a:xfrm>
            <a:off x="7002909" y="2269224"/>
            <a:ext cx="29021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</a:rPr>
              <a:t>اللهم احفظ وطني وادم عزه واستقراره </a:t>
            </a:r>
          </a:p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</a:rPr>
              <a:t>واحفظ شعبه وحكامه </a:t>
            </a:r>
            <a:endParaRPr lang="ar-S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</a:rPr>
              <a:t>اللهم أحفظ لهذا الوطن </a:t>
            </a:r>
            <a:r>
              <a:rPr lang="ar-SA" sz="2800" b="1">
                <a:solidFill>
                  <a:schemeClr val="accent6">
                    <a:lumMod val="50000"/>
                  </a:schemeClr>
                </a:solidFill>
              </a:rPr>
              <a:t>أمنه </a:t>
            </a:r>
            <a:r>
              <a:rPr lang="ar-SA" sz="2800" b="1" smtClean="0">
                <a:solidFill>
                  <a:schemeClr val="accent6">
                    <a:lumMod val="50000"/>
                  </a:schemeClr>
                </a:solidFill>
              </a:rPr>
              <a:t>وأمانه</a:t>
            </a:r>
          </a:p>
          <a:p>
            <a:pPr algn="ctr"/>
            <a:endParaRPr lang="ar-SA" sz="2800" b="1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ar-S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جمل صور مناظر طبيعية خلابة - خلفيات مناظر طبيعية روعة hd للموبايل">
            <a:extLst>
              <a:ext uri="{FF2B5EF4-FFF2-40B4-BE49-F238E27FC236}">
                <a16:creationId xmlns:a16="http://schemas.microsoft.com/office/drawing/2014/main" xmlns="" id="{03302178-813C-473C-BF9A-00FFA91E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xmlns="" id="{0C63F5E2-06F7-4078-9914-444B8EE2B4B1}"/>
              </a:ext>
            </a:extLst>
          </p:cNvPr>
          <p:cNvGrpSpPr/>
          <p:nvPr/>
        </p:nvGrpSpPr>
        <p:grpSpPr>
          <a:xfrm>
            <a:off x="0" y="0"/>
            <a:ext cx="3761919" cy="2447884"/>
            <a:chOff x="8430079" y="0"/>
            <a:chExt cx="3761919" cy="2447884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xmlns="" id="{0FC4128C-6927-4DAB-8729-C3A6CB55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30079" y="0"/>
              <a:ext cx="3761919" cy="2447884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xmlns="" id="{9229C1FC-7291-479C-9069-249D38C19CE9}"/>
                </a:ext>
              </a:extLst>
            </p:cNvPr>
            <p:cNvSpPr txBox="1"/>
            <p:nvPr/>
          </p:nvSpPr>
          <p:spPr>
            <a:xfrm>
              <a:off x="9072619" y="908476"/>
              <a:ext cx="19974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smtClean="0"/>
                <a:t>التنفس</a:t>
              </a:r>
              <a:endParaRPr lang="ar-KW" sz="3600" dirty="0"/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xmlns="" id="{C14C4DFF-3526-4A96-BE3D-657687F95265}"/>
              </a:ext>
            </a:extLst>
          </p:cNvPr>
          <p:cNvGrpSpPr/>
          <p:nvPr/>
        </p:nvGrpSpPr>
        <p:grpSpPr>
          <a:xfrm>
            <a:off x="4428103" y="-112448"/>
            <a:ext cx="3761919" cy="2447884"/>
            <a:chOff x="4428103" y="-112448"/>
            <a:chExt cx="3761919" cy="244788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xmlns="" id="{921DA632-998F-467E-826D-E28A45A55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8103" y="-112448"/>
              <a:ext cx="3761919" cy="244788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xmlns="" id="{4AE9453A-E420-4123-ABE6-6A79218A90FB}"/>
                </a:ext>
              </a:extLst>
            </p:cNvPr>
            <p:cNvSpPr txBox="1"/>
            <p:nvPr/>
          </p:nvSpPr>
          <p:spPr>
            <a:xfrm>
              <a:off x="5112597" y="900776"/>
              <a:ext cx="19974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smtClean="0"/>
                <a:t>النمو </a:t>
              </a:r>
              <a:endParaRPr lang="ar-KW" sz="3600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1F9FDFDC-9D00-4BAE-83DC-0CD464F132F7}"/>
              </a:ext>
            </a:extLst>
          </p:cNvPr>
          <p:cNvGrpSpPr/>
          <p:nvPr/>
        </p:nvGrpSpPr>
        <p:grpSpPr>
          <a:xfrm>
            <a:off x="8550110" y="-35126"/>
            <a:ext cx="3761919" cy="2447884"/>
            <a:chOff x="426127" y="152402"/>
            <a:chExt cx="3761919" cy="244788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4C66AC64-F52E-4964-B347-F42A1620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6127" y="152402"/>
              <a:ext cx="3761919" cy="2447884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150CB76D-2052-4351-91FB-874FE4E63C91}"/>
                </a:ext>
              </a:extLst>
            </p:cNvPr>
            <p:cNvSpPr txBox="1"/>
            <p:nvPr/>
          </p:nvSpPr>
          <p:spPr>
            <a:xfrm>
              <a:off x="736848" y="1053178"/>
              <a:ext cx="25689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smtClean="0"/>
                <a:t>التحول </a:t>
              </a:r>
              <a:endParaRPr lang="ar-KW" sz="3600" dirty="0"/>
            </a:p>
          </p:txBody>
        </p: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E2FE8912-4D46-4A74-B204-A2DC82986438}"/>
              </a:ext>
            </a:extLst>
          </p:cNvPr>
          <p:cNvSpPr/>
          <p:nvPr/>
        </p:nvSpPr>
        <p:spPr>
          <a:xfrm>
            <a:off x="2123240" y="4978401"/>
            <a:ext cx="8371643" cy="12966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smtClean="0">
                <a:solidFill>
                  <a:schemeClr val="tx1"/>
                </a:solidFill>
              </a:rPr>
              <a:t>بعض الحيوانات يتغير شكلها في أثناء دورة حياتها من خلال عملية تسمى </a:t>
            </a:r>
            <a:endParaRPr lang="ar-KW" sz="4000" b="1" dirty="0">
              <a:solidFill>
                <a:schemeClr val="tx1"/>
              </a:solidFill>
            </a:endParaRPr>
          </a:p>
        </p:txBody>
      </p:sp>
      <p:pic>
        <p:nvPicPr>
          <p:cNvPr id="22" name="ممتاز">
            <a:hlinkClick r:id="" action="ppaction://media"/>
            <a:extLst>
              <a:ext uri="{FF2B5EF4-FFF2-40B4-BE49-F238E27FC236}">
                <a16:creationId xmlns:a16="http://schemas.microsoft.com/office/drawing/2014/main" xmlns="" id="{E0E88878-ED2A-4564-B2E0-6B72D4830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24805" y="-670016"/>
            <a:ext cx="487363" cy="487363"/>
          </a:xfrm>
          <a:prstGeom prst="rect">
            <a:avLst/>
          </a:prstGeom>
        </p:spPr>
      </p:pic>
      <p:pic>
        <p:nvPicPr>
          <p:cNvPr id="23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xmlns="" id="{20190D44-F465-47E5-B85F-BD5A44FBBB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69125" y="-6700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7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/>
          <a:stretch/>
        </p:blipFill>
        <p:spPr>
          <a:xfrm>
            <a:off x="2512846" y="3607873"/>
            <a:ext cx="2721907" cy="230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98" y="3607873"/>
            <a:ext cx="2425401" cy="230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78" y="434103"/>
            <a:ext cx="7744859" cy="29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139700" y="-177448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/>
          <a:stretch/>
        </p:blipFill>
        <p:spPr>
          <a:xfrm>
            <a:off x="596900" y="740648"/>
            <a:ext cx="2754676" cy="1509634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4050076" y="572908"/>
            <a:ext cx="7545024" cy="12618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smtClean="0"/>
              <a:t>استراتيجية مخطط فن</a:t>
            </a:r>
          </a:p>
          <a:p>
            <a:pPr algn="ctr"/>
            <a:endParaRPr lang="ar-SA" sz="2400" b="1"/>
          </a:p>
          <a:p>
            <a:pPr algn="ctr"/>
            <a:r>
              <a:rPr lang="ar-SA" sz="2400" b="1" smtClean="0"/>
              <a:t>وضحي أوجه التشابه والاختلاف بين دورة حياة الزواحف والاسماك  </a:t>
            </a:r>
            <a:endParaRPr lang="ar-SA" sz="2400" b="1"/>
          </a:p>
        </p:txBody>
      </p:sp>
      <p:sp>
        <p:nvSpPr>
          <p:cNvPr id="7" name="شكل بيضاوي 6"/>
          <p:cNvSpPr/>
          <p:nvPr/>
        </p:nvSpPr>
        <p:spPr>
          <a:xfrm>
            <a:off x="4749800" y="2210594"/>
            <a:ext cx="4216400" cy="3581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2744271" y="2319337"/>
            <a:ext cx="4216400" cy="3581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5151303" y="2771209"/>
            <a:ext cx="147957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solidFill>
                  <a:schemeClr val="accent6">
                    <a:lumMod val="75000"/>
                  </a:schemeClr>
                </a:solidFill>
              </a:rPr>
              <a:t>تتكاثر بالبيوض</a:t>
            </a:r>
          </a:p>
          <a:p>
            <a:pPr algn="ctr"/>
            <a:endParaRPr lang="ar-SA" sz="2800" b="1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ar-SA" sz="2800" b="1">
                <a:solidFill>
                  <a:schemeClr val="accent6">
                    <a:lumMod val="75000"/>
                  </a:schemeClr>
                </a:solidFill>
              </a:rPr>
              <a:t>لاتمر بمرحلة التحول 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6901610" y="3509872"/>
            <a:ext cx="190607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solidFill>
                  <a:schemeClr val="accent2">
                    <a:lumMod val="75000"/>
                  </a:schemeClr>
                </a:solidFill>
              </a:rPr>
              <a:t>الزواحف تضع بيضها على ارض جافة </a:t>
            </a:r>
          </a:p>
          <a:p>
            <a:endParaRPr lang="ar-SA"/>
          </a:p>
          <a:p>
            <a:endParaRPr lang="ar-SA"/>
          </a:p>
        </p:txBody>
      </p:sp>
      <p:sp>
        <p:nvSpPr>
          <p:cNvPr id="11" name="مربع نص 10"/>
          <p:cNvSpPr txBox="1"/>
          <p:nvPr/>
        </p:nvSpPr>
        <p:spPr>
          <a:xfrm>
            <a:off x="2720758" y="3678128"/>
            <a:ext cx="175831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smtClean="0">
                <a:solidFill>
                  <a:schemeClr val="accent1">
                    <a:lumMod val="75000"/>
                  </a:schemeClr>
                </a:solidFill>
              </a:rPr>
              <a:t>الأسماك تضع بيوضها في الماء </a:t>
            </a:r>
            <a:endParaRPr lang="ar-SA" sz="28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4" y="892769"/>
            <a:ext cx="6032766" cy="481113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>
          <a:xfrm>
            <a:off x="6858000" y="736379"/>
            <a:ext cx="4445000" cy="520700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7429500" y="3606800"/>
            <a:ext cx="3302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smtClean="0"/>
              <a:t>دورة حياة السلحفاة </a:t>
            </a:r>
            <a:endParaRPr lang="ar-SA" sz="3600" b="1"/>
          </a:p>
        </p:txBody>
      </p:sp>
    </p:spTree>
    <p:extLst>
      <p:ext uri="{BB962C8B-B14F-4D97-AF65-F5344CB8AC3E}">
        <p14:creationId xmlns:p14="http://schemas.microsoft.com/office/powerpoint/2010/main" val="107727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38" y="597307"/>
            <a:ext cx="6407461" cy="4887743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337165"/>
            <a:ext cx="4719902" cy="4005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15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08" y="437780"/>
            <a:ext cx="5401429" cy="529663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3" y="1403866"/>
            <a:ext cx="5715798" cy="468695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49100" y="2055792"/>
            <a:ext cx="27799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smtClean="0"/>
              <a:t>استراتيجية </a:t>
            </a:r>
          </a:p>
          <a:p>
            <a:pPr algn="ctr"/>
            <a:r>
              <a:rPr lang="ar-SA" sz="2800" b="1" smtClean="0"/>
              <a:t>الملاحظة </a:t>
            </a:r>
          </a:p>
          <a:p>
            <a:pPr algn="ctr"/>
            <a:r>
              <a:rPr lang="ar-SA" sz="2800" b="1" smtClean="0"/>
              <a:t>و الاكتشاف ..</a:t>
            </a:r>
            <a:endParaRPr lang="ar-SA" sz="2800" b="1"/>
          </a:p>
        </p:txBody>
      </p:sp>
      <p:sp>
        <p:nvSpPr>
          <p:cNvPr id="8" name="مربع نص 7"/>
          <p:cNvSpPr txBox="1"/>
          <p:nvPr/>
        </p:nvSpPr>
        <p:spPr>
          <a:xfrm>
            <a:off x="2794537" y="2587458"/>
            <a:ext cx="22352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smtClean="0"/>
              <a:t>لاحظي </a:t>
            </a:r>
          </a:p>
          <a:p>
            <a:pPr algn="ctr"/>
            <a:endParaRPr lang="ar-SA" sz="2400" b="1" smtClean="0"/>
          </a:p>
          <a:p>
            <a:pPr algn="ctr"/>
            <a:endParaRPr lang="ar-SA" sz="2400" b="1"/>
          </a:p>
          <a:p>
            <a:pPr algn="ctr"/>
            <a:r>
              <a:rPr lang="ar-SA" sz="2400" b="1" smtClean="0"/>
              <a:t>الصورة التي امامك </a:t>
            </a:r>
          </a:p>
          <a:p>
            <a:pPr algn="ctr"/>
            <a:endParaRPr lang="ar-SA" sz="2400" b="1"/>
          </a:p>
          <a:p>
            <a:pPr algn="ctr"/>
            <a:r>
              <a:rPr lang="ar-SA" sz="2400" b="1" smtClean="0"/>
              <a:t>و اجيبي عن الأسئلة التاليه </a:t>
            </a:r>
            <a:endParaRPr lang="ar-SA" sz="2400" b="1"/>
          </a:p>
          <a:p>
            <a:pPr algn="ctr"/>
            <a:endParaRPr lang="ar-SA" sz="2400" b="1" smtClean="0"/>
          </a:p>
          <a:p>
            <a:pPr algn="ctr"/>
            <a:endParaRPr lang="ar-SA" sz="2400" b="1"/>
          </a:p>
          <a:p>
            <a:pPr algn="ctr"/>
            <a:endParaRPr lang="ar-SA" sz="2400" b="1"/>
          </a:p>
        </p:txBody>
      </p:sp>
    </p:spTree>
    <p:extLst>
      <p:ext uri="{BB962C8B-B14F-4D97-AF65-F5344CB8AC3E}">
        <p14:creationId xmlns:p14="http://schemas.microsoft.com/office/powerpoint/2010/main" val="13130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0" y="-283024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="" xmlns:a16="http://schemas.microsoft.com/office/drawing/2014/main" id="{01677A6C-FC90-4F1D-A9B2-F44A84FB8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-288553" y="14639"/>
            <a:ext cx="2521799" cy="105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1">
            <a:extLst>
              <a:ext uri="{FF2B5EF4-FFF2-40B4-BE49-F238E27FC236}">
                <a16:creationId xmlns="" xmlns:a16="http://schemas.microsoft.com/office/drawing/2014/main" id="{8040DAF5-C82C-4BB1-934B-13B3E87F97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382942" y="4341103"/>
            <a:ext cx="441613" cy="412708"/>
          </a:xfrm>
          <a:prstGeom prst="rect">
            <a:avLst/>
          </a:prstGeom>
        </p:spPr>
      </p:pic>
      <p:sp>
        <p:nvSpPr>
          <p:cNvPr id="109" name="Rounded Rectangle 45">
            <a:extLst>
              <a:ext uri="{FF2B5EF4-FFF2-40B4-BE49-F238E27FC236}">
                <a16:creationId xmlns="" xmlns:a16="http://schemas.microsoft.com/office/drawing/2014/main" id="{B0F23C30-2141-4BD8-94CC-C09D48E9D219}"/>
              </a:ext>
            </a:extLst>
          </p:cNvPr>
          <p:cNvSpPr/>
          <p:nvPr/>
        </p:nvSpPr>
        <p:spPr>
          <a:xfrm>
            <a:off x="5451585" y="3500249"/>
            <a:ext cx="2580230" cy="1859760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كيف تتغير الدجاجه كلما نمت ؟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ounded Rectangle 46">
            <a:extLst>
              <a:ext uri="{FF2B5EF4-FFF2-40B4-BE49-F238E27FC236}">
                <a16:creationId xmlns="" xmlns:a16="http://schemas.microsoft.com/office/drawing/2014/main" id="{7E57A6C9-F0EF-42CE-AE68-E9C2E502A23D}"/>
              </a:ext>
            </a:extLst>
          </p:cNvPr>
          <p:cNvSpPr/>
          <p:nvPr/>
        </p:nvSpPr>
        <p:spPr>
          <a:xfrm>
            <a:off x="9091107" y="3427472"/>
            <a:ext cx="2653723" cy="1827262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smtClean="0">
                <a:solidFill>
                  <a:prstClr val="black"/>
                </a:solidFill>
                <a:latin typeface="Calibri" panose="020F0502020204030204"/>
              </a:rPr>
              <a:t>صفي دورة حياة الدجاج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ounded Rectangle 18">
            <a:extLst>
              <a:ext uri="{FF2B5EF4-FFF2-40B4-BE49-F238E27FC236}">
                <a16:creationId xmlns="" xmlns:a16="http://schemas.microsoft.com/office/drawing/2014/main" id="{DAE6098B-0B22-482B-94F7-0283A2717D9C}"/>
              </a:ext>
            </a:extLst>
          </p:cNvPr>
          <p:cNvSpPr/>
          <p:nvPr/>
        </p:nvSpPr>
        <p:spPr>
          <a:xfrm>
            <a:off x="5244679" y="3385708"/>
            <a:ext cx="2994041" cy="199240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9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ounded Rectangle 19">
            <a:extLst>
              <a:ext uri="{FF2B5EF4-FFF2-40B4-BE49-F238E27FC236}">
                <a16:creationId xmlns="" xmlns:a16="http://schemas.microsoft.com/office/drawing/2014/main" id="{AC5E6C9C-B924-4CA0-91BE-9D5E9CF2E59A}"/>
              </a:ext>
            </a:extLst>
          </p:cNvPr>
          <p:cNvSpPr/>
          <p:nvPr/>
        </p:nvSpPr>
        <p:spPr>
          <a:xfrm>
            <a:off x="8795474" y="3235097"/>
            <a:ext cx="2949356" cy="2113229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9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صورة 19" descr="لقطة الشاشة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43" y="358020"/>
            <a:ext cx="3465788" cy="129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مربع نص 20"/>
          <p:cNvSpPr txBox="1"/>
          <p:nvPr/>
        </p:nvSpPr>
        <p:spPr>
          <a:xfrm>
            <a:off x="4438136" y="374741"/>
            <a:ext cx="388961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smtClean="0"/>
              <a:t>استراتيجية البطاقات الملونة</a:t>
            </a:r>
          </a:p>
          <a:p>
            <a:pPr algn="ctr"/>
            <a:r>
              <a:rPr lang="ar-SA" sz="2400" b="1" smtClean="0"/>
              <a:t>اختاري بطاقة واحده واجيبي عنها </a:t>
            </a:r>
            <a:endParaRPr lang="ar-SA" sz="2400" b="1"/>
          </a:p>
        </p:txBody>
      </p:sp>
      <p:sp>
        <p:nvSpPr>
          <p:cNvPr id="14" name="Rounded Rectangle 48">
            <a:extLst>
              <a:ext uri="{FF2B5EF4-FFF2-40B4-BE49-F238E27FC236}">
                <a16:creationId xmlns="" xmlns:a16="http://schemas.microsoft.com/office/drawing/2014/main" id="{3362A9C2-0462-4DC5-8C85-CDCFBD8C2979}"/>
              </a:ext>
            </a:extLst>
          </p:cNvPr>
          <p:cNvSpPr/>
          <p:nvPr/>
        </p:nvSpPr>
        <p:spPr>
          <a:xfrm>
            <a:off x="1530543" y="3415180"/>
            <a:ext cx="2515484" cy="1905881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2400" b="1" smtClean="0"/>
              <a:t>ما أوجه الشبه والاختلاف بين دورة حياة الدجاجه والسلحفاة ؟ </a:t>
            </a:r>
            <a:endParaRPr lang="ar-SA" sz="2400" b="1"/>
          </a:p>
        </p:txBody>
      </p:sp>
      <p:sp>
        <p:nvSpPr>
          <p:cNvPr id="15" name="Rounded Rectangle 20">
            <a:extLst>
              <a:ext uri="{FF2B5EF4-FFF2-40B4-BE49-F238E27FC236}">
                <a16:creationId xmlns="" xmlns:a16="http://schemas.microsoft.com/office/drawing/2014/main" id="{622EBB88-4200-4DC0-B640-08EE4EF83E4B}"/>
              </a:ext>
            </a:extLst>
          </p:cNvPr>
          <p:cNvSpPr/>
          <p:nvPr/>
        </p:nvSpPr>
        <p:spPr>
          <a:xfrm>
            <a:off x="1360873" y="3461091"/>
            <a:ext cx="2883452" cy="207822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9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095500" y="793214"/>
            <a:ext cx="7885782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4889500" y="2217158"/>
            <a:ext cx="47625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smtClean="0">
                <a:hlinkClick r:id="rId2"/>
              </a:rPr>
              <a:t>ورقة عمل دورة حياة الدجاجه اضغط هنا </a:t>
            </a:r>
            <a:endParaRPr lang="ar-SA" sz="4000"/>
          </a:p>
        </p:txBody>
      </p:sp>
      <p:pic>
        <p:nvPicPr>
          <p:cNvPr id="5" name="صورة 4" descr="نتيجة بحث الصور عن استراتيجية التعلم النشط جدول التعلم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428">
            <a:off x="2380474" y="1647965"/>
            <a:ext cx="2516148" cy="2461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48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1" y="534593"/>
            <a:ext cx="10465353" cy="561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6579779" y="4425661"/>
            <a:ext cx="329482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smtClean="0">
                <a:hlinkClick r:id="rId3"/>
              </a:rPr>
              <a:t>اضغط هنا لمشاهدة الفيديو </a:t>
            </a:r>
          </a:p>
          <a:p>
            <a:pPr algn="ctr"/>
            <a:r>
              <a:rPr lang="ar-SA" sz="3200" smtClean="0">
                <a:hlinkClick r:id="rId3"/>
              </a:rPr>
              <a:t> </a:t>
            </a:r>
            <a:endParaRPr lang="ar-SA" sz="3200"/>
          </a:p>
        </p:txBody>
      </p:sp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8" y="1454782"/>
            <a:ext cx="6358462" cy="3770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ربع نص 4"/>
          <p:cNvSpPr txBox="1"/>
          <p:nvPr/>
        </p:nvSpPr>
        <p:spPr>
          <a:xfrm>
            <a:off x="7540487" y="834887"/>
            <a:ext cx="3543257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smtClean="0"/>
              <a:t>هل انتم متشوقين لرؤية السمك عنما يفقس من البيض ؟ </a:t>
            </a:r>
          </a:p>
          <a:p>
            <a:pPr algn="ctr"/>
            <a:endParaRPr lang="ar-SA" sz="2400" b="1"/>
          </a:p>
          <a:p>
            <a:pPr algn="ctr"/>
            <a:r>
              <a:rPr lang="ar-SA" sz="2400" b="1" smtClean="0"/>
              <a:t>هيا لنشاهد سويًا كيف يكون ذلك </a:t>
            </a:r>
            <a:endParaRPr lang="ar-SA" sz="2400" b="1"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ED8A6763-16F6-4109-8A3E-ED71A8AC3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4" b="10541"/>
          <a:stretch/>
        </p:blipFill>
        <p:spPr>
          <a:xfrm>
            <a:off x="8876547" y="2003302"/>
            <a:ext cx="3315453" cy="41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 descr="صورة تحتوي على نص, أبيض, مرصوف&#10;&#10;تم إنشاء الوصف تلقائياً">
            <a:extLst>
              <a:ext uri="{FF2B5EF4-FFF2-40B4-BE49-F238E27FC236}">
                <a16:creationId xmlns:a16="http://schemas.microsoft.com/office/drawing/2014/main" xmlns="" id="{951E95C5-6B04-4F34-8BE3-80507B762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50" y="0"/>
            <a:ext cx="12280426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A11E38F6-C0F4-4201-8D3D-CD13DE6998F7}"/>
              </a:ext>
            </a:extLst>
          </p:cNvPr>
          <p:cNvSpPr/>
          <p:nvPr/>
        </p:nvSpPr>
        <p:spPr>
          <a:xfrm>
            <a:off x="615950" y="0"/>
            <a:ext cx="10960100" cy="122708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A01F3C56-774A-49D6-B487-3C843711FFE7}"/>
              </a:ext>
            </a:extLst>
          </p:cNvPr>
          <p:cNvSpPr txBox="1"/>
          <p:nvPr/>
        </p:nvSpPr>
        <p:spPr>
          <a:xfrm>
            <a:off x="2364321" y="73893"/>
            <a:ext cx="87322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النشيد الوطني السعودي</a:t>
            </a:r>
          </a:p>
        </p:txBody>
      </p:sp>
      <p:pic>
        <p:nvPicPr>
          <p:cNvPr id="7" name="النشيد الوطني السّعودي - بدون موسيقى (1)">
            <a:hlinkClick r:id="" action="ppaction://media"/>
            <a:extLst>
              <a:ext uri="{FF2B5EF4-FFF2-40B4-BE49-F238E27FC236}">
                <a16:creationId xmlns:a16="http://schemas.microsoft.com/office/drawing/2014/main" xmlns="" id="{745938A5-0DC7-4F83-9096-F75EFF185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6730" y="1288455"/>
            <a:ext cx="9867070" cy="46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9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65" y="469900"/>
            <a:ext cx="4848581" cy="1019221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137263"/>
            <a:ext cx="7645400" cy="27401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84" y="358138"/>
            <a:ext cx="4454941" cy="5963482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2133600" y="1638300"/>
            <a:ext cx="1701800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smtClean="0"/>
              <a:t>ما هي الثديات ؟</a:t>
            </a:r>
          </a:p>
          <a:p>
            <a:pPr algn="ctr"/>
            <a:r>
              <a:rPr lang="ar-SA" sz="3200" b="1" smtClean="0"/>
              <a:t>اذكري أمثلة عليها ؟</a:t>
            </a:r>
          </a:p>
          <a:p>
            <a:pPr algn="ctr"/>
            <a:endParaRPr lang="ar-SA" sz="3200" b="1"/>
          </a:p>
          <a:p>
            <a:pPr algn="ctr"/>
            <a:endParaRPr lang="ar-SA" sz="3200" b="1" smtClean="0"/>
          </a:p>
          <a:p>
            <a:pPr algn="ctr"/>
            <a:endParaRPr lang="ar-SA" sz="3200" b="1"/>
          </a:p>
        </p:txBody>
      </p:sp>
    </p:spTree>
    <p:extLst>
      <p:ext uri="{BB962C8B-B14F-4D97-AF65-F5344CB8AC3E}">
        <p14:creationId xmlns:p14="http://schemas.microsoft.com/office/powerpoint/2010/main" val="37516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120216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عنصر نائب للمحتوى 5" descr="لقطة الشاشة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586518"/>
            <a:ext cx="8712200" cy="4351338"/>
          </a:xfrm>
        </p:spPr>
      </p:pic>
      <p:sp>
        <p:nvSpPr>
          <p:cNvPr id="5" name="مربع نص 4"/>
          <p:cNvSpPr txBox="1"/>
          <p:nvPr/>
        </p:nvSpPr>
        <p:spPr>
          <a:xfrm>
            <a:off x="2749550" y="509300"/>
            <a:ext cx="66929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smtClean="0">
                <a:solidFill>
                  <a:schemeClr val="tx1"/>
                </a:solidFill>
              </a:rPr>
              <a:t>ما هو الحيوان الذي يسمى بسفينة الصحراء .؟</a:t>
            </a:r>
          </a:p>
          <a:p>
            <a:pPr algn="ctr"/>
            <a:r>
              <a:rPr lang="ar-SA" sz="3200" smtClean="0">
                <a:solidFill>
                  <a:schemeClr val="tx1"/>
                </a:solidFill>
              </a:rPr>
              <a:t>هيا نتعرف على دورة حياة الجمل  </a:t>
            </a:r>
            <a:endParaRPr lang="ar-SA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5"/>
          <a:stretch/>
        </p:blipFill>
        <p:spPr>
          <a:xfrm>
            <a:off x="3403600" y="365125"/>
            <a:ext cx="5384800" cy="5973657"/>
          </a:xfrm>
        </p:spPr>
      </p:pic>
      <p:sp>
        <p:nvSpPr>
          <p:cNvPr id="6" name="مربع نص 5"/>
          <p:cNvSpPr txBox="1"/>
          <p:nvPr/>
        </p:nvSpPr>
        <p:spPr>
          <a:xfrm>
            <a:off x="4127500" y="3606800"/>
            <a:ext cx="42418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smtClean="0"/>
              <a:t>طالبتي المبدعة ..</a:t>
            </a:r>
          </a:p>
          <a:p>
            <a:pPr algn="ctr"/>
            <a:r>
              <a:rPr lang="ar-SA" sz="2800" b="1"/>
              <a:t> </a:t>
            </a:r>
            <a:r>
              <a:rPr lang="ar-SA" sz="2800" b="1" smtClean="0"/>
              <a:t>من خلال الصورة السابقة وضحي لنا التغيرات التي تطرأ على الجمل اثناء نموه ..</a:t>
            </a:r>
            <a:endParaRPr lang="ar-SA" sz="2800" b="1"/>
          </a:p>
        </p:txBody>
      </p:sp>
    </p:spTree>
    <p:extLst>
      <p:ext uri="{BB962C8B-B14F-4D97-AF65-F5344CB8AC3E}">
        <p14:creationId xmlns:p14="http://schemas.microsoft.com/office/powerpoint/2010/main" val="27953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="" xmlns:a16="http://schemas.microsoft.com/office/drawing/2014/main" id="{C848AEF8-E61C-4D4D-8451-0148A0520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4"/>
            <a:ext cx="12192001" cy="6862997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="" xmlns:a16="http://schemas.microsoft.com/office/drawing/2014/main" id="{D85D94A4-B5B6-4B59-B6C3-693E057A5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"/>
            <a:ext cx="5299364" cy="6858000"/>
          </a:xfrm>
          <a:prstGeom prst="rect">
            <a:avLst/>
          </a:prstGeom>
        </p:spPr>
      </p:pic>
      <p:sp>
        <p:nvSpPr>
          <p:cNvPr id="6" name="Rectangle: 1">
            <a:extLst>
              <a:ext uri="{FF2B5EF4-FFF2-40B4-BE49-F238E27FC236}">
                <a16:creationId xmlns="" xmlns:a16="http://schemas.microsoft.com/office/drawing/2014/main" id="{81FE1B85-F403-432A-A01F-82E00A81BD62}"/>
              </a:ext>
            </a:extLst>
          </p:cNvPr>
          <p:cNvSpPr/>
          <p:nvPr/>
        </p:nvSpPr>
        <p:spPr>
          <a:xfrm>
            <a:off x="600075" y="3819526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smtClean="0">
                <a:solidFill>
                  <a:schemeClr val="tx1"/>
                </a:solidFill>
              </a:rPr>
              <a:t>السلحفاة 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7" name="Rectangle: 2">
            <a:extLst>
              <a:ext uri="{FF2B5EF4-FFF2-40B4-BE49-F238E27FC236}">
                <a16:creationId xmlns="" xmlns:a16="http://schemas.microsoft.com/office/drawing/2014/main" id="{23702EE5-380C-401F-A117-B6F3013A3770}"/>
              </a:ext>
            </a:extLst>
          </p:cNvPr>
          <p:cNvSpPr/>
          <p:nvPr/>
        </p:nvSpPr>
        <p:spPr>
          <a:xfrm>
            <a:off x="573233" y="4600576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smtClean="0">
                <a:solidFill>
                  <a:schemeClr val="tx1"/>
                </a:solidFill>
              </a:rPr>
              <a:t>الماعز 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E2FDAE9F-C4CD-40F0-B6E5-42D09FC58F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3895728"/>
            <a:ext cx="552451" cy="55245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6A6DAA79-BA15-4DE6-B550-BAA99DBE40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4681540"/>
            <a:ext cx="552451" cy="5524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D308FB-D38A-4C28-96BC-D83A7F7225B6}"/>
              </a:ext>
            </a:extLst>
          </p:cNvPr>
          <p:cNvSpPr txBox="1"/>
          <p:nvPr/>
        </p:nvSpPr>
        <p:spPr>
          <a:xfrm>
            <a:off x="-1" y="1848829"/>
            <a:ext cx="43348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133" b="1" smtClean="0"/>
              <a:t>الحيوان الذي يشبه السحلية في</a:t>
            </a:r>
          </a:p>
          <a:p>
            <a:r>
              <a:rPr lang="ar-SA" sz="2133" b="1" smtClean="0"/>
              <a:t> دورة الحياة هو :</a:t>
            </a:r>
            <a:endParaRPr lang="ar-SA" sz="2133" b="1" dirty="0"/>
          </a:p>
        </p:txBody>
      </p:sp>
      <p:pic>
        <p:nvPicPr>
          <p:cNvPr id="15" name="Picture 2" descr="نتيجة بحث الصور عن light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F21450-900E-4255-AB7F-6E3438C56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15462" b="4675"/>
          <a:stretch/>
        </p:blipFill>
        <p:spPr bwMode="auto">
          <a:xfrm>
            <a:off x="3911720" y="2467863"/>
            <a:ext cx="925097" cy="11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 descr="لقطة الشاشة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96" y="1508820"/>
            <a:ext cx="5286704" cy="3345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66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7ECC79A2-2184-48C8-A5B3-85DD336FA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4"/>
            <a:ext cx="12192001" cy="6862997"/>
          </a:xfrm>
          <a:prstGeom prst="rect">
            <a:avLst/>
          </a:prstGeom>
        </p:spPr>
      </p:pic>
      <p:pic>
        <p:nvPicPr>
          <p:cNvPr id="4" name="Picture 3" descr="Shape, square&#10;&#10;Description automatically generated">
            <a:extLst>
              <a:ext uri="{FF2B5EF4-FFF2-40B4-BE49-F238E27FC236}">
                <a16:creationId xmlns="" xmlns:a16="http://schemas.microsoft.com/office/drawing/2014/main" id="{6F13F55F-3A9F-4BE5-9B68-FFF4BCFCBC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"/>
            <a:ext cx="5299364" cy="6858000"/>
          </a:xfrm>
          <a:prstGeom prst="rect">
            <a:avLst/>
          </a:prstGeom>
        </p:spPr>
      </p:pic>
      <p:sp>
        <p:nvSpPr>
          <p:cNvPr id="5" name="Rectangle: 1">
            <a:extLst>
              <a:ext uri="{FF2B5EF4-FFF2-40B4-BE49-F238E27FC236}">
                <a16:creationId xmlns="" xmlns:a16="http://schemas.microsoft.com/office/drawing/2014/main" id="{3B774443-623D-4EC4-B6A0-EEDD61767446}"/>
              </a:ext>
            </a:extLst>
          </p:cNvPr>
          <p:cNvSpPr/>
          <p:nvPr/>
        </p:nvSpPr>
        <p:spPr>
          <a:xfrm>
            <a:off x="573233" y="4150243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smtClean="0">
                <a:solidFill>
                  <a:schemeClr val="tx1"/>
                </a:solidFill>
              </a:rPr>
              <a:t>عبارة خاطئة 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" name="Rectangle: 3">
            <a:extLst>
              <a:ext uri="{FF2B5EF4-FFF2-40B4-BE49-F238E27FC236}">
                <a16:creationId xmlns="" xmlns:a16="http://schemas.microsoft.com/office/drawing/2014/main" id="{7ECE4058-217A-44C4-94D9-93402EB3439F}"/>
              </a:ext>
            </a:extLst>
          </p:cNvPr>
          <p:cNvSpPr/>
          <p:nvPr/>
        </p:nvSpPr>
        <p:spPr>
          <a:xfrm>
            <a:off x="600075" y="4926568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tx1"/>
                </a:solidFill>
              </a:rPr>
              <a:t>عبارة صحيحة 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967E5995-BDDE-454D-992E-32FF2F6D2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7" y="4226445"/>
            <a:ext cx="552451" cy="55245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60FF6253-649B-4AF1-913E-3BCA56B825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4998005"/>
            <a:ext cx="552451" cy="552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7F84C9-8FD4-4D47-A626-1616C8EC740E}"/>
              </a:ext>
            </a:extLst>
          </p:cNvPr>
          <p:cNvSpPr txBox="1"/>
          <p:nvPr/>
        </p:nvSpPr>
        <p:spPr>
          <a:xfrm>
            <a:off x="916132" y="1638068"/>
            <a:ext cx="360045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133" b="1" smtClean="0"/>
              <a:t>في دورة حياة الثديات تمر بمرحلة التحول </a:t>
            </a:r>
            <a:endParaRPr lang="en-GB" sz="2133" b="1" dirty="0"/>
          </a:p>
        </p:txBody>
      </p:sp>
      <p:pic>
        <p:nvPicPr>
          <p:cNvPr id="14" name="Picture 2" descr="نتيجة بحث الصور عن light">
            <a:hlinkClick r:id="rId8" action="ppaction://hlinksldjump"/>
            <a:extLst>
              <a:ext uri="{FF2B5EF4-FFF2-40B4-BE49-F238E27FC236}">
                <a16:creationId xmlns="" xmlns:a16="http://schemas.microsoft.com/office/drawing/2014/main" id="{8F912DAA-06E3-4A1B-973D-B82B86B7F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15462" b="4675"/>
          <a:stretch/>
        </p:blipFill>
        <p:spPr bwMode="auto">
          <a:xfrm>
            <a:off x="3911720" y="2467863"/>
            <a:ext cx="925097" cy="11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96" y="1508820"/>
            <a:ext cx="5286704" cy="3345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1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2236424" y="8440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5" name="عنصر نائب للمحتوى 4" descr="لقطة الشاشة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4" y="844014"/>
            <a:ext cx="5345475" cy="4351338"/>
          </a:xfrm>
        </p:spPr>
      </p:pic>
      <p:sp>
        <p:nvSpPr>
          <p:cNvPr id="6" name="مربع نص 5"/>
          <p:cNvSpPr txBox="1"/>
          <p:nvPr/>
        </p:nvSpPr>
        <p:spPr>
          <a:xfrm>
            <a:off x="7639049" y="2169577"/>
            <a:ext cx="2285082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smtClean="0">
                <a:solidFill>
                  <a:schemeClr val="tx1"/>
                </a:solidFill>
              </a:rPr>
              <a:t>ما رأيك بمن يؤذي الحيوانات ؟</a:t>
            </a:r>
          </a:p>
          <a:p>
            <a:pPr algn="ctr"/>
            <a:endParaRPr lang="ar-SA" sz="2800" b="1" smtClean="0">
              <a:solidFill>
                <a:schemeClr val="tx1"/>
              </a:solidFill>
            </a:endParaRPr>
          </a:p>
          <a:p>
            <a:pPr algn="ctr"/>
            <a:r>
              <a:rPr lang="ar-SA" sz="2800" b="1" smtClean="0">
                <a:solidFill>
                  <a:schemeClr val="tx1"/>
                </a:solidFill>
              </a:rPr>
              <a:t>وماذا تقولين له  </a:t>
            </a:r>
          </a:p>
        </p:txBody>
      </p:sp>
    </p:spTree>
    <p:extLst>
      <p:ext uri="{BB962C8B-B14F-4D97-AF65-F5344CB8AC3E}">
        <p14:creationId xmlns:p14="http://schemas.microsoft.com/office/powerpoint/2010/main" val="6028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4C6269DA-A288-0347-A192-4E7A2BAE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739" b="20566"/>
          <a:stretch/>
        </p:blipFill>
        <p:spPr bwMode="auto">
          <a:xfrm>
            <a:off x="-32184" y="-178242"/>
            <a:ext cx="12224184" cy="70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1"/>
          <a:stretch/>
        </p:blipFill>
        <p:spPr>
          <a:xfrm>
            <a:off x="3105152" y="466856"/>
            <a:ext cx="6337299" cy="5438644"/>
          </a:xfrm>
        </p:spPr>
      </p:pic>
      <p:sp>
        <p:nvSpPr>
          <p:cNvPr id="6" name="مربع نص 5"/>
          <p:cNvSpPr txBox="1"/>
          <p:nvPr/>
        </p:nvSpPr>
        <p:spPr>
          <a:xfrm>
            <a:off x="3937000" y="3771900"/>
            <a:ext cx="4216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smtClean="0">
                <a:solidFill>
                  <a:schemeClr val="accent1">
                    <a:lumMod val="75000"/>
                  </a:schemeClr>
                </a:solidFill>
              </a:rPr>
              <a:t>إلى اللقاء في درس قادم </a:t>
            </a:r>
            <a:endParaRPr lang="ar-SA" sz="36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0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ربع نص 26"/>
          <p:cNvSpPr txBox="1"/>
          <p:nvPr/>
        </p:nvSpPr>
        <p:spPr>
          <a:xfrm>
            <a:off x="2211765" y="820580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6" name="صورة 5" descr="97c24217-33e8-4bdf-80f8-feb999642c09.jpg">
            <a:extLst>
              <a:ext uri="{FF2B5EF4-FFF2-40B4-BE49-F238E27FC236}">
                <a16:creationId xmlns="" xmlns:a16="http://schemas.microsoft.com/office/drawing/2014/main" id="{EF3FB39B-5005-43F1-8C9E-C519985359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84" y="95118"/>
            <a:ext cx="890156" cy="12090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BF62480-D7AF-4A40-83B4-2AC03884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502" y="95118"/>
            <a:ext cx="841681" cy="120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6F06D4D3-D039-4949-B588-78FCBAB3A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502" y="1411400"/>
            <a:ext cx="1797622" cy="9797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007F8CFF-DC97-4F3D-81CF-F588E250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6" y="95118"/>
            <a:ext cx="1220721" cy="197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E556065F-6888-493F-BDAD-16433B0DD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3" y="2059672"/>
            <a:ext cx="794725" cy="565962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CC5D3AAF-7080-4F09-9EDE-7B31C231D88F}"/>
              </a:ext>
            </a:extLst>
          </p:cNvPr>
          <p:cNvSpPr/>
          <p:nvPr/>
        </p:nvSpPr>
        <p:spPr>
          <a:xfrm>
            <a:off x="2328735" y="839570"/>
            <a:ext cx="770275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A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قبل أن نبدأ </a:t>
            </a:r>
            <a:r>
              <a:rPr lang="ar-AE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الحصة </a:t>
            </a:r>
            <a:r>
              <a:rPr lang="ar-AE" sz="28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هناك </a:t>
            </a:r>
            <a:endParaRPr lang="ar-AE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anna LT" panose="01000000000000000000" pitchFamily="2" charset="-78"/>
              <a:cs typeface="Janna LT" panose="01000000000000000000" pitchFamily="2" charset="-78"/>
            </a:endParaRPr>
          </a:p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بعض القوانين التي يحب أن نتبعها معاً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8D3A949F-C47E-49CD-94CA-AE846E870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29" y="2178109"/>
            <a:ext cx="1730362" cy="1730362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C50A95B6-9C0A-4184-9644-3111BEE105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29" y="2059672"/>
            <a:ext cx="1562498" cy="1562498"/>
          </a:xfrm>
          <a:prstGeom prst="rect">
            <a:avLst/>
          </a:prstGeom>
        </p:spPr>
      </p:pic>
      <p:grpSp>
        <p:nvGrpSpPr>
          <p:cNvPr id="15" name="Group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330EFC8F-315A-4356-AC7B-5B57C9CA4D59}"/>
              </a:ext>
            </a:extLst>
          </p:cNvPr>
          <p:cNvGrpSpPr/>
          <p:nvPr/>
        </p:nvGrpSpPr>
        <p:grpSpPr>
          <a:xfrm>
            <a:off x="2336088" y="2217899"/>
            <a:ext cx="1730362" cy="1730362"/>
            <a:chOff x="6266064" y="776915"/>
            <a:chExt cx="2803389" cy="2803389"/>
          </a:xfrm>
        </p:grpSpPr>
        <p:pic>
          <p:nvPicPr>
            <p:cNvPr id="24" name="Picture 1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2DA6F5B-26F8-409F-8CE8-BCAFA977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064" y="776915"/>
              <a:ext cx="2803389" cy="2803389"/>
            </a:xfrm>
            <a:prstGeom prst="rect">
              <a:avLst/>
            </a:prstGeom>
          </p:spPr>
        </p:pic>
        <p:pic>
          <p:nvPicPr>
            <p:cNvPr id="25" name="Picture 1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887DED21-EB80-4F01-BBC8-07EDAAF25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113" y="939850"/>
              <a:ext cx="2441202" cy="1938848"/>
            </a:xfrm>
            <a:prstGeom prst="rect">
              <a:avLst/>
            </a:prstGeom>
          </p:spPr>
        </p:pic>
      </p:grpSp>
      <p:sp>
        <p:nvSpPr>
          <p:cNvPr id="16" name="TextBox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EB826259-2DA1-4108-8BD7-E5EA834CCADB}"/>
              </a:ext>
            </a:extLst>
          </p:cNvPr>
          <p:cNvSpPr txBox="1"/>
          <p:nvPr/>
        </p:nvSpPr>
        <p:spPr>
          <a:xfrm>
            <a:off x="6453158" y="3714732"/>
            <a:ext cx="1562498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أغلق </a:t>
            </a:r>
            <a:endParaRPr lang="en-GB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ar-SA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الكاميرا</a:t>
            </a:r>
            <a:endParaRPr lang="en-GB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25487A04-447E-4BDD-B11F-038DD6DCED47}"/>
              </a:ext>
            </a:extLst>
          </p:cNvPr>
          <p:cNvSpPr txBox="1"/>
          <p:nvPr/>
        </p:nvSpPr>
        <p:spPr>
          <a:xfrm>
            <a:off x="8076901" y="3822776"/>
            <a:ext cx="1869035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التواجد على الوقت</a:t>
            </a:r>
          </a:p>
          <a:p>
            <a:pPr algn="ctr"/>
            <a:r>
              <a:rPr lang="ar-SA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أثناء فترة البث</a:t>
            </a:r>
            <a:endParaRPr lang="en-GB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DA2E4DAF-6F1D-4C96-979D-81FFAF076239}"/>
              </a:ext>
            </a:extLst>
          </p:cNvPr>
          <p:cNvSpPr txBox="1"/>
          <p:nvPr/>
        </p:nvSpPr>
        <p:spPr>
          <a:xfrm>
            <a:off x="4578217" y="3908471"/>
            <a:ext cx="1574818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أ</a:t>
            </a:r>
            <a:r>
              <a:rPr lang="ar-SA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غلق المايكرفون</a:t>
            </a:r>
            <a:r>
              <a:rPr lang="ar-SA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en-GB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="" xmlns:a16="http://schemas.microsoft.com/office/drawing/2014/main" xmlns:lc="http://schemas.openxmlformats.org/drawingml/2006/lockedCanvas" id="{E985EBFF-A91E-4F2B-89CA-FB637486DC5A}"/>
              </a:ext>
            </a:extLst>
          </p:cNvPr>
          <p:cNvSpPr txBox="1"/>
          <p:nvPr/>
        </p:nvSpPr>
        <p:spPr>
          <a:xfrm>
            <a:off x="2211765" y="3908471"/>
            <a:ext cx="199908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استمع لإجابات أصدقائي ولا أقاطعهم</a:t>
            </a:r>
            <a:endParaRPr lang="en-GB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0" name="Group 22">
            <a:extLst>
              <a:ext uri="{FF2B5EF4-FFF2-40B4-BE49-F238E27FC236}">
                <a16:creationId xmlns="" xmlns:a16="http://schemas.microsoft.com/office/drawing/2014/main" xmlns:lc="http://schemas.openxmlformats.org/drawingml/2006/lockedCanvas" id="{B582D5C3-E5E8-4680-89FA-249ED04DF0DE}"/>
              </a:ext>
            </a:extLst>
          </p:cNvPr>
          <p:cNvGrpSpPr/>
          <p:nvPr/>
        </p:nvGrpSpPr>
        <p:grpSpPr>
          <a:xfrm>
            <a:off x="8264203" y="2042464"/>
            <a:ext cx="1491812" cy="1510899"/>
            <a:chOff x="10481264" y="2146009"/>
            <a:chExt cx="1491812" cy="1510899"/>
          </a:xfrm>
        </p:grpSpPr>
        <p:pic>
          <p:nvPicPr>
            <p:cNvPr id="21" name="Picture 1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80F6DF1A-8F23-4E1B-A048-02DD9DBD0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264" y="2146009"/>
              <a:ext cx="1491812" cy="1510899"/>
            </a:xfrm>
            <a:prstGeom prst="rect">
              <a:avLst/>
            </a:prstGeom>
          </p:spPr>
        </p:pic>
        <p:pic>
          <p:nvPicPr>
            <p:cNvPr id="22" name="Picture 20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3AB2BFEF-7762-4E90-B1E6-4BBA9F05A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07654" y="2752037"/>
              <a:ext cx="205379" cy="299235"/>
            </a:xfrm>
            <a:prstGeom prst="rect">
              <a:avLst/>
            </a:prstGeom>
          </p:spPr>
        </p:pic>
        <p:pic>
          <p:nvPicPr>
            <p:cNvPr id="23" name="Picture 2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42B46610-B339-4F62-8DEB-B8799AEB3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9063" y="2610684"/>
              <a:ext cx="201166" cy="351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2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5" name="عنصر نائب للمحتوى 4" descr="لقطة الشاشة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25" y="710440"/>
            <a:ext cx="7744858" cy="4517210"/>
          </a:xfrm>
        </p:spPr>
      </p:pic>
    </p:spTree>
    <p:extLst>
      <p:ext uri="{BB962C8B-B14F-4D97-AF65-F5344CB8AC3E}">
        <p14:creationId xmlns:p14="http://schemas.microsoft.com/office/powerpoint/2010/main" val="313052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16" y="793214"/>
            <a:ext cx="3780066" cy="348251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073228" y="1096050"/>
            <a:ext cx="2127987" cy="2677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smtClean="0"/>
              <a:t>استراتيجية قراءة الصورة </a:t>
            </a:r>
          </a:p>
          <a:p>
            <a:pPr algn="ctr"/>
            <a:endParaRPr lang="ar-SA" sz="2400" b="1"/>
          </a:p>
          <a:p>
            <a:pPr algn="ctr"/>
            <a:endParaRPr lang="ar-SA" sz="2400" b="1" smtClean="0"/>
          </a:p>
          <a:p>
            <a:pPr algn="ctr"/>
            <a:r>
              <a:rPr lang="ar-SA" sz="2400" b="1" smtClean="0"/>
              <a:t>شاهدي الصورة و أكتشفي عنوان درسنا اليوم </a:t>
            </a:r>
            <a:endParaRPr lang="ar-SA" sz="2400" b="1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09" y="2158288"/>
            <a:ext cx="2464520" cy="3188411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3644900" y="4457700"/>
            <a:ext cx="52197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smtClean="0">
                <a:solidFill>
                  <a:schemeClr val="tx1"/>
                </a:solidFill>
              </a:rPr>
              <a:t>دورة حياة الحيوانات </a:t>
            </a:r>
            <a:endParaRPr lang="ar-SA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"/>
          <a:stretch/>
        </p:blipFill>
        <p:spPr>
          <a:xfrm>
            <a:off x="2133600" y="596900"/>
            <a:ext cx="7847682" cy="467360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799837" y="3961193"/>
            <a:ext cx="251520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smtClean="0"/>
              <a:t>معرفة كيف تنمو الحيوانات وتتكاثر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4759132" y="3182425"/>
            <a:ext cx="2555912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smtClean="0">
                <a:solidFill>
                  <a:schemeClr val="tx1"/>
                </a:solidFill>
              </a:rPr>
              <a:t>الهدف :</a:t>
            </a:r>
            <a:endParaRPr lang="ar-SA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97c24217-33e8-4bdf-80f8-feb999642c09.jpg">
            <a:extLst>
              <a:ext uri="{FF2B5EF4-FFF2-40B4-BE49-F238E27FC236}">
                <a16:creationId xmlns="" xmlns:a16="http://schemas.microsoft.com/office/drawing/2014/main" id="{EF3FB39B-5005-43F1-8C9E-C519985359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84" y="95118"/>
            <a:ext cx="890156" cy="12090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BF62480-D7AF-4A40-83B4-2AC03884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502" y="95118"/>
            <a:ext cx="841681" cy="120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6F06D4D3-D039-4949-B588-78FCBAB3A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502" y="1411400"/>
            <a:ext cx="1797622" cy="9797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007F8CFF-DC97-4F3D-81CF-F588E250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6" y="95118"/>
            <a:ext cx="1220721" cy="197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E556065F-6888-493F-BDAD-16433B0DD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3" y="2059672"/>
            <a:ext cx="794725" cy="565962"/>
          </a:xfrm>
          <a:prstGeom prst="rect">
            <a:avLst/>
          </a:prstGeom>
        </p:spPr>
      </p:pic>
      <p:sp>
        <p:nvSpPr>
          <p:cNvPr id="18" name="مربع نص 17"/>
          <p:cNvSpPr txBox="1"/>
          <p:nvPr/>
        </p:nvSpPr>
        <p:spPr>
          <a:xfrm>
            <a:off x="2174280" y="828953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2526354" y="792169"/>
            <a:ext cx="704070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altLang="ar-SA" sz="3600" b="1" dirty="0">
                <a:solidFill>
                  <a:srgbClr val="00FF00"/>
                </a:solidFill>
                <a:latin typeface="Calibri" pitchFamily="34" charset="0"/>
              </a:rPr>
              <a:t>استراتيجية التعلم النشط </a:t>
            </a:r>
            <a:r>
              <a:rPr lang="ar-SA" altLang="ar-SA" sz="3600" b="1" dirty="0">
                <a:solidFill>
                  <a:srgbClr val="FF0000"/>
                </a:solidFill>
                <a:latin typeface="Calibri" pitchFamily="34" charset="0"/>
              </a:rPr>
              <a:t>( جدول التعلم </a:t>
            </a:r>
            <a:r>
              <a:rPr lang="en-US" altLang="ar-SA" sz="3600" b="1" dirty="0" err="1" smtClean="0">
                <a:solidFill>
                  <a:srgbClr val="00B050"/>
                </a:solidFill>
                <a:latin typeface="Calibri" pitchFamily="34" charset="0"/>
              </a:rPr>
              <a:t>k</a:t>
            </a:r>
            <a:r>
              <a:rPr lang="en-US" altLang="ar-SA" sz="3600" b="1" dirty="0" err="1" smtClean="0">
                <a:solidFill>
                  <a:srgbClr val="4BACC6">
                    <a:lumMod val="60000"/>
                    <a:lumOff val="40000"/>
                  </a:srgbClr>
                </a:solidFill>
                <a:latin typeface="Calibri" pitchFamily="34" charset="0"/>
              </a:rPr>
              <a:t>W</a:t>
            </a:r>
            <a:r>
              <a:rPr lang="en-US" altLang="ar-SA" sz="3600" b="1" dirty="0" err="1" smtClean="0">
                <a:solidFill>
                  <a:srgbClr val="FFFF00"/>
                </a:solidFill>
                <a:latin typeface="Calibri" pitchFamily="34" charset="0"/>
              </a:rPr>
              <a:t>L</a:t>
            </a:r>
            <a:r>
              <a:rPr lang="en-US" altLang="ar-SA" sz="36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ar-SA" altLang="ar-SA" sz="3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516741"/>
              </p:ext>
            </p:extLst>
          </p:nvPr>
        </p:nvGraphicFramePr>
        <p:xfrm>
          <a:off x="2606298" y="1898765"/>
          <a:ext cx="6880819" cy="3180724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256466"/>
                <a:gridCol w="2256466"/>
                <a:gridCol w="2367887"/>
              </a:tblGrid>
              <a:tr h="96230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ماذا أعرف</a:t>
                      </a:r>
                      <a:endParaRPr lang="ar-S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ماذا اريد أن اعرف</a:t>
                      </a:r>
                      <a:endParaRPr lang="ar-S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/>
                        <a:t>ماذا تعلمت </a:t>
                      </a:r>
                      <a:endParaRPr lang="ar-SA" sz="3200" dirty="0"/>
                    </a:p>
                  </a:txBody>
                  <a:tcPr/>
                </a:tc>
              </a:tr>
              <a:tr h="124905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86486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45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236424" y="793214"/>
            <a:ext cx="7744858" cy="4351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3314700" y="2895600"/>
            <a:ext cx="5270500" cy="16637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/>
          </a:p>
        </p:txBody>
      </p:sp>
      <p:pic>
        <p:nvPicPr>
          <p:cNvPr id="4" name="صورة 3" descr="لقطة الشاشة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"/>
          <a:stretch/>
        </p:blipFill>
        <p:spPr>
          <a:xfrm>
            <a:off x="2236424" y="793214"/>
            <a:ext cx="7744858" cy="4351663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7019658" y="867184"/>
            <a:ext cx="2439777" cy="3046988"/>
          </a:xfrm>
          <a:prstGeom prst="rect">
            <a:avLst/>
          </a:prstGeom>
          <a:solidFill>
            <a:srgbClr val="FF60AA">
              <a:alpha val="83137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smtClean="0">
                <a:solidFill>
                  <a:schemeClr val="bg1"/>
                </a:solidFill>
              </a:rPr>
              <a:t>المفردات :</a:t>
            </a:r>
          </a:p>
          <a:p>
            <a:pPr algn="ctr"/>
            <a:endParaRPr lang="ar-SA" sz="3200" b="1">
              <a:solidFill>
                <a:schemeClr val="bg1"/>
              </a:solidFill>
            </a:endParaRPr>
          </a:p>
          <a:p>
            <a:pPr algn="ctr"/>
            <a:r>
              <a:rPr lang="ar-SA" sz="3200" b="1" smtClean="0">
                <a:solidFill>
                  <a:schemeClr val="bg1"/>
                </a:solidFill>
              </a:rPr>
              <a:t>التحول</a:t>
            </a:r>
          </a:p>
          <a:p>
            <a:pPr algn="ctr"/>
            <a:r>
              <a:rPr lang="ar-SA" sz="3200" b="1" smtClean="0">
                <a:solidFill>
                  <a:schemeClr val="bg1"/>
                </a:solidFill>
              </a:rPr>
              <a:t>البيضة </a:t>
            </a:r>
          </a:p>
          <a:p>
            <a:pPr algn="ctr"/>
            <a:r>
              <a:rPr lang="ar-SA" sz="3200" b="1" smtClean="0">
                <a:solidFill>
                  <a:schemeClr val="bg1"/>
                </a:solidFill>
              </a:rPr>
              <a:t>اليرقة </a:t>
            </a:r>
          </a:p>
          <a:p>
            <a:pPr algn="ctr"/>
            <a:r>
              <a:rPr lang="ar-SA" sz="3200" b="1" smtClean="0">
                <a:solidFill>
                  <a:schemeClr val="bg1"/>
                </a:solidFill>
              </a:rPr>
              <a:t>العذراء</a:t>
            </a:r>
            <a:endParaRPr lang="ar-SA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</TotalTime>
  <Words>408</Words>
  <Application>Microsoft Office PowerPoint</Application>
  <PresentationFormat>مخصص</PresentationFormat>
  <Paragraphs>109</Paragraphs>
  <Slides>36</Slides>
  <Notes>2</Notes>
  <HiddenSlides>0</HiddenSlides>
  <MMClips>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gege n</dc:creator>
  <cp:lastModifiedBy>user</cp:lastModifiedBy>
  <cp:revision>331</cp:revision>
  <dcterms:created xsi:type="dcterms:W3CDTF">2021-01-24T20:26:55Z</dcterms:created>
  <dcterms:modified xsi:type="dcterms:W3CDTF">2021-09-19T15:08:47Z</dcterms:modified>
</cp:coreProperties>
</file>