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7"/>
  </p:notesMasterIdLst>
  <p:sldIdLst>
    <p:sldId id="925" r:id="rId3"/>
    <p:sldId id="256" r:id="rId4"/>
    <p:sldId id="910" r:id="rId5"/>
    <p:sldId id="326" r:id="rId6"/>
    <p:sldId id="928" r:id="rId7"/>
    <p:sldId id="927" r:id="rId8"/>
    <p:sldId id="931" r:id="rId9"/>
    <p:sldId id="932" r:id="rId10"/>
    <p:sldId id="938" r:id="rId11"/>
    <p:sldId id="934" r:id="rId12"/>
    <p:sldId id="937" r:id="rId13"/>
    <p:sldId id="913" r:id="rId14"/>
    <p:sldId id="935" r:id="rId15"/>
    <p:sldId id="939" r:id="rId16"/>
    <p:sldId id="936" r:id="rId17"/>
    <p:sldId id="946" r:id="rId18"/>
    <p:sldId id="941" r:id="rId19"/>
    <p:sldId id="940" r:id="rId20"/>
    <p:sldId id="945" r:id="rId21"/>
    <p:sldId id="942" r:id="rId22"/>
    <p:sldId id="944" r:id="rId23"/>
    <p:sldId id="943" r:id="rId24"/>
    <p:sldId id="947" r:id="rId25"/>
    <p:sldId id="933" r:id="rId26"/>
  </p:sldIdLst>
  <p:sldSz cx="9144000" cy="5143500" type="screen16x9"/>
  <p:notesSz cx="6858000" cy="9144000"/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7C80"/>
    <a:srgbClr val="008000"/>
    <a:srgbClr val="000000"/>
    <a:srgbClr val="0066CC"/>
    <a:srgbClr val="FFCCFF"/>
    <a:srgbClr val="FF99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0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tableStyles" Target="tableStyles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tags" Target="tags/tag1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theme" Target="theme/theme1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notesMaster" Target="notesMasters/notesMaster1.xml" /><Relationship Id="rId30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36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فارغ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5619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551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4702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5921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35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874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8236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84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655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044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7531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2475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773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049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970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380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9049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283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699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743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7344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191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06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76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2738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516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957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2684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7727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9725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0559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3012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060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59314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14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454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9018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084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7661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53739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5452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0640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37138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1012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9304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62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41173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3733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5922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5840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20598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5897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8506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1305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9045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0860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2624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58050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0951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5464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955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1504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755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64172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01/03/1445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32455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01/03/1445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4876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01/03/1445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25288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01/03/1445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110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01/03/1445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13025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01/03/1445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13350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01/03/1445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62917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01/03/1445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521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01/03/1445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79821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01/03/1445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46259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01/03/1445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844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26" Type="http://schemas.openxmlformats.org/officeDocument/2006/relationships/slideLayout" Target="../slideLayouts/slideLayout26.xml" /><Relationship Id="rId39" Type="http://schemas.openxmlformats.org/officeDocument/2006/relationships/slideLayout" Target="../slideLayouts/slideLayout39.xml" /><Relationship Id="rId21" Type="http://schemas.openxmlformats.org/officeDocument/2006/relationships/slideLayout" Target="../slideLayouts/slideLayout21.xml" /><Relationship Id="rId34" Type="http://schemas.openxmlformats.org/officeDocument/2006/relationships/slideLayout" Target="../slideLayouts/slideLayout34.xml" /><Relationship Id="rId42" Type="http://schemas.openxmlformats.org/officeDocument/2006/relationships/slideLayout" Target="../slideLayouts/slideLayout42.xml" /><Relationship Id="rId47" Type="http://schemas.openxmlformats.org/officeDocument/2006/relationships/slideLayout" Target="../slideLayouts/slideLayout47.xml" /><Relationship Id="rId50" Type="http://schemas.openxmlformats.org/officeDocument/2006/relationships/slideLayout" Target="../slideLayouts/slideLayout50.xml" /><Relationship Id="rId55" Type="http://schemas.openxmlformats.org/officeDocument/2006/relationships/slideLayout" Target="../slideLayouts/slideLayout55.xml" /><Relationship Id="rId63" Type="http://schemas.openxmlformats.org/officeDocument/2006/relationships/slideLayout" Target="../slideLayouts/slideLayout63.xml" /><Relationship Id="rId68" Type="http://schemas.openxmlformats.org/officeDocument/2006/relationships/slideLayout" Target="../slideLayouts/slideLayout68.xml" /><Relationship Id="rId76" Type="http://schemas.openxmlformats.org/officeDocument/2006/relationships/theme" Target="../theme/theme1.xml" /><Relationship Id="rId7" Type="http://schemas.openxmlformats.org/officeDocument/2006/relationships/slideLayout" Target="../slideLayouts/slideLayout7.xml" /><Relationship Id="rId71" Type="http://schemas.openxmlformats.org/officeDocument/2006/relationships/slideLayout" Target="../slideLayouts/slideLayout7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9" Type="http://schemas.openxmlformats.org/officeDocument/2006/relationships/slideLayout" Target="../slideLayouts/slideLayout29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32" Type="http://schemas.openxmlformats.org/officeDocument/2006/relationships/slideLayout" Target="../slideLayouts/slideLayout32.xml" /><Relationship Id="rId37" Type="http://schemas.openxmlformats.org/officeDocument/2006/relationships/slideLayout" Target="../slideLayouts/slideLayout37.xml" /><Relationship Id="rId40" Type="http://schemas.openxmlformats.org/officeDocument/2006/relationships/slideLayout" Target="../slideLayouts/slideLayout40.xml" /><Relationship Id="rId45" Type="http://schemas.openxmlformats.org/officeDocument/2006/relationships/slideLayout" Target="../slideLayouts/slideLayout45.xml" /><Relationship Id="rId53" Type="http://schemas.openxmlformats.org/officeDocument/2006/relationships/slideLayout" Target="../slideLayouts/slideLayout53.xml" /><Relationship Id="rId58" Type="http://schemas.openxmlformats.org/officeDocument/2006/relationships/slideLayout" Target="../slideLayouts/slideLayout58.xml" /><Relationship Id="rId66" Type="http://schemas.openxmlformats.org/officeDocument/2006/relationships/slideLayout" Target="../slideLayouts/slideLayout66.xml" /><Relationship Id="rId74" Type="http://schemas.openxmlformats.org/officeDocument/2006/relationships/slideLayout" Target="../slideLayouts/slideLayout74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28" Type="http://schemas.openxmlformats.org/officeDocument/2006/relationships/slideLayout" Target="../slideLayouts/slideLayout28.xml" /><Relationship Id="rId36" Type="http://schemas.openxmlformats.org/officeDocument/2006/relationships/slideLayout" Target="../slideLayouts/slideLayout36.xml" /><Relationship Id="rId49" Type="http://schemas.openxmlformats.org/officeDocument/2006/relationships/slideLayout" Target="../slideLayouts/slideLayout49.xml" /><Relationship Id="rId57" Type="http://schemas.openxmlformats.org/officeDocument/2006/relationships/slideLayout" Target="../slideLayouts/slideLayout57.xml" /><Relationship Id="rId61" Type="http://schemas.openxmlformats.org/officeDocument/2006/relationships/slideLayout" Target="../slideLayouts/slideLayout61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31" Type="http://schemas.openxmlformats.org/officeDocument/2006/relationships/slideLayout" Target="../slideLayouts/slideLayout31.xml" /><Relationship Id="rId44" Type="http://schemas.openxmlformats.org/officeDocument/2006/relationships/slideLayout" Target="../slideLayouts/slideLayout44.xml" /><Relationship Id="rId52" Type="http://schemas.openxmlformats.org/officeDocument/2006/relationships/slideLayout" Target="../slideLayouts/slideLayout52.xml" /><Relationship Id="rId60" Type="http://schemas.openxmlformats.org/officeDocument/2006/relationships/slideLayout" Target="../slideLayouts/slideLayout60.xml" /><Relationship Id="rId65" Type="http://schemas.openxmlformats.org/officeDocument/2006/relationships/slideLayout" Target="../slideLayouts/slideLayout65.xml" /><Relationship Id="rId73" Type="http://schemas.openxmlformats.org/officeDocument/2006/relationships/slideLayout" Target="../slideLayouts/slideLayout73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Relationship Id="rId27" Type="http://schemas.openxmlformats.org/officeDocument/2006/relationships/slideLayout" Target="../slideLayouts/slideLayout27.xml" /><Relationship Id="rId30" Type="http://schemas.openxmlformats.org/officeDocument/2006/relationships/slideLayout" Target="../slideLayouts/slideLayout30.xml" /><Relationship Id="rId35" Type="http://schemas.openxmlformats.org/officeDocument/2006/relationships/slideLayout" Target="../slideLayouts/slideLayout35.xml" /><Relationship Id="rId43" Type="http://schemas.openxmlformats.org/officeDocument/2006/relationships/slideLayout" Target="../slideLayouts/slideLayout43.xml" /><Relationship Id="rId48" Type="http://schemas.openxmlformats.org/officeDocument/2006/relationships/slideLayout" Target="../slideLayouts/slideLayout48.xml" /><Relationship Id="rId56" Type="http://schemas.openxmlformats.org/officeDocument/2006/relationships/slideLayout" Target="../slideLayouts/slideLayout56.xml" /><Relationship Id="rId64" Type="http://schemas.openxmlformats.org/officeDocument/2006/relationships/slideLayout" Target="../slideLayouts/slideLayout64.xml" /><Relationship Id="rId69" Type="http://schemas.openxmlformats.org/officeDocument/2006/relationships/slideLayout" Target="../slideLayouts/slideLayout69.xml" /><Relationship Id="rId8" Type="http://schemas.openxmlformats.org/officeDocument/2006/relationships/slideLayout" Target="../slideLayouts/slideLayout8.xml" /><Relationship Id="rId51" Type="http://schemas.openxmlformats.org/officeDocument/2006/relationships/slideLayout" Target="../slideLayouts/slideLayout51.xml" /><Relationship Id="rId72" Type="http://schemas.openxmlformats.org/officeDocument/2006/relationships/slideLayout" Target="../slideLayouts/slideLayout72.xml" /><Relationship Id="rId3" Type="http://schemas.openxmlformats.org/officeDocument/2006/relationships/slideLayout" Target="../slideLayouts/slideLayout3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slideLayout" Target="../slideLayouts/slideLayout25.xml" /><Relationship Id="rId33" Type="http://schemas.openxmlformats.org/officeDocument/2006/relationships/slideLayout" Target="../slideLayouts/slideLayout33.xml" /><Relationship Id="rId38" Type="http://schemas.openxmlformats.org/officeDocument/2006/relationships/slideLayout" Target="../slideLayouts/slideLayout38.xml" /><Relationship Id="rId46" Type="http://schemas.openxmlformats.org/officeDocument/2006/relationships/slideLayout" Target="../slideLayouts/slideLayout46.xml" /><Relationship Id="rId59" Type="http://schemas.openxmlformats.org/officeDocument/2006/relationships/slideLayout" Target="../slideLayouts/slideLayout59.xml" /><Relationship Id="rId67" Type="http://schemas.openxmlformats.org/officeDocument/2006/relationships/slideLayout" Target="../slideLayouts/slideLayout67.xml" /><Relationship Id="rId20" Type="http://schemas.openxmlformats.org/officeDocument/2006/relationships/slideLayout" Target="../slideLayouts/slideLayout20.xml" /><Relationship Id="rId41" Type="http://schemas.openxmlformats.org/officeDocument/2006/relationships/slideLayout" Target="../slideLayouts/slideLayout41.xml" /><Relationship Id="rId54" Type="http://schemas.openxmlformats.org/officeDocument/2006/relationships/slideLayout" Target="../slideLayouts/slideLayout54.xml" /><Relationship Id="rId62" Type="http://schemas.openxmlformats.org/officeDocument/2006/relationships/slideLayout" Target="../slideLayouts/slideLayout62.xml" /><Relationship Id="rId70" Type="http://schemas.openxmlformats.org/officeDocument/2006/relationships/slideLayout" Target="../slideLayouts/slideLayout70.xml" /><Relationship Id="rId75" Type="http://schemas.openxmlformats.org/officeDocument/2006/relationships/slideLayout" Target="../slideLayouts/slideLayout75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 /><Relationship Id="rId3" Type="http://schemas.openxmlformats.org/officeDocument/2006/relationships/slideLayout" Target="../slideLayouts/slideLayout78.xml" /><Relationship Id="rId7" Type="http://schemas.openxmlformats.org/officeDocument/2006/relationships/slideLayout" Target="../slideLayouts/slideLayout82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77.xml" /><Relationship Id="rId1" Type="http://schemas.openxmlformats.org/officeDocument/2006/relationships/slideLayout" Target="../slideLayouts/slideLayout76.xml" /><Relationship Id="rId6" Type="http://schemas.openxmlformats.org/officeDocument/2006/relationships/slideLayout" Target="../slideLayouts/slideLayout81.xml" /><Relationship Id="rId11" Type="http://schemas.openxmlformats.org/officeDocument/2006/relationships/slideLayout" Target="../slideLayouts/slideLayout86.xml" /><Relationship Id="rId5" Type="http://schemas.openxmlformats.org/officeDocument/2006/relationships/slideLayout" Target="../slideLayouts/slideLayout80.xml" /><Relationship Id="rId10" Type="http://schemas.openxmlformats.org/officeDocument/2006/relationships/slideLayout" Target="../slideLayouts/slideLayout85.xml" /><Relationship Id="rId4" Type="http://schemas.openxmlformats.org/officeDocument/2006/relationships/slideLayout" Target="../slideLayouts/slideLayout79.xml" /><Relationship Id="rId9" Type="http://schemas.openxmlformats.org/officeDocument/2006/relationships/slideLayout" Target="../slideLayouts/slideLayout8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11" r:id="rId2"/>
    <p:sldLayoutId id="2147483705" r:id="rId3"/>
    <p:sldLayoutId id="2147483695" r:id="rId4"/>
    <p:sldLayoutId id="2147483683" r:id="rId5"/>
    <p:sldLayoutId id="2147483682" r:id="rId6"/>
    <p:sldLayoutId id="2147483679" r:id="rId7"/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735" r:id="rId18"/>
    <p:sldLayoutId id="2147483734" r:id="rId19"/>
    <p:sldLayoutId id="2147483733" r:id="rId20"/>
    <p:sldLayoutId id="2147483732" r:id="rId21"/>
    <p:sldLayoutId id="2147483731" r:id="rId22"/>
    <p:sldLayoutId id="2147483730" r:id="rId23"/>
    <p:sldLayoutId id="2147483729" r:id="rId24"/>
    <p:sldLayoutId id="2147483728" r:id="rId25"/>
    <p:sldLayoutId id="2147483727" r:id="rId26"/>
    <p:sldLayoutId id="2147483726" r:id="rId27"/>
    <p:sldLayoutId id="2147483725" r:id="rId28"/>
    <p:sldLayoutId id="2147483724" r:id="rId29"/>
    <p:sldLayoutId id="2147483723" r:id="rId30"/>
    <p:sldLayoutId id="2147483722" r:id="rId31"/>
    <p:sldLayoutId id="2147483721" r:id="rId32"/>
    <p:sldLayoutId id="2147483720" r:id="rId33"/>
    <p:sldLayoutId id="2147483719" r:id="rId34"/>
    <p:sldLayoutId id="2147483718" r:id="rId35"/>
    <p:sldLayoutId id="2147483717" r:id="rId36"/>
    <p:sldLayoutId id="2147483716" r:id="rId37"/>
    <p:sldLayoutId id="2147483715" r:id="rId38"/>
    <p:sldLayoutId id="2147483714" r:id="rId39"/>
    <p:sldLayoutId id="2147483713" r:id="rId40"/>
    <p:sldLayoutId id="2147483712" r:id="rId41"/>
    <p:sldLayoutId id="2147483710" r:id="rId42"/>
    <p:sldLayoutId id="2147483709" r:id="rId43"/>
    <p:sldLayoutId id="2147483708" r:id="rId44"/>
    <p:sldLayoutId id="2147483707" r:id="rId45"/>
    <p:sldLayoutId id="2147483706" r:id="rId46"/>
    <p:sldLayoutId id="2147483704" r:id="rId47"/>
    <p:sldLayoutId id="2147483703" r:id="rId48"/>
    <p:sldLayoutId id="2147483702" r:id="rId49"/>
    <p:sldLayoutId id="2147483701" r:id="rId50"/>
    <p:sldLayoutId id="2147483700" r:id="rId51"/>
    <p:sldLayoutId id="2147483699" r:id="rId52"/>
    <p:sldLayoutId id="2147483698" r:id="rId53"/>
    <p:sldLayoutId id="2147483697" r:id="rId54"/>
    <p:sldLayoutId id="2147483696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1" r:id="rId67"/>
    <p:sldLayoutId id="2147483680" r:id="rId68"/>
    <p:sldLayoutId id="2147483678" r:id="rId69"/>
    <p:sldLayoutId id="2147483677" r:id="rId70"/>
    <p:sldLayoutId id="2147483676" r:id="rId71"/>
    <p:sldLayoutId id="2147483675" r:id="rId72"/>
    <p:sldLayoutId id="2147483674" r:id="rId73"/>
    <p:sldLayoutId id="2147483673" r:id="rId74"/>
    <p:sldLayoutId id="2147483672" r:id="rId7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26930-3E2E-4B6D-9407-EE5BD1374FD4}" type="datetimeFigureOut">
              <a:rPr lang="ar-SA" smtClean="0"/>
              <a:t>01/03/1445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19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1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defTabSz="6858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13" Type="http://schemas.openxmlformats.org/officeDocument/2006/relationships/image" Target="../media/image11.png" /><Relationship Id="rId3" Type="http://schemas.openxmlformats.org/officeDocument/2006/relationships/image" Target="../media/image1.jpeg" /><Relationship Id="rId7" Type="http://schemas.openxmlformats.org/officeDocument/2006/relationships/image" Target="../media/image5.png" /><Relationship Id="rId12" Type="http://schemas.openxmlformats.org/officeDocument/2006/relationships/image" Target="../media/image10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11" Type="http://schemas.openxmlformats.org/officeDocument/2006/relationships/image" Target="../media/image9.png" /><Relationship Id="rId5" Type="http://schemas.openxmlformats.org/officeDocument/2006/relationships/image" Target="../media/image3.png" /><Relationship Id="rId10" Type="http://schemas.openxmlformats.org/officeDocument/2006/relationships/image" Target="../media/image8.png" /><Relationship Id="rId4" Type="http://schemas.openxmlformats.org/officeDocument/2006/relationships/image" Target="../media/image2.png" /><Relationship Id="rId9" Type="http://schemas.openxmlformats.org/officeDocument/2006/relationships/image" Target="../media/image7.png" /><Relationship Id="rId14" Type="http://schemas.openxmlformats.org/officeDocument/2006/relationships/image" Target="../media/image1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8.xml" /><Relationship Id="rId5" Type="http://schemas.openxmlformats.org/officeDocument/2006/relationships/image" Target="../media/image32.jpeg" /><Relationship Id="rId4" Type="http://schemas.openxmlformats.org/officeDocument/2006/relationships/image" Target="../media/image31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 /><Relationship Id="rId2" Type="http://schemas.microsoft.com/office/2007/relationships/media" Target="../media/media2.mp4" /><Relationship Id="rId1" Type="http://schemas.openxmlformats.org/officeDocument/2006/relationships/tags" Target="../tags/tag9.xml" /><Relationship Id="rId6" Type="http://schemas.openxmlformats.org/officeDocument/2006/relationships/image" Target="../media/image33.png" /><Relationship Id="rId5" Type="http://schemas.openxmlformats.org/officeDocument/2006/relationships/image" Target="../media/image2.png" /><Relationship Id="rId4" Type="http://schemas.openxmlformats.org/officeDocument/2006/relationships/slideLayout" Target="../slideLayouts/slideLayout17.xml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 /><Relationship Id="rId3" Type="http://schemas.openxmlformats.org/officeDocument/2006/relationships/image" Target="../media/image34.jpeg" /><Relationship Id="rId7" Type="http://schemas.openxmlformats.org/officeDocument/2006/relationships/image" Target="../media/image38.jpe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10.xml" /><Relationship Id="rId6" Type="http://schemas.openxmlformats.org/officeDocument/2006/relationships/image" Target="../media/image37.jpeg" /><Relationship Id="rId5" Type="http://schemas.openxmlformats.org/officeDocument/2006/relationships/image" Target="../media/image36.jpeg" /><Relationship Id="rId4" Type="http://schemas.openxmlformats.org/officeDocument/2006/relationships/image" Target="../media/image35.jpeg" /><Relationship Id="rId9" Type="http://schemas.openxmlformats.org/officeDocument/2006/relationships/image" Target="../media/image40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11.xml" /><Relationship Id="rId4" Type="http://schemas.openxmlformats.org/officeDocument/2006/relationships/image" Target="../media/image41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12.xml" /><Relationship Id="rId4" Type="http://schemas.openxmlformats.org/officeDocument/2006/relationships/image" Target="../media/image42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13.xml" /><Relationship Id="rId4" Type="http://schemas.openxmlformats.org/officeDocument/2006/relationships/image" Target="../media/image43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14.xml" /><Relationship Id="rId4" Type="http://schemas.openxmlformats.org/officeDocument/2006/relationships/image" Target="../media/image44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15.xml" /><Relationship Id="rId4" Type="http://schemas.openxmlformats.org/officeDocument/2006/relationships/image" Target="../media/image45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16.xml" /><Relationship Id="rId5" Type="http://schemas.openxmlformats.org/officeDocument/2006/relationships/image" Target="../media/image47.png" /><Relationship Id="rId4" Type="http://schemas.openxmlformats.org/officeDocument/2006/relationships/image" Target="../media/image46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17.xml" /><Relationship Id="rId4" Type="http://schemas.openxmlformats.org/officeDocument/2006/relationships/image" Target="../media/image48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13" Type="http://schemas.openxmlformats.org/officeDocument/2006/relationships/image" Target="../media/image13.png" /><Relationship Id="rId3" Type="http://schemas.openxmlformats.org/officeDocument/2006/relationships/slideLayout" Target="../slideLayouts/slideLayout1.xml" /><Relationship Id="rId7" Type="http://schemas.openxmlformats.org/officeDocument/2006/relationships/image" Target="../media/image3.png" /><Relationship Id="rId12" Type="http://schemas.openxmlformats.org/officeDocument/2006/relationships/image" Target="../media/image8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2.png" /><Relationship Id="rId11" Type="http://schemas.openxmlformats.org/officeDocument/2006/relationships/image" Target="../media/image7.png" /><Relationship Id="rId5" Type="http://schemas.openxmlformats.org/officeDocument/2006/relationships/image" Target="../media/image1.jpeg" /><Relationship Id="rId10" Type="http://schemas.openxmlformats.org/officeDocument/2006/relationships/image" Target="../media/image6.png" /><Relationship Id="rId4" Type="http://schemas.openxmlformats.org/officeDocument/2006/relationships/notesSlide" Target="../notesSlides/notesSlide2.xml" /><Relationship Id="rId9" Type="http://schemas.openxmlformats.org/officeDocument/2006/relationships/image" Target="../media/image5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18.xml" /><Relationship Id="rId4" Type="http://schemas.openxmlformats.org/officeDocument/2006/relationships/image" Target="../media/image49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19.xml" /><Relationship Id="rId4" Type="http://schemas.openxmlformats.org/officeDocument/2006/relationships/image" Target="../media/image50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20.xml" /><Relationship Id="rId4" Type="http://schemas.openxmlformats.org/officeDocument/2006/relationships/image" Target="../media/image51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21.xml" /><Relationship Id="rId4" Type="http://schemas.openxmlformats.org/officeDocument/2006/relationships/image" Target="../media/image51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22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 /><Relationship Id="rId3" Type="http://schemas.openxmlformats.org/officeDocument/2006/relationships/image" Target="../media/image15.png" /><Relationship Id="rId7" Type="http://schemas.openxmlformats.org/officeDocument/2006/relationships/image" Target="../media/image19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82.xml" /><Relationship Id="rId6" Type="http://schemas.openxmlformats.org/officeDocument/2006/relationships/image" Target="../media/image18.png" /><Relationship Id="rId5" Type="http://schemas.openxmlformats.org/officeDocument/2006/relationships/image" Target="../media/image17.png" /><Relationship Id="rId10" Type="http://schemas.openxmlformats.org/officeDocument/2006/relationships/image" Target="../media/image22.png" /><Relationship Id="rId4" Type="http://schemas.openxmlformats.org/officeDocument/2006/relationships/image" Target="../media/image16.png" /><Relationship Id="rId9" Type="http://schemas.openxmlformats.org/officeDocument/2006/relationships/image" Target="../media/image21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2.xml" /><Relationship Id="rId4" Type="http://schemas.openxmlformats.org/officeDocument/2006/relationships/image" Target="../media/image23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3.xml" /><Relationship Id="rId6" Type="http://schemas.openxmlformats.org/officeDocument/2006/relationships/image" Target="../media/image26.png" /><Relationship Id="rId5" Type="http://schemas.openxmlformats.org/officeDocument/2006/relationships/image" Target="../media/image25.png" /><Relationship Id="rId4" Type="http://schemas.openxmlformats.org/officeDocument/2006/relationships/image" Target="../media/image2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4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5.xml" /><Relationship Id="rId5" Type="http://schemas.openxmlformats.org/officeDocument/2006/relationships/image" Target="../media/image28.png" /><Relationship Id="rId4" Type="http://schemas.openxmlformats.org/officeDocument/2006/relationships/image" Target="../media/image27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6.xml" /><Relationship Id="rId4" Type="http://schemas.openxmlformats.org/officeDocument/2006/relationships/image" Target="../media/image29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7.xml" /><Relationship Id="rId4" Type="http://schemas.openxmlformats.org/officeDocument/2006/relationships/image" Target="../media/image30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6174" y="447775"/>
            <a:ext cx="6171950" cy="40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1879001" cy="16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09518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4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95210" y="3017188"/>
            <a:ext cx="1044351" cy="81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8146" y="486871"/>
            <a:ext cx="1000053" cy="80422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8328" y="760770"/>
            <a:ext cx="572822" cy="30777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6761781" y="1070639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6817420" y="1333021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6817420" y="1628474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5717219" y="1131458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chemeClr val="tx1"/>
                </a:solidFill>
              </a:rPr>
              <a:t>/ 2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6415285" y="1390247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6451452" y="1658495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3FF04BB-6D1C-4EAD-9BE9-C359AE9862E6}"/>
              </a:ext>
            </a:extLst>
          </p:cNvPr>
          <p:cNvSpPr txBox="1"/>
          <p:nvPr/>
        </p:nvSpPr>
        <p:spPr>
          <a:xfrm>
            <a:off x="3458387" y="696018"/>
            <a:ext cx="24668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  <a:latin typeface="Aldhabi" panose="01000000000000000000" pitchFamily="2" charset="-78"/>
                <a:cs typeface="+mn-cs"/>
              </a:rPr>
              <a:t>بسم الله الرحمن الرحيم</a:t>
            </a:r>
          </a:p>
        </p:txBody>
      </p:sp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E6898877-E89C-496D-BFAB-9E9028CD1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10724" r="14459" b="18641"/>
          <a:stretch/>
        </p:blipFill>
        <p:spPr bwMode="auto">
          <a:xfrm>
            <a:off x="307825" y="731590"/>
            <a:ext cx="1581133" cy="1346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79" y="1390247"/>
            <a:ext cx="3246349" cy="18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5A30345-C71D-4F39-80D7-0021CDE13F8B}"/>
              </a:ext>
            </a:extLst>
          </p:cNvPr>
          <p:cNvSpPr txBox="1"/>
          <p:nvPr/>
        </p:nvSpPr>
        <p:spPr>
          <a:xfrm>
            <a:off x="5817369" y="2737226"/>
            <a:ext cx="1567000" cy="30777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SA" sz="1400" b="1" dirty="0">
                <a:solidFill>
                  <a:schemeClr val="accent5">
                    <a:lumMod val="75000"/>
                  </a:schemeClr>
                </a:solidFill>
              </a:rPr>
              <a:t>المعلمة : عبير الثقفي </a:t>
            </a:r>
            <a:endParaRPr lang="ar-SA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8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  <p:bldP spid="16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36975" y="163325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AAC48EE8-A832-4B01-A0BB-599A9D584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4" y="1322793"/>
            <a:ext cx="4125113" cy="28875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AB5596EE-CE8E-4735-BAA5-37C1F6801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79" y="2209691"/>
            <a:ext cx="3381124" cy="24150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1277D91-A274-47FF-9C26-DE4A4620C29A}"/>
              </a:ext>
            </a:extLst>
          </p:cNvPr>
          <p:cNvSpPr txBox="1"/>
          <p:nvPr/>
        </p:nvSpPr>
        <p:spPr>
          <a:xfrm>
            <a:off x="5792816" y="1662377"/>
            <a:ext cx="2320752" cy="338554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bg1"/>
                </a:solidFill>
              </a:rPr>
              <a:t>ماذا يحدث عند زراعة البذور 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05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2" name="فيديو البذور">
            <a:hlinkClick r:id="" action="ppaction://media"/>
            <a:extLst>
              <a:ext uri="{FF2B5EF4-FFF2-40B4-BE49-F238E27FC236}">
                <a16:creationId xmlns:a16="http://schemas.microsoft.com/office/drawing/2014/main" id="{DB583FEB-0E91-45AB-B1DA-A86B2ABE9EA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916" y="1194462"/>
            <a:ext cx="6130089" cy="315794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D8AAF9D7-85BF-46D1-B3A7-72B70B81736C}"/>
              </a:ext>
            </a:extLst>
          </p:cNvPr>
          <p:cNvSpPr txBox="1"/>
          <p:nvPr/>
        </p:nvSpPr>
        <p:spPr>
          <a:xfrm>
            <a:off x="6550576" y="1991258"/>
            <a:ext cx="2320752" cy="338554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bg1"/>
                </a:solidFill>
              </a:rPr>
              <a:t>ماذا يحدث عند زراعة البذور 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033503" y="229788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</a:t>
            </a:r>
            <a:r>
              <a:rPr lang="ar-SA" sz="1050" b="1" dirty="0">
                <a:solidFill>
                  <a:schemeClr val="tx1"/>
                </a:solidFill>
              </a:rPr>
              <a:t>لثاني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8717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 dirty="0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272764" y="149692"/>
            <a:ext cx="918101" cy="574108"/>
          </a:xfrm>
          <a:prstGeom prst="plaque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405437" y="1164351"/>
            <a:ext cx="111656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الدرس الأول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1C95C80-7A72-4F74-9909-121E7490976B}"/>
              </a:ext>
            </a:extLst>
          </p:cNvPr>
          <p:cNvSpPr txBox="1"/>
          <p:nvPr/>
        </p:nvSpPr>
        <p:spPr>
          <a:xfrm>
            <a:off x="7405437" y="2218821"/>
            <a:ext cx="1690916" cy="374571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الجنين</a:t>
            </a:r>
            <a:endParaRPr lang="ar-EG" sz="1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C041E1E3-8FFA-4D6B-AB78-FA7F34A6FFA2}"/>
              </a:ext>
            </a:extLst>
          </p:cNvPr>
          <p:cNvCxnSpPr>
            <a:cxnSpLocks/>
          </p:cNvCxnSpPr>
          <p:nvPr/>
        </p:nvCxnSpPr>
        <p:spPr>
          <a:xfrm>
            <a:off x="4146334" y="1589446"/>
            <a:ext cx="0" cy="2595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AAFEC3D2-3E36-4FC6-854A-C31EFF8ACDD5}"/>
              </a:ext>
            </a:extLst>
          </p:cNvPr>
          <p:cNvCxnSpPr>
            <a:cxnSpLocks/>
          </p:cNvCxnSpPr>
          <p:nvPr/>
        </p:nvCxnSpPr>
        <p:spPr>
          <a:xfrm flipH="1">
            <a:off x="966162" y="1849002"/>
            <a:ext cx="73572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77FE93FF-7601-4489-8F19-227D2C10BB28}"/>
              </a:ext>
            </a:extLst>
          </p:cNvPr>
          <p:cNvCxnSpPr>
            <a:cxnSpLocks/>
          </p:cNvCxnSpPr>
          <p:nvPr/>
        </p:nvCxnSpPr>
        <p:spPr>
          <a:xfrm flipH="1">
            <a:off x="8282353" y="1849002"/>
            <a:ext cx="1" cy="329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41B12152-0FD0-429E-968B-559B003DBC38}"/>
              </a:ext>
            </a:extLst>
          </p:cNvPr>
          <p:cNvCxnSpPr>
            <a:cxnSpLocks/>
          </p:cNvCxnSpPr>
          <p:nvPr/>
        </p:nvCxnSpPr>
        <p:spPr>
          <a:xfrm flipH="1">
            <a:off x="966162" y="1869126"/>
            <a:ext cx="2" cy="2895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B026FAD-03C6-4961-87EB-10CF29ADE85F}"/>
              </a:ext>
            </a:extLst>
          </p:cNvPr>
          <p:cNvSpPr txBox="1"/>
          <p:nvPr/>
        </p:nvSpPr>
        <p:spPr>
          <a:xfrm>
            <a:off x="199778" y="2184769"/>
            <a:ext cx="1783011" cy="442674"/>
          </a:xfrm>
          <a:prstGeom prst="round2Diag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الثمرة</a:t>
            </a:r>
            <a:endParaRPr lang="ar-EG" sz="2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334EF89D-E190-4F54-8CB4-9272A527C21A}"/>
              </a:ext>
            </a:extLst>
          </p:cNvPr>
          <p:cNvSpPr txBox="1"/>
          <p:nvPr/>
        </p:nvSpPr>
        <p:spPr>
          <a:xfrm>
            <a:off x="2844639" y="989764"/>
            <a:ext cx="2603389" cy="562630"/>
          </a:xfrm>
          <a:prstGeom prst="flowChartTermina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تنمو النباتات وتتكاثر </a:t>
            </a:r>
            <a:r>
              <a:rPr lang="ar-EG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2F949451-6226-40E6-90B0-8EB02A40D66D}"/>
              </a:ext>
            </a:extLst>
          </p:cNvPr>
          <p:cNvSpPr txBox="1"/>
          <p:nvPr/>
        </p:nvSpPr>
        <p:spPr>
          <a:xfrm>
            <a:off x="2641782" y="2974204"/>
            <a:ext cx="1690916" cy="578882"/>
          </a:xfrm>
          <a:prstGeom prst="round2Diag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تركيب ينمو ويصبح نبات جديد</a:t>
            </a:r>
            <a:endParaRPr lang="ar-EG" b="1" spc="50" dirty="0">
              <a:ln w="0"/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3BB39C3E-3D55-4D8C-844C-265789F2905D}"/>
              </a:ext>
            </a:extLst>
          </p:cNvPr>
          <p:cNvSpPr txBox="1"/>
          <p:nvPr/>
        </p:nvSpPr>
        <p:spPr>
          <a:xfrm>
            <a:off x="482953" y="10287000"/>
            <a:ext cx="1783011" cy="340519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البصل والقمح والشعير </a:t>
            </a:r>
            <a:r>
              <a:rPr lang="ar-EG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pic>
        <p:nvPicPr>
          <p:cNvPr id="1032" name="Picture 8" descr="كيف ينمو البصل الأخضر">
            <a:extLst>
              <a:ext uri="{FF2B5EF4-FFF2-40B4-BE49-F238E27FC236}">
                <a16:creationId xmlns:a16="http://schemas.microsoft.com/office/drawing/2014/main" id="{5ACD3CA8-2BC9-4BF5-88F6-809D6CFA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787" y="10287000"/>
            <a:ext cx="1021899" cy="1150059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البصل، سر إطالة العمر، فهل يخلو منه بيت..؟! | &amp;quot;موسوعة النباتات الطبيعية و  مستحضراتها..&amp;quot;">
            <a:extLst>
              <a:ext uri="{FF2B5EF4-FFF2-40B4-BE49-F238E27FC236}">
                <a16:creationId xmlns:a16="http://schemas.microsoft.com/office/drawing/2014/main" id="{8AECF117-A97B-44FC-8B9B-3918F3F92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901" y="10287000"/>
            <a:ext cx="1086678" cy="1209072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5B2A361-FABE-452B-A546-F0C5FCFB6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8" y="10287000"/>
            <a:ext cx="1532769" cy="1126466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رابط كسهم مستقيم 42">
            <a:extLst>
              <a:ext uri="{FF2B5EF4-FFF2-40B4-BE49-F238E27FC236}">
                <a16:creationId xmlns:a16="http://schemas.microsoft.com/office/drawing/2014/main" id="{594B8539-31FC-40F8-8184-65406DE03E14}"/>
              </a:ext>
            </a:extLst>
          </p:cNvPr>
          <p:cNvCxnSpPr>
            <a:cxnSpLocks/>
          </p:cNvCxnSpPr>
          <p:nvPr/>
        </p:nvCxnSpPr>
        <p:spPr>
          <a:xfrm flipH="1">
            <a:off x="8298544" y="2699658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رابط كسهم مستقيم 43">
            <a:extLst>
              <a:ext uri="{FF2B5EF4-FFF2-40B4-BE49-F238E27FC236}">
                <a16:creationId xmlns:a16="http://schemas.microsoft.com/office/drawing/2014/main" id="{48A3E023-0EDE-4BF5-B70F-AEBF03871604}"/>
              </a:ext>
            </a:extLst>
          </p:cNvPr>
          <p:cNvCxnSpPr>
            <a:cxnSpLocks/>
          </p:cNvCxnSpPr>
          <p:nvPr/>
        </p:nvCxnSpPr>
        <p:spPr>
          <a:xfrm flipH="1">
            <a:off x="1284902" y="10287000"/>
            <a:ext cx="6278" cy="2472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0B2D503-1F3D-4F71-B247-0AF9BB326965}"/>
              </a:ext>
            </a:extLst>
          </p:cNvPr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7903F37-C7B3-42D1-8497-D9FFABD5D824}"/>
              </a:ext>
            </a:extLst>
          </p:cNvPr>
          <p:cNvSpPr txBox="1"/>
          <p:nvPr/>
        </p:nvSpPr>
        <p:spPr>
          <a:xfrm>
            <a:off x="5075900" y="2197179"/>
            <a:ext cx="1690916" cy="374571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الزهره</a:t>
            </a:r>
            <a:endParaRPr lang="ar-EG" sz="1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341C4E9-B566-41C9-BF15-45C2D18FFC80}"/>
              </a:ext>
            </a:extLst>
          </p:cNvPr>
          <p:cNvSpPr txBox="1"/>
          <p:nvPr/>
        </p:nvSpPr>
        <p:spPr>
          <a:xfrm>
            <a:off x="2499952" y="2197195"/>
            <a:ext cx="1690916" cy="374571"/>
          </a:xfrm>
          <a:prstGeom prst="round2Diag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البذور</a:t>
            </a:r>
            <a:endParaRPr lang="ar-EG" sz="1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D44126F5-C3CB-400F-AC33-7FCBBE82041F}"/>
              </a:ext>
            </a:extLst>
          </p:cNvPr>
          <p:cNvSpPr txBox="1"/>
          <p:nvPr/>
        </p:nvSpPr>
        <p:spPr>
          <a:xfrm>
            <a:off x="5155749" y="2989431"/>
            <a:ext cx="1690916" cy="578882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جزء من النبات يكون البذور والثمار</a:t>
            </a:r>
            <a:endParaRPr lang="ar-EG" b="1" spc="50" dirty="0">
              <a:ln w="0"/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88FEC65-D5AC-487F-B46B-1813A0663EEE}"/>
              </a:ext>
            </a:extLst>
          </p:cNvPr>
          <p:cNvSpPr txBox="1"/>
          <p:nvPr/>
        </p:nvSpPr>
        <p:spPr>
          <a:xfrm>
            <a:off x="199778" y="2989431"/>
            <a:ext cx="1690916" cy="646986"/>
          </a:xfrm>
          <a:prstGeom prst="round2Diag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جزء من النبات يحمل بداخله البذور</a:t>
            </a:r>
            <a:endParaRPr lang="ar-EG" sz="16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85F21E2-F08C-4525-B85A-DDA9FA6EF26B}"/>
              </a:ext>
            </a:extLst>
          </p:cNvPr>
          <p:cNvSpPr txBox="1"/>
          <p:nvPr/>
        </p:nvSpPr>
        <p:spPr>
          <a:xfrm>
            <a:off x="7405437" y="3050644"/>
            <a:ext cx="1690916" cy="578882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جزء صغير داخل البذرة يتغذى عليها</a:t>
            </a:r>
            <a:endParaRPr lang="ar-EG" b="1" spc="50" dirty="0">
              <a:ln w="0"/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170" name="Picture 2" descr="مشاهدة صورة المصدر">
            <a:extLst>
              <a:ext uri="{FF2B5EF4-FFF2-40B4-BE49-F238E27FC236}">
                <a16:creationId xmlns:a16="http://schemas.microsoft.com/office/drawing/2014/main" id="{39CD7042-DFE4-4798-85A3-12B36031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5" y="3888250"/>
            <a:ext cx="1655697" cy="10635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مشاهدة صورة المصدر">
            <a:extLst>
              <a:ext uri="{FF2B5EF4-FFF2-40B4-BE49-F238E27FC236}">
                <a16:creationId xmlns:a16="http://schemas.microsoft.com/office/drawing/2014/main" id="{12551B46-C50B-43D2-9DE5-73FA48982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9" t="18042" r="4734" b="16379"/>
          <a:stretch/>
        </p:blipFill>
        <p:spPr bwMode="auto">
          <a:xfrm>
            <a:off x="7491290" y="3913095"/>
            <a:ext cx="1519209" cy="10503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 descr="مشاهدة صورة المصدر">
            <a:extLst>
              <a:ext uri="{FF2B5EF4-FFF2-40B4-BE49-F238E27FC236}">
                <a16:creationId xmlns:a16="http://schemas.microsoft.com/office/drawing/2014/main" id="{1B8CAA48-810E-4509-B091-9B014AB6A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 bwMode="auto">
          <a:xfrm>
            <a:off x="5315592" y="3921274"/>
            <a:ext cx="1519209" cy="10926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6" name="Picture 8" descr="مشاهدة صورة المصدر">
            <a:extLst>
              <a:ext uri="{FF2B5EF4-FFF2-40B4-BE49-F238E27FC236}">
                <a16:creationId xmlns:a16="http://schemas.microsoft.com/office/drawing/2014/main" id="{4C0345E3-4CB8-4CC7-BF01-292171207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194" y="3888250"/>
            <a:ext cx="1634504" cy="10896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7" name="رابط كسهم مستقيم 46">
            <a:extLst>
              <a:ext uri="{FF2B5EF4-FFF2-40B4-BE49-F238E27FC236}">
                <a16:creationId xmlns:a16="http://schemas.microsoft.com/office/drawing/2014/main" id="{ADB63B2D-CF04-4285-A4A4-40598FF54592}"/>
              </a:ext>
            </a:extLst>
          </p:cNvPr>
          <p:cNvCxnSpPr>
            <a:cxnSpLocks/>
          </p:cNvCxnSpPr>
          <p:nvPr/>
        </p:nvCxnSpPr>
        <p:spPr>
          <a:xfrm flipH="1">
            <a:off x="8323386" y="3626424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رابط كسهم مستقيم 47">
            <a:extLst>
              <a:ext uri="{FF2B5EF4-FFF2-40B4-BE49-F238E27FC236}">
                <a16:creationId xmlns:a16="http://schemas.microsoft.com/office/drawing/2014/main" id="{AB483F2F-7082-4DF7-86A7-7340CFD3C233}"/>
              </a:ext>
            </a:extLst>
          </p:cNvPr>
          <p:cNvCxnSpPr>
            <a:cxnSpLocks/>
          </p:cNvCxnSpPr>
          <p:nvPr/>
        </p:nvCxnSpPr>
        <p:spPr>
          <a:xfrm flipH="1">
            <a:off x="3551469" y="3552080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716FEF2A-ABE8-43D3-97DB-0808158770C1}"/>
              </a:ext>
            </a:extLst>
          </p:cNvPr>
          <p:cNvCxnSpPr>
            <a:cxnSpLocks/>
          </p:cNvCxnSpPr>
          <p:nvPr/>
        </p:nvCxnSpPr>
        <p:spPr>
          <a:xfrm flipH="1">
            <a:off x="3427411" y="2616165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رابط كسهم مستقيم 49">
            <a:extLst>
              <a:ext uri="{FF2B5EF4-FFF2-40B4-BE49-F238E27FC236}">
                <a16:creationId xmlns:a16="http://schemas.microsoft.com/office/drawing/2014/main" id="{D5EC624D-F489-48AB-99E1-893871EB59E3}"/>
              </a:ext>
            </a:extLst>
          </p:cNvPr>
          <p:cNvCxnSpPr>
            <a:cxnSpLocks/>
          </p:cNvCxnSpPr>
          <p:nvPr/>
        </p:nvCxnSpPr>
        <p:spPr>
          <a:xfrm flipH="1">
            <a:off x="1101612" y="3583395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رابط كسهم مستقيم 50">
            <a:extLst>
              <a:ext uri="{FF2B5EF4-FFF2-40B4-BE49-F238E27FC236}">
                <a16:creationId xmlns:a16="http://schemas.microsoft.com/office/drawing/2014/main" id="{4BDDF92C-FD44-4ECF-8EC1-D990B5D4B1F5}"/>
              </a:ext>
            </a:extLst>
          </p:cNvPr>
          <p:cNvCxnSpPr>
            <a:cxnSpLocks/>
          </p:cNvCxnSpPr>
          <p:nvPr/>
        </p:nvCxnSpPr>
        <p:spPr>
          <a:xfrm flipH="1">
            <a:off x="1055564" y="2627443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رابط كسهم مستقيم 51">
            <a:extLst>
              <a:ext uri="{FF2B5EF4-FFF2-40B4-BE49-F238E27FC236}">
                <a16:creationId xmlns:a16="http://schemas.microsoft.com/office/drawing/2014/main" id="{BF917246-E22F-4635-8685-F1790893C41D}"/>
              </a:ext>
            </a:extLst>
          </p:cNvPr>
          <p:cNvCxnSpPr>
            <a:cxnSpLocks/>
          </p:cNvCxnSpPr>
          <p:nvPr/>
        </p:nvCxnSpPr>
        <p:spPr>
          <a:xfrm flipH="1">
            <a:off x="6001207" y="2627442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رابط كسهم مستقيم 52">
            <a:extLst>
              <a:ext uri="{FF2B5EF4-FFF2-40B4-BE49-F238E27FC236}">
                <a16:creationId xmlns:a16="http://schemas.microsoft.com/office/drawing/2014/main" id="{67DAA5BB-78DF-4CCD-B147-2EDC0119F4BD}"/>
              </a:ext>
            </a:extLst>
          </p:cNvPr>
          <p:cNvCxnSpPr>
            <a:cxnSpLocks/>
          </p:cNvCxnSpPr>
          <p:nvPr/>
        </p:nvCxnSpPr>
        <p:spPr>
          <a:xfrm flipH="1">
            <a:off x="5937547" y="1894605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رابط كسهم مستقيم 53">
            <a:extLst>
              <a:ext uri="{FF2B5EF4-FFF2-40B4-BE49-F238E27FC236}">
                <a16:creationId xmlns:a16="http://schemas.microsoft.com/office/drawing/2014/main" id="{71C8FB0B-708A-4B12-95B9-831F7E223AF9}"/>
              </a:ext>
            </a:extLst>
          </p:cNvPr>
          <p:cNvCxnSpPr>
            <a:cxnSpLocks/>
          </p:cNvCxnSpPr>
          <p:nvPr/>
        </p:nvCxnSpPr>
        <p:spPr>
          <a:xfrm flipH="1">
            <a:off x="3427411" y="1884727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رابط كسهم مستقيم 54">
            <a:extLst>
              <a:ext uri="{FF2B5EF4-FFF2-40B4-BE49-F238E27FC236}">
                <a16:creationId xmlns:a16="http://schemas.microsoft.com/office/drawing/2014/main" id="{C09335A5-1A1B-42C1-B806-60105145B2A4}"/>
              </a:ext>
            </a:extLst>
          </p:cNvPr>
          <p:cNvCxnSpPr>
            <a:cxnSpLocks/>
          </p:cNvCxnSpPr>
          <p:nvPr/>
        </p:nvCxnSpPr>
        <p:spPr>
          <a:xfrm flipH="1">
            <a:off x="6079663" y="3613915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677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99853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54 - 55 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C5E4221-AFFE-4CE4-8EA7-41EEAC3E3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452" y="1502905"/>
            <a:ext cx="6395216" cy="314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E5F53CB-76D4-482F-95F2-E0DB55C7FCCA}"/>
              </a:ext>
            </a:extLst>
          </p:cNvPr>
          <p:cNvSpPr txBox="1"/>
          <p:nvPr/>
        </p:nvSpPr>
        <p:spPr>
          <a:xfrm>
            <a:off x="838196" y="990510"/>
            <a:ext cx="51826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SY" b="1" dirty="0">
                <a:latin typeface="Oswald" panose="02000503000000000000" pitchFamily="2" charset="0"/>
              </a:rPr>
              <a:t>عندما تبدأ البذور في النمو تمتص الماء حتى تنتفخ و تكسر الغلاف الخارجي , فينمو الجنين من البذرة إلى نبتة صغيرة أو شجيرة صغيرة , تنمو فيما بعد إلى نبات كبير أو صغير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0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99853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54 - 55 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FA5C30F-FAB5-418C-B495-AD4FE301C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6588" y="1164351"/>
            <a:ext cx="5402179" cy="331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15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7232" y="-385081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55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153985" y="1061089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05808" y="156463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769829E-E9E5-4888-B6EB-2EDE0609E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808" y="1230366"/>
            <a:ext cx="3578771" cy="3311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DD2534BA-4FFC-44E5-BDAB-93412B46A82F}"/>
              </a:ext>
            </a:extLst>
          </p:cNvPr>
          <p:cNvGrpSpPr/>
          <p:nvPr/>
        </p:nvGrpSpPr>
        <p:grpSpPr>
          <a:xfrm>
            <a:off x="4517858" y="1801122"/>
            <a:ext cx="4264291" cy="424169"/>
            <a:chOff x="7596983" y="1392202"/>
            <a:chExt cx="4677954" cy="737350"/>
          </a:xfrm>
        </p:grpSpPr>
        <p:sp>
          <p:nvSpPr>
            <p:cNvPr id="13" name="Rectangle 28">
              <a:extLst>
                <a:ext uri="{FF2B5EF4-FFF2-40B4-BE49-F238E27FC236}">
                  <a16:creationId xmlns:a16="http://schemas.microsoft.com/office/drawing/2014/main" id="{581400D0-B97A-4316-B19D-C7109636EA7E}"/>
                </a:ext>
              </a:extLst>
            </p:cNvPr>
            <p:cNvSpPr/>
            <p:nvPr/>
          </p:nvSpPr>
          <p:spPr>
            <a:xfrm>
              <a:off x="11110108" y="1399947"/>
              <a:ext cx="1146376" cy="71769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24">
              <a:extLst>
                <a:ext uri="{FF2B5EF4-FFF2-40B4-BE49-F238E27FC236}">
                  <a16:creationId xmlns:a16="http://schemas.microsoft.com/office/drawing/2014/main" id="{72006542-A85D-4BE4-8C99-81420D92589B}"/>
                </a:ext>
              </a:extLst>
            </p:cNvPr>
            <p:cNvSpPr txBox="1"/>
            <p:nvPr/>
          </p:nvSpPr>
          <p:spPr>
            <a:xfrm>
              <a:off x="11127478" y="1475027"/>
              <a:ext cx="1147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1600" b="1" dirty="0">
                  <a:latin typeface="Century Gothic" panose="020B0502020202020204" pitchFamily="34" charset="0"/>
                </a:rPr>
                <a:t>التتابع</a:t>
              </a:r>
              <a:endParaRPr lang="en-US" sz="11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D406ABED-2069-4E49-97F4-2B3DF40D2040}"/>
                </a:ext>
              </a:extLst>
            </p:cNvPr>
            <p:cNvSpPr/>
            <p:nvPr/>
          </p:nvSpPr>
          <p:spPr>
            <a:xfrm>
              <a:off x="7596983" y="1392202"/>
              <a:ext cx="3628646" cy="73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26">
              <a:extLst>
                <a:ext uri="{FF2B5EF4-FFF2-40B4-BE49-F238E27FC236}">
                  <a16:creationId xmlns:a16="http://schemas.microsoft.com/office/drawing/2014/main" id="{79F3256F-A920-4542-88B1-9D8E1165E9E3}"/>
                </a:ext>
              </a:extLst>
            </p:cNvPr>
            <p:cNvSpPr/>
            <p:nvPr/>
          </p:nvSpPr>
          <p:spPr>
            <a:xfrm>
              <a:off x="7596983" y="1393035"/>
              <a:ext cx="736517" cy="736517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52">
              <a:extLst>
                <a:ext uri="{FF2B5EF4-FFF2-40B4-BE49-F238E27FC236}">
                  <a16:creationId xmlns:a16="http://schemas.microsoft.com/office/drawing/2014/main" id="{8265B276-1F93-44DA-B8E8-5067B07500F0}"/>
                </a:ext>
              </a:extLst>
            </p:cNvPr>
            <p:cNvSpPr txBox="1"/>
            <p:nvPr/>
          </p:nvSpPr>
          <p:spPr>
            <a:xfrm>
              <a:off x="8166713" y="1563623"/>
              <a:ext cx="3094110" cy="43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Y" sz="1600" b="1" noProof="0" dirty="0">
                  <a:latin typeface="Oswald" panose="02000503000000000000" pitchFamily="2" charset="0"/>
                </a:rPr>
                <a:t>ماذا يحدث للبذرة بعد أن تنبت ؟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swald" panose="02000503000000000000" pitchFamily="2" charset="0"/>
              </a:endParaRP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C9BE17DB-5D1F-4C65-9CCA-A4AF30FB89D1}"/>
              </a:ext>
            </a:extLst>
          </p:cNvPr>
          <p:cNvGrpSpPr/>
          <p:nvPr/>
        </p:nvGrpSpPr>
        <p:grpSpPr>
          <a:xfrm>
            <a:off x="4410393" y="3017508"/>
            <a:ext cx="4358248" cy="642943"/>
            <a:chOff x="4910796" y="1016119"/>
            <a:chExt cx="4501989" cy="834446"/>
          </a:xfrm>
        </p:grpSpPr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C56DB911-16D3-4E0E-A57C-CE06029ED31E}"/>
                </a:ext>
              </a:extLst>
            </p:cNvPr>
            <p:cNvSpPr/>
            <p:nvPr/>
          </p:nvSpPr>
          <p:spPr>
            <a:xfrm>
              <a:off x="8383377" y="1016119"/>
              <a:ext cx="1029408" cy="736517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F3B2A588-7CF2-4C8B-9AC7-8167FE6BB334}"/>
                </a:ext>
              </a:extLst>
            </p:cNvPr>
            <p:cNvSpPr txBox="1"/>
            <p:nvPr/>
          </p:nvSpPr>
          <p:spPr>
            <a:xfrm>
              <a:off x="8344532" y="1148476"/>
              <a:ext cx="1012036" cy="702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latin typeface="Century Gothic" panose="020B0502020202020204" pitchFamily="34" charset="0"/>
                </a:rPr>
                <a:t>تفكير ناقد</a:t>
              </a:r>
            </a:p>
            <a:p>
              <a:pPr algn="ctr"/>
              <a:endParaRPr lang="en-US" sz="1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A4360D4B-DF9C-4D32-9B56-221D890A1F4D}"/>
                </a:ext>
              </a:extLst>
            </p:cNvPr>
            <p:cNvSpPr/>
            <p:nvPr/>
          </p:nvSpPr>
          <p:spPr>
            <a:xfrm>
              <a:off x="4910796" y="1024870"/>
              <a:ext cx="3461722" cy="73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81DFE07-238A-49C4-8897-8537ADBD45A9}"/>
                </a:ext>
              </a:extLst>
            </p:cNvPr>
            <p:cNvSpPr/>
            <p:nvPr/>
          </p:nvSpPr>
          <p:spPr>
            <a:xfrm>
              <a:off x="4921840" y="1053187"/>
              <a:ext cx="736517" cy="73651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52">
              <a:extLst>
                <a:ext uri="{FF2B5EF4-FFF2-40B4-BE49-F238E27FC236}">
                  <a16:creationId xmlns:a16="http://schemas.microsoft.com/office/drawing/2014/main" id="{8FF3F5BA-7B2F-4D07-AAD7-604A5C411244}"/>
                </a:ext>
              </a:extLst>
            </p:cNvPr>
            <p:cNvSpPr txBox="1"/>
            <p:nvPr/>
          </p:nvSpPr>
          <p:spPr>
            <a:xfrm>
              <a:off x="5086095" y="1057959"/>
              <a:ext cx="31070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Y" b="1" noProof="0" dirty="0">
                  <a:latin typeface="Oswald" panose="02000503000000000000" pitchFamily="2" charset="0"/>
                </a:rPr>
                <a:t>ماذا يحدث للبذرة إذا لم تحصل على كمية كافية من الماء ؟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swald" panose="02000503000000000000" pitchFamily="2" charset="0"/>
              </a:endParaRPr>
            </a:p>
          </p:txBody>
        </p:sp>
      </p:grpSp>
      <p:sp>
        <p:nvSpPr>
          <p:cNvPr id="35" name="TextBox 35">
            <a:extLst>
              <a:ext uri="{FF2B5EF4-FFF2-40B4-BE49-F238E27FC236}">
                <a16:creationId xmlns:a16="http://schemas.microsoft.com/office/drawing/2014/main" id="{E3DA9BF9-81AF-4E4D-9DFB-C1E825592BDA}"/>
              </a:ext>
            </a:extLst>
          </p:cNvPr>
          <p:cNvSpPr txBox="1"/>
          <p:nvPr/>
        </p:nvSpPr>
        <p:spPr>
          <a:xfrm>
            <a:off x="5189246" y="3919254"/>
            <a:ext cx="2843308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SY" b="1" dirty="0">
                <a:solidFill>
                  <a:schemeClr val="tx1"/>
                </a:solidFill>
              </a:rPr>
              <a:t>تتوقّف البذرة عن الإنبات و النموّ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E41AC69D-5A93-4B64-AB7B-5FF28B6095DE}"/>
              </a:ext>
            </a:extLst>
          </p:cNvPr>
          <p:cNvSpPr txBox="1"/>
          <p:nvPr/>
        </p:nvSpPr>
        <p:spPr>
          <a:xfrm>
            <a:off x="4754906" y="2457503"/>
            <a:ext cx="3651584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Y" sz="1400" b="1" dirty="0">
                <a:solidFill>
                  <a:schemeClr val="tx1"/>
                </a:solidFill>
                <a:latin typeface="Oswald" panose="02000503000000000000" pitchFamily="2" charset="0"/>
              </a:rPr>
              <a:t>تنمو إلى بادرة ثم إلى نبتة ناضجة بها ثمار و بداخلها البذور</a:t>
            </a:r>
            <a:endParaRPr lang="ar-SY" sz="1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29" grpId="0" animBg="1"/>
          <p:bldP spid="35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29" grpId="0" animBg="1"/>
          <p:bldP spid="35" grpId="0" animBg="1"/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264E143-31D2-4B26-905B-BEA26DD37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09" t="28255" r="38617" b="40189"/>
          <a:stretch/>
        </p:blipFill>
        <p:spPr>
          <a:xfrm>
            <a:off x="812132" y="908383"/>
            <a:ext cx="4972371" cy="3577007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4C54184C-7A22-4937-B8AC-43D55C88CE07}"/>
              </a:ext>
            </a:extLst>
          </p:cNvPr>
          <p:cNvCxnSpPr/>
          <p:nvPr/>
        </p:nvCxnSpPr>
        <p:spPr>
          <a:xfrm flipH="1">
            <a:off x="1521995" y="2935705"/>
            <a:ext cx="2304047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B749527B-1066-4AB2-B797-757E154B2226}"/>
              </a:ext>
            </a:extLst>
          </p:cNvPr>
          <p:cNvCxnSpPr/>
          <p:nvPr/>
        </p:nvCxnSpPr>
        <p:spPr>
          <a:xfrm flipH="1">
            <a:off x="1217195" y="3178341"/>
            <a:ext cx="2304047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BE9B2C16-1684-4F95-A96C-BE1BAD3C230A}"/>
              </a:ext>
            </a:extLst>
          </p:cNvPr>
          <p:cNvCxnSpPr>
            <a:cxnSpLocks/>
          </p:cNvCxnSpPr>
          <p:nvPr/>
        </p:nvCxnSpPr>
        <p:spPr>
          <a:xfrm flipH="1">
            <a:off x="3092115" y="3402930"/>
            <a:ext cx="858254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877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51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5115487" y="1819217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مشاهدة صورة المصدر">
            <a:extLst>
              <a:ext uri="{FF2B5EF4-FFF2-40B4-BE49-F238E27FC236}">
                <a16:creationId xmlns:a16="http://schemas.microsoft.com/office/drawing/2014/main" id="{FA0F495C-A540-40AE-8AD7-CD8D7C851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2"/>
          <a:stretch/>
        </p:blipFill>
        <p:spPr bwMode="auto">
          <a:xfrm>
            <a:off x="1447726" y="287950"/>
            <a:ext cx="3461158" cy="4264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997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7595" y="-25691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6256421" y="239963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7244496" y="186915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 dirty="0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56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E46234C-E059-45A9-9F92-17E087A69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817" y="1240027"/>
            <a:ext cx="3624332" cy="6677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E078BF0-1C49-4ED4-A243-25564E23A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137" y="1632278"/>
            <a:ext cx="2757050" cy="3102722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32EE311-D7BD-49C6-A664-5D74B366F9AB}"/>
              </a:ext>
            </a:extLst>
          </p:cNvPr>
          <p:cNvSpPr/>
          <p:nvPr/>
        </p:nvSpPr>
        <p:spPr>
          <a:xfrm>
            <a:off x="4031993" y="2937556"/>
            <a:ext cx="1774658" cy="38570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000000"/>
                </a:solidFill>
              </a:rPr>
              <a:t>مما تتكون الزهرة</a:t>
            </a:r>
          </a:p>
        </p:txBody>
      </p:sp>
      <p:sp>
        <p:nvSpPr>
          <p:cNvPr id="25" name="TextBox 51">
            <a:extLst>
              <a:ext uri="{FF2B5EF4-FFF2-40B4-BE49-F238E27FC236}">
                <a16:creationId xmlns:a16="http://schemas.microsoft.com/office/drawing/2014/main" id="{41472736-779B-4F0E-B1A6-4D840DF9FD9E}"/>
              </a:ext>
            </a:extLst>
          </p:cNvPr>
          <p:cNvSpPr txBox="1"/>
          <p:nvPr/>
        </p:nvSpPr>
        <p:spPr>
          <a:xfrm>
            <a:off x="688224" y="3655756"/>
            <a:ext cx="516136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Y" b="1" dirty="0">
                <a:solidFill>
                  <a:srgbClr val="0099FF"/>
                </a:solidFill>
                <a:latin typeface="Oswald" panose="02000503000000000000" pitchFamily="2" charset="0"/>
              </a:rPr>
              <a:t>تحتوي الزهرة على جزأين : </a:t>
            </a:r>
            <a:r>
              <a:rPr lang="ar-SY" b="1" dirty="0">
                <a:solidFill>
                  <a:srgbClr val="C00000"/>
                </a:solidFill>
                <a:latin typeface="Oswald" panose="02000503000000000000" pitchFamily="2" charset="0"/>
              </a:rPr>
              <a:t>ذكري</a:t>
            </a:r>
            <a:r>
              <a:rPr lang="ar-SY" b="1" dirty="0">
                <a:latin typeface="Oswald" panose="02000503000000000000" pitchFamily="2" charset="0"/>
              </a:rPr>
              <a:t> و </a:t>
            </a:r>
            <a:r>
              <a:rPr lang="ar-SY" b="1" dirty="0">
                <a:solidFill>
                  <a:srgbClr val="C00000"/>
                </a:solidFill>
                <a:latin typeface="Oswald" panose="02000503000000000000" pitchFamily="2" charset="0"/>
              </a:rPr>
              <a:t>أنثوي</a:t>
            </a:r>
            <a:r>
              <a:rPr lang="ar-SY" b="1" dirty="0">
                <a:latin typeface="Oswald" panose="02000503000000000000" pitchFamily="2" charset="0"/>
              </a:rPr>
              <a:t> , يُساعدان على تكوين البذور </a:t>
            </a:r>
            <a:r>
              <a:rPr lang="ar-SY" b="1" dirty="0">
                <a:solidFill>
                  <a:srgbClr val="0070C0"/>
                </a:solidFill>
                <a:latin typeface="Oswald" panose="02000503000000000000" pitchFamily="2" charset="0"/>
              </a:rPr>
              <a:t>. الجزء الذكري </a:t>
            </a:r>
            <a:r>
              <a:rPr lang="ar-SY" b="1" dirty="0">
                <a:latin typeface="Oswald" panose="02000503000000000000" pitchFamily="2" charset="0"/>
              </a:rPr>
              <a:t>ينتج </a:t>
            </a:r>
            <a:r>
              <a:rPr lang="ar-SY" b="1" dirty="0">
                <a:solidFill>
                  <a:srgbClr val="0070C0"/>
                </a:solidFill>
                <a:latin typeface="Oswald" panose="02000503000000000000" pitchFamily="2" charset="0"/>
              </a:rPr>
              <a:t>حبوب اللقاح</a:t>
            </a:r>
            <a:r>
              <a:rPr lang="ar-SY" b="1" dirty="0">
                <a:latin typeface="Oswald" panose="02000503000000000000" pitchFamily="2" charset="0"/>
              </a:rPr>
              <a:t>, أما </a:t>
            </a:r>
            <a:r>
              <a:rPr lang="ar-SY" b="1" dirty="0">
                <a:solidFill>
                  <a:srgbClr val="0070C0"/>
                </a:solidFill>
                <a:latin typeface="Oswald" panose="02000503000000000000" pitchFamily="2" charset="0"/>
              </a:rPr>
              <a:t>الجزء</a:t>
            </a:r>
            <a:r>
              <a:rPr lang="ar-SY" b="1" dirty="0">
                <a:latin typeface="Oswald" panose="02000503000000000000" pitchFamily="2" charset="0"/>
              </a:rPr>
              <a:t> </a:t>
            </a:r>
            <a:r>
              <a:rPr lang="ar-SY" b="1" dirty="0">
                <a:solidFill>
                  <a:srgbClr val="0070C0"/>
                </a:solidFill>
                <a:latin typeface="Oswald" panose="02000503000000000000" pitchFamily="2" charset="0"/>
              </a:rPr>
              <a:t>الأُنثوي</a:t>
            </a:r>
            <a:r>
              <a:rPr lang="ar-SY" b="1" dirty="0">
                <a:latin typeface="Oswald" panose="02000503000000000000" pitchFamily="2" charset="0"/>
              </a:rPr>
              <a:t> فينتج </a:t>
            </a:r>
            <a:r>
              <a:rPr lang="ar-SY" b="1" dirty="0" err="1">
                <a:solidFill>
                  <a:srgbClr val="0070C0"/>
                </a:solidFill>
                <a:latin typeface="Oswald" panose="02000503000000000000" pitchFamily="2" charset="0"/>
              </a:rPr>
              <a:t>البويضا</a:t>
            </a:r>
            <a:r>
              <a:rPr lang="ar-SA" b="1" dirty="0">
                <a:solidFill>
                  <a:srgbClr val="0070C0"/>
                </a:solidFill>
                <a:latin typeface="Oswald" panose="02000503000000000000" pitchFamily="2" charset="0"/>
              </a:rPr>
              <a:t>ت</a:t>
            </a:r>
            <a:endParaRPr lang="ar-SY" b="1" dirty="0">
              <a:solidFill>
                <a:srgbClr val="0070C0"/>
              </a:solidFill>
              <a:latin typeface="Oswald" panose="02000503000000000000" pitchFamily="2" charset="0"/>
            </a:endParaRPr>
          </a:p>
        </p:txBody>
      </p:sp>
      <p:sp>
        <p:nvSpPr>
          <p:cNvPr id="34" name="TextBox 53">
            <a:extLst>
              <a:ext uri="{FF2B5EF4-FFF2-40B4-BE49-F238E27FC236}">
                <a16:creationId xmlns:a16="http://schemas.microsoft.com/office/drawing/2014/main" id="{20769D37-168A-497D-AD88-0C4C440185A6}"/>
              </a:ext>
            </a:extLst>
          </p:cNvPr>
          <p:cNvSpPr txBox="1"/>
          <p:nvPr/>
        </p:nvSpPr>
        <p:spPr>
          <a:xfrm>
            <a:off x="732636" y="2129816"/>
            <a:ext cx="5213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SY" sz="1800" b="1" dirty="0">
                <a:solidFill>
                  <a:srgbClr val="C00000"/>
                </a:solidFill>
                <a:latin typeface="Oswald" panose="02000503000000000000" pitchFamily="2" charset="0"/>
              </a:rPr>
              <a:t>الزهرة </a:t>
            </a:r>
            <a:r>
              <a:rPr lang="ar-SY" b="1" dirty="0">
                <a:latin typeface="Oswald" panose="02000503000000000000" pitchFamily="2" charset="0"/>
              </a:rPr>
              <a:t>تركيب أو جزء من النبات </a:t>
            </a:r>
            <a:r>
              <a:rPr lang="ar-SY" b="1" dirty="0">
                <a:solidFill>
                  <a:schemeClr val="accent2"/>
                </a:solidFill>
                <a:latin typeface="Oswald" panose="02000503000000000000" pitchFamily="2" charset="0"/>
              </a:rPr>
              <a:t>يكوِّن</a:t>
            </a:r>
            <a:r>
              <a:rPr lang="ar-SY" b="1" dirty="0">
                <a:latin typeface="Oswald" panose="02000503000000000000" pitchFamily="2" charset="0"/>
              </a:rPr>
              <a:t> البذور و الثمار أحياناً و النباتات التي يوجد فيها أزهار لتكوين البذور تُسمّى </a:t>
            </a:r>
            <a:r>
              <a:rPr lang="ar-SY" b="1" dirty="0">
                <a:solidFill>
                  <a:schemeClr val="accent2"/>
                </a:solidFill>
                <a:latin typeface="Oswald" panose="02000503000000000000" pitchFamily="2" charset="0"/>
              </a:rPr>
              <a:t>النباتات الزهرية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0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3" grpId="0" animBg="1"/>
      <p:bldP spid="25" grpId="0" animBg="1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56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55">
            <a:extLst>
              <a:ext uri="{FF2B5EF4-FFF2-40B4-BE49-F238E27FC236}">
                <a16:creationId xmlns:a16="http://schemas.microsoft.com/office/drawing/2014/main" id="{0575E4E8-8DB4-4A40-92F6-E6D326BCF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75" y="1424504"/>
            <a:ext cx="3689403" cy="2811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9">
            <a:extLst>
              <a:ext uri="{FF2B5EF4-FFF2-40B4-BE49-F238E27FC236}">
                <a16:creationId xmlns:a16="http://schemas.microsoft.com/office/drawing/2014/main" id="{1DC88E77-5995-423C-8974-17695FFC88C0}"/>
              </a:ext>
            </a:extLst>
          </p:cNvPr>
          <p:cNvSpPr txBox="1"/>
          <p:nvPr/>
        </p:nvSpPr>
        <p:spPr>
          <a:xfrm>
            <a:off x="4863656" y="2666502"/>
            <a:ext cx="3862884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تنتقل</a:t>
            </a:r>
            <a:r>
              <a:rPr lang="ar-SY" b="1" dirty="0">
                <a:latin typeface="Oswald" panose="02000503000000000000" pitchFamily="2" charset="0"/>
              </a:rPr>
              <a:t> حبوب اللقاح </a:t>
            </a: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من</a:t>
            </a:r>
            <a:r>
              <a:rPr lang="ar-SY" b="1" dirty="0">
                <a:latin typeface="Oswald" panose="02000503000000000000" pitchFamily="2" charset="0"/>
              </a:rPr>
              <a:t> الجزء الذكري </a:t>
            </a: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إلى</a:t>
            </a:r>
            <a:r>
              <a:rPr lang="ar-SY" b="1" dirty="0">
                <a:latin typeface="Oswald" panose="02000503000000000000" pitchFamily="2" charset="0"/>
              </a:rPr>
              <a:t> الجزء الأُنثوي في </a:t>
            </a: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الزهرة نفسها</a:t>
            </a:r>
            <a:r>
              <a:rPr lang="ar-SY" b="1" dirty="0">
                <a:latin typeface="Oswald" panose="02000503000000000000" pitchFamily="2" charset="0"/>
              </a:rPr>
              <a:t> أو من </a:t>
            </a: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زهرة</a:t>
            </a:r>
            <a:r>
              <a:rPr lang="ar-SY" b="1" dirty="0">
                <a:latin typeface="Oswald" panose="02000503000000000000" pitchFamily="2" charset="0"/>
              </a:rPr>
              <a:t> إلى </a:t>
            </a: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أُخرى</a:t>
            </a:r>
            <a:r>
              <a:rPr lang="ar-SY" b="1" dirty="0">
                <a:latin typeface="Oswald" panose="02000503000000000000" pitchFamily="2" charset="0"/>
              </a:rPr>
              <a:t> عن طريق </a:t>
            </a: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الرياح</a:t>
            </a:r>
            <a:r>
              <a:rPr lang="ar-SY" b="1" dirty="0">
                <a:latin typeface="Oswald" panose="02000503000000000000" pitchFamily="2" charset="0"/>
              </a:rPr>
              <a:t> أو </a:t>
            </a: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الحشرات</a:t>
            </a:r>
            <a:r>
              <a:rPr lang="ar-SY" b="1" dirty="0">
                <a:latin typeface="Oswald" panose="02000503000000000000" pitchFamily="2" charset="0"/>
              </a:rPr>
              <a:t> منها النحل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176FA72-FF40-44D6-941A-788DD739E62E}"/>
              </a:ext>
            </a:extLst>
          </p:cNvPr>
          <p:cNvSpPr/>
          <p:nvPr/>
        </p:nvSpPr>
        <p:spPr>
          <a:xfrm>
            <a:off x="6256421" y="1700158"/>
            <a:ext cx="2470119" cy="56779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0000"/>
                </a:solidFill>
              </a:rPr>
              <a:t>كيف يحدث التلقيح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DCA51312-D901-4664-9E3C-09BB5B215138}"/>
              </a:ext>
            </a:extLst>
          </p:cNvPr>
          <p:cNvSpPr txBox="1"/>
          <p:nvPr/>
        </p:nvSpPr>
        <p:spPr>
          <a:xfrm>
            <a:off x="4572000" y="3728307"/>
            <a:ext cx="386288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SA" b="1" dirty="0">
                <a:solidFill>
                  <a:srgbClr val="D60093"/>
                </a:solidFill>
                <a:latin typeface="Oswald" panose="02000503000000000000" pitchFamily="2" charset="0"/>
              </a:rPr>
              <a:t>تحط النحلة على الزهرة لتمتص رحيقها فتعلق بها حبوب اللقاح .</a:t>
            </a:r>
            <a:endParaRPr lang="ar-SY" b="1" dirty="0">
              <a:latin typeface="Oswald" panose="020005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55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0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325" y="-83900"/>
            <a:ext cx="8095575" cy="458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7">
            <a:alphaModFix/>
          </a:blip>
          <a:srcRect r="15554"/>
          <a:stretch/>
        </p:blipFill>
        <p:spPr>
          <a:xfrm>
            <a:off x="118407" y="574125"/>
            <a:ext cx="1044350" cy="676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141050" y="3449414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867261" y="3688073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DF5B0A32-F770-4084-84C1-B485CBE25C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5900" y="184029"/>
            <a:ext cx="6850775" cy="3158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98333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ص56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5921358" y="2138281"/>
            <a:ext cx="2791784" cy="562630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دورات حياة النباتات </a:t>
            </a:r>
            <a:endParaRPr lang="ar-EG" sz="2000" b="1" dirty="0">
              <a:solidFill>
                <a:schemeClr val="bg1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214EEA6-DF99-4D7E-9B2C-E1A5A3B3A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20" t="14253" r="34342" b="33637"/>
          <a:stretch/>
        </p:blipFill>
        <p:spPr>
          <a:xfrm>
            <a:off x="1278123" y="228602"/>
            <a:ext cx="4529503" cy="4295272"/>
          </a:xfrm>
          <a:prstGeom prst="rect">
            <a:avLst/>
          </a:prstGeom>
        </p:spPr>
      </p:pic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491A47C9-0561-4657-8ED8-1C95A81C03AE}"/>
              </a:ext>
            </a:extLst>
          </p:cNvPr>
          <p:cNvCxnSpPr>
            <a:cxnSpLocks/>
          </p:cNvCxnSpPr>
          <p:nvPr/>
        </p:nvCxnSpPr>
        <p:spPr>
          <a:xfrm flipH="1">
            <a:off x="3406372" y="1510925"/>
            <a:ext cx="2230423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03960690-48A1-47BE-9296-FAB33E9A964A}"/>
              </a:ext>
            </a:extLst>
          </p:cNvPr>
          <p:cNvCxnSpPr>
            <a:cxnSpLocks/>
          </p:cNvCxnSpPr>
          <p:nvPr/>
        </p:nvCxnSpPr>
        <p:spPr>
          <a:xfrm flipH="1">
            <a:off x="3328737" y="4321341"/>
            <a:ext cx="1507957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FCDBFD3F-DEF4-478E-9E61-58BEF7304943}"/>
              </a:ext>
            </a:extLst>
          </p:cNvPr>
          <p:cNvCxnSpPr>
            <a:cxnSpLocks/>
          </p:cNvCxnSpPr>
          <p:nvPr/>
        </p:nvCxnSpPr>
        <p:spPr>
          <a:xfrm flipH="1">
            <a:off x="4788569" y="4549941"/>
            <a:ext cx="84822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4051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57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5115487" y="2176844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3DB83732-764A-458D-AF79-B118894D1E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87" t="13621" r="33092" b="4795"/>
          <a:stretch/>
        </p:blipFill>
        <p:spPr>
          <a:xfrm>
            <a:off x="1270347" y="150310"/>
            <a:ext cx="3513221" cy="4488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04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58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4FE84C8-F8F3-40E8-95E6-98EBE226A5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29" t="45146" r="4053" b="3145"/>
          <a:stretch/>
        </p:blipFill>
        <p:spPr>
          <a:xfrm>
            <a:off x="992605" y="936457"/>
            <a:ext cx="5188058" cy="3741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80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</a:t>
            </a:r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ص 58 </a:t>
            </a:r>
            <a:endParaRPr lang="ar-SA" sz="11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3574484-0F4B-4F44-B365-681A54680D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88" t="1715" r="4704" b="58234"/>
          <a:stretch/>
        </p:blipFill>
        <p:spPr>
          <a:xfrm>
            <a:off x="1846867" y="936457"/>
            <a:ext cx="4295254" cy="3636552"/>
          </a:xfrm>
          <a:prstGeom prst="rect">
            <a:avLst/>
          </a:prstGeom>
        </p:spPr>
      </p:pic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8885FEFF-8A0B-478B-ADD8-DECD8FFDCE8F}"/>
              </a:ext>
            </a:extLst>
          </p:cNvPr>
          <p:cNvCxnSpPr>
            <a:cxnSpLocks/>
          </p:cNvCxnSpPr>
          <p:nvPr/>
        </p:nvCxnSpPr>
        <p:spPr>
          <a:xfrm flipH="1">
            <a:off x="1925053" y="1836821"/>
            <a:ext cx="396641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92B7AC36-1AC8-4049-90E1-E3B419F98CAB}"/>
              </a:ext>
            </a:extLst>
          </p:cNvPr>
          <p:cNvCxnSpPr>
            <a:cxnSpLocks/>
          </p:cNvCxnSpPr>
          <p:nvPr/>
        </p:nvCxnSpPr>
        <p:spPr>
          <a:xfrm flipH="1">
            <a:off x="5150809" y="2134602"/>
            <a:ext cx="770549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8764C06C-1CC8-4525-A847-515CAB336A89}"/>
              </a:ext>
            </a:extLst>
          </p:cNvPr>
          <p:cNvCxnSpPr>
            <a:cxnSpLocks/>
          </p:cNvCxnSpPr>
          <p:nvPr/>
        </p:nvCxnSpPr>
        <p:spPr>
          <a:xfrm flipH="1">
            <a:off x="1954946" y="2825415"/>
            <a:ext cx="396641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F9356328-EE0B-4CBE-9BBE-9838688DBF06}"/>
              </a:ext>
            </a:extLst>
          </p:cNvPr>
          <p:cNvCxnSpPr>
            <a:cxnSpLocks/>
          </p:cNvCxnSpPr>
          <p:nvPr/>
        </p:nvCxnSpPr>
        <p:spPr>
          <a:xfrm flipH="1">
            <a:off x="4289258" y="3138237"/>
            <a:ext cx="1602207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391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8412" y="-322893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1751935" y="265597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3920F7B-013D-4CE8-AA4F-8C90DB4B0240}"/>
              </a:ext>
            </a:extLst>
          </p:cNvPr>
          <p:cNvSpPr txBox="1"/>
          <p:nvPr/>
        </p:nvSpPr>
        <p:spPr>
          <a:xfrm>
            <a:off x="487587" y="1742304"/>
            <a:ext cx="8168826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rgbClr val="FF0000"/>
                </a:solidFill>
              </a:rPr>
              <a:t>هل تعلم أنك عندما تأكل الذرة أو </a:t>
            </a:r>
            <a:r>
              <a:rPr lang="ar-SA" sz="1800" b="1" dirty="0" err="1">
                <a:solidFill>
                  <a:srgbClr val="FF0000"/>
                </a:solidFill>
              </a:rPr>
              <a:t>البازلاء</a:t>
            </a:r>
            <a:r>
              <a:rPr lang="ar-SA" sz="1800" b="1" dirty="0">
                <a:solidFill>
                  <a:srgbClr val="FF0000"/>
                </a:solidFill>
              </a:rPr>
              <a:t> أو </a:t>
            </a:r>
            <a:r>
              <a:rPr lang="ar-SA" sz="1800" b="1" dirty="0" err="1">
                <a:solidFill>
                  <a:srgbClr val="FF0000"/>
                </a:solidFill>
              </a:rPr>
              <a:t>الجوز</a:t>
            </a:r>
            <a:r>
              <a:rPr lang="ar-SA" sz="1800" b="1" dirty="0">
                <a:solidFill>
                  <a:srgbClr val="FF0000"/>
                </a:solidFill>
              </a:rPr>
              <a:t> فإنك تأكل بذورا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؟للبذور أشكال </a:t>
            </a:r>
            <a:r>
              <a:rPr lang="ar-SA" sz="1800" b="1" dirty="0" err="1">
                <a:solidFill>
                  <a:schemeClr val="accent2">
                    <a:lumMod val="75000"/>
                  </a:schemeClr>
                </a:solidFill>
              </a:rPr>
              <a:t>وحجوم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 مختلفة فبعضها كبير الحجم </a:t>
            </a:r>
            <a:r>
              <a:rPr lang="ar-SA" sz="1800" b="1" dirty="0" err="1">
                <a:solidFill>
                  <a:schemeClr val="accent2">
                    <a:lumMod val="75000"/>
                  </a:schemeClr>
                </a:solidFill>
              </a:rPr>
              <a:t>كالفاصولياء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البيضاء وبعضها صغير كبذور السمسم أو العدس وسواء كان حجمها كبيرا أو صغيرا فإنها جميعا لها نفس </a:t>
            </a:r>
            <a:r>
              <a:rPr lang="ar-SA" sz="1800" b="1" dirty="0" err="1">
                <a:solidFill>
                  <a:schemeClr val="accent2">
                    <a:lumMod val="75000"/>
                  </a:schemeClr>
                </a:solidFill>
              </a:rPr>
              <a:t>الوظيفة</a:t>
            </a:r>
            <a:r>
              <a:rPr lang="ar-SA" sz="18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ar-SA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ar-SA" sz="1800" b="1" dirty="0" err="1">
                <a:solidFill>
                  <a:srgbClr val="FF0000"/>
                </a:solidFill>
              </a:rPr>
              <a:t>ماهي</a:t>
            </a:r>
            <a:r>
              <a:rPr lang="ar-SA" sz="1800" b="1" dirty="0">
                <a:solidFill>
                  <a:srgbClr val="FF0000"/>
                </a:solidFill>
              </a:rPr>
              <a:t> </a:t>
            </a:r>
            <a:r>
              <a:rPr lang="ar-SA" sz="1800" b="1" dirty="0" err="1">
                <a:solidFill>
                  <a:srgbClr val="FF0000"/>
                </a:solidFill>
              </a:rPr>
              <a:t>البذرة؟</a:t>
            </a:r>
            <a:r>
              <a:rPr lang="ar-SA" sz="1800" b="1" dirty="0">
                <a:solidFill>
                  <a:srgbClr val="FF0000"/>
                </a:solidFill>
              </a:rPr>
              <a:t> 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البذرة</a:t>
            </a:r>
            <a:r>
              <a:rPr lang="ar-SA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تركيب يمكن ان ينمو ويصير نباتا جديدا.وتحمل البذرة الجنين“</a:t>
            </a:r>
            <a:r>
              <a:rPr lang="ar-SA" sz="1800" b="1" dirty="0" err="1">
                <a:solidFill>
                  <a:schemeClr val="accent2">
                    <a:lumMod val="75000"/>
                  </a:schemeClr>
                </a:solidFill>
              </a:rPr>
              <a:t>ماهو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r-SA" sz="1800" b="1" dirty="0" err="1">
                <a:solidFill>
                  <a:srgbClr val="FF0000"/>
                </a:solidFill>
              </a:rPr>
              <a:t>الجنين؟</a:t>
            </a:r>
            <a:r>
              <a:rPr lang="ar-SA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وهو جزء صغير في النبات يستمد غذاؤه المخزون في البذرة </a:t>
            </a:r>
            <a:r>
              <a:rPr lang="ar-SA" sz="1800" b="1" dirty="0" err="1">
                <a:solidFill>
                  <a:schemeClr val="accent2">
                    <a:lumMod val="75000"/>
                  </a:schemeClr>
                </a:solidFill>
              </a:rPr>
              <a:t>لينمو.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 كما أن للبذرة غلاف صلب يحمي الجنين.عند زراعة البذرة في التربة تكون قادرة على الإنبات أو البدء في النمو وتحتاج البذرة </a:t>
            </a:r>
          </a:p>
          <a:p>
            <a:pPr algn="ctr"/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للماء والغذاء ودرجة حرارة مناسبة لتنبت.ويمكن للبذرة أن تتوقف عن الإنبات أو النمو عدة أشهر أو سنوات إلى أن تتحسن </a:t>
            </a:r>
          </a:p>
          <a:p>
            <a:pPr algn="ctr"/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الظروف الخارجية.</a:t>
            </a: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A1327FDF-9417-4EEB-820F-10F21ACAA693}"/>
              </a:ext>
            </a:extLst>
          </p:cNvPr>
          <p:cNvSpPr txBox="1">
            <a:spLocks/>
          </p:cNvSpPr>
          <p:nvPr/>
        </p:nvSpPr>
        <p:spPr>
          <a:xfrm>
            <a:off x="2731169" y="1074445"/>
            <a:ext cx="2853305" cy="89357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3600" b="1" dirty="0">
                <a:solidFill>
                  <a:schemeClr val="accent2">
                    <a:lumMod val="75000"/>
                  </a:schemeClr>
                </a:solidFill>
                <a:latin typeface="Aldhabi" pitchFamily="2" charset="-78"/>
                <a:cs typeface="Aldhabi" pitchFamily="2" charset="-78"/>
              </a:rPr>
              <a:t>كيف تنمو النباتات؟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7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227C937-5A47-4BF3-B103-7E565EF8E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5" t="21695" r="11019" b="14282"/>
          <a:stretch/>
        </p:blipFill>
        <p:spPr>
          <a:xfrm>
            <a:off x="393701" y="221456"/>
            <a:ext cx="8750299" cy="4922043"/>
          </a:xfrm>
          <a:prstGeom prst="rect">
            <a:avLst/>
          </a:prstGeom>
        </p:spPr>
      </p:pic>
      <p:sp>
        <p:nvSpPr>
          <p:cNvPr id="9" name="مربع نص 2">
            <a:extLst>
              <a:ext uri="{FF2B5EF4-FFF2-40B4-BE49-F238E27FC236}">
                <a16:creationId xmlns:a16="http://schemas.microsoft.com/office/drawing/2014/main" id="{CD7F99C0-3B90-4CC1-9B17-1FBA370C6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4732" y="818046"/>
            <a:ext cx="22995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SA" altLang="ar-SA" sz="2700" b="1" kern="1200">
                <a:solidFill>
                  <a:srgbClr val="FF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قوانين التعلم عن بعد</a:t>
            </a:r>
          </a:p>
        </p:txBody>
      </p:sp>
      <p:pic>
        <p:nvPicPr>
          <p:cNvPr id="12" name="Picture 11" descr="Picture 11">
            <a:extLst>
              <a:ext uri="{FF2B5EF4-FFF2-40B4-BE49-F238E27FC236}">
                <a16:creationId xmlns:a16="http://schemas.microsoft.com/office/drawing/2014/main" id="{C2D31635-D15B-4AB0-A6B3-F55B9BA8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13" y="1363891"/>
            <a:ext cx="332411" cy="36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C206C469-4208-473B-A3FB-5284B802E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1748" y="1860893"/>
            <a:ext cx="779279" cy="62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247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اغلاق</a:t>
            </a:r>
          </a:p>
          <a:p>
            <a:pPr algn="ctr" defTabSz="457200" rtl="0">
              <a:lnSpc>
                <a:spcPts val="247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 المايك</a:t>
            </a:r>
          </a:p>
        </p:txBody>
      </p:sp>
      <p:pic>
        <p:nvPicPr>
          <p:cNvPr id="14" name="Picture 12" descr="Picture 12">
            <a:extLst>
              <a:ext uri="{FF2B5EF4-FFF2-40B4-BE49-F238E27FC236}">
                <a16:creationId xmlns:a16="http://schemas.microsoft.com/office/drawing/2014/main" id="{3892ACCC-E441-4E71-808B-9819D565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24" y="1314780"/>
            <a:ext cx="309071" cy="40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E5847788-DF95-4937-B4BA-105069957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1238" y="1855985"/>
            <a:ext cx="821311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913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رفع اليد</a:t>
            </a:r>
          </a:p>
          <a:p>
            <a:pPr algn="ctr" defTabSz="457200" rtl="0">
              <a:lnSpc>
                <a:spcPts val="1913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للمشاركة</a:t>
            </a:r>
          </a:p>
        </p:txBody>
      </p:sp>
      <p:pic>
        <p:nvPicPr>
          <p:cNvPr id="16" name="Picture 14" descr="Picture 14">
            <a:extLst>
              <a:ext uri="{FF2B5EF4-FFF2-40B4-BE49-F238E27FC236}">
                <a16:creationId xmlns:a16="http://schemas.microsoft.com/office/drawing/2014/main" id="{7878B38C-6F46-4A6B-B8F2-9EFF62B1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09" y="2633821"/>
            <a:ext cx="502460" cy="40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E5604B23-77AF-436B-BE03-80D9894B0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849" y="3207854"/>
            <a:ext cx="9465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202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الالتزام </a:t>
            </a:r>
          </a:p>
          <a:p>
            <a:pPr algn="ctr" defTabSz="457200" rtl="0">
              <a:lnSpc>
                <a:spcPts val="202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بوقت الحصة</a:t>
            </a:r>
          </a:p>
        </p:txBody>
      </p:sp>
      <p:pic>
        <p:nvPicPr>
          <p:cNvPr id="18" name="Picture 13" descr="Picture 13">
            <a:extLst>
              <a:ext uri="{FF2B5EF4-FFF2-40B4-BE49-F238E27FC236}">
                <a16:creationId xmlns:a16="http://schemas.microsoft.com/office/drawing/2014/main" id="{EC9FEBCD-8B86-427F-B0FE-C9A2A40CA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062" y="2534656"/>
            <a:ext cx="517841" cy="53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E4D1C8-0AC1-4482-B5F5-8F43C93C3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815" y="3269014"/>
            <a:ext cx="1024010" cy="72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تسليم الواجب</a:t>
            </a:r>
          </a:p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قبل</a:t>
            </a:r>
          </a:p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تاريخ الاستحقاق</a:t>
            </a:r>
          </a:p>
        </p:txBody>
      </p:sp>
      <p:sp>
        <p:nvSpPr>
          <p:cNvPr id="21" name="مربع نص 4">
            <a:extLst>
              <a:ext uri="{FF2B5EF4-FFF2-40B4-BE49-F238E27FC236}">
                <a16:creationId xmlns:a16="http://schemas.microsoft.com/office/drawing/2014/main" id="{878C1E2D-52A2-4DE7-A789-E245C0231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64" y="840890"/>
            <a:ext cx="244065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SA" altLang="ar-SA" sz="2700" b="1" kern="1200">
                <a:solidFill>
                  <a:srgbClr val="00B05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كيف أكون مميزة؟</a:t>
            </a:r>
          </a:p>
        </p:txBody>
      </p:sp>
      <p:pic>
        <p:nvPicPr>
          <p:cNvPr id="22" name="Picture 6" descr="Picture 6">
            <a:extLst>
              <a:ext uri="{FF2B5EF4-FFF2-40B4-BE49-F238E27FC236}">
                <a16:creationId xmlns:a16="http://schemas.microsoft.com/office/drawing/2014/main" id="{86E030B8-8E2B-44B8-ABCB-ADA1ACCC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19" y="1507986"/>
            <a:ext cx="249521" cy="49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0E9BFAD0-1057-42EE-ABC4-19B9936B5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844" y="2159992"/>
            <a:ext cx="1155533" cy="27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01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جهز</a:t>
            </a:r>
          </a:p>
          <a:p>
            <a:pPr algn="ctr" defTabSz="457200" rtl="0">
              <a:lnSpc>
                <a:spcPts val="101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أدواتك المدرسية</a:t>
            </a:r>
          </a:p>
        </p:txBody>
      </p:sp>
      <p:pic>
        <p:nvPicPr>
          <p:cNvPr id="24" name="Picture 5" descr="Picture 5">
            <a:extLst>
              <a:ext uri="{FF2B5EF4-FFF2-40B4-BE49-F238E27FC236}">
                <a16:creationId xmlns:a16="http://schemas.microsoft.com/office/drawing/2014/main" id="{4367F1DD-AF46-467E-AF83-FA83AF8DD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63" y="1519454"/>
            <a:ext cx="330700" cy="54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B0CD15EA-9866-45E4-816B-B010F1C31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810" y="2181789"/>
            <a:ext cx="1466927" cy="31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181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كتابك </a:t>
            </a:r>
          </a:p>
          <a:p>
            <a:pPr algn="ctr" defTabSz="457200" rtl="0">
              <a:lnSpc>
                <a:spcPts val="1181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المدرسي</a:t>
            </a:r>
          </a:p>
        </p:txBody>
      </p:sp>
      <p:pic>
        <p:nvPicPr>
          <p:cNvPr id="26" name="Picture 7" descr="Picture 7">
            <a:extLst>
              <a:ext uri="{FF2B5EF4-FFF2-40B4-BE49-F238E27FC236}">
                <a16:creationId xmlns:a16="http://schemas.microsoft.com/office/drawing/2014/main" id="{B408217D-1AA8-4E6C-98BA-4338AAE9E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46" y="2711580"/>
            <a:ext cx="528094" cy="54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C66DAC44-5D6D-4E02-9585-7BD7F1277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334" y="3387822"/>
            <a:ext cx="681765" cy="46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238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دون ملاحظاتك</a:t>
            </a:r>
          </a:p>
          <a:p>
            <a:pPr algn="ctr" defTabSz="457200" rtl="0">
              <a:lnSpc>
                <a:spcPts val="1238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err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المهمه</a:t>
            </a:r>
            <a:endParaRPr lang="ar-SA" altLang="ar-SA" sz="1350" b="1" kern="1200">
              <a:solidFill>
                <a:prstClr val="black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pic>
        <p:nvPicPr>
          <p:cNvPr id="28" name="Picture 4" descr="Picture 4">
            <a:extLst>
              <a:ext uri="{FF2B5EF4-FFF2-40B4-BE49-F238E27FC236}">
                <a16:creationId xmlns:a16="http://schemas.microsoft.com/office/drawing/2014/main" id="{CA7724AF-DF32-40C4-B3CF-82E4C8B3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63" y="2820182"/>
            <a:ext cx="424698" cy="37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361B8A7F-FB3C-4311-B3DF-C3EB97963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216" y="3450599"/>
            <a:ext cx="87259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46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انتبه جيدا </a:t>
            </a:r>
          </a:p>
          <a:p>
            <a:pPr algn="ctr" defTabSz="457200" rtl="0">
              <a:lnSpc>
                <a:spcPts val="146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للشرح</a:t>
            </a:r>
          </a:p>
        </p:txBody>
      </p:sp>
    </p:spTree>
    <p:extLst>
      <p:ext uri="{BB962C8B-B14F-4D97-AF65-F5344CB8AC3E}">
        <p14:creationId xmlns:p14="http://schemas.microsoft.com/office/powerpoint/2010/main" val="1408085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مربع نص 37"/>
          <p:cNvSpPr txBox="1"/>
          <p:nvPr/>
        </p:nvSpPr>
        <p:spPr>
          <a:xfrm>
            <a:off x="7545621" y="1225890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50 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5056781" y="2054882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المخلوقات الحية تنمو وتتغير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454CFF3-EEF0-402E-92B5-41FBD8D83B18}"/>
              </a:ext>
            </a:extLst>
          </p:cNvPr>
          <p:cNvSpPr txBox="1"/>
          <p:nvPr/>
        </p:nvSpPr>
        <p:spPr>
          <a:xfrm>
            <a:off x="6063916" y="650814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B60204C-41CE-4E59-B62A-3261483D14DA}"/>
              </a:ext>
            </a:extLst>
          </p:cNvPr>
          <p:cNvSpPr txBox="1"/>
          <p:nvPr/>
        </p:nvSpPr>
        <p:spPr>
          <a:xfrm>
            <a:off x="5504085" y="3290892"/>
            <a:ext cx="3174738" cy="715089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السؤال الأساسي : كيف تنمو النباتات وتتكاثر  ؟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66C6EDF-4D58-4DA0-82E1-554F7654CF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37" t="19299" r="32453" b="6151"/>
          <a:stretch/>
        </p:blipFill>
        <p:spPr>
          <a:xfrm>
            <a:off x="1256174" y="224674"/>
            <a:ext cx="3686875" cy="4378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46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46955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51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1751935" y="265597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5B7B587-10D3-41F1-B2C9-ED3CAED42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738" y="1502904"/>
            <a:ext cx="2997722" cy="2996959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0476579-A72D-406C-A22C-503607D01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30" y="2427851"/>
            <a:ext cx="2843044" cy="207201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6A39D41-F079-4B08-BDD7-E956BB15E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859" y="1535872"/>
            <a:ext cx="2773187" cy="60485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3026CC4-0227-4119-9078-77E5FDCF47FD}"/>
              </a:ext>
            </a:extLst>
          </p:cNvPr>
          <p:cNvSpPr txBox="1"/>
          <p:nvPr/>
        </p:nvSpPr>
        <p:spPr>
          <a:xfrm>
            <a:off x="7051975" y="1700126"/>
            <a:ext cx="1538207" cy="523220"/>
          </a:xfrm>
          <a:prstGeom prst="rect">
            <a:avLst/>
          </a:prstGeom>
          <a:solidFill>
            <a:srgbClr val="0070C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chemeClr val="tx1"/>
                </a:solidFill>
              </a:rPr>
              <a:t>أقرأ وأتعلم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42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51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78104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1862721" y="380674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14" name="عنوان 3">
            <a:extLst>
              <a:ext uri="{FF2B5EF4-FFF2-40B4-BE49-F238E27FC236}">
                <a16:creationId xmlns:a16="http://schemas.microsoft.com/office/drawing/2014/main" id="{CE3A319C-3A61-41AE-BFF8-B05BE433A9FC}"/>
              </a:ext>
            </a:extLst>
          </p:cNvPr>
          <p:cNvSpPr txBox="1">
            <a:spLocks/>
          </p:cNvSpPr>
          <p:nvPr/>
        </p:nvSpPr>
        <p:spPr>
          <a:xfrm>
            <a:off x="1395663" y="1138229"/>
            <a:ext cx="4114966" cy="60634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ar-SA" sz="7200" dirty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الأهداف </a:t>
            </a:r>
            <a:r>
              <a:rPr lang="ar-SA" sz="6600" dirty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:</a:t>
            </a:r>
            <a:endParaRPr lang="ar-SA" sz="7200" dirty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3ACBD23-CFC0-440E-8D66-31BBDA990DC5}"/>
              </a:ext>
            </a:extLst>
          </p:cNvPr>
          <p:cNvSpPr txBox="1"/>
          <p:nvPr/>
        </p:nvSpPr>
        <p:spPr>
          <a:xfrm>
            <a:off x="2652963" y="2506981"/>
            <a:ext cx="354544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 * أن يفهم كيفية نمو النباتات وتكاثره .</a:t>
            </a:r>
          </a:p>
          <a:p>
            <a:pPr algn="ctr"/>
            <a:endParaRPr lang="ar-SA" sz="2000" b="1" dirty="0">
              <a:solidFill>
                <a:srgbClr val="C00000"/>
              </a:solidFill>
            </a:endParaRPr>
          </a:p>
          <a:p>
            <a:pPr algn="ctr"/>
            <a:r>
              <a:rPr lang="ar-SA" sz="2000" b="1" dirty="0">
                <a:solidFill>
                  <a:srgbClr val="C00000"/>
                </a:solidFill>
              </a:rPr>
              <a:t>* أن يتعرف على مراحل دورات حياة أنواع مختلفة من النباتات 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2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288471" y="96166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52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3553117" y="148056"/>
            <a:ext cx="2302105" cy="562630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دورات حياة النباتات </a:t>
            </a:r>
            <a:endParaRPr lang="ar-EG" sz="2000" b="1" dirty="0">
              <a:solidFill>
                <a:schemeClr val="bg1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03BFB3A-991E-473A-88AA-837927A18B8B}"/>
              </a:ext>
            </a:extLst>
          </p:cNvPr>
          <p:cNvSpPr txBox="1"/>
          <p:nvPr/>
        </p:nvSpPr>
        <p:spPr>
          <a:xfrm>
            <a:off x="7024390" y="3651542"/>
            <a:ext cx="1846938" cy="432792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defRPr/>
            </a:pPr>
            <a:r>
              <a:rPr lang="ar-SA" b="1" dirty="0">
                <a:ln/>
                <a:solidFill>
                  <a:schemeClr val="tx1"/>
                </a:solidFill>
              </a:rPr>
              <a:t>لماذا يتكاثر النبات ؟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DD5EC44-6670-446A-A722-5E57E6C50C80}"/>
              </a:ext>
            </a:extLst>
          </p:cNvPr>
          <p:cNvSpPr txBox="1"/>
          <p:nvPr/>
        </p:nvSpPr>
        <p:spPr>
          <a:xfrm>
            <a:off x="4254412" y="2892636"/>
            <a:ext cx="2462742" cy="5770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>
              <a:defRPr/>
            </a:pPr>
            <a:r>
              <a:rPr lang="ar-SY" sz="1050" b="1" dirty="0">
                <a:latin typeface="Oswald" panose="02000503000000000000" pitchFamily="2" charset="0"/>
              </a:rPr>
              <a:t>تنمو البذور من داخل البذرة عند توافر التربة المناسبة و الماء و درجة الحرارة المناسبة فتصبح نباتاً يكوِّن الثمار بعد ذلك </a:t>
            </a:r>
            <a:endParaRPr lang="en-US" sz="1050" b="1" dirty="0">
              <a:latin typeface="Oswald" panose="02000503000000000000" pitchFamily="2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16D0DCF-3969-429C-AF9E-8DD51A277392}"/>
              </a:ext>
            </a:extLst>
          </p:cNvPr>
          <p:cNvSpPr txBox="1"/>
          <p:nvPr/>
        </p:nvSpPr>
        <p:spPr>
          <a:xfrm>
            <a:off x="4621583" y="3804944"/>
            <a:ext cx="2095571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050" b="1" dirty="0">
                <a:solidFill>
                  <a:schemeClr val="tx1"/>
                </a:solidFill>
              </a:rPr>
              <a:t>يتكاثر النبات لكي ينتج نباتات جديدة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EABDF8E-E73F-410E-849D-02D554682561}"/>
              </a:ext>
            </a:extLst>
          </p:cNvPr>
          <p:cNvSpPr txBox="1"/>
          <p:nvPr/>
        </p:nvSpPr>
        <p:spPr>
          <a:xfrm>
            <a:off x="5044267" y="2249281"/>
            <a:ext cx="1448004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050" b="1" dirty="0">
                <a:solidFill>
                  <a:schemeClr val="tx1"/>
                </a:solidFill>
              </a:rPr>
              <a:t> تأتي البذور من داخل الزهرة</a:t>
            </a:r>
          </a:p>
        </p:txBody>
      </p:sp>
      <p:pic>
        <p:nvPicPr>
          <p:cNvPr id="33" name="Picture 4" descr="مشاهدة صورة المصدر">
            <a:extLst>
              <a:ext uri="{FF2B5EF4-FFF2-40B4-BE49-F238E27FC236}">
                <a16:creationId xmlns:a16="http://schemas.microsoft.com/office/drawing/2014/main" id="{F452F6C2-EA1E-4270-9F8B-36F330C8C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712"/>
          <a:stretch/>
        </p:blipFill>
        <p:spPr bwMode="auto">
          <a:xfrm>
            <a:off x="4218599" y="1217729"/>
            <a:ext cx="1093021" cy="7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A2905BA-05BF-4A49-9A71-B5F742698391}"/>
              </a:ext>
            </a:extLst>
          </p:cNvPr>
          <p:cNvSpPr txBox="1"/>
          <p:nvPr/>
        </p:nvSpPr>
        <p:spPr>
          <a:xfrm>
            <a:off x="6905064" y="2154419"/>
            <a:ext cx="1914345" cy="432792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defRPr/>
            </a:pPr>
            <a:r>
              <a:rPr lang="ar-SA" b="1" dirty="0">
                <a:ln/>
                <a:solidFill>
                  <a:schemeClr val="tx1"/>
                </a:solidFill>
              </a:rPr>
              <a:t>من أين تأتي البذور ؟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FE91977-4B63-4635-A613-B9BE42D435D6}"/>
              </a:ext>
            </a:extLst>
          </p:cNvPr>
          <p:cNvSpPr txBox="1"/>
          <p:nvPr/>
        </p:nvSpPr>
        <p:spPr>
          <a:xfrm>
            <a:off x="7024390" y="2892636"/>
            <a:ext cx="1846938" cy="432792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defRPr/>
            </a:pPr>
            <a:r>
              <a:rPr lang="ar-SA" b="1" dirty="0">
                <a:ln/>
                <a:solidFill>
                  <a:schemeClr val="tx1"/>
                </a:solidFill>
              </a:rPr>
              <a:t> كيف تصبح نباتات ؟ </a:t>
            </a: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A50A339-0518-4BBC-89F6-EFD2181587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03" t="15205" r="32672" b="5163"/>
          <a:stretch/>
        </p:blipFill>
        <p:spPr>
          <a:xfrm>
            <a:off x="372525" y="586485"/>
            <a:ext cx="3226326" cy="4126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84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25" grpId="0" animBg="1"/>
      <p:bldP spid="27" grpId="0" animBg="1"/>
      <p:bldP spid="28" grpId="0" animBg="1"/>
      <p:bldP spid="31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53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FD5FEC3-09E0-4EC0-BAFF-379B057BC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636" y="998116"/>
            <a:ext cx="3233647" cy="3557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2B3B5D6-BFD3-44B0-9889-E6C633A83870}"/>
              </a:ext>
            </a:extLst>
          </p:cNvPr>
          <p:cNvSpPr txBox="1"/>
          <p:nvPr/>
        </p:nvSpPr>
        <p:spPr>
          <a:xfrm>
            <a:off x="4721649" y="2019146"/>
            <a:ext cx="3747521" cy="408623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هل تحتاج البذور الى الماء لتنبت وتنمو ؟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86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46964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1" y="159322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D363B75-65D1-43EF-8402-50A76852936A}"/>
              </a:ext>
            </a:extLst>
          </p:cNvPr>
          <p:cNvSpPr txBox="1"/>
          <p:nvPr/>
        </p:nvSpPr>
        <p:spPr>
          <a:xfrm>
            <a:off x="4614111" y="2257332"/>
            <a:ext cx="414904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هل تعلم أنك عندما تأكل الذرة أو البازلاء أو الجوز فإنك تأكل بذورا .</a:t>
            </a:r>
            <a:endParaRPr lang="ar-SA" sz="1400" b="1" dirty="0">
              <a:solidFill>
                <a:srgbClr val="C0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DC13570-8914-48C1-86F1-1AB0FA707686}"/>
              </a:ext>
            </a:extLst>
          </p:cNvPr>
          <p:cNvSpPr txBox="1"/>
          <p:nvPr/>
        </p:nvSpPr>
        <p:spPr>
          <a:xfrm>
            <a:off x="4681861" y="3210980"/>
            <a:ext cx="4081301" cy="7386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1400" b="1" dirty="0">
                <a:solidFill>
                  <a:schemeClr val="accent2">
                    <a:lumMod val="75000"/>
                  </a:schemeClr>
                </a:solidFill>
              </a:rPr>
              <a:t>للبذور أشكال وحجوم مختلفة فبعضها كبير الحجم كالفاصولياء البيضاء وبعضها صغير كبذور السمسم أو العدس وسواء كان حجمها كبيرا أو صغيرا فإنها جميعا لها نفس الوظيفة</a:t>
            </a:r>
            <a:r>
              <a:rPr lang="ar-SA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ar-SA" sz="1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FD00C81-6356-4CB1-BA18-CB68CCC96CF5}"/>
              </a:ext>
            </a:extLst>
          </p:cNvPr>
          <p:cNvSpPr txBox="1"/>
          <p:nvPr/>
        </p:nvSpPr>
        <p:spPr>
          <a:xfrm>
            <a:off x="5015399" y="1362408"/>
            <a:ext cx="1538207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اذكري أنواع أخرى للبذور ؟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C555FDA6-07EB-4116-AD36-5B45BE8E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9" y="1786689"/>
            <a:ext cx="4141472" cy="256369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9B04EA-528A-428F-964C-EF6B44E9CB73}"/>
              </a:ext>
            </a:extLst>
          </p:cNvPr>
          <p:cNvSpPr txBox="1"/>
          <p:nvPr/>
        </p:nvSpPr>
        <p:spPr>
          <a:xfrm>
            <a:off x="1780909" y="1070020"/>
            <a:ext cx="1538207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 err="1">
                <a:solidFill>
                  <a:schemeClr val="tx1"/>
                </a:solidFill>
              </a:rPr>
              <a:t>مالذي</a:t>
            </a:r>
            <a:r>
              <a:rPr lang="ar-SA" sz="1600" b="1" dirty="0">
                <a:solidFill>
                  <a:schemeClr val="tx1"/>
                </a:solidFill>
              </a:rPr>
              <a:t> تشاهدينه في الصورة 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8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2406094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المخلوقات الحية ثالث عبير الثقفي</Template>
  <TotalTime>7302</TotalTime>
  <Words>903</Words>
  <Application>Microsoft Office PowerPoint</Application>
  <PresentationFormat>عرض على الشاشة (16:9)</PresentationFormat>
  <Paragraphs>199</Paragraphs>
  <Slides>24</Slides>
  <Notes>2</Notes>
  <HiddenSlides>1</HiddenSlides>
  <MMClips>2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24</vt:i4>
      </vt:variant>
    </vt:vector>
  </HeadingPairs>
  <TitlesOfParts>
    <vt:vector size="26" baseType="lpstr">
      <vt:lpstr>Simple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classic 2012</dc:creator>
  <cp:lastModifiedBy>966558382859</cp:lastModifiedBy>
  <cp:revision>6</cp:revision>
  <dcterms:created xsi:type="dcterms:W3CDTF">2021-09-06T11:22:41Z</dcterms:created>
  <dcterms:modified xsi:type="dcterms:W3CDTF">2023-09-15T08:41:48Z</dcterms:modified>
</cp:coreProperties>
</file>