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 id="2147483660" r:id="rId2"/>
  </p:sldMasterIdLst>
  <p:notesMasterIdLst>
    <p:notesMasterId r:id="rId39"/>
  </p:notesMasterIdLst>
  <p:sldIdLst>
    <p:sldId id="374" r:id="rId3"/>
    <p:sldId id="375" r:id="rId4"/>
    <p:sldId id="373" r:id="rId5"/>
    <p:sldId id="257" r:id="rId6"/>
    <p:sldId id="258" r:id="rId7"/>
    <p:sldId id="259" r:id="rId8"/>
    <p:sldId id="260" r:id="rId9"/>
    <p:sldId id="348" r:id="rId10"/>
    <p:sldId id="350" r:id="rId11"/>
    <p:sldId id="351" r:id="rId12"/>
    <p:sldId id="261" r:id="rId13"/>
    <p:sldId id="349" r:id="rId14"/>
    <p:sldId id="352" r:id="rId15"/>
    <p:sldId id="353" r:id="rId16"/>
    <p:sldId id="264" r:id="rId17"/>
    <p:sldId id="265" r:id="rId18"/>
    <p:sldId id="266" r:id="rId19"/>
    <p:sldId id="267" r:id="rId20"/>
    <p:sldId id="268" r:id="rId21"/>
    <p:sldId id="269" r:id="rId22"/>
    <p:sldId id="270" r:id="rId23"/>
    <p:sldId id="271" r:id="rId24"/>
    <p:sldId id="272" r:id="rId25"/>
    <p:sldId id="273" r:id="rId26"/>
    <p:sldId id="274" r:id="rId27"/>
    <p:sldId id="371" r:id="rId28"/>
    <p:sldId id="347" r:id="rId29"/>
    <p:sldId id="275" r:id="rId30"/>
    <p:sldId id="324" r:id="rId31"/>
    <p:sldId id="277" r:id="rId32"/>
    <p:sldId id="354" r:id="rId33"/>
    <p:sldId id="355" r:id="rId34"/>
    <p:sldId id="356" r:id="rId35"/>
    <p:sldId id="357" r:id="rId36"/>
    <p:sldId id="279" r:id="rId37"/>
    <p:sldId id="358" r:id="rId3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FF"/>
    <a:srgbClr val="FF00FF"/>
    <a:srgbClr val="0000FF"/>
    <a:srgbClr val="FFCCFF"/>
    <a:srgbClr val="FFFFCC"/>
    <a:srgbClr val="00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41" autoAdjust="0"/>
    <p:restoredTop sz="94660"/>
  </p:normalViewPr>
  <p:slideViewPr>
    <p:cSldViewPr>
      <p:cViewPr varScale="1">
        <p:scale>
          <a:sx n="70" d="100"/>
          <a:sy n="70" d="100"/>
        </p:scale>
        <p:origin x="13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18706-D48E-4D2C-8A3F-03A1CF3C26C3}" type="datetimeFigureOut">
              <a:rPr lang="en-US" smtClean="0"/>
              <a:pPr/>
              <a:t>5/5/2021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2191E-72D1-4575-A4D4-C4FB91BFD004}" type="slidenum">
              <a:rPr lang="en-US" smtClean="0"/>
              <a:pPr/>
              <a:t>‹#›</a:t>
            </a:fld>
            <a:endParaRPr lang="en-US"/>
          </a:p>
        </p:txBody>
      </p:sp>
    </p:spTree>
    <p:extLst>
      <p:ext uri="{BB962C8B-B14F-4D97-AF65-F5344CB8AC3E}">
        <p14:creationId xmlns:p14="http://schemas.microsoft.com/office/powerpoint/2010/main" val="26888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CF36DD4-28B1-4B8B-879F-AD638ED9E504}"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5F2C966B-CCC2-49CD-A5D8-F05E7106CDF8}"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311CB9B0-3D05-47E8-AE68-F2DEEA7AAC46}"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199BFEE6-CF42-41F8-AED3-00EB0A6AAEA4}"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CA04F10E-C459-4412-87E9-50C698F73A12}"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4E4E5300-6C89-4A03-AFF4-9003A8C96ABB}"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8B0689-ED54-4485-BE7E-0E8342F5ABB2}" type="datetime1">
              <a:rPr lang="en-US" smtClean="0"/>
              <a:pPr>
                <a:defRPr/>
              </a:pPr>
              <a:t>5/5/2021</a:t>
            </a:fld>
            <a:endParaRPr lang="en-US"/>
          </a:p>
        </p:txBody>
      </p:sp>
      <p:sp>
        <p:nvSpPr>
          <p:cNvPr id="5" name="Footer Placeholder 4"/>
          <p:cNvSpPr>
            <a:spLocks noGrp="1"/>
          </p:cNvSpPr>
          <p:nvPr>
            <p:ph type="ftr" sz="quarter" idx="11"/>
          </p:nvPr>
        </p:nvSpPr>
        <p:spPr/>
        <p:txBody>
          <a:bodyPr/>
          <a:lstStyle>
            <a:lvl1pPr>
              <a:defRPr/>
            </a:lvl1pPr>
          </a:lstStyle>
          <a:p>
            <a:pPr>
              <a:defRPr/>
            </a:pPr>
            <a:r>
              <a:rPr lang="ar-AE" dirty="0"/>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B696CAF-4D3C-4357-9453-4716AED3A39B}" type="slidenum">
              <a:rPr lang="en-US"/>
              <a:pPr>
                <a:defRPr/>
              </a:pPr>
              <a:t>‹#›</a:t>
            </a:fld>
            <a:endParaRPr lang="en-US"/>
          </a:p>
        </p:txBody>
      </p:sp>
    </p:spTree>
  </p:cSld>
  <p:clrMapOvr>
    <a:masterClrMapping/>
  </p:clrMapOvr>
  <p:transition>
    <p:randomBar dir="vert"/>
    <p:sndAc>
      <p:stSnd>
        <p:snd r:embed="rId1" name="wind.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A9043FA-80E6-431B-97D0-2B6BD52ADEA4}"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6FFD0092-2987-4F3A-82E1-F7A88646187D}"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234CD978-295F-467D-95EB-4EB68B13AB9B}"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8DDED3DE-E2B2-4BC4-BE88-C4B10FA3C5BF}"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312EF9-C20B-4F30-A84B-30DD28FB7935}" type="datetime1">
              <a:rPr lang="en-US" smtClean="0"/>
              <a:pPr>
                <a:defRPr/>
              </a:pPr>
              <a:t>5/5/2021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a:t> </a:t>
            </a:r>
          </a:p>
        </p:txBody>
      </p:sp>
      <p:sp>
        <p:nvSpPr>
          <p:cNvPr id="6" name="Slide Number Placeholder 5"/>
          <p:cNvSpPr>
            <a:spLocks noGrp="1"/>
          </p:cNvSpPr>
          <p:nvPr>
            <p:ph type="sldNum" sz="quarter" idx="12"/>
          </p:nvPr>
        </p:nvSpPr>
        <p:spPr/>
        <p:txBody>
          <a:bodyPr/>
          <a:lstStyle>
            <a:lvl1pPr>
              <a:defRPr/>
            </a:lvl1pPr>
          </a:lstStyle>
          <a:p>
            <a:pPr>
              <a:defRPr/>
            </a:pPr>
            <a:fld id="{48575DCC-2C3C-4971-8AFB-F0F9E1ADCACB}"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C7661219-334D-4C2E-BEE1-E5400C2CBD00}" type="datetime1">
              <a:rPr lang="en-US" smtClean="0"/>
              <a:pPr>
                <a:defRPr/>
              </a:pPr>
              <a:t>5/5/2021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a:t> </a:t>
            </a:r>
          </a:p>
        </p:txBody>
      </p:sp>
      <p:sp>
        <p:nvSpPr>
          <p:cNvPr id="7" name="Slide Number Placeholder 5"/>
          <p:cNvSpPr>
            <a:spLocks noGrp="1"/>
          </p:cNvSpPr>
          <p:nvPr>
            <p:ph type="sldNum" sz="quarter" idx="12"/>
          </p:nvPr>
        </p:nvSpPr>
        <p:spPr/>
        <p:txBody>
          <a:bodyPr/>
          <a:lstStyle>
            <a:lvl1pPr>
              <a:defRPr/>
            </a:lvl1pPr>
          </a:lstStyle>
          <a:p>
            <a:pPr>
              <a:defRPr/>
            </a:pPr>
            <a:fld id="{7985D43C-7D81-4303-8C87-42CAC743E23B}"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DEC21C1F-5734-42D6-8D03-1546723555B3}" type="datetime1">
              <a:rPr lang="en-US" smtClean="0"/>
              <a:pPr>
                <a:defRPr/>
              </a:pPr>
              <a:t>5/5/2021</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dirty="0"/>
              <a:t> </a:t>
            </a:r>
          </a:p>
        </p:txBody>
      </p:sp>
      <p:sp>
        <p:nvSpPr>
          <p:cNvPr id="9" name="Slide Number Placeholder 5"/>
          <p:cNvSpPr>
            <a:spLocks noGrp="1"/>
          </p:cNvSpPr>
          <p:nvPr>
            <p:ph type="sldNum" sz="quarter" idx="12"/>
          </p:nvPr>
        </p:nvSpPr>
        <p:spPr/>
        <p:txBody>
          <a:bodyPr/>
          <a:lstStyle>
            <a:lvl1pPr>
              <a:defRPr/>
            </a:lvl1pPr>
          </a:lstStyle>
          <a:p>
            <a:pPr>
              <a:defRPr/>
            </a:pPr>
            <a:fld id="{D1022576-FE42-4777-8C07-42AE039589F7}"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79A0B0B1-20A0-4CFF-AD98-7840927F9AA1}" type="datetime1">
              <a:rPr lang="en-US" smtClean="0"/>
              <a:pPr>
                <a:defRPr/>
              </a:pPr>
              <a:t>5/5/2021</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dirty="0"/>
              <a:t> </a:t>
            </a:r>
          </a:p>
        </p:txBody>
      </p:sp>
      <p:sp>
        <p:nvSpPr>
          <p:cNvPr id="5" name="Slide Number Placeholder 5"/>
          <p:cNvSpPr>
            <a:spLocks noGrp="1"/>
          </p:cNvSpPr>
          <p:nvPr>
            <p:ph type="sldNum" sz="quarter" idx="12"/>
          </p:nvPr>
        </p:nvSpPr>
        <p:spPr/>
        <p:txBody>
          <a:bodyPr/>
          <a:lstStyle>
            <a:lvl1pPr>
              <a:defRPr/>
            </a:lvl1pPr>
          </a:lstStyle>
          <a:p>
            <a:pPr>
              <a:defRPr/>
            </a:pPr>
            <a:fld id="{59A5D766-821C-431D-A96D-3DC1AAA5A0DC}"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B96F4F-21D0-40D0-A1E4-0C4324376312}" type="datetime1">
              <a:rPr lang="en-US" smtClean="0"/>
              <a:pPr>
                <a:defRPr/>
              </a:pPr>
              <a:t>5/5/2021</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dirty="0"/>
              <a:t> </a:t>
            </a:r>
          </a:p>
        </p:txBody>
      </p:sp>
      <p:sp>
        <p:nvSpPr>
          <p:cNvPr id="4" name="Slide Number Placeholder 5"/>
          <p:cNvSpPr>
            <a:spLocks noGrp="1"/>
          </p:cNvSpPr>
          <p:nvPr>
            <p:ph type="sldNum" sz="quarter" idx="12"/>
          </p:nvPr>
        </p:nvSpPr>
        <p:spPr/>
        <p:txBody>
          <a:bodyPr/>
          <a:lstStyle>
            <a:lvl1pPr>
              <a:defRPr/>
            </a:lvl1pPr>
          </a:lstStyle>
          <a:p>
            <a:pPr>
              <a:defRPr/>
            </a:pPr>
            <a:fld id="{14F6B7AA-B30B-46A0-A8F2-55C43CE9BDE1}"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8C24B-C1AD-4CF7-B80C-7763D63B5E70}" type="datetime1">
              <a:rPr lang="en-US" smtClean="0"/>
              <a:pPr>
                <a:defRPr/>
              </a:pPr>
              <a:t>5/5/2021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a:t> </a:t>
            </a:r>
          </a:p>
        </p:txBody>
      </p:sp>
      <p:sp>
        <p:nvSpPr>
          <p:cNvPr id="7" name="Slide Number Placeholder 5"/>
          <p:cNvSpPr>
            <a:spLocks noGrp="1"/>
          </p:cNvSpPr>
          <p:nvPr>
            <p:ph type="sldNum" sz="quarter" idx="12"/>
          </p:nvPr>
        </p:nvSpPr>
        <p:spPr/>
        <p:txBody>
          <a:bodyPr/>
          <a:lstStyle>
            <a:lvl1pPr>
              <a:defRPr/>
            </a:lvl1pPr>
          </a:lstStyle>
          <a:p>
            <a:pPr>
              <a:defRPr/>
            </a:pPr>
            <a:fld id="{8E163360-6026-4223-AC6F-D3C09A48BA04}" type="slidenum">
              <a:rPr lang="ar-EG"/>
              <a:pPr>
                <a:defRPr/>
              </a:pPr>
              <a:t>‹#›</a:t>
            </a:fld>
            <a:endParaRPr lang="ar-EG"/>
          </a:p>
        </p:txBody>
      </p:sp>
    </p:spTree>
  </p:cSld>
  <p:clrMapOvr>
    <a:masterClrMapping/>
  </p:clrMapOvr>
  <p:transition>
    <p:wheel spokes="3"/>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003EFDB-8222-4570-913C-97782AD830E9}" type="datetime1">
              <a:rPr lang="en-US" smtClean="0"/>
              <a:pPr>
                <a:defRPr/>
              </a:pPr>
              <a:t>5/5/2021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a:t> </a:t>
            </a:r>
          </a:p>
        </p:txBody>
      </p:sp>
      <p:sp>
        <p:nvSpPr>
          <p:cNvPr id="7" name="Slide Number Placeholder 5"/>
          <p:cNvSpPr>
            <a:spLocks noGrp="1"/>
          </p:cNvSpPr>
          <p:nvPr>
            <p:ph type="sldNum" sz="quarter" idx="12"/>
          </p:nvPr>
        </p:nvSpPr>
        <p:spPr/>
        <p:txBody>
          <a:bodyPr/>
          <a:lstStyle>
            <a:lvl1pPr>
              <a:defRPr/>
            </a:lvl1pPr>
          </a:lstStyle>
          <a:p>
            <a:pPr>
              <a:defRPr/>
            </a:pPr>
            <a:fld id="{C571E9C6-0877-4767-80A8-505A3F80C342}" type="slidenum">
              <a:rPr lang="ar-EG"/>
              <a:pPr>
                <a:defRPr/>
              </a:pPr>
              <a:t>‹#›</a:t>
            </a:fld>
            <a:endParaRPr lang="ar-EG"/>
          </a:p>
        </p:txBody>
      </p:sp>
    </p:spTree>
  </p:cSld>
  <p:clrMapOvr>
    <a:masterClrMapping/>
  </p:clrMapOvr>
  <p:transition>
    <p:wheel spokes="3"/>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B99776A-36EC-49EA-A4AC-600F15735433}" type="datetime1">
              <a:rPr lang="en-US" smtClean="0"/>
              <a:pPr>
                <a:defRPr/>
              </a:pPr>
              <a:t>5/5/2021</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a:t> </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B3AC155-D8BF-450D-A00B-8AFC0175C5A4}"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3"/>
    <p:sndAc>
      <p:stSnd>
        <p:snd r:embed="rId13" name="camera.wav"/>
      </p:stSnd>
    </p:sndAc>
  </p:transition>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auto">
              <a:spcBef>
                <a:spcPts val="0"/>
              </a:spcBef>
              <a:spcAft>
                <a:spcPts val="0"/>
              </a:spcAft>
            </a:pPr>
            <a:fld id="{146567D9-FFCE-4155-B2B1-45376E5BFEDF}" type="datetime1">
              <a:rPr lang="en-US" smtClean="0">
                <a:solidFill>
                  <a:prstClr val="black">
                    <a:tint val="75000"/>
                  </a:prstClr>
                </a:solidFill>
                <a:latin typeface="Calibri"/>
                <a:cs typeface="+mn-cs"/>
              </a:rPr>
              <a:pPr rtl="0" fontAlgn="auto">
                <a:spcBef>
                  <a:spcPts val="0"/>
                </a:spcBef>
                <a:spcAft>
                  <a:spcPts val="0"/>
                </a:spcAft>
              </a:pPr>
              <a:t>5/5/2021</a:t>
            </a:fld>
            <a:endParaRPr lang="en-US">
              <a:solidFill>
                <a:prstClr val="black">
                  <a:tint val="75000"/>
                </a:prstClr>
              </a:solidFill>
              <a:latin typeface="Calibri"/>
              <a:cs typeface="+mn-cs"/>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auto">
              <a:spcBef>
                <a:spcPts val="0"/>
              </a:spcBef>
              <a:spcAft>
                <a:spcPts val="0"/>
              </a:spcAft>
            </a:pPr>
            <a:r>
              <a:rPr lang="ar-AE" dirty="0">
                <a:solidFill>
                  <a:prstClr val="black">
                    <a:tint val="75000"/>
                  </a:prstClr>
                </a:solidFill>
                <a:latin typeface="Calibri"/>
                <a:cs typeface="+mn-cs"/>
              </a:rPr>
              <a:t> </a:t>
            </a:r>
            <a:endParaRPr lang="en-US" dirty="0">
              <a:solidFill>
                <a:prstClr val="black">
                  <a:tint val="75000"/>
                </a:prstClr>
              </a:solidFill>
              <a:latin typeface="Calibri"/>
              <a:cs typeface="+mn-cs"/>
            </a:endParaRPr>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auto">
              <a:spcBef>
                <a:spcPts val="0"/>
              </a:spcBef>
              <a:spcAft>
                <a:spcPts val="0"/>
              </a:spcAft>
            </a:pPr>
            <a:fld id="{13F8D6F8-B1EF-4984-A5C8-62C655A171C5}" type="slidenum">
              <a:rPr lang="en-US" smtClean="0">
                <a:solidFill>
                  <a:prstClr val="black">
                    <a:tint val="75000"/>
                  </a:prstClr>
                </a:solidFill>
                <a:latin typeface="Calibri"/>
                <a:cs typeface="+mn-cs"/>
              </a:rPr>
              <a:pPr rtl="0"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audio" Target="../media/audio27.wav"/><Relationship Id="rId4" Type="http://schemas.openxmlformats.org/officeDocument/2006/relationships/audio" Target="../media/audio26.wav"/></Relationships>
</file>

<file path=ppt/slides/_rels/slide11.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8.wav"/></Relationships>
</file>

<file path=ppt/slides/_rels/slide12.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4.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3.wav"/><Relationship Id="rId4" Type="http://schemas.openxmlformats.org/officeDocument/2006/relationships/audio" Target="../media/audio32.wav"/></Relationships>
</file>

<file path=ppt/slides/_rels/slide1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15.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s>
</file>

<file path=ppt/slides/_rels/slide16.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17.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8.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18.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19.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9.wav"/><Relationship Id="rId4" Type="http://schemas.openxmlformats.org/officeDocument/2006/relationships/audio" Target="../media/audio58.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2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64.wav"/><Relationship Id="rId4" Type="http://schemas.openxmlformats.org/officeDocument/2006/relationships/audio" Target="../media/audio63.wav"/></Relationships>
</file>

<file path=ppt/slides/_rels/slide23.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6.wav"/></Relationships>
</file>

<file path=ppt/slides/_rels/slide24.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audio" Target="../media/audio68.wav"/><Relationship Id="rId7"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1.wav"/><Relationship Id="rId5" Type="http://schemas.openxmlformats.org/officeDocument/2006/relationships/audio" Target="../media/audio70.wav"/><Relationship Id="rId10" Type="http://schemas.openxmlformats.org/officeDocument/2006/relationships/image" Target="../media/image10.png"/><Relationship Id="rId4" Type="http://schemas.openxmlformats.org/officeDocument/2006/relationships/audio" Target="../media/audio69.wav"/><Relationship Id="rId9" Type="http://schemas.openxmlformats.org/officeDocument/2006/relationships/audio" Target="../media/audio74.wav"/></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75.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1.wav"/><Relationship Id="rId5" Type="http://schemas.openxmlformats.org/officeDocument/2006/relationships/audio" Target="../media/audio52.wav"/><Relationship Id="rId4" Type="http://schemas.openxmlformats.org/officeDocument/2006/relationships/audio" Target="../media/audio76.wav"/></Relationships>
</file>

<file path=ppt/slides/_rels/slide27.xml.rels><?xml version="1.0" encoding="UTF-8" standalone="yes"?>
<Relationships xmlns="http://schemas.openxmlformats.org/package/2006/relationships"><Relationship Id="rId3" Type="http://schemas.openxmlformats.org/officeDocument/2006/relationships/audio" Target="../media/audio77.wav"/><Relationship Id="rId7" Type="http://schemas.openxmlformats.org/officeDocument/2006/relationships/audio" Target="../media/audio8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78.wav"/></Relationships>
</file>

<file path=ppt/slides/_rels/slide28.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4.wav"/></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6.wav"/><Relationship Id="rId4" Type="http://schemas.openxmlformats.org/officeDocument/2006/relationships/audio" Target="../media/audio49.wav"/></Relationships>
</file>

<file path=ppt/slides/_rels/slide31.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90.wav"/><Relationship Id="rId7" Type="http://schemas.openxmlformats.org/officeDocument/2006/relationships/audio" Target="../media/audio9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2.wav"/><Relationship Id="rId5" Type="http://schemas.openxmlformats.org/officeDocument/2006/relationships/audio" Target="../media/audio91.wav"/><Relationship Id="rId4" Type="http://schemas.openxmlformats.org/officeDocument/2006/relationships/audio" Target="../media/audio77.wav"/></Relationships>
</file>

<file path=ppt/slides/_rels/slide35.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95.wav"/><Relationship Id="rId7"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8.wav"/><Relationship Id="rId5" Type="http://schemas.openxmlformats.org/officeDocument/2006/relationships/audio" Target="../media/audio97.wav"/><Relationship Id="rId4" Type="http://schemas.openxmlformats.org/officeDocument/2006/relationships/audio" Target="../media/audio96.wav"/></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audio" Target="../media/audio11.wav"/><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6.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2.wav"/><Relationship Id="rId4" Type="http://schemas.openxmlformats.org/officeDocument/2006/relationships/audio" Target="../media/audio21.wav"/></Relationships>
</file>

<file path=ppt/slides/_rels/slide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5.wav"/><Relationship Id="rId4"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3000" t="-3000" r="-3000" b="-3000"/>
          </a:stretch>
        </a:blipFill>
        <a:effectLst/>
      </p:bgPr>
    </p:bg>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BB14A045-38E0-4E3E-A803-CED406272A82}"/>
              </a:ext>
            </a:extLst>
          </p:cNvPr>
          <p:cNvSpPr/>
          <p:nvPr/>
        </p:nvSpPr>
        <p:spPr>
          <a:xfrm>
            <a:off x="2281054" y="1556792"/>
            <a:ext cx="4581891" cy="1225868"/>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sp3d/>
          </a:bodyPr>
          <a:lstStyle/>
          <a:p>
            <a:pPr algn="ctr" fontAlgn="auto">
              <a:spcBef>
                <a:spcPts val="0"/>
              </a:spcBef>
              <a:spcAft>
                <a:spcPts val="0"/>
              </a:spcAft>
              <a:defRPr/>
            </a:pPr>
            <a:r>
              <a:rPr lang="ar-SA" sz="6600" b="1" dirty="0">
                <a:solidFill>
                  <a:srgbClr val="FFFF00"/>
                </a:solidFill>
                <a:effectLst>
                  <a:outerShdw blurRad="50800" dist="38100" dir="2700000" algn="tl" rotWithShape="0">
                    <a:prstClr val="black">
                      <a:alpha val="40000"/>
                    </a:prstClr>
                  </a:outerShdw>
                </a:effectLst>
                <a:latin typeface="Arial" pitchFamily="34" charset="0"/>
                <a:cs typeface="Arial" pitchFamily="34" charset="0"/>
              </a:rPr>
              <a:t>الْوَحْدَةُ الأُولى</a:t>
            </a:r>
          </a:p>
        </p:txBody>
      </p:sp>
      <p:sp>
        <p:nvSpPr>
          <p:cNvPr id="7" name="Cloud 7">
            <a:extLst>
              <a:ext uri="{FF2B5EF4-FFF2-40B4-BE49-F238E27FC236}">
                <a16:creationId xmlns:a16="http://schemas.microsoft.com/office/drawing/2014/main" id="{0878E2D1-4C62-412E-A3EE-16190D0E2F26}"/>
              </a:ext>
            </a:extLst>
          </p:cNvPr>
          <p:cNvSpPr/>
          <p:nvPr/>
        </p:nvSpPr>
        <p:spPr>
          <a:xfrm>
            <a:off x="1475656" y="3429000"/>
            <a:ext cx="6402053" cy="1516499"/>
          </a:xfrm>
          <a:prstGeom prst="round2SameRect">
            <a:avLst/>
          </a:prstGeom>
          <a:solidFill>
            <a:srgbClr val="EBD0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auto">
              <a:spcBef>
                <a:spcPts val="0"/>
              </a:spcBef>
              <a:spcAft>
                <a:spcPts val="0"/>
              </a:spcAft>
              <a:defRPr/>
            </a:pPr>
            <a:r>
              <a:rPr lang="ar-SA" sz="8800" b="1" dirty="0">
                <a:solidFill>
                  <a:srgbClr val="C00000"/>
                </a:solidFill>
                <a:effectLst>
                  <a:outerShdw blurRad="50800" dist="38100" dir="8100000" algn="tr" rotWithShape="0">
                    <a:prstClr val="black">
                      <a:alpha val="40000"/>
                    </a:prstClr>
                  </a:outerShdw>
                </a:effectLst>
              </a:rPr>
              <a:t>الْمَخْلُوقَاتُ الْحَيَّةُ</a:t>
            </a: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3124200" y="533845"/>
            <a:ext cx="2928958"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أَخْتَبِرُ تَوَقُّعاتي</a:t>
            </a:r>
          </a:p>
        </p:txBody>
      </p:sp>
      <p:sp>
        <p:nvSpPr>
          <p:cNvPr id="3" name="4-Point Star 3"/>
          <p:cNvSpPr/>
          <p:nvPr/>
        </p:nvSpPr>
        <p:spPr>
          <a:xfrm>
            <a:off x="7744619" y="1817737"/>
            <a:ext cx="792162" cy="863600"/>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2</a:t>
            </a:r>
          </a:p>
        </p:txBody>
      </p:sp>
      <p:sp>
        <p:nvSpPr>
          <p:cNvPr id="9" name="Rectangle 4"/>
          <p:cNvSpPr>
            <a:spLocks noChangeArrowheads="1"/>
          </p:cNvSpPr>
          <p:nvPr/>
        </p:nvSpPr>
        <p:spPr bwMode="auto">
          <a:xfrm>
            <a:off x="929481" y="1570427"/>
            <a:ext cx="6789737" cy="1815882"/>
          </a:xfrm>
          <a:prstGeom prst="rect">
            <a:avLst/>
          </a:prstGeom>
          <a:noFill/>
          <a:ln>
            <a:noFill/>
          </a:ln>
        </p:spPr>
        <p:txBody>
          <a:bodyPr wrap="square">
            <a:spAutoFit/>
          </a:bodyPr>
          <a:lstStyle/>
          <a:p>
            <a:pPr algn="ctr" fontAlgn="auto">
              <a:spcBef>
                <a:spcPts val="0"/>
              </a:spcBef>
              <a:spcAft>
                <a:spcPts val="0"/>
              </a:spcAft>
              <a:defRPr/>
            </a:pPr>
            <a:r>
              <a:rPr lang="ar-EG" sz="2800" b="1" dirty="0">
                <a:solidFill>
                  <a:srgbClr val="7030A0"/>
                </a:solidFill>
              </a:rPr>
              <a:t>أعْمَلُ نَموذَجا </a:t>
            </a:r>
          </a:p>
          <a:p>
            <a:pPr algn="ctr" fontAlgn="auto">
              <a:spcBef>
                <a:spcPts val="0"/>
              </a:spcBef>
              <a:spcAft>
                <a:spcPts val="0"/>
              </a:spcAft>
              <a:defRPr/>
            </a:pPr>
            <a:r>
              <a:rPr lang="ar-EG" sz="2800" b="1" dirty="0">
                <a:solidFill>
                  <a:srgbClr val="7030A0"/>
                </a:solidFill>
              </a:rPr>
              <a:t>مُماثِلاً للنَّموذَجِ الأَولِ مع وُجودِ عَمودٍ فقَريِّ. </a:t>
            </a:r>
            <a:r>
              <a:rPr lang="ar-EG" sz="2800" b="1" dirty="0" err="1">
                <a:solidFill>
                  <a:srgbClr val="7030A0"/>
                </a:solidFill>
              </a:rPr>
              <a:t>وأتاكد</a:t>
            </a:r>
            <a:r>
              <a:rPr lang="ar-EG" sz="2800" b="1" dirty="0">
                <a:solidFill>
                  <a:srgbClr val="7030A0"/>
                </a:solidFill>
              </a:rPr>
              <a:t> أن النموذج الثاني له حجم وشكل النموذج </a:t>
            </a:r>
            <a:r>
              <a:rPr lang="ar-EG" sz="2800" b="1" dirty="0" err="1">
                <a:solidFill>
                  <a:srgbClr val="7030A0"/>
                </a:solidFill>
              </a:rPr>
              <a:t>الأول.</a:t>
            </a:r>
            <a:r>
              <a:rPr lang="ar-EG" sz="2800" b="1" dirty="0">
                <a:solidFill>
                  <a:srgbClr val="7030A0"/>
                </a:solidFill>
              </a:rPr>
              <a:t> يُمْكِنُ عَمَلُ النَّموذَجِ بِوَضعِ الصلْصالِ حَوْلَ القَلَمِ.</a:t>
            </a:r>
          </a:p>
        </p:txBody>
      </p:sp>
      <p:grpSp>
        <p:nvGrpSpPr>
          <p:cNvPr id="4" name="مجموعة 40"/>
          <p:cNvGrpSpPr>
            <a:grpSpLocks/>
          </p:cNvGrpSpPr>
          <p:nvPr/>
        </p:nvGrpSpPr>
        <p:grpSpPr bwMode="auto">
          <a:xfrm>
            <a:off x="4375278" y="3639698"/>
            <a:ext cx="4161503" cy="2851176"/>
            <a:chOff x="283647" y="3592342"/>
            <a:chExt cx="4161504" cy="3067221"/>
          </a:xfrm>
        </p:grpSpPr>
        <p:pic>
          <p:nvPicPr>
            <p:cNvPr id="11" name="Picture 21"/>
            <p:cNvPicPr>
              <a:picLocks noChangeAspect="1" noChangeArrowheads="1"/>
            </p:cNvPicPr>
            <p:nvPr/>
          </p:nvPicPr>
          <p:blipFill>
            <a:blip r:embed="rId6" cstate="print">
              <a:lum bright="-24000" contrast="30000"/>
            </a:blip>
            <a:stretch>
              <a:fillRect/>
            </a:stretch>
          </p:blipFill>
          <p:spPr bwMode="auto">
            <a:xfrm>
              <a:off x="283647" y="3592342"/>
              <a:ext cx="3927992" cy="3067221"/>
            </a:xfrm>
            <a:prstGeom prst="rect">
              <a:avLst/>
            </a:prstGeom>
            <a:noFill/>
            <a:ln w="28575">
              <a:solidFill>
                <a:schemeClr val="accent6">
                  <a:lumMod val="50000"/>
                </a:schemeClr>
              </a:solidFill>
              <a:miter lim="800000"/>
              <a:headEnd/>
              <a:tailEnd/>
            </a:ln>
          </p:spPr>
        </p:pic>
        <p:sp>
          <p:nvSpPr>
            <p:cNvPr id="12" name="مستطيل 11"/>
            <p:cNvSpPr/>
            <p:nvPr/>
          </p:nvSpPr>
          <p:spPr>
            <a:xfrm>
              <a:off x="2903635" y="3950515"/>
              <a:ext cx="1541516" cy="506428"/>
            </a:xfrm>
            <a:prstGeom prst="rect">
              <a:avLst/>
            </a:prstGeom>
            <a:solidFill>
              <a:srgbClr val="0000FF"/>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fontAlgn="auto">
                <a:spcBef>
                  <a:spcPts val="0"/>
                </a:spcBef>
                <a:spcAft>
                  <a:spcPts val="0"/>
                </a:spcAft>
                <a:defRPr/>
              </a:pPr>
              <a:endParaRPr lang="ar-SA" dirty="0"/>
            </a:p>
          </p:txBody>
        </p:sp>
      </p:grpSp>
      <p:sp>
        <p:nvSpPr>
          <p:cNvPr id="13" name="Rectangle 1"/>
          <p:cNvSpPr>
            <a:spLocks noChangeArrowheads="1"/>
          </p:cNvSpPr>
          <p:nvPr/>
        </p:nvSpPr>
        <p:spPr bwMode="auto">
          <a:xfrm>
            <a:off x="6789736" y="3915920"/>
            <a:ext cx="1858963" cy="584200"/>
          </a:xfrm>
          <a:prstGeom prst="rect">
            <a:avLst/>
          </a:prstGeom>
          <a:noFill/>
          <a:ln w="9525">
            <a:noFill/>
            <a:miter lim="800000"/>
            <a:headEnd/>
            <a:tailEnd/>
          </a:ln>
        </p:spPr>
        <p:txBody>
          <a:bodyPr anchor="ctr">
            <a:spAutoFit/>
          </a:bodyPr>
          <a:lstStyle/>
          <a:p>
            <a:pPr algn="ctr"/>
            <a:r>
              <a:rPr lang="ar-EG" sz="3200" b="1" dirty="0">
                <a:solidFill>
                  <a:schemeClr val="bg1"/>
                </a:solidFill>
                <a:latin typeface="Calibri" pitchFamily="34" charset="0"/>
              </a:rPr>
              <a:t>الخطوة 2</a:t>
            </a:r>
            <a:endParaRPr lang="en-US" sz="3200" b="1" dirty="0">
              <a:solidFill>
                <a:schemeClr val="bg1"/>
              </a:solidFill>
              <a:latin typeface="Calibri" pitchFamily="34" charset="0"/>
            </a:endParaRPr>
          </a:p>
        </p:txBody>
      </p:sp>
      <p:grpSp>
        <p:nvGrpSpPr>
          <p:cNvPr id="6" name="مجموعة 41"/>
          <p:cNvGrpSpPr>
            <a:grpSpLocks/>
          </p:cNvGrpSpPr>
          <p:nvPr/>
        </p:nvGrpSpPr>
        <p:grpSpPr bwMode="auto">
          <a:xfrm>
            <a:off x="688681" y="3775428"/>
            <a:ext cx="3465506" cy="2715446"/>
            <a:chOff x="2142829" y="4208779"/>
            <a:chExt cx="3835758" cy="2459438"/>
          </a:xfrm>
        </p:grpSpPr>
        <p:pic>
          <p:nvPicPr>
            <p:cNvPr id="10252" name="Picture 20"/>
            <p:cNvPicPr>
              <a:picLocks noChangeAspect="1" noChangeArrowheads="1"/>
            </p:cNvPicPr>
            <p:nvPr/>
          </p:nvPicPr>
          <p:blipFill>
            <a:blip r:embed="rId7" cstate="print">
              <a:lum bright="-24000" contrast="30000"/>
            </a:blip>
            <a:srcRect/>
            <a:stretch>
              <a:fillRect/>
            </a:stretch>
          </p:blipFill>
          <p:spPr bwMode="auto">
            <a:xfrm>
              <a:off x="2142829" y="4418793"/>
              <a:ext cx="3637823" cy="2249424"/>
            </a:xfrm>
            <a:prstGeom prst="rect">
              <a:avLst/>
            </a:prstGeom>
            <a:noFill/>
            <a:ln w="28575">
              <a:solidFill>
                <a:schemeClr val="accent6">
                  <a:lumMod val="50000"/>
                </a:schemeClr>
              </a:solidFill>
              <a:miter lim="800000"/>
              <a:headEnd/>
              <a:tailEnd/>
            </a:ln>
          </p:spPr>
        </p:pic>
        <p:sp>
          <p:nvSpPr>
            <p:cNvPr id="16" name="مستطيل 15"/>
            <p:cNvSpPr/>
            <p:nvPr/>
          </p:nvSpPr>
          <p:spPr>
            <a:xfrm>
              <a:off x="4192638" y="4208779"/>
              <a:ext cx="1785949" cy="509939"/>
            </a:xfrm>
            <a:prstGeom prst="rect">
              <a:avLst/>
            </a:prstGeom>
            <a:solidFill>
              <a:srgbClr val="0000FF"/>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fontAlgn="auto">
                <a:spcBef>
                  <a:spcPts val="0"/>
                </a:spcBef>
                <a:spcAft>
                  <a:spcPts val="0"/>
                </a:spcAft>
                <a:defRPr/>
              </a:pPr>
              <a:endParaRPr lang="ar-SA" dirty="0"/>
            </a:p>
          </p:txBody>
        </p:sp>
      </p:grpSp>
      <p:sp>
        <p:nvSpPr>
          <p:cNvPr id="17" name="Rectangle 1"/>
          <p:cNvSpPr>
            <a:spLocks noChangeArrowheads="1"/>
          </p:cNvSpPr>
          <p:nvPr/>
        </p:nvSpPr>
        <p:spPr bwMode="auto">
          <a:xfrm>
            <a:off x="2397914" y="3811060"/>
            <a:ext cx="1858962" cy="584200"/>
          </a:xfrm>
          <a:prstGeom prst="rect">
            <a:avLst/>
          </a:prstGeom>
          <a:noFill/>
          <a:ln w="9525">
            <a:noFill/>
            <a:miter lim="800000"/>
            <a:headEnd/>
            <a:tailEnd/>
          </a:ln>
        </p:spPr>
        <p:txBody>
          <a:bodyPr anchor="ctr">
            <a:spAutoFit/>
          </a:bodyPr>
          <a:lstStyle/>
          <a:p>
            <a:pPr algn="ctr"/>
            <a:r>
              <a:rPr lang="ar-EG" sz="3200" b="1" dirty="0">
                <a:solidFill>
                  <a:schemeClr val="bg1"/>
                </a:solidFill>
                <a:latin typeface="Calibri" pitchFamily="34" charset="0"/>
              </a:rPr>
              <a:t>الخطوة 2</a:t>
            </a:r>
            <a:endParaRPr lang="en-US" sz="3200" b="1" dirty="0">
              <a:solidFill>
                <a:schemeClr val="bg1"/>
              </a:solidFill>
              <a:latin typeface="Calibri" pitchFamily="34" charset="0"/>
            </a:endParaRPr>
          </a:p>
        </p:txBody>
      </p:sp>
      <p:sp>
        <p:nvSpPr>
          <p:cNvPr id="7" name="Footer Placeholder 6"/>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تررو.wav"/>
                                        </p:tgtEl>
                                      </p:cMediaNode>
                                    </p:audio>
                                  </p:sub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4" name="أعْمَلُ نَموذَجًا مُماثِلاً للنَّموذَجِ الأَولِ.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خطوة 2.wav"/>
                                        </p:tgtEl>
                                      </p:cMediaNode>
                                    </p:audio>
                                  </p:subTnLst>
                                </p:cTn>
                              </p:par>
                              <p:par>
                                <p:cTn id="25" presetID="2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own Arrow Callout 1"/>
          <p:cNvSpPr/>
          <p:nvPr/>
        </p:nvSpPr>
        <p:spPr>
          <a:xfrm>
            <a:off x="3124200" y="547138"/>
            <a:ext cx="2928958"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أَخْتَبِرُ تَوَقُّعاتي</a:t>
            </a:r>
          </a:p>
        </p:txBody>
      </p:sp>
      <p:sp>
        <p:nvSpPr>
          <p:cNvPr id="24" name="4-Point Star 3"/>
          <p:cNvSpPr/>
          <p:nvPr/>
        </p:nvSpPr>
        <p:spPr>
          <a:xfrm>
            <a:off x="7470968" y="1881619"/>
            <a:ext cx="792162" cy="863600"/>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3</a:t>
            </a:r>
          </a:p>
        </p:txBody>
      </p:sp>
      <p:sp>
        <p:nvSpPr>
          <p:cNvPr id="28" name="Rectangle 1"/>
          <p:cNvSpPr>
            <a:spLocks noChangeArrowheads="1"/>
          </p:cNvSpPr>
          <p:nvPr/>
        </p:nvSpPr>
        <p:spPr bwMode="auto">
          <a:xfrm>
            <a:off x="1458784" y="2412179"/>
            <a:ext cx="6426200" cy="2862322"/>
          </a:xfrm>
          <a:prstGeom prst="rect">
            <a:avLst/>
          </a:prstGeom>
          <a:noFill/>
          <a:ln>
            <a:noFill/>
          </a:ln>
        </p:spPr>
        <p:txBody>
          <a:bodyPr wrap="square">
            <a:spAutoFit/>
          </a:bodyPr>
          <a:lstStyle/>
          <a:p>
            <a:pPr algn="ctr" fontAlgn="auto">
              <a:spcBef>
                <a:spcPts val="0"/>
              </a:spcBef>
              <a:spcAft>
                <a:spcPts val="0"/>
              </a:spcAft>
              <a:defRPr/>
            </a:pPr>
            <a:r>
              <a:rPr lang="ar-EG" sz="3600" b="1" dirty="0">
                <a:solidFill>
                  <a:schemeClr val="accent6">
                    <a:lumMod val="50000"/>
                  </a:schemeClr>
                </a:solidFill>
              </a:rPr>
              <a:t>أُلاحِظُ. </a:t>
            </a:r>
          </a:p>
          <a:p>
            <a:pPr algn="ctr" fontAlgn="auto">
              <a:spcBef>
                <a:spcPts val="0"/>
              </a:spcBef>
              <a:spcAft>
                <a:spcPts val="0"/>
              </a:spcAft>
              <a:defRPr/>
            </a:pPr>
            <a:r>
              <a:rPr lang="ar-EG" sz="3600" b="1" dirty="0">
                <a:solidFill>
                  <a:schemeClr val="accent6">
                    <a:lumMod val="50000"/>
                  </a:schemeClr>
                </a:solidFill>
              </a:rPr>
              <a:t>أَضعُ كرات متساوية الحجم من الصلْصالِ عَلى كُلِّ نَمُوذَجٍ لِزِيادَةِ وَزْنِهِ، مَا الوَزْنُ الإِضافِيُّ الَّذِي يتحمَّلُه كُلُّ نَموذَجٍ قَبْلَ أَنْ يَنْهَارَ؟</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تررو.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أُلاحِظُ أَضعُ كرات متساو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Right Arrow 1"/>
          <p:cNvSpPr/>
          <p:nvPr/>
        </p:nvSpPr>
        <p:spPr>
          <a:xfrm>
            <a:off x="2718581" y="559083"/>
            <a:ext cx="3643338" cy="844808"/>
          </a:xfrm>
          <a:prstGeom prst="snip2Diag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أْستَخْلصُ النَّتَائج</a:t>
            </a:r>
          </a:p>
        </p:txBody>
      </p:sp>
      <p:sp>
        <p:nvSpPr>
          <p:cNvPr id="5" name="4-Point Star 3"/>
          <p:cNvSpPr/>
          <p:nvPr/>
        </p:nvSpPr>
        <p:spPr>
          <a:xfrm>
            <a:off x="7668344" y="2348880"/>
            <a:ext cx="792162" cy="863600"/>
          </a:xfrm>
          <a:prstGeom prst="ellipse">
            <a:avLst/>
          </a:prstGeom>
          <a:ln/>
        </p:spPr>
        <p:style>
          <a:lnRef idx="3">
            <a:schemeClr val="lt1"/>
          </a:lnRef>
          <a:fillRef idx="1">
            <a:schemeClr val="accent5"/>
          </a:fillRef>
          <a:effectRef idx="1">
            <a:schemeClr val="accent5"/>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4</a:t>
            </a:r>
          </a:p>
        </p:txBody>
      </p:sp>
      <p:sp>
        <p:nvSpPr>
          <p:cNvPr id="12" name="Rectangle 2"/>
          <p:cNvSpPr>
            <a:spLocks noChangeArrowheads="1"/>
          </p:cNvSpPr>
          <p:nvPr/>
        </p:nvSpPr>
        <p:spPr bwMode="auto">
          <a:xfrm>
            <a:off x="971550" y="4600109"/>
            <a:ext cx="7137400" cy="1446550"/>
          </a:xfrm>
          <a:prstGeom prst="rect">
            <a:avLst/>
          </a:prstGeom>
          <a:noFill/>
          <a:ln>
            <a:noFill/>
          </a:ln>
        </p:spPr>
        <p:txBody>
          <a:bodyPr wrap="square">
            <a:spAutoFit/>
          </a:bodyPr>
          <a:lstStyle/>
          <a:p>
            <a:pPr algn="ctr" fontAlgn="auto">
              <a:spcBef>
                <a:spcPts val="0"/>
              </a:spcBef>
              <a:spcAft>
                <a:spcPts val="0"/>
              </a:spcAft>
              <a:defRPr/>
            </a:pPr>
            <a:r>
              <a:rPr lang="ar-EG" sz="4400" b="1" dirty="0">
                <a:solidFill>
                  <a:srgbClr val="FF0000"/>
                </a:solidFill>
                <a:effectLst>
                  <a:outerShdw blurRad="50800" dist="38100" dir="8100000" algn="tr" rotWithShape="0">
                    <a:prstClr val="black">
                      <a:alpha val="40000"/>
                    </a:prstClr>
                  </a:outerShdw>
                </a:effectLst>
              </a:rPr>
              <a:t>النموذج الذي له عمود فقري يحمل وزنا أكبر.</a:t>
            </a:r>
            <a:endParaRPr lang="en-US" sz="4400" b="1" dirty="0">
              <a:solidFill>
                <a:srgbClr val="FF0000"/>
              </a:solidFill>
              <a:effectLst>
                <a:outerShdw blurRad="50800" dist="38100" dir="8100000" algn="tr" rotWithShape="0">
                  <a:prstClr val="black">
                    <a:alpha val="40000"/>
                  </a:prstClr>
                </a:outerShdw>
              </a:effectLst>
            </a:endParaRPr>
          </a:p>
        </p:txBody>
      </p:sp>
      <p:sp>
        <p:nvSpPr>
          <p:cNvPr id="13" name="Rectangle 2"/>
          <p:cNvSpPr>
            <a:spLocks noChangeArrowheads="1"/>
          </p:cNvSpPr>
          <p:nvPr/>
        </p:nvSpPr>
        <p:spPr bwMode="auto">
          <a:xfrm>
            <a:off x="1331640" y="2529910"/>
            <a:ext cx="5981700" cy="707886"/>
          </a:xfrm>
          <a:prstGeom prst="rect">
            <a:avLst/>
          </a:prstGeom>
          <a:noFill/>
          <a:ln>
            <a:noFill/>
          </a:ln>
        </p:spPr>
        <p:txBody>
          <a:bodyPr wrap="square">
            <a:spAutoFit/>
          </a:bodyPr>
          <a:lstStyle/>
          <a:p>
            <a:pPr algn="ctr" fontAlgn="auto">
              <a:spcBef>
                <a:spcPts val="0"/>
              </a:spcBef>
              <a:spcAft>
                <a:spcPts val="0"/>
              </a:spcAft>
              <a:defRPr/>
            </a:pPr>
            <a:r>
              <a:rPr lang="ar-EG" sz="4000" b="1" dirty="0">
                <a:solidFill>
                  <a:srgbClr val="7030A0"/>
                </a:solidFill>
              </a:rPr>
              <a:t>أَيُّ النَّموذَجَيْنِ يَحْمِلُ وَزْنا </a:t>
            </a:r>
            <a:r>
              <a:rPr lang="ar-EG" sz="4000" b="1" dirty="0" err="1">
                <a:solidFill>
                  <a:srgbClr val="7030A0"/>
                </a:solidFill>
              </a:rPr>
              <a:t>أَكْبَرَ؟</a:t>
            </a:r>
            <a:endParaRPr lang="ar-EG" sz="4000" b="1" dirty="0">
              <a:solidFill>
                <a:srgbClr val="7030A0"/>
              </a:solidFill>
            </a:endParaRP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خْلصُ النَّتَائج.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تررو.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أَيُّ النَّموذَجَيْنِ يَحْمِلُ وَزْنًا أَكْبَرَ.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6" name="النموذج الذي له عمو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657308" y="476672"/>
            <a:ext cx="3765884" cy="844808"/>
          </a:xfrm>
          <a:prstGeom prst="snip2Diag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أْستَخْلصُ النَّتَائج</a:t>
            </a:r>
          </a:p>
        </p:txBody>
      </p:sp>
      <p:sp>
        <p:nvSpPr>
          <p:cNvPr id="3" name="4-Point Star 3"/>
          <p:cNvSpPr/>
          <p:nvPr/>
        </p:nvSpPr>
        <p:spPr>
          <a:xfrm>
            <a:off x="7712869" y="1772816"/>
            <a:ext cx="792162" cy="863600"/>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5</a:t>
            </a:r>
          </a:p>
        </p:txBody>
      </p:sp>
      <p:sp>
        <p:nvSpPr>
          <p:cNvPr id="10" name="Rectangle 2"/>
          <p:cNvSpPr>
            <a:spLocks noChangeArrowheads="1"/>
          </p:cNvSpPr>
          <p:nvPr/>
        </p:nvSpPr>
        <p:spPr bwMode="auto">
          <a:xfrm>
            <a:off x="971550" y="3584447"/>
            <a:ext cx="7137400" cy="2554545"/>
          </a:xfrm>
          <a:prstGeom prst="rect">
            <a:avLst/>
          </a:prstGeom>
          <a:noFill/>
          <a:ln w="9525">
            <a:noFill/>
            <a:miter lim="800000"/>
            <a:headEnd/>
            <a:tailEnd/>
          </a:ln>
        </p:spPr>
        <p:txBody>
          <a:bodyPr anchor="ctr">
            <a:spAutoFit/>
          </a:bodyPr>
          <a:lstStyle/>
          <a:p>
            <a:pPr algn="justLow"/>
            <a:r>
              <a:rPr lang="ar-EG" sz="4000" b="1" dirty="0">
                <a:solidFill>
                  <a:srgbClr val="FF0000"/>
                </a:solidFill>
                <a:effectLst>
                  <a:outerShdw blurRad="50800" dist="38100" dir="8100000" algn="tr" rotWithShape="0">
                    <a:prstClr val="black">
                      <a:alpha val="40000"/>
                    </a:prstClr>
                  </a:outerShdw>
                </a:effectLst>
              </a:rPr>
              <a:t>العمود الفقري يمكن حيوانات اليابسة ليكون لها جسم قوي  لتحمل وزنا أكبر. كما أن الحيوانات الفقارية تنمو أكبر من الحيوانات اللافقارية.</a:t>
            </a:r>
            <a:endParaRPr lang="en-US" sz="4000" dirty="0">
              <a:solidFill>
                <a:srgbClr val="FF0000"/>
              </a:solidFill>
              <a:effectLst>
                <a:outerShdw blurRad="50800" dist="38100" dir="8100000" algn="tr" rotWithShape="0">
                  <a:prstClr val="black">
                    <a:alpha val="40000"/>
                  </a:prstClr>
                </a:outerShdw>
              </a:effectLst>
            </a:endParaRPr>
          </a:p>
        </p:txBody>
      </p:sp>
      <p:sp>
        <p:nvSpPr>
          <p:cNvPr id="11" name="Rectangle 2"/>
          <p:cNvSpPr>
            <a:spLocks noChangeArrowheads="1"/>
          </p:cNvSpPr>
          <p:nvPr/>
        </p:nvSpPr>
        <p:spPr bwMode="auto">
          <a:xfrm>
            <a:off x="1403648" y="1939017"/>
            <a:ext cx="5981700" cy="1200329"/>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7030A0"/>
                </a:solidFill>
              </a:rPr>
              <a:t>ما فَائِدَةُ العَمُودِ الفقَريِّ لِلْحَيَواناتِ الَّتِي تَعِيشُ عَلَى الْيَابِسَةِ؟</a:t>
            </a:r>
          </a:p>
        </p:txBody>
      </p:sp>
      <p:sp>
        <p:nvSpPr>
          <p:cNvPr id="6" name="Footer Placeholder 5"/>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تررو.wav"/>
                                        </p:tgtEl>
                                      </p:cMediaNode>
                                    </p:audio>
                                  </p:subTnLst>
                                </p:cTn>
                              </p:par>
                              <p:par>
                                <p:cTn id="12" presetID="3"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4" name="ما فَائِدَةُ العَمُودِ الفَقَريِّ لِلْحَيَواناتِ.wav"/>
                                        </p:tgtEl>
                                      </p:cMediaNode>
                                    </p:audio>
                                  </p:sub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عمود الفقري يمكن حيوا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574119" y="476672"/>
            <a:ext cx="3643338" cy="783193"/>
          </a:xfrm>
          <a:prstGeom prst="round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أْستَخْلصُ النَّتَائج</a:t>
            </a:r>
          </a:p>
        </p:txBody>
      </p:sp>
      <p:sp>
        <p:nvSpPr>
          <p:cNvPr id="3" name="4-Point Star 3"/>
          <p:cNvSpPr/>
          <p:nvPr/>
        </p:nvSpPr>
        <p:spPr>
          <a:xfrm>
            <a:off x="7596336" y="1615356"/>
            <a:ext cx="792162" cy="863600"/>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6</a:t>
            </a:r>
          </a:p>
        </p:txBody>
      </p:sp>
      <p:sp>
        <p:nvSpPr>
          <p:cNvPr id="10" name="Rectangle 2"/>
          <p:cNvSpPr>
            <a:spLocks noChangeArrowheads="1"/>
          </p:cNvSpPr>
          <p:nvPr/>
        </p:nvSpPr>
        <p:spPr bwMode="auto">
          <a:xfrm>
            <a:off x="611188" y="3789363"/>
            <a:ext cx="7569200" cy="2308225"/>
          </a:xfrm>
          <a:prstGeom prst="rect">
            <a:avLst/>
          </a:prstGeom>
          <a:noFill/>
          <a:ln w="9525">
            <a:noFill/>
            <a:miter lim="800000"/>
            <a:headEnd/>
            <a:tailEnd/>
          </a:ln>
        </p:spPr>
        <p:txBody>
          <a:bodyPr anchor="ctr">
            <a:spAutoFit/>
          </a:bodyPr>
          <a:lstStyle/>
          <a:p>
            <a:pPr algn="justLow">
              <a:buFont typeface="Arial" pitchFamily="34" charset="0"/>
              <a:buChar char="•"/>
            </a:pPr>
            <a:r>
              <a:rPr lang="ar-EG" sz="3600" b="1" dirty="0">
                <a:solidFill>
                  <a:srgbClr val="FF0000"/>
                </a:solidFill>
              </a:rPr>
              <a:t> </a:t>
            </a:r>
            <a:r>
              <a:rPr lang="ar-EG" sz="3600" b="1" dirty="0">
                <a:solidFill>
                  <a:srgbClr val="FF0000"/>
                </a:solidFill>
                <a:effectLst>
                  <a:outerShdw blurRad="50800" dist="38100" dir="8100000" algn="tr" rotWithShape="0">
                    <a:prstClr val="black">
                      <a:alpha val="40000"/>
                    </a:prstClr>
                  </a:outerShdw>
                </a:effectLst>
              </a:rPr>
              <a:t>العمود الفقري يمكن الحيوانات المائية لتنمو بشكل أكبر، لكن معظم وزنها مدعوم بالماء</a:t>
            </a:r>
            <a:r>
              <a:rPr lang="en-US" sz="3600" b="1" dirty="0">
                <a:solidFill>
                  <a:srgbClr val="FF0000"/>
                </a:solidFill>
                <a:effectLst>
                  <a:outerShdw blurRad="50800" dist="38100" dir="8100000" algn="tr" rotWithShape="0">
                    <a:prstClr val="black">
                      <a:alpha val="40000"/>
                    </a:prstClr>
                  </a:outerShdw>
                </a:effectLst>
              </a:rPr>
              <a:t>.</a:t>
            </a:r>
            <a:endParaRPr lang="en-US" sz="3600" dirty="0">
              <a:solidFill>
                <a:srgbClr val="FF0000"/>
              </a:solidFill>
              <a:effectLst>
                <a:outerShdw blurRad="50800" dist="38100" dir="8100000" algn="tr" rotWithShape="0">
                  <a:prstClr val="black">
                    <a:alpha val="40000"/>
                  </a:prstClr>
                </a:outerShdw>
              </a:effectLst>
            </a:endParaRPr>
          </a:p>
          <a:p>
            <a:pPr>
              <a:buFont typeface="Arial" pitchFamily="34" charset="0"/>
              <a:buChar char="•"/>
            </a:pPr>
            <a:r>
              <a:rPr lang="ar-EG" sz="3600" b="1" dirty="0">
                <a:solidFill>
                  <a:srgbClr val="FF0000"/>
                </a:solidFill>
                <a:effectLst>
                  <a:outerShdw blurRad="50800" dist="38100" dir="8100000" algn="tr" rotWithShape="0">
                    <a:prstClr val="black">
                      <a:alpha val="40000"/>
                    </a:prstClr>
                  </a:outerShdw>
                </a:effectLst>
              </a:rPr>
              <a:t> الثدييات المائية التي  تأتي إلى الأرض يكون لها عمود فقري كبير لدعم وزنها على الأرض.</a:t>
            </a:r>
            <a:endParaRPr lang="en-US" sz="3600" dirty="0">
              <a:solidFill>
                <a:srgbClr val="FF0000"/>
              </a:solidFill>
              <a:effectLst>
                <a:outerShdw blurRad="50800" dist="38100" dir="8100000" algn="tr" rotWithShape="0">
                  <a:prstClr val="black">
                    <a:alpha val="40000"/>
                  </a:prstClr>
                </a:outerShdw>
              </a:effectLst>
            </a:endParaRPr>
          </a:p>
        </p:txBody>
      </p:sp>
      <p:sp>
        <p:nvSpPr>
          <p:cNvPr id="11" name="Rectangle 2"/>
          <p:cNvSpPr>
            <a:spLocks noChangeArrowheads="1"/>
          </p:cNvSpPr>
          <p:nvPr/>
        </p:nvSpPr>
        <p:spPr bwMode="auto">
          <a:xfrm>
            <a:off x="1393877" y="1601793"/>
            <a:ext cx="6342063" cy="1754326"/>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7030A0"/>
                </a:solidFill>
              </a:rPr>
              <a:t>أَستَنْتِجُ.</a:t>
            </a:r>
          </a:p>
          <a:p>
            <a:pPr algn="ctr" fontAlgn="auto">
              <a:spcBef>
                <a:spcPts val="0"/>
              </a:spcBef>
              <a:spcAft>
                <a:spcPts val="0"/>
              </a:spcAft>
              <a:defRPr/>
            </a:pPr>
            <a:r>
              <a:rPr lang="ar-EG" sz="3600" b="1" dirty="0">
                <a:solidFill>
                  <a:srgbClr val="7030A0"/>
                </a:solidFill>
              </a:rPr>
              <a:t> ما فَوائِدُ العَمود الفَقَريّ لِحَيَوانٍ يَعيشُ تَحْتَ الماءِ؟</a:t>
            </a:r>
          </a:p>
        </p:txBody>
      </p:sp>
      <p:sp>
        <p:nvSpPr>
          <p:cNvPr id="6" name="Footer Placeholder 5"/>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تررو.wav"/>
                                        </p:tgtEl>
                                      </p:cMediaNode>
                                    </p:audio>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4" name="أَستَنْتِجُ ما الفَوائِدُ الَّتِي يُقَدِّمُها.wav"/>
                                        </p:tgtEl>
                                      </p:cMediaNode>
                                    </p:audio>
                                  </p:sub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linds(horizontal)">
                                      <p:cBhvr>
                                        <p:cTn id="21" dur="500"/>
                                        <p:tgtEl>
                                          <p:spTgt spid="10">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العمود الفقري يمكن الحيوانات.wav"/>
                                        </p:tgtEl>
                                      </p:cMediaNode>
                                    </p:audio>
                                  </p:sub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blinds(horizontal)">
                                      <p:cBhvr>
                                        <p:cTn id="26" dur="500"/>
                                        <p:tgtEl>
                                          <p:spTgt spid="10">
                                            <p:txEl>
                                              <p:pRg st="1" end="1"/>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الثدييات المائية التي  تأتي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build="p" bldLvl="2"/>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Operation 1"/>
          <p:cNvSpPr/>
          <p:nvPr/>
        </p:nvSpPr>
        <p:spPr>
          <a:xfrm>
            <a:off x="2875731" y="422584"/>
            <a:ext cx="3409999" cy="940653"/>
          </a:xfrm>
          <a:prstGeom prst="horizontalScroll">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algn="ctr" fontAlgn="auto">
              <a:spcBef>
                <a:spcPts val="0"/>
              </a:spcBef>
              <a:spcAft>
                <a:spcPts val="0"/>
              </a:spcAft>
              <a:defRPr/>
            </a:pPr>
            <a:r>
              <a:rPr lang="ar-EG" sz="4000" b="1" dirty="0">
                <a:solidFill>
                  <a:schemeClr val="tx1"/>
                </a:solidFill>
                <a:latin typeface="Arial" pitchFamily="34" charset="0"/>
                <a:cs typeface="Arial" pitchFamily="34" charset="0"/>
              </a:rPr>
              <a:t>أْستَكْشفُ أَكْثَرَ</a:t>
            </a:r>
          </a:p>
        </p:txBody>
      </p:sp>
      <p:sp>
        <p:nvSpPr>
          <p:cNvPr id="9" name="Rectangle 2"/>
          <p:cNvSpPr>
            <a:spLocks noChangeArrowheads="1"/>
          </p:cNvSpPr>
          <p:nvPr/>
        </p:nvSpPr>
        <p:spPr bwMode="auto">
          <a:xfrm>
            <a:off x="1450792" y="4173855"/>
            <a:ext cx="6485061" cy="1754187"/>
          </a:xfrm>
          <a:prstGeom prst="rect">
            <a:avLst/>
          </a:prstGeom>
          <a:noFill/>
          <a:ln w="9525">
            <a:noFill/>
            <a:miter lim="800000"/>
            <a:headEnd/>
            <a:tailEnd/>
          </a:ln>
        </p:spPr>
        <p:txBody>
          <a:bodyPr wrap="square" anchor="ctr">
            <a:spAutoFit/>
          </a:bodyPr>
          <a:lstStyle/>
          <a:p>
            <a:pPr algn="justLow">
              <a:buFont typeface="Arial" pitchFamily="34" charset="0"/>
              <a:buChar char="•"/>
            </a:pPr>
            <a:r>
              <a:rPr lang="ar-EG" sz="3600" b="1" dirty="0">
                <a:solidFill>
                  <a:srgbClr val="FF0000"/>
                </a:solidFill>
              </a:rPr>
              <a:t> </a:t>
            </a:r>
            <a:r>
              <a:rPr lang="ar-EG" sz="3600" b="1" dirty="0">
                <a:solidFill>
                  <a:srgbClr val="FF0000"/>
                </a:solidFill>
                <a:effectLst>
                  <a:outerShdw blurRad="50800" dist="38100" dir="8100000" algn="tr" rotWithShape="0">
                    <a:prstClr val="black">
                      <a:alpha val="40000"/>
                    </a:prstClr>
                  </a:outerShdw>
                </a:effectLst>
              </a:rPr>
              <a:t>النموذج الثالث</a:t>
            </a:r>
          </a:p>
          <a:p>
            <a:pPr algn="justLow">
              <a:buFont typeface="Arial" pitchFamily="34" charset="0"/>
              <a:buChar char="•"/>
            </a:pPr>
            <a:r>
              <a:rPr lang="ar-EG" sz="3600" b="1" dirty="0">
                <a:solidFill>
                  <a:srgbClr val="FF0000"/>
                </a:solidFill>
                <a:effectLst>
                  <a:outerShdw blurRad="50800" dist="38100" dir="8100000" algn="tr" rotWithShape="0">
                    <a:prstClr val="black">
                      <a:alpha val="40000"/>
                    </a:prstClr>
                  </a:outerShdw>
                </a:effectLst>
              </a:rPr>
              <a:t> يتحمل وزنا أكبر من  كلا النموذجين</a:t>
            </a:r>
            <a:r>
              <a:rPr lang="en-US" sz="3600" b="1" dirty="0">
                <a:solidFill>
                  <a:srgbClr val="FF0000"/>
                </a:solidFill>
                <a:effectLst>
                  <a:outerShdw blurRad="50800" dist="38100" dir="8100000" algn="tr" rotWithShape="0">
                    <a:prstClr val="black">
                      <a:alpha val="40000"/>
                    </a:prstClr>
                  </a:outerShdw>
                </a:effectLst>
              </a:rPr>
              <a:t>.</a:t>
            </a:r>
            <a:endParaRPr lang="en-US" sz="3600" dirty="0">
              <a:solidFill>
                <a:srgbClr val="FF0000"/>
              </a:solidFill>
              <a:effectLst>
                <a:outerShdw blurRad="50800" dist="38100" dir="8100000" algn="tr" rotWithShape="0">
                  <a:prstClr val="black">
                    <a:alpha val="40000"/>
                  </a:prstClr>
                </a:outerShdw>
              </a:effectLst>
            </a:endParaRPr>
          </a:p>
          <a:p>
            <a:pPr algn="justLow">
              <a:buFont typeface="Arial" pitchFamily="34" charset="0"/>
              <a:buChar char="•"/>
            </a:pPr>
            <a:r>
              <a:rPr lang="ar-EG" sz="3600" b="1" dirty="0">
                <a:solidFill>
                  <a:srgbClr val="FF0000"/>
                </a:solidFill>
                <a:effectLst>
                  <a:outerShdw blurRad="50800" dist="38100" dir="8100000" algn="tr" rotWithShape="0">
                    <a:prstClr val="black">
                      <a:alpha val="40000"/>
                    </a:prstClr>
                  </a:outerShdw>
                </a:effectLst>
              </a:rPr>
              <a:t> الأقلام في الأرجل تمثل عظام الساق.</a:t>
            </a:r>
            <a:endParaRPr lang="en-US" sz="3600" dirty="0">
              <a:solidFill>
                <a:srgbClr val="FF0000"/>
              </a:solidFill>
              <a:effectLst>
                <a:outerShdw blurRad="50800" dist="38100" dir="8100000" algn="tr" rotWithShape="0">
                  <a:prstClr val="black">
                    <a:alpha val="40000"/>
                  </a:prstClr>
                </a:outerShdw>
              </a:effectLst>
            </a:endParaRPr>
          </a:p>
        </p:txBody>
      </p:sp>
      <p:sp>
        <p:nvSpPr>
          <p:cNvPr id="10" name="Rectangle 2"/>
          <p:cNvSpPr/>
          <p:nvPr/>
        </p:nvSpPr>
        <p:spPr bwMode="auto">
          <a:xfrm>
            <a:off x="1258886" y="1700808"/>
            <a:ext cx="6643687" cy="2062103"/>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7030A0"/>
                </a:solidFill>
              </a:rPr>
              <a:t>أعملُ نَموذَجا ثالِثا،</a:t>
            </a:r>
          </a:p>
          <a:p>
            <a:pPr algn="ctr" fontAlgn="auto">
              <a:spcBef>
                <a:spcPts val="0"/>
              </a:spcBef>
              <a:spcAft>
                <a:spcPts val="0"/>
              </a:spcAft>
              <a:defRPr/>
            </a:pPr>
            <a:r>
              <a:rPr lang="ar-EG" sz="3200" b="1" dirty="0">
                <a:solidFill>
                  <a:srgbClr val="7030A0"/>
                </a:solidFill>
              </a:rPr>
              <a:t> مُستَخْدِماً أَقْلاما لِلأَرْجُلِ وَالعَمودِ الفقَريِّ. كَيْفَ يَخْتَلِفُ النموذج الثالث عَنِ النَّموذَجينِ الآخَرينِ؟ ماذا تُمَثِّلُ الأَقْلامُ في الأَرْجُل؟</a:t>
            </a:r>
          </a:p>
        </p:txBody>
      </p:sp>
      <p:sp>
        <p:nvSpPr>
          <p:cNvPr id="5" name="Footer Placeholder 4"/>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أعملُ نَموذَجًا ثالِثًا، مُستَخْدِماً.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blinds(horizontal)">
                                      <p:cBhvr>
                                        <p:cTn id="19" dur="500"/>
                                        <p:tgtEl>
                                          <p:spTgt spid="9">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نموذج الثالث يتحمل وزنًا.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blinds(horizontal)">
                                      <p:cBhvr>
                                        <p:cTn id="24" dur="500"/>
                                        <p:tgtEl>
                                          <p:spTgt spid="9">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نموذج الثالث يتحمل وزنًا.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linds(horizontal)">
                                      <p:cBhvr>
                                        <p:cTn id="29" dur="500"/>
                                        <p:tgtEl>
                                          <p:spTgt spid="9">
                                            <p:txEl>
                                              <p:pRg st="2" end="2"/>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6" name="الأقلام في الأرجل تمث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build="p" bldLvl="2"/>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440979" y="1412776"/>
            <a:ext cx="2262039" cy="677585"/>
          </a:xfrm>
          <a:prstGeom prst="round2Same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600" b="1" dirty="0">
                <a:solidFill>
                  <a:srgbClr val="FFFF00"/>
                </a:solidFill>
                <a:latin typeface="Arial" pitchFamily="34" charset="0"/>
                <a:cs typeface="Arial" pitchFamily="34" charset="0"/>
              </a:rPr>
              <a:t>أقرأ وأتعلم</a:t>
            </a:r>
          </a:p>
        </p:txBody>
      </p:sp>
      <p:sp>
        <p:nvSpPr>
          <p:cNvPr id="3" name="Round Single Corner Rectangle 2"/>
          <p:cNvSpPr/>
          <p:nvPr/>
        </p:nvSpPr>
        <p:spPr>
          <a:xfrm>
            <a:off x="2964654" y="3645024"/>
            <a:ext cx="3214688" cy="646986"/>
          </a:xfrm>
          <a:prstGeom prst="roundRect">
            <a:avLst/>
          </a:prstGeom>
          <a:ln/>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wrap="square">
            <a:spAutoFit/>
          </a:bodyPr>
          <a:lstStyle/>
          <a:p>
            <a:pPr algn="ctr" fontAlgn="auto">
              <a:spcBef>
                <a:spcPts val="0"/>
              </a:spcBef>
              <a:spcAft>
                <a:spcPts val="0"/>
              </a:spcAft>
              <a:defRPr/>
            </a:pPr>
            <a:r>
              <a:rPr lang="ar-EG" sz="3200" b="1" dirty="0">
                <a:solidFill>
                  <a:schemeClr val="tx1"/>
                </a:solidFill>
                <a:latin typeface="Arial" pitchFamily="34" charset="0"/>
                <a:cs typeface="Arial" pitchFamily="34" charset="0"/>
              </a:rPr>
              <a:t>السؤال الأساسي</a:t>
            </a:r>
          </a:p>
        </p:txBody>
      </p:sp>
      <p:sp>
        <p:nvSpPr>
          <p:cNvPr id="7" name="Rectangle 3"/>
          <p:cNvSpPr/>
          <p:nvPr/>
        </p:nvSpPr>
        <p:spPr bwMode="auto">
          <a:xfrm>
            <a:off x="1416842" y="4433599"/>
            <a:ext cx="6310312" cy="646331"/>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FF0000"/>
                </a:solidFill>
                <a:effectLst>
                  <a:outerShdw blurRad="50800" dist="38100" dir="8100000" algn="tr" rotWithShape="0">
                    <a:prstClr val="black">
                      <a:alpha val="40000"/>
                    </a:prstClr>
                  </a:outerShdw>
                </a:effectLst>
              </a:rPr>
              <a:t>أي الحيوانات لها عمود </a:t>
            </a:r>
            <a:r>
              <a:rPr lang="ar-EG" sz="3600" b="1" dirty="0" err="1">
                <a:solidFill>
                  <a:srgbClr val="FF0000"/>
                </a:solidFill>
                <a:effectLst>
                  <a:outerShdw blurRad="50800" dist="38100" dir="8100000" algn="tr" rotWithShape="0">
                    <a:prstClr val="black">
                      <a:alpha val="40000"/>
                    </a:prstClr>
                  </a:outerShdw>
                </a:effectLst>
              </a:rPr>
              <a:t>فقري؟</a:t>
            </a:r>
            <a:endParaRPr lang="ar-EG" sz="3600" b="1" dirty="0">
              <a:solidFill>
                <a:srgbClr val="FF0000"/>
              </a:solidFill>
              <a:effectLst>
                <a:outerShdw blurRad="50800" dist="38100" dir="8100000" algn="tr" rotWithShape="0">
                  <a:prstClr val="black">
                    <a:alpha val="40000"/>
                  </a:prstClr>
                </a:outerShdw>
              </a:effectLst>
            </a:endParaRPr>
          </a:p>
        </p:txBody>
      </p:sp>
      <p:sp>
        <p:nvSpPr>
          <p:cNvPr id="6" name="مستطيل مستدير الزوايا 5"/>
          <p:cNvSpPr/>
          <p:nvPr/>
        </p:nvSpPr>
        <p:spPr>
          <a:xfrm>
            <a:off x="3024187" y="519040"/>
            <a:ext cx="3095625" cy="646986"/>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200" b="1" dirty="0">
                <a:solidFill>
                  <a:srgbClr val="FFFF00"/>
                </a:solidFill>
                <a:latin typeface="Arial" pitchFamily="34" charset="0"/>
                <a:cs typeface="Arial" pitchFamily="34" charset="0"/>
              </a:rPr>
              <a:t>الشرح والتفسير </a:t>
            </a:r>
            <a:endParaRPr lang="ar-SA" sz="3200" b="1" dirty="0">
              <a:solidFill>
                <a:srgbClr val="FFFF00"/>
              </a:solidFill>
              <a:latin typeface="Arial" pitchFamily="34" charset="0"/>
              <a:cs typeface="Arial" pitchFamily="34" charset="0"/>
            </a:endParaRPr>
          </a:p>
        </p:txBody>
      </p:sp>
      <p:sp>
        <p:nvSpPr>
          <p:cNvPr id="4" name="Footer Placeholder 3"/>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شرح والتفسير.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أقرأ وأتعلم.wav"/>
                                        </p:tgtEl>
                                      </p:cMediaNode>
                                    </p:audio>
                                  </p:sub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360"/>
                                          </p:val>
                                        </p:tav>
                                        <p:tav tm="100000">
                                          <p:val>
                                            <p:fltVal val="0"/>
                                          </p:val>
                                        </p:tav>
                                      </p:tavLst>
                                    </p:anim>
                                    <p:animEffect transition="in" filter="fade">
                                      <p:cBhvr>
                                        <p:cTn id="20"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سؤال الأساسي.wav"/>
                                        </p:tgtEl>
                                      </p:cMediaNode>
                                    </p:audio>
                                  </p:subTnLst>
                                </p:cTn>
                              </p:par>
                              <p:par>
                                <p:cTn id="21" presetID="7"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أي الحيونات لها عمو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3065532" y="514588"/>
            <a:ext cx="3012936" cy="783193"/>
          </a:xfrm>
          <a:prstGeom prst="round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الْمُفْرَدَاتُ</a:t>
            </a:r>
          </a:p>
        </p:txBody>
      </p:sp>
      <p:sp>
        <p:nvSpPr>
          <p:cNvPr id="8" name="مستطيل 7"/>
          <p:cNvSpPr>
            <a:spLocks noChangeArrowheads="1"/>
          </p:cNvSpPr>
          <p:nvPr/>
        </p:nvSpPr>
        <p:spPr bwMode="auto">
          <a:xfrm>
            <a:off x="5867400" y="1758950"/>
            <a:ext cx="1535113" cy="646113"/>
          </a:xfrm>
          <a:prstGeom prst="rect">
            <a:avLst/>
          </a:prstGeom>
          <a:noFill/>
          <a:ln w="9525">
            <a:noFill/>
            <a:miter lim="800000"/>
            <a:headEnd/>
            <a:tailEnd/>
          </a:ln>
        </p:spPr>
        <p:txBody>
          <a:bodyPr wrap="none">
            <a:spAutoFit/>
          </a:bodyPr>
          <a:lstStyle/>
          <a:p>
            <a:r>
              <a:rPr lang="ar-EG" sz="3600" b="1" dirty="0">
                <a:latin typeface="Calibri" pitchFamily="34" charset="0"/>
              </a:rPr>
              <a:t>الْفَقَّارِيَّاتُ</a:t>
            </a:r>
          </a:p>
        </p:txBody>
      </p:sp>
      <p:sp>
        <p:nvSpPr>
          <p:cNvPr id="9" name="مستطيل 8"/>
          <p:cNvSpPr>
            <a:spLocks noChangeArrowheads="1"/>
          </p:cNvSpPr>
          <p:nvPr/>
        </p:nvSpPr>
        <p:spPr bwMode="auto">
          <a:xfrm>
            <a:off x="4356100" y="2406650"/>
            <a:ext cx="3021013" cy="646113"/>
          </a:xfrm>
          <a:prstGeom prst="rect">
            <a:avLst/>
          </a:prstGeom>
          <a:noFill/>
          <a:ln w="9525">
            <a:noFill/>
            <a:miter lim="800000"/>
            <a:headEnd/>
            <a:tailEnd/>
          </a:ln>
        </p:spPr>
        <p:txBody>
          <a:bodyPr wrap="none">
            <a:spAutoFit/>
          </a:bodyPr>
          <a:lstStyle/>
          <a:p>
            <a:r>
              <a:rPr lang="ar-EG" sz="3600" b="1" dirty="0">
                <a:latin typeface="Calibri" pitchFamily="34" charset="0"/>
              </a:rPr>
              <a:t>ثَابِتَةُ دَرَجَةِ الْحَرَارة</a:t>
            </a:r>
          </a:p>
        </p:txBody>
      </p:sp>
      <p:sp>
        <p:nvSpPr>
          <p:cNvPr id="10" name="مستطيل 9"/>
          <p:cNvSpPr>
            <a:spLocks noChangeArrowheads="1"/>
          </p:cNvSpPr>
          <p:nvPr/>
        </p:nvSpPr>
        <p:spPr bwMode="auto">
          <a:xfrm>
            <a:off x="4022725" y="3055938"/>
            <a:ext cx="3311525" cy="646112"/>
          </a:xfrm>
          <a:prstGeom prst="rect">
            <a:avLst/>
          </a:prstGeom>
          <a:noFill/>
          <a:ln w="9525">
            <a:noFill/>
            <a:miter lim="800000"/>
            <a:headEnd/>
            <a:tailEnd/>
          </a:ln>
        </p:spPr>
        <p:txBody>
          <a:bodyPr wrap="none">
            <a:spAutoFit/>
          </a:bodyPr>
          <a:lstStyle/>
          <a:p>
            <a:r>
              <a:rPr lang="ar-EG" sz="3600" b="1">
                <a:latin typeface="Calibri" pitchFamily="34" charset="0"/>
              </a:rPr>
              <a:t>مُتغَيِّرَةُ دَرَجَةِ الْحَرَارَةِ</a:t>
            </a:r>
            <a:endParaRPr lang="en-US" sz="3600"/>
          </a:p>
        </p:txBody>
      </p:sp>
      <p:sp>
        <p:nvSpPr>
          <p:cNvPr id="11" name="مستطيل 10"/>
          <p:cNvSpPr>
            <a:spLocks noChangeArrowheads="1"/>
          </p:cNvSpPr>
          <p:nvPr/>
        </p:nvSpPr>
        <p:spPr bwMode="auto">
          <a:xfrm>
            <a:off x="5724525" y="3703638"/>
            <a:ext cx="1677988" cy="646112"/>
          </a:xfrm>
          <a:prstGeom prst="rect">
            <a:avLst/>
          </a:prstGeom>
          <a:noFill/>
          <a:ln w="9525">
            <a:noFill/>
            <a:miter lim="800000"/>
            <a:headEnd/>
            <a:tailEnd/>
          </a:ln>
        </p:spPr>
        <p:txBody>
          <a:bodyPr wrap="none">
            <a:spAutoFit/>
          </a:bodyPr>
          <a:lstStyle/>
          <a:p>
            <a:r>
              <a:rPr lang="ar-EG" sz="3600" b="1">
                <a:latin typeface="Calibri" pitchFamily="34" charset="0"/>
              </a:rPr>
              <a:t>الْبَرمَائِيَّاتُ</a:t>
            </a:r>
          </a:p>
        </p:txBody>
      </p:sp>
      <p:sp>
        <p:nvSpPr>
          <p:cNvPr id="12" name="مستطيل 11"/>
          <p:cNvSpPr>
            <a:spLocks noChangeArrowheads="1"/>
          </p:cNvSpPr>
          <p:nvPr/>
        </p:nvSpPr>
        <p:spPr bwMode="auto">
          <a:xfrm>
            <a:off x="5795963" y="4351338"/>
            <a:ext cx="1620837" cy="646112"/>
          </a:xfrm>
          <a:prstGeom prst="rect">
            <a:avLst/>
          </a:prstGeom>
          <a:noFill/>
          <a:ln w="9525">
            <a:noFill/>
            <a:miter lim="800000"/>
            <a:headEnd/>
            <a:tailEnd/>
          </a:ln>
        </p:spPr>
        <p:txBody>
          <a:bodyPr wrap="none">
            <a:spAutoFit/>
          </a:bodyPr>
          <a:lstStyle/>
          <a:p>
            <a:r>
              <a:rPr lang="ar-EG" sz="3600" b="1">
                <a:latin typeface="Calibri" pitchFamily="34" charset="0"/>
              </a:rPr>
              <a:t>الزَّوَاحِفُ </a:t>
            </a:r>
            <a:endParaRPr lang="en-US" sz="3600"/>
          </a:p>
        </p:txBody>
      </p:sp>
      <p:sp>
        <p:nvSpPr>
          <p:cNvPr id="13" name="مستطيل 12"/>
          <p:cNvSpPr>
            <a:spLocks noChangeArrowheads="1"/>
          </p:cNvSpPr>
          <p:nvPr/>
        </p:nvSpPr>
        <p:spPr bwMode="auto">
          <a:xfrm>
            <a:off x="6084888" y="4927600"/>
            <a:ext cx="1296987" cy="646113"/>
          </a:xfrm>
          <a:prstGeom prst="rect">
            <a:avLst/>
          </a:prstGeom>
          <a:noFill/>
          <a:ln w="9525">
            <a:noFill/>
            <a:miter lim="800000"/>
            <a:headEnd/>
            <a:tailEnd/>
          </a:ln>
        </p:spPr>
        <p:txBody>
          <a:bodyPr wrap="none">
            <a:spAutoFit/>
          </a:bodyPr>
          <a:lstStyle/>
          <a:p>
            <a:r>
              <a:rPr lang="ar-EG" sz="3600" b="1">
                <a:latin typeface="Calibri" pitchFamily="34" charset="0"/>
              </a:rPr>
              <a:t>الطُّيُورُ </a:t>
            </a:r>
            <a:endParaRPr lang="en-US" sz="3600"/>
          </a:p>
        </p:txBody>
      </p:sp>
      <p:sp>
        <p:nvSpPr>
          <p:cNvPr id="14" name="Rectangle 2"/>
          <p:cNvSpPr>
            <a:spLocks noChangeArrowheads="1"/>
          </p:cNvSpPr>
          <p:nvPr/>
        </p:nvSpPr>
        <p:spPr bwMode="auto">
          <a:xfrm>
            <a:off x="5795963" y="5503863"/>
            <a:ext cx="1603375" cy="646112"/>
          </a:xfrm>
          <a:prstGeom prst="rect">
            <a:avLst/>
          </a:prstGeom>
          <a:noFill/>
          <a:ln w="9525">
            <a:noFill/>
            <a:miter lim="800000"/>
            <a:headEnd/>
            <a:tailEnd/>
          </a:ln>
        </p:spPr>
        <p:txBody>
          <a:bodyPr>
            <a:spAutoFit/>
          </a:bodyPr>
          <a:lstStyle/>
          <a:p>
            <a:pPr>
              <a:defRPr/>
            </a:pPr>
            <a:r>
              <a:rPr lang="ar-EG" sz="3600" b="1" dirty="0">
                <a:latin typeface="Calibri" pitchFamily="34" charset="0"/>
              </a:rPr>
              <a:t>الثَّدْيِيَّاتُ</a:t>
            </a:r>
            <a:endParaRPr lang="ar-EG" sz="3600" b="1" dirty="0">
              <a:latin typeface="Calibri" pitchFamily="34" charset="0"/>
              <a:cs typeface="+mn-cs"/>
            </a:endParaRP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par>
                                <p:cTn id="10" presetID="4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فقاريات.wav"/>
                                        </p:tgtEl>
                                      </p:cMediaNode>
                                    </p:audio>
                                  </p:sub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
                                        <p:tgtEl>
                                          <p:spTgt spid="9"/>
                                        </p:tgtEl>
                                      </p:cBhvr>
                                    </p:animEffect>
                                    <p:anim calcmode="lin" valueType="num">
                                      <p:cBhvr>
                                        <p:cTn id="22" dur="400" fill="hold"/>
                                        <p:tgtEl>
                                          <p:spTgt spid="9"/>
                                        </p:tgtEl>
                                        <p:attrNameLst>
                                          <p:attrName>ppt_x</p:attrName>
                                        </p:attrNameLst>
                                      </p:cBhvr>
                                      <p:tavLst>
                                        <p:tav tm="0">
                                          <p:val>
                                            <p:strVal val="#ppt_x"/>
                                          </p:val>
                                        </p:tav>
                                        <p:tav tm="100000">
                                          <p:val>
                                            <p:strVal val="#ppt_x"/>
                                          </p:val>
                                        </p:tav>
                                      </p:tavLst>
                                    </p:anim>
                                    <p:anim calcmode="lin" valueType="num">
                                      <p:cBhvr>
                                        <p:cTn id="23" dur="400" fill="hold"/>
                                        <p:tgtEl>
                                          <p:spTgt spid="9"/>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ثَابِتَةُ دَرَجَةِ الْحَرَارةَ.wav"/>
                                        </p:tgtEl>
                                      </p:cMediaNode>
                                    </p:audio>
                                  </p:sub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
                                        <p:tgtEl>
                                          <p:spTgt spid="10"/>
                                        </p:tgtEl>
                                      </p:cBhvr>
                                    </p:animEffect>
                                    <p:anim calcmode="lin" valueType="num">
                                      <p:cBhvr>
                                        <p:cTn id="31" dur="400" fill="hold"/>
                                        <p:tgtEl>
                                          <p:spTgt spid="10"/>
                                        </p:tgtEl>
                                        <p:attrNameLst>
                                          <p:attrName>ppt_x</p:attrName>
                                        </p:attrNameLst>
                                      </p:cBhvr>
                                      <p:tavLst>
                                        <p:tav tm="0">
                                          <p:val>
                                            <p:strVal val="#ppt_x"/>
                                          </p:val>
                                        </p:tav>
                                        <p:tav tm="100000">
                                          <p:val>
                                            <p:strVal val="#ppt_x"/>
                                          </p:val>
                                        </p:tav>
                                      </p:tavLst>
                                    </p:anim>
                                    <p:anim calcmode="lin" valueType="num">
                                      <p:cBhvr>
                                        <p:cTn id="32" dur="400" fill="hold"/>
                                        <p:tgtEl>
                                          <p:spTgt spid="10"/>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مُتغَيِّرَةُ دَرَجَةِ الْحَرَارَةِ.wav"/>
                                        </p:tgtEl>
                                      </p:cMediaNode>
                                    </p:audio>
                                  </p:subTnLst>
                                </p:cTn>
                              </p:par>
                            </p:childTnLst>
                          </p:cTn>
                        </p:par>
                      </p:childTnLst>
                    </p:cTn>
                  </p:par>
                  <p:par>
                    <p:cTn id="35" fill="hold">
                      <p:stCondLst>
                        <p:cond delay="indefinite"/>
                      </p:stCondLst>
                      <p:childTnLst>
                        <p:par>
                          <p:cTn id="36" fill="hold">
                            <p:stCondLst>
                              <p:cond delay="0"/>
                            </p:stCondLst>
                            <p:childTnLst>
                              <p:par>
                                <p:cTn id="37" presetID="43"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
                                        <p:tgtEl>
                                          <p:spTgt spid="11"/>
                                        </p:tgtEl>
                                      </p:cBhvr>
                                    </p:animEffect>
                                    <p:anim calcmode="lin" valueType="num">
                                      <p:cBhvr>
                                        <p:cTn id="40" dur="400" fill="hold"/>
                                        <p:tgtEl>
                                          <p:spTgt spid="11"/>
                                        </p:tgtEl>
                                        <p:attrNameLst>
                                          <p:attrName>ppt_x</p:attrName>
                                        </p:attrNameLst>
                                      </p:cBhvr>
                                      <p:tavLst>
                                        <p:tav tm="0">
                                          <p:val>
                                            <p:strVal val="#ppt_x"/>
                                          </p:val>
                                        </p:tav>
                                        <p:tav tm="100000">
                                          <p:val>
                                            <p:strVal val="#ppt_x"/>
                                          </p:val>
                                        </p:tav>
                                      </p:tavLst>
                                    </p:anim>
                                    <p:anim calcmode="lin" valueType="num">
                                      <p:cBhvr>
                                        <p:cTn id="41" dur="400" fill="hold"/>
                                        <p:tgtEl>
                                          <p:spTgt spid="11"/>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البَرمَائِيَّاتُ.wav"/>
                                        </p:tgtEl>
                                      </p:cMediaNode>
                                    </p:audio>
                                  </p:sub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
                                        <p:tgtEl>
                                          <p:spTgt spid="12"/>
                                        </p:tgtEl>
                                      </p:cBhvr>
                                    </p:animEffect>
                                    <p:anim calcmode="lin" valueType="num">
                                      <p:cBhvr>
                                        <p:cTn id="49" dur="400" fill="hold"/>
                                        <p:tgtEl>
                                          <p:spTgt spid="12"/>
                                        </p:tgtEl>
                                        <p:attrNameLst>
                                          <p:attrName>ppt_x</p:attrName>
                                        </p:attrNameLst>
                                      </p:cBhvr>
                                      <p:tavLst>
                                        <p:tav tm="0">
                                          <p:val>
                                            <p:strVal val="#ppt_x"/>
                                          </p:val>
                                        </p:tav>
                                        <p:tav tm="100000">
                                          <p:val>
                                            <p:strVal val="#ppt_x"/>
                                          </p:val>
                                        </p:tav>
                                      </p:tavLst>
                                    </p:anim>
                                    <p:anim calcmode="lin" valueType="num">
                                      <p:cBhvr>
                                        <p:cTn id="50" dur="400" fill="hold"/>
                                        <p:tgtEl>
                                          <p:spTgt spid="12"/>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8" name="الزَّوَاحِفُ.wav"/>
                                        </p:tgtEl>
                                      </p:cMediaNode>
                                    </p:audio>
                                  </p:subTnLst>
                                </p:cTn>
                              </p:par>
                            </p:childTnLst>
                          </p:cTn>
                        </p:par>
                      </p:childTnLst>
                    </p:cTn>
                  </p:par>
                  <p:par>
                    <p:cTn id="53" fill="hold">
                      <p:stCondLst>
                        <p:cond delay="indefinite"/>
                      </p:stCondLst>
                      <p:childTnLst>
                        <p:par>
                          <p:cTn id="54" fill="hold">
                            <p:stCondLst>
                              <p:cond delay="0"/>
                            </p:stCondLst>
                            <p:childTnLst>
                              <p:par>
                                <p:cTn id="55" presetID="43"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
                                        <p:tgtEl>
                                          <p:spTgt spid="13"/>
                                        </p:tgtEl>
                                      </p:cBhvr>
                                    </p:animEffect>
                                    <p:anim calcmode="lin" valueType="num">
                                      <p:cBhvr>
                                        <p:cTn id="58" dur="400" fill="hold"/>
                                        <p:tgtEl>
                                          <p:spTgt spid="13"/>
                                        </p:tgtEl>
                                        <p:attrNameLst>
                                          <p:attrName>ppt_x</p:attrName>
                                        </p:attrNameLst>
                                      </p:cBhvr>
                                      <p:tavLst>
                                        <p:tav tm="0">
                                          <p:val>
                                            <p:strVal val="#ppt_x"/>
                                          </p:val>
                                        </p:tav>
                                        <p:tav tm="100000">
                                          <p:val>
                                            <p:strVal val="#ppt_x"/>
                                          </p:val>
                                        </p:tav>
                                      </p:tavLst>
                                    </p:anim>
                                    <p:anim calcmode="lin" valueType="num">
                                      <p:cBhvr>
                                        <p:cTn id="59" dur="400" fill="hold"/>
                                        <p:tgtEl>
                                          <p:spTgt spid="13"/>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9" name="الطُّيُورُ.wav"/>
                                        </p:tgtEl>
                                      </p:cMediaNode>
                                    </p:audio>
                                  </p:subTnLst>
                                </p:cTn>
                              </p:par>
                            </p:childTnLst>
                          </p:cTn>
                        </p:par>
                      </p:childTnLst>
                    </p:cTn>
                  </p:par>
                  <p:par>
                    <p:cTn id="62" fill="hold">
                      <p:stCondLst>
                        <p:cond delay="indefinite"/>
                      </p:stCondLst>
                      <p:childTnLst>
                        <p:par>
                          <p:cTn id="63" fill="hold">
                            <p:stCondLst>
                              <p:cond delay="0"/>
                            </p:stCondLst>
                            <p:childTnLst>
                              <p:par>
                                <p:cTn id="64" presetID="43"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
                                        <p:tgtEl>
                                          <p:spTgt spid="14"/>
                                        </p:tgtEl>
                                      </p:cBhvr>
                                    </p:animEffect>
                                    <p:anim calcmode="lin" valueType="num">
                                      <p:cBhvr>
                                        <p:cTn id="67" dur="400" fill="hold"/>
                                        <p:tgtEl>
                                          <p:spTgt spid="14"/>
                                        </p:tgtEl>
                                        <p:attrNameLst>
                                          <p:attrName>ppt_x</p:attrName>
                                        </p:attrNameLst>
                                      </p:cBhvr>
                                      <p:tavLst>
                                        <p:tav tm="0">
                                          <p:val>
                                            <p:strVal val="#ppt_x"/>
                                          </p:val>
                                        </p:tav>
                                        <p:tav tm="100000">
                                          <p:val>
                                            <p:strVal val="#ppt_x"/>
                                          </p:val>
                                        </p:tav>
                                      </p:tavLst>
                                    </p:anim>
                                    <p:anim calcmode="lin" valueType="num">
                                      <p:cBhvr>
                                        <p:cTn id="68" dur="400" fill="hold"/>
                                        <p:tgtEl>
                                          <p:spTgt spid="14"/>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10" name="الثَّدْيِ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036093" y="540993"/>
            <a:ext cx="3071813" cy="715089"/>
          </a:xfrm>
          <a:prstGeom prst="roundRect">
            <a:avLst/>
          </a:prstGeom>
          <a:ln/>
          <a:scene3d>
            <a:camera prst="orthographicFront"/>
            <a:lightRig rig="threePt" dir="t"/>
          </a:scene3d>
          <a:sp3d>
            <a:bevelT/>
          </a:sp3d>
        </p:spPr>
        <p:style>
          <a:lnRef idx="3">
            <a:schemeClr val="lt1"/>
          </a:lnRef>
          <a:fillRef idx="1">
            <a:schemeClr val="accent3"/>
          </a:fillRef>
          <a:effectRef idx="1">
            <a:schemeClr val="accent3"/>
          </a:effectRef>
          <a:fontRef idx="minor">
            <a:schemeClr val="lt1"/>
          </a:fontRef>
        </p:style>
        <p:txBody>
          <a:bodyPr wrap="square">
            <a:spAutoFit/>
          </a:bodyPr>
          <a:lstStyle/>
          <a:p>
            <a:pPr algn="ctr" fontAlgn="auto">
              <a:spcBef>
                <a:spcPts val="0"/>
              </a:spcBef>
              <a:spcAft>
                <a:spcPts val="0"/>
              </a:spcAft>
              <a:defRPr/>
            </a:pPr>
            <a:r>
              <a:rPr lang="ar-EG" sz="3600" b="1" dirty="0">
                <a:solidFill>
                  <a:schemeClr val="bg1"/>
                </a:solidFill>
                <a:latin typeface="Arial" pitchFamily="34" charset="0"/>
                <a:cs typeface="Arial" pitchFamily="34" charset="0"/>
              </a:rPr>
              <a:t>مَهَارَةُ الْقِرَاءَةِ</a:t>
            </a:r>
          </a:p>
        </p:txBody>
      </p:sp>
      <p:sp>
        <p:nvSpPr>
          <p:cNvPr id="4" name="مستطيل مستدير الزوايا 3"/>
          <p:cNvSpPr/>
          <p:nvPr/>
        </p:nvSpPr>
        <p:spPr>
          <a:xfrm>
            <a:off x="684213" y="1901906"/>
            <a:ext cx="7488237" cy="4437063"/>
          </a:xfrm>
          <a:prstGeom prst="roundRect">
            <a:avLst>
              <a:gd name="adj" fmla="val 0"/>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5" name="شكل بيضاوي 4"/>
          <p:cNvSpPr/>
          <p:nvPr/>
        </p:nvSpPr>
        <p:spPr>
          <a:xfrm>
            <a:off x="3924300" y="3357563"/>
            <a:ext cx="3649663" cy="2879725"/>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شكل بيضاوي 5"/>
          <p:cNvSpPr/>
          <p:nvPr/>
        </p:nvSpPr>
        <p:spPr>
          <a:xfrm>
            <a:off x="1835150" y="3357563"/>
            <a:ext cx="3651250" cy="2879725"/>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مربع نص 6"/>
          <p:cNvSpPr txBox="1">
            <a:spLocks noChangeArrowheads="1"/>
          </p:cNvSpPr>
          <p:nvPr/>
        </p:nvSpPr>
        <p:spPr bwMode="auto">
          <a:xfrm>
            <a:off x="5292725" y="2276475"/>
            <a:ext cx="1439863" cy="585788"/>
          </a:xfrm>
          <a:prstGeom prst="rect">
            <a:avLst/>
          </a:prstGeom>
          <a:noFill/>
          <a:ln w="9525">
            <a:noFill/>
            <a:miter lim="800000"/>
            <a:headEnd/>
            <a:tailEnd/>
          </a:ln>
        </p:spPr>
        <p:txBody>
          <a:bodyPr>
            <a:spAutoFit/>
          </a:bodyPr>
          <a:lstStyle/>
          <a:p>
            <a:pPr algn="ctr"/>
            <a:r>
              <a:rPr lang="ar-EG" sz="3200" b="1" dirty="0">
                <a:solidFill>
                  <a:schemeClr val="accent6">
                    <a:lumMod val="50000"/>
                  </a:schemeClr>
                </a:solidFill>
              </a:rPr>
              <a:t>اختلاف</a:t>
            </a:r>
            <a:endParaRPr lang="en-US" sz="3200" b="1" dirty="0">
              <a:solidFill>
                <a:schemeClr val="accent6">
                  <a:lumMod val="50000"/>
                </a:schemeClr>
              </a:solidFill>
            </a:endParaRPr>
          </a:p>
        </p:txBody>
      </p:sp>
      <p:sp>
        <p:nvSpPr>
          <p:cNvPr id="8" name="مربع نص 7"/>
          <p:cNvSpPr txBox="1">
            <a:spLocks noChangeArrowheads="1"/>
          </p:cNvSpPr>
          <p:nvPr/>
        </p:nvSpPr>
        <p:spPr bwMode="auto">
          <a:xfrm>
            <a:off x="3851275" y="2276475"/>
            <a:ext cx="1441450" cy="585788"/>
          </a:xfrm>
          <a:prstGeom prst="rect">
            <a:avLst/>
          </a:prstGeom>
          <a:noFill/>
          <a:ln w="9525">
            <a:noFill/>
            <a:miter lim="800000"/>
            <a:headEnd/>
            <a:tailEnd/>
          </a:ln>
        </p:spPr>
        <p:txBody>
          <a:bodyPr>
            <a:spAutoFit/>
          </a:bodyPr>
          <a:lstStyle/>
          <a:p>
            <a:pPr algn="ctr"/>
            <a:r>
              <a:rPr lang="ar-EG" sz="3200" b="1" dirty="0">
                <a:solidFill>
                  <a:schemeClr val="accent6">
                    <a:lumMod val="50000"/>
                  </a:schemeClr>
                </a:solidFill>
              </a:rPr>
              <a:t>تشابه</a:t>
            </a:r>
            <a:endParaRPr lang="en-US" sz="3200" b="1" dirty="0">
              <a:solidFill>
                <a:schemeClr val="accent6">
                  <a:lumMod val="50000"/>
                </a:schemeClr>
              </a:solidFill>
            </a:endParaRPr>
          </a:p>
        </p:txBody>
      </p:sp>
      <p:sp>
        <p:nvSpPr>
          <p:cNvPr id="9" name="مربع نص 8"/>
          <p:cNvSpPr txBox="1">
            <a:spLocks noChangeArrowheads="1"/>
          </p:cNvSpPr>
          <p:nvPr/>
        </p:nvSpPr>
        <p:spPr bwMode="auto">
          <a:xfrm>
            <a:off x="2051050" y="2276475"/>
            <a:ext cx="1441450" cy="585788"/>
          </a:xfrm>
          <a:prstGeom prst="rect">
            <a:avLst/>
          </a:prstGeom>
          <a:noFill/>
          <a:ln w="9525">
            <a:noFill/>
            <a:miter lim="800000"/>
            <a:headEnd/>
            <a:tailEnd/>
          </a:ln>
        </p:spPr>
        <p:txBody>
          <a:bodyPr>
            <a:spAutoFit/>
          </a:bodyPr>
          <a:lstStyle/>
          <a:p>
            <a:pPr algn="ctr"/>
            <a:r>
              <a:rPr lang="ar-EG" sz="3200" b="1" dirty="0">
                <a:solidFill>
                  <a:schemeClr val="accent6">
                    <a:lumMod val="50000"/>
                  </a:schemeClr>
                </a:solidFill>
              </a:rPr>
              <a:t>اختلاف</a:t>
            </a:r>
            <a:endParaRPr lang="en-US" sz="3200" b="1" dirty="0">
              <a:solidFill>
                <a:schemeClr val="accent6">
                  <a:lumMod val="50000"/>
                </a:schemeClr>
              </a:solidFill>
            </a:endParaRPr>
          </a:p>
        </p:txBody>
      </p:sp>
      <p:sp>
        <p:nvSpPr>
          <p:cNvPr id="10" name="مربع نص 9"/>
          <p:cNvSpPr txBox="1">
            <a:spLocks noChangeArrowheads="1"/>
          </p:cNvSpPr>
          <p:nvPr/>
        </p:nvSpPr>
        <p:spPr bwMode="auto">
          <a:xfrm>
            <a:off x="6732588" y="2276475"/>
            <a:ext cx="1439862" cy="585788"/>
          </a:xfrm>
          <a:prstGeom prst="rect">
            <a:avLst/>
          </a:prstGeom>
          <a:noFill/>
          <a:ln w="9525">
            <a:noFill/>
            <a:miter lim="800000"/>
            <a:headEnd/>
            <a:tailEnd/>
          </a:ln>
        </p:spPr>
        <p:txBody>
          <a:bodyPr>
            <a:spAutoFit/>
          </a:bodyPr>
          <a:lstStyle/>
          <a:p>
            <a:pPr algn="ctr"/>
            <a:r>
              <a:rPr lang="ar-EG" sz="3200" b="1" dirty="0">
                <a:solidFill>
                  <a:srgbClr val="7030A0"/>
                </a:solidFill>
              </a:rPr>
              <a:t>المقارنة</a:t>
            </a:r>
            <a:endParaRPr lang="en-US" sz="3200" b="1" dirty="0">
              <a:solidFill>
                <a:srgbClr val="7030A0"/>
              </a:solidFill>
            </a:endParaRPr>
          </a:p>
        </p:txBody>
      </p:sp>
      <p:cxnSp>
        <p:nvCxnSpPr>
          <p:cNvPr id="12" name="رابط كسهم مستقيم 11"/>
          <p:cNvCxnSpPr/>
          <p:nvPr/>
        </p:nvCxnSpPr>
        <p:spPr>
          <a:xfrm flipH="1">
            <a:off x="5940425" y="2852738"/>
            <a:ext cx="20638" cy="105886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p:nvPr/>
        </p:nvCxnSpPr>
        <p:spPr>
          <a:xfrm flipH="1">
            <a:off x="4643438" y="2924175"/>
            <a:ext cx="22225" cy="10588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p:nvPr/>
        </p:nvCxnSpPr>
        <p:spPr>
          <a:xfrm flipH="1">
            <a:off x="2843213" y="2781300"/>
            <a:ext cx="22225" cy="105727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هَارَةُ الْقِرَاءَةِ.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المقارنة.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5" name="احتلاف.wav"/>
                                        </p:tgtEl>
                                      </p:cMediaNode>
                                    </p:audio>
                                  </p:subTnLst>
                                </p:cTn>
                              </p:par>
                              <p:par>
                                <p:cTn id="31" presetID="17"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تشابة.wav"/>
                                        </p:tgtEl>
                                      </p:cMediaNode>
                                    </p:audio>
                                  </p:subTnLst>
                                </p:cTn>
                              </p:par>
                              <p:par>
                                <p:cTn id="45" presetID="17" presetClass="entr" presetSubtype="1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احتلاف.wav"/>
                                        </p:tgtEl>
                                      </p:cMediaNode>
                                    </p:audio>
                                  </p:subTnLst>
                                </p:cTn>
                              </p:par>
                              <p:par>
                                <p:cTn id="59" presetID="17" presetClass="entr" presetSubtype="1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275856" y="537416"/>
            <a:ext cx="2339529" cy="715089"/>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600" b="1" dirty="0">
                <a:solidFill>
                  <a:srgbClr val="FFFF00"/>
                </a:solidFill>
                <a:latin typeface="Arial" pitchFamily="34" charset="0"/>
                <a:cs typeface="Arial" pitchFamily="34" charset="0"/>
              </a:rPr>
              <a:t>ما الفَقَاريَّاتُ؟</a:t>
            </a:r>
          </a:p>
        </p:txBody>
      </p:sp>
      <p:sp>
        <p:nvSpPr>
          <p:cNvPr id="6" name="Rectangle 2"/>
          <p:cNvSpPr>
            <a:spLocks noChangeArrowheads="1"/>
          </p:cNvSpPr>
          <p:nvPr/>
        </p:nvSpPr>
        <p:spPr bwMode="auto">
          <a:xfrm>
            <a:off x="683568" y="2492896"/>
            <a:ext cx="7933952" cy="3416320"/>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7030A0"/>
                </a:solidFill>
              </a:rPr>
              <a:t>تُرى، مَا الشَّيْءُ الْمُشْتَرَكُ بَيْنَ أَجْسَامِنَا وَبَيْنَ</a:t>
            </a:r>
          </a:p>
          <a:p>
            <a:pPr algn="ctr" fontAlgn="auto">
              <a:spcBef>
                <a:spcPts val="0"/>
              </a:spcBef>
              <a:spcAft>
                <a:spcPts val="0"/>
              </a:spcAft>
              <a:defRPr/>
            </a:pPr>
            <a:r>
              <a:rPr lang="ar-EG" sz="3600" b="1" dirty="0">
                <a:solidFill>
                  <a:srgbClr val="7030A0"/>
                </a:solidFill>
              </a:rPr>
              <a:t>أَجْسَامِ الطُّيُورِ وَالأَسْمَاكِ وَالضَّفَادِعِ </a:t>
            </a:r>
            <a:r>
              <a:rPr lang="ar-EG" sz="3600" b="1" dirty="0" err="1">
                <a:solidFill>
                  <a:srgbClr val="7030A0"/>
                </a:solidFill>
              </a:rPr>
              <a:t>وَالأَفَاعِي؟</a:t>
            </a:r>
            <a:endParaRPr lang="ar-EG" sz="3600" b="1" dirty="0">
              <a:solidFill>
                <a:srgbClr val="7030A0"/>
              </a:solidFill>
            </a:endParaRPr>
          </a:p>
          <a:p>
            <a:pPr algn="ctr" fontAlgn="auto">
              <a:spcBef>
                <a:spcPts val="0"/>
              </a:spcBef>
              <a:spcAft>
                <a:spcPts val="0"/>
              </a:spcAft>
              <a:defRPr/>
            </a:pPr>
            <a:r>
              <a:rPr lang="ar-EG" sz="3600" b="1" dirty="0">
                <a:solidFill>
                  <a:srgbClr val="7030A0"/>
                </a:solidFill>
              </a:rPr>
              <a:t>جميع هذه المخلوقات لها عَمُودُ فقَريُّ العَمُودُ الفَقَريُّ هُوَ ما يُمَيِّزُ الفقَاريَّات من </a:t>
            </a:r>
            <a:r>
              <a:rPr lang="ar-EG" sz="3600" b="1" dirty="0" err="1">
                <a:solidFill>
                  <a:srgbClr val="7030A0"/>
                </a:solidFill>
              </a:rPr>
              <a:t>اللاَّفَقَاريَّاتِ.</a:t>
            </a:r>
            <a:r>
              <a:rPr lang="ar-EG" sz="3600" b="1" dirty="0">
                <a:solidFill>
                  <a:srgbClr val="7030A0"/>
                </a:solidFill>
              </a:rPr>
              <a:t> وَيُمَثِّلُ العَمُودُ الْفَقَرِيُّ جُزْءا من الهَيْكَلِ الدَّاخليِّ الَّذِي يَدْعَمُ الجِسْمَ ويَسمَحُ بِحُريَّةِ الحَرَكَةِ لِلْحَيَواناتِ الثَّقيلَةِ.</a:t>
            </a: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فَقَاريَّاتُ.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تُرى، مَا الشَّيْءُ الْمُشْتَرَكُ.wav"/>
                                        </p:tgtEl>
                                      </p:cMediaNode>
                                    </p:audio>
                                  </p:subTnLst>
                                </p:cTn>
                              </p:par>
                              <p:par>
                                <p:cTn id="14" presetID="23" presetClass="entr" presetSubtype="16"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p:cTn id="1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1" end="1"/>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تُرى، مَا الشَّيْءُ الْمُشْتَرَكُ.wav"/>
                                        </p:tgtEl>
                                      </p:cMediaNode>
                                    </p:audio>
                                  </p:sub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strips(downLeft)">
                                      <p:cBhvr>
                                        <p:cTn id="22" dur="500"/>
                                        <p:tgtEl>
                                          <p:spTgt spid="6">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جميع هذه المخلوقات ل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علوية مقصوصة 4">
            <a:extLst>
              <a:ext uri="{FF2B5EF4-FFF2-40B4-BE49-F238E27FC236}">
                <a16:creationId xmlns:a16="http://schemas.microsoft.com/office/drawing/2014/main" id="{729F968D-DCBB-4142-A744-F2E2084845CD}"/>
              </a:ext>
            </a:extLst>
          </p:cNvPr>
          <p:cNvSpPr/>
          <p:nvPr/>
        </p:nvSpPr>
        <p:spPr>
          <a:xfrm>
            <a:off x="1331640" y="3284984"/>
            <a:ext cx="6264696" cy="836414"/>
          </a:xfrm>
          <a:prstGeom prst="snip2Same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SA" sz="4400" b="1" dirty="0">
                <a:solidFill>
                  <a:srgbClr val="FFFF00"/>
                </a:solidFill>
              </a:rPr>
              <a:t>الْمَخْلُوقَاتُ الْحَيَّةُ تَتَكوَّنُ مِنْ خَلايَا</a:t>
            </a:r>
          </a:p>
        </p:txBody>
      </p:sp>
    </p:spTree>
    <p:extLst>
      <p:ext uri="{BB962C8B-B14F-4D97-AF65-F5344CB8AC3E}">
        <p14:creationId xmlns:p14="http://schemas.microsoft.com/office/powerpoint/2010/main" val="3756015231"/>
      </p:ext>
    </p:extLst>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لُوقَاتُ الْحَيَّةُ تَتَكوَّنُ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p:nvPr/>
        </p:nvSpPr>
        <p:spPr bwMode="auto">
          <a:xfrm>
            <a:off x="1361759" y="2636912"/>
            <a:ext cx="6420482" cy="2862322"/>
          </a:xfrm>
          <a:prstGeom prst="rect">
            <a:avLst/>
          </a:prstGeom>
          <a:noFill/>
          <a:ln>
            <a:noFill/>
          </a:ln>
        </p:spPr>
        <p:txBody>
          <a:bodyPr wrap="square">
            <a:spAutoFit/>
          </a:bodyPr>
          <a:lstStyle/>
          <a:p>
            <a:pPr algn="ctr" fontAlgn="auto">
              <a:spcBef>
                <a:spcPts val="0"/>
              </a:spcBef>
              <a:spcAft>
                <a:spcPts val="0"/>
              </a:spcAft>
              <a:defRPr/>
            </a:pPr>
            <a:r>
              <a:rPr lang="ar-EG" sz="3600" b="1" dirty="0">
                <a:solidFill>
                  <a:schemeClr val="tx2">
                    <a:lumMod val="50000"/>
                  </a:schemeClr>
                </a:solidFill>
              </a:rPr>
              <a:t>بَعْضُ الفَقاريّاتِ، ومنها الطُّيُور والثَّدْيِيَّات، لا تتغير دَرَجَةُ حَرارَةِ أَجْسامِها </a:t>
            </a:r>
            <a:r>
              <a:rPr lang="ar-EG" sz="3600" b="1" dirty="0" err="1">
                <a:solidFill>
                  <a:schemeClr val="tx2">
                    <a:lumMod val="50000"/>
                  </a:schemeClr>
                </a:solidFill>
              </a:rPr>
              <a:t>كَثِيرا.</a:t>
            </a:r>
            <a:r>
              <a:rPr lang="ar-EG" sz="3600" b="1" dirty="0">
                <a:solidFill>
                  <a:schemeClr val="tx2">
                    <a:lumMod val="50000"/>
                  </a:schemeClr>
                </a:solidFill>
              </a:rPr>
              <a:t> وهَذهِ الْحَيَواناتُ تَستَخْدِمُ طَاقَةَ الْغِذاءِ لِتُحافِظَ عَلَى دَرَجَةِ حَرارَةِ أَجْسامِها ثابِتَةً، وتسمى الحيوانات الثابتة درجة الحرارة.</a:t>
            </a:r>
          </a:p>
        </p:txBody>
      </p:sp>
      <p:sp>
        <p:nvSpPr>
          <p:cNvPr id="8" name="Oval 1"/>
          <p:cNvSpPr/>
          <p:nvPr/>
        </p:nvSpPr>
        <p:spPr>
          <a:xfrm>
            <a:off x="2617787" y="518269"/>
            <a:ext cx="3643313" cy="783193"/>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ما الفَقَاريَّاتُ؟</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بَعْضُ الفَقاريّاتِ، ومنها الطُّيُ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7" descr="yellow_fish.gif"/>
          <p:cNvPicPr>
            <a:picLocks noChangeAspect="1"/>
          </p:cNvPicPr>
          <p:nvPr/>
        </p:nvPicPr>
        <p:blipFill>
          <a:blip r:embed="rId4" cstate="print"/>
          <a:srcRect/>
          <a:stretch>
            <a:fillRect/>
          </a:stretch>
        </p:blipFill>
        <p:spPr bwMode="auto">
          <a:xfrm>
            <a:off x="1331913" y="333375"/>
            <a:ext cx="2438400" cy="1219200"/>
          </a:xfrm>
          <a:prstGeom prst="rect">
            <a:avLst/>
          </a:prstGeom>
          <a:noFill/>
          <a:ln w="9525">
            <a:noFill/>
            <a:miter lim="800000"/>
            <a:headEnd/>
            <a:tailEnd/>
          </a:ln>
        </p:spPr>
      </p:pic>
      <p:sp>
        <p:nvSpPr>
          <p:cNvPr id="8" name="Rectangle 1"/>
          <p:cNvSpPr>
            <a:spLocks noChangeArrowheads="1"/>
          </p:cNvSpPr>
          <p:nvPr/>
        </p:nvSpPr>
        <p:spPr bwMode="auto">
          <a:xfrm>
            <a:off x="694531" y="2138580"/>
            <a:ext cx="7754937" cy="3111460"/>
          </a:xfrm>
          <a:prstGeom prst="snip2SameRect">
            <a:avLst/>
          </a:prstGeom>
          <a:solidFill>
            <a:schemeClr val="bg2"/>
          </a:solidFill>
          <a:ln>
            <a:noFill/>
          </a:ln>
        </p:spPr>
        <p:txBody>
          <a:bodyPr wrap="square">
            <a:spAutoFit/>
          </a:bodyPr>
          <a:lstStyle/>
          <a:p>
            <a:pPr algn="ctr" fontAlgn="auto">
              <a:spcBef>
                <a:spcPts val="0"/>
              </a:spcBef>
              <a:spcAft>
                <a:spcPts val="0"/>
              </a:spcAft>
              <a:defRPr/>
            </a:pPr>
            <a:r>
              <a:rPr lang="ar-EG" sz="3600" b="1" dirty="0">
                <a:solidFill>
                  <a:srgbClr val="C00000"/>
                </a:solidFill>
              </a:rPr>
              <a:t>أَمَّا الأَسْمَاكُ والبَرمَائِيَّاتُ والزَّواحِفُ فتُعَدُّ مِن الْحَيَوَانَاتِ المُتَغَيِّرَةِ دَرَجَةِ الْحَرَارَةِ، أيْ الَّتِي لا تَستَطيعُ تَنْظيمَ دَرَجَةِ حَرارَةِ أَجْسامِها؛ حيث تَتَغيَّرُ تَبَعا لدرجة حرارة الْبِيئَةِ المُحِيطَةِ </a:t>
            </a:r>
            <a:r>
              <a:rPr lang="ar-EG" sz="3600" b="1" dirty="0" err="1">
                <a:solidFill>
                  <a:srgbClr val="C00000"/>
                </a:solidFill>
              </a:rPr>
              <a:t>بِهَا</a:t>
            </a:r>
            <a:r>
              <a:rPr lang="ar-EG" sz="3600" b="1" dirty="0">
                <a:solidFill>
                  <a:srgbClr val="C00000"/>
                </a:solidFill>
              </a:rPr>
              <a:t>، وتَستَمِدُّ حَرارَتَها مِنْهَا.</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أَمَّا الأَسْمَاكُ والبَرمَائِ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6" cstate="print"/>
          <a:srcRect/>
          <a:stretch>
            <a:fillRect/>
          </a:stretch>
        </p:blipFill>
        <p:spPr bwMode="auto">
          <a:xfrm>
            <a:off x="1943894" y="3004982"/>
            <a:ext cx="4643438" cy="2086633"/>
          </a:xfrm>
          <a:prstGeom prst="rect">
            <a:avLst/>
          </a:prstGeom>
          <a:ln w="6350" cap="sq" cmpd="thickThin">
            <a:solidFill>
              <a:srgbClr val="000000"/>
            </a:solidFill>
            <a:prstDash val="solid"/>
            <a:miter lim="800000"/>
          </a:ln>
          <a:effectLst>
            <a:innerShdw blurRad="76200">
              <a:srgbClr val="000000"/>
            </a:innerShdw>
          </a:effectLst>
        </p:spPr>
      </p:pic>
      <p:sp>
        <p:nvSpPr>
          <p:cNvPr id="23557" name="Rectangle 3"/>
          <p:cNvSpPr>
            <a:spLocks noChangeArrowheads="1"/>
          </p:cNvSpPr>
          <p:nvPr/>
        </p:nvSpPr>
        <p:spPr bwMode="auto">
          <a:xfrm>
            <a:off x="2444291" y="5300828"/>
            <a:ext cx="3642643" cy="954107"/>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ar-EG" sz="2800" b="1" dirty="0">
                <a:solidFill>
                  <a:srgbClr val="FF0000"/>
                </a:solidFill>
                <a:effectLst>
                  <a:outerShdw blurRad="50800" dist="38100" dir="8100000" algn="tr" rotWithShape="0">
                    <a:prstClr val="black">
                      <a:alpha val="40000"/>
                    </a:prstClr>
                  </a:outerShdw>
                </a:effectLst>
              </a:rPr>
              <a:t>هَلْ أَستَطِيعُ تَحْدِيدَ العَمُود الْفَقَرِيّ فِي هذهِ </a:t>
            </a:r>
            <a:r>
              <a:rPr lang="ar-EG" sz="2800" b="1" dirty="0" err="1">
                <a:solidFill>
                  <a:srgbClr val="FF0000"/>
                </a:solidFill>
                <a:effectLst>
                  <a:outerShdw blurRad="50800" dist="38100" dir="8100000" algn="tr" rotWithShape="0">
                    <a:prstClr val="black">
                      <a:alpha val="40000"/>
                    </a:prstClr>
                  </a:outerShdw>
                </a:effectLst>
              </a:rPr>
              <a:t>الَّسمَكَةِ؟</a:t>
            </a:r>
            <a:endParaRPr lang="ar-EG" sz="2800" b="1" dirty="0">
              <a:solidFill>
                <a:srgbClr val="FF0000"/>
              </a:solidFill>
              <a:effectLst>
                <a:outerShdw blurRad="50800" dist="38100" dir="8100000" algn="tr" rotWithShape="0">
                  <a:prstClr val="black">
                    <a:alpha val="40000"/>
                  </a:prstClr>
                </a:outerShdw>
              </a:effectLst>
            </a:endParaRPr>
          </a:p>
        </p:txBody>
      </p:sp>
      <p:sp>
        <p:nvSpPr>
          <p:cNvPr id="8" name="Rectangle 1"/>
          <p:cNvSpPr>
            <a:spLocks noChangeArrowheads="1"/>
          </p:cNvSpPr>
          <p:nvPr/>
        </p:nvSpPr>
        <p:spPr bwMode="auto">
          <a:xfrm>
            <a:off x="1079500" y="747599"/>
            <a:ext cx="6985000" cy="2062103"/>
          </a:xfrm>
          <a:prstGeom prst="rect">
            <a:avLst/>
          </a:prstGeom>
          <a:noFill/>
          <a:ln>
            <a:noFill/>
          </a:ln>
        </p:spPr>
        <p:txBody>
          <a:bodyPr wrap="square">
            <a:spAutoFit/>
          </a:bodyPr>
          <a:lstStyle/>
          <a:p>
            <a:pPr algn="ctr" fontAlgn="auto">
              <a:spcBef>
                <a:spcPts val="0"/>
              </a:spcBef>
              <a:spcAft>
                <a:spcPts val="0"/>
              </a:spcAft>
              <a:defRPr/>
            </a:pPr>
            <a:r>
              <a:rPr lang="ar-EG" sz="3200" b="1" dirty="0">
                <a:solidFill>
                  <a:schemeClr val="accent6">
                    <a:lumMod val="50000"/>
                  </a:schemeClr>
                </a:solidFill>
              </a:rPr>
              <a:t>تُقَسَّمُ الفَقَارِيَّاتُ إِلَى سَبْعِ طَوَائِفَ، </a:t>
            </a:r>
            <a:r>
              <a:rPr lang="ar-EG" sz="3200" b="1" dirty="0" err="1">
                <a:solidFill>
                  <a:schemeClr val="accent6">
                    <a:lumMod val="50000"/>
                  </a:schemeClr>
                </a:solidFill>
              </a:rPr>
              <a:t>هِيَ:</a:t>
            </a:r>
            <a:endParaRPr lang="ar-EG" sz="3200" b="1" dirty="0">
              <a:solidFill>
                <a:schemeClr val="accent6">
                  <a:lumMod val="50000"/>
                </a:schemeClr>
              </a:solidFill>
            </a:endParaRPr>
          </a:p>
          <a:p>
            <a:pPr algn="ctr" fontAlgn="auto">
              <a:spcBef>
                <a:spcPts val="0"/>
              </a:spcBef>
              <a:spcAft>
                <a:spcPts val="0"/>
              </a:spcAft>
              <a:defRPr/>
            </a:pPr>
            <a:r>
              <a:rPr lang="ar-EG" sz="3200" b="1" dirty="0">
                <a:solidFill>
                  <a:schemeClr val="accent6">
                    <a:lumMod val="50000"/>
                  </a:schemeClr>
                </a:solidFill>
              </a:rPr>
              <a:t>الأَسْمَاكُ العَديمةُ </a:t>
            </a:r>
            <a:r>
              <a:rPr lang="ar-EG" sz="3200" b="1" dirty="0" err="1">
                <a:solidFill>
                  <a:schemeClr val="accent6">
                    <a:lumMod val="50000"/>
                  </a:schemeClr>
                </a:solidFill>
              </a:rPr>
              <a:t>الفَكِّ </a:t>
            </a:r>
            <a:r>
              <a:rPr lang="ar-EG" sz="3200" b="1" dirty="0">
                <a:solidFill>
                  <a:schemeClr val="accent6">
                    <a:lumMod val="50000"/>
                  </a:schemeClr>
                </a:solidFill>
              </a:rPr>
              <a:t>(</a:t>
            </a:r>
            <a:r>
              <a:rPr lang="ar-EG" sz="3200" b="1" dirty="0" err="1">
                <a:solidFill>
                  <a:schemeClr val="accent6">
                    <a:lumMod val="50000"/>
                  </a:schemeClr>
                </a:solidFill>
              </a:rPr>
              <a:t>اللاَّفكِّيَّةُ</a:t>
            </a:r>
            <a:r>
              <a:rPr lang="ar-EG" sz="3200" b="1" dirty="0">
                <a:solidFill>
                  <a:schemeClr val="accent6">
                    <a:lumMod val="50000"/>
                  </a:schemeClr>
                </a:solidFill>
              </a:rPr>
              <a:t>)، والأْسْمَاكُ الغُضْرُوفيَّةُ، والأَسْمَاكُ العَظْميَّةُ، والبَرمائيّاتُ، والزَّوَاحِفُ، والطُّيُورُ، والثَّدْيِيَّاتُ.</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قَسَّمُ الفَقَارِيَّاتُ إِلَى سَبْعِ طَوَائِفَ.wav"/>
                                        </p:tgtEl>
                                      </p:cMediaNode>
                                    </p:audio>
                                  </p:sub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800" decel="100000"/>
                                        <p:tgtEl>
                                          <p:spTgt spid="3074"/>
                                        </p:tgtEl>
                                      </p:cBhvr>
                                    </p:animEffect>
                                    <p:anim calcmode="lin" valueType="num">
                                      <p:cBhvr>
                                        <p:cTn id="18" dur="800" decel="100000" fill="hold"/>
                                        <p:tgtEl>
                                          <p:spTgt spid="3074"/>
                                        </p:tgtEl>
                                        <p:attrNameLst>
                                          <p:attrName>style.rotation</p:attrName>
                                        </p:attrNameLst>
                                      </p:cBhvr>
                                      <p:tavLst>
                                        <p:tav tm="0">
                                          <p:val>
                                            <p:fltVal val="-90"/>
                                          </p:val>
                                        </p:tav>
                                        <p:tav tm="100000">
                                          <p:val>
                                            <p:fltVal val="0"/>
                                          </p:val>
                                        </p:tav>
                                      </p:tavLst>
                                    </p:anim>
                                    <p:anim calcmode="lin" valueType="num">
                                      <p:cBhvr>
                                        <p:cTn id="19" dur="800" decel="100000" fill="hold"/>
                                        <p:tgtEl>
                                          <p:spTgt spid="3074"/>
                                        </p:tgtEl>
                                        <p:attrNameLst>
                                          <p:attrName>ppt_x</p:attrName>
                                        </p:attrNameLst>
                                      </p:cBhvr>
                                      <p:tavLst>
                                        <p:tav tm="0">
                                          <p:val>
                                            <p:strVal val="#ppt_x+0.4"/>
                                          </p:val>
                                        </p:tav>
                                        <p:tav tm="100000">
                                          <p:val>
                                            <p:strVal val="#ppt_x-0.05"/>
                                          </p:val>
                                        </p:tav>
                                      </p:tavLst>
                                    </p:anim>
                                    <p:anim calcmode="lin" valueType="num">
                                      <p:cBhvr>
                                        <p:cTn id="20" dur="800" decel="100000" fill="hold"/>
                                        <p:tgtEl>
                                          <p:spTgt spid="307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بلم.wav"/>
                                        </p:tgtEl>
                                      </p:cMediaNode>
                                    </p:audio>
                                  </p:subTnLst>
                                </p:cTn>
                              </p:par>
                              <p:par>
                                <p:cTn id="23" presetID="30" presetClass="entr" presetSubtype="0" fill="hold" grpId="0" nodeType="withEffect">
                                  <p:stCondLst>
                                    <p:cond delay="0"/>
                                  </p:stCondLst>
                                  <p:childTnLst>
                                    <p:set>
                                      <p:cBhvr>
                                        <p:cTn id="24" dur="1" fill="hold">
                                          <p:stCondLst>
                                            <p:cond delay="0"/>
                                          </p:stCondLst>
                                        </p:cTn>
                                        <p:tgtEl>
                                          <p:spTgt spid="23557"/>
                                        </p:tgtEl>
                                        <p:attrNameLst>
                                          <p:attrName>style.visibility</p:attrName>
                                        </p:attrNameLst>
                                      </p:cBhvr>
                                      <p:to>
                                        <p:strVal val="visible"/>
                                      </p:to>
                                    </p:set>
                                    <p:animEffect transition="in" filter="fade">
                                      <p:cBhvr>
                                        <p:cTn id="25" dur="800" decel="100000"/>
                                        <p:tgtEl>
                                          <p:spTgt spid="23557"/>
                                        </p:tgtEl>
                                      </p:cBhvr>
                                    </p:animEffect>
                                    <p:anim calcmode="lin" valueType="num">
                                      <p:cBhvr>
                                        <p:cTn id="26" dur="800" decel="100000" fill="hold"/>
                                        <p:tgtEl>
                                          <p:spTgt spid="23557"/>
                                        </p:tgtEl>
                                        <p:attrNameLst>
                                          <p:attrName>style.rotation</p:attrName>
                                        </p:attrNameLst>
                                      </p:cBhvr>
                                      <p:tavLst>
                                        <p:tav tm="0">
                                          <p:val>
                                            <p:fltVal val="-90"/>
                                          </p:val>
                                        </p:tav>
                                        <p:tav tm="100000">
                                          <p:val>
                                            <p:fltVal val="0"/>
                                          </p:val>
                                        </p:tav>
                                      </p:tavLst>
                                    </p:anim>
                                    <p:anim calcmode="lin" valueType="num">
                                      <p:cBhvr>
                                        <p:cTn id="27" dur="800" decel="100000" fill="hold"/>
                                        <p:tgtEl>
                                          <p:spTgt spid="23557"/>
                                        </p:tgtEl>
                                        <p:attrNameLst>
                                          <p:attrName>ppt_x</p:attrName>
                                        </p:attrNameLst>
                                      </p:cBhvr>
                                      <p:tavLst>
                                        <p:tav tm="0">
                                          <p:val>
                                            <p:strVal val="#ppt_x+0.4"/>
                                          </p:val>
                                        </p:tav>
                                        <p:tav tm="100000">
                                          <p:val>
                                            <p:strVal val="#ppt_x-0.05"/>
                                          </p:val>
                                        </p:tav>
                                      </p:tavLst>
                                    </p:anim>
                                    <p:anim calcmode="lin" valueType="num">
                                      <p:cBhvr>
                                        <p:cTn id="28" dur="800" decel="100000" fill="hold"/>
                                        <p:tgtEl>
                                          <p:spTgt spid="2355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355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355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هَلْ أَستَطِيعُ تَحْدِيدَ العَمُو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264199" y="548680"/>
            <a:ext cx="2286000" cy="715089"/>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600" b="1" dirty="0">
                <a:solidFill>
                  <a:srgbClr val="FFFF00"/>
                </a:solidFill>
                <a:latin typeface="Arial" pitchFamily="34" charset="0"/>
                <a:cs typeface="Arial" pitchFamily="34" charset="0"/>
              </a:rPr>
              <a:t>الأَسماكُ</a:t>
            </a:r>
          </a:p>
        </p:txBody>
      </p:sp>
      <p:sp>
        <p:nvSpPr>
          <p:cNvPr id="9" name="Rectangle 2"/>
          <p:cNvSpPr/>
          <p:nvPr/>
        </p:nvSpPr>
        <p:spPr bwMode="auto">
          <a:xfrm>
            <a:off x="1403647" y="2564904"/>
            <a:ext cx="6007103" cy="1754326"/>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C00000"/>
                </a:solidFill>
                <a:effectLst>
                  <a:outerShdw blurRad="50800" dist="38100" dir="8100000" algn="tr" rotWithShape="0">
                    <a:prstClr val="black">
                      <a:alpha val="40000"/>
                    </a:prstClr>
                  </a:outerShdw>
                </a:effectLst>
              </a:rPr>
              <a:t>تَنْقَسِمُ الأَسْمَاكُ إِلى ثَلاَثِ طَوَائِفَ هِيَ: </a:t>
            </a:r>
            <a:br>
              <a:rPr lang="ar-EG" sz="3600" b="1" dirty="0">
                <a:solidFill>
                  <a:srgbClr val="C00000"/>
                </a:solidFill>
                <a:effectLst>
                  <a:outerShdw blurRad="50800" dist="38100" dir="8100000" algn="tr" rotWithShape="0">
                    <a:prstClr val="black">
                      <a:alpha val="40000"/>
                    </a:prstClr>
                  </a:outerShdw>
                </a:effectLst>
              </a:rPr>
            </a:br>
            <a:r>
              <a:rPr lang="ar-EG" sz="3600" b="1" dirty="0">
                <a:solidFill>
                  <a:srgbClr val="C00000"/>
                </a:solidFill>
                <a:effectLst>
                  <a:outerShdw blurRad="50800" dist="38100" dir="8100000" algn="tr" rotWithShape="0">
                    <a:prstClr val="black">
                      <a:alpha val="40000"/>
                    </a:prstClr>
                  </a:outerShdw>
                </a:effectLst>
              </a:rPr>
              <a:t> الأَسماك العَدِيمَة الفَكِّ، والأَسماك الغُضْروفيَّة، والأَسماك العَظْميَّة</a:t>
            </a: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سماكُ.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dissolve">
                                      <p:cBhvr>
                                        <p:cTn id="10" dur="500"/>
                                        <p:tgtEl>
                                          <p:spTgt spid="9">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تَنْقَسِمُ الأَسْمَاكُ إِلى ثَلاَ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187624" y="1556792"/>
            <a:ext cx="6500813" cy="4031873"/>
          </a:xfrm>
          <a:prstGeom prst="rect">
            <a:avLst/>
          </a:prstGeom>
          <a:solidFill>
            <a:schemeClr val="bg2"/>
          </a:solidFill>
          <a:ln>
            <a:noFill/>
          </a:ln>
        </p:spPr>
        <p:txBody>
          <a:bodyPr wrap="square">
            <a:spAutoFit/>
          </a:bodyPr>
          <a:lstStyle/>
          <a:p>
            <a:pPr algn="ctr" fontAlgn="auto">
              <a:spcBef>
                <a:spcPts val="0"/>
              </a:spcBef>
              <a:spcAft>
                <a:spcPts val="0"/>
              </a:spcAft>
              <a:defRPr/>
            </a:pPr>
            <a:r>
              <a:rPr lang="ar-EG" sz="3200" b="1" dirty="0">
                <a:solidFill>
                  <a:srgbClr val="C00000"/>
                </a:solidFill>
                <a:effectLst>
                  <a:outerShdw blurRad="50800" dist="38100" dir="8100000" algn="tr" rotWithShape="0">
                    <a:prstClr val="black">
                      <a:alpha val="40000"/>
                    </a:prstClr>
                  </a:outerShdw>
                </a:effectLst>
              </a:rPr>
              <a:t>تحتوي هياكل الأَسماك العَدِيمَة الفَكِّ، والأَسْمَاك الغُضْرُوفِيَّة عَلَى مَادَّةٍ مَرِنَةٍ تُسَمَّى الغُضْروفَ، وهو يُشْبِهُ المادَّةَ المَوْجُودَةَ في هيكل سمك القرش، وفي صِوَانِ أُذُنِ الإنْسانِ ومُقَدِّمَةِ </a:t>
            </a:r>
            <a:r>
              <a:rPr lang="ar-EG" sz="3200" b="1" dirty="0" err="1">
                <a:solidFill>
                  <a:srgbClr val="C00000"/>
                </a:solidFill>
                <a:effectLst>
                  <a:outerShdw blurRad="50800" dist="38100" dir="8100000" algn="tr" rotWithShape="0">
                    <a:prstClr val="black">
                      <a:alpha val="40000"/>
                    </a:prstClr>
                  </a:outerShdw>
                </a:effectLst>
              </a:rPr>
              <a:t>أَنْفِهِ.</a:t>
            </a:r>
            <a:r>
              <a:rPr lang="ar-EG" sz="3200" b="1" dirty="0">
                <a:solidFill>
                  <a:srgbClr val="C00000"/>
                </a:solidFill>
                <a:effectLst>
                  <a:outerShdw blurRad="50800" dist="38100" dir="8100000" algn="tr" rotWithShape="0">
                    <a:prstClr val="black">
                      <a:alpha val="40000"/>
                    </a:prstClr>
                  </a:outerShdw>
                </a:effectLst>
              </a:rPr>
              <a:t> أمَّا الأَسْمَاكُ العَظْمِيَّةُ فَهِيَ الأكثر تنوعا بين مجموعات الْفَقَارِيَّاتِ، وَتَتَكَوَّنُ هَياكِلُها مِنَ العِظَامِ، وتُغَطِّي أَجْسامَها القُشُورُ،ومِن الأَسْمَاكِ العَظْميَّةِ </a:t>
            </a:r>
            <a:r>
              <a:rPr lang="ar-EG" sz="3200" b="1" dirty="0" err="1">
                <a:solidFill>
                  <a:srgbClr val="C00000"/>
                </a:solidFill>
                <a:effectLst>
                  <a:outerShdw blurRad="50800" dist="38100" dir="8100000" algn="tr" rotWithShape="0">
                    <a:prstClr val="black">
                      <a:alpha val="40000"/>
                    </a:prstClr>
                  </a:outerShdw>
                </a:effectLst>
              </a:rPr>
              <a:t>الكنعد</a:t>
            </a:r>
            <a:r>
              <a:rPr lang="ar-EG" sz="3200" b="1" dirty="0">
                <a:solidFill>
                  <a:srgbClr val="C00000"/>
                </a:solidFill>
                <a:effectLst>
                  <a:outerShdw blurRad="50800" dist="38100" dir="8100000" algn="tr" rotWithShape="0">
                    <a:prstClr val="black">
                      <a:alpha val="40000"/>
                    </a:prstClr>
                  </a:outerShdw>
                </a:effectLst>
              </a:rPr>
              <a:t> </a:t>
            </a:r>
            <a:r>
              <a:rPr lang="ar-EG" sz="3200" b="1" dirty="0" err="1">
                <a:solidFill>
                  <a:srgbClr val="C00000"/>
                </a:solidFill>
                <a:effectLst>
                  <a:outerShdw blurRad="50800" dist="38100" dir="8100000" algn="tr" rotWithShape="0">
                    <a:prstClr val="black">
                      <a:alpha val="40000"/>
                    </a:prstClr>
                  </a:outerShdw>
                </a:effectLst>
              </a:rPr>
              <a:t>والهامور.</a:t>
            </a:r>
            <a:endParaRPr lang="ar-EG" sz="3200" b="1" dirty="0">
              <a:solidFill>
                <a:srgbClr val="C00000"/>
              </a:solidFill>
              <a:effectLst>
                <a:outerShdw blurRad="50800" dist="38100" dir="8100000" algn="tr" rotWithShape="0">
                  <a:prstClr val="black">
                    <a:alpha val="40000"/>
                  </a:prstClr>
                </a:outerShdw>
              </a:effectLst>
            </a:endParaRP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تحتوي هياكل الأَسماكُ العَدِي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8"/>
          <p:cNvGrpSpPr>
            <a:grpSpLocks/>
          </p:cNvGrpSpPr>
          <p:nvPr/>
        </p:nvGrpSpPr>
        <p:grpSpPr bwMode="auto">
          <a:xfrm>
            <a:off x="3707904" y="642257"/>
            <a:ext cx="4960937" cy="6240193"/>
            <a:chOff x="4427538" y="222614"/>
            <a:chExt cx="4960955" cy="6635386"/>
          </a:xfrm>
        </p:grpSpPr>
        <p:pic>
          <p:nvPicPr>
            <p:cNvPr id="25609" name="Picture 2"/>
            <p:cNvPicPr>
              <a:picLocks noChangeAspect="1" noChangeArrowheads="1"/>
            </p:cNvPicPr>
            <p:nvPr/>
          </p:nvPicPr>
          <p:blipFill>
            <a:blip r:embed="rId10" cstate="print"/>
            <a:srcRect/>
            <a:stretch>
              <a:fillRect/>
            </a:stretch>
          </p:blipFill>
          <p:spPr bwMode="auto">
            <a:xfrm>
              <a:off x="4427538" y="260350"/>
              <a:ext cx="4716462" cy="6597650"/>
            </a:xfrm>
            <a:prstGeom prst="rect">
              <a:avLst/>
            </a:prstGeom>
            <a:noFill/>
            <a:ln w="28575">
              <a:solidFill>
                <a:srgbClr val="0070C0"/>
              </a:solidFill>
              <a:miter lim="800000"/>
              <a:headEnd/>
              <a:tailEnd/>
            </a:ln>
          </p:spPr>
        </p:pic>
        <p:sp>
          <p:nvSpPr>
            <p:cNvPr id="15" name="Rectangle 3"/>
            <p:cNvSpPr/>
            <p:nvPr/>
          </p:nvSpPr>
          <p:spPr>
            <a:xfrm>
              <a:off x="4429125" y="4681547"/>
              <a:ext cx="4714892" cy="461965"/>
            </a:xfrm>
            <a:prstGeom prst="rect">
              <a:avLst/>
            </a:prstGeom>
            <a:ln w="9525"/>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lang="ar-EG" sz="2400" b="1" dirty="0"/>
            </a:p>
          </p:txBody>
        </p:sp>
        <p:sp>
          <p:nvSpPr>
            <p:cNvPr id="16" name="Rectangle 3"/>
            <p:cNvSpPr/>
            <p:nvPr/>
          </p:nvSpPr>
          <p:spPr>
            <a:xfrm>
              <a:off x="4499931" y="6396035"/>
              <a:ext cx="4714892" cy="461965"/>
            </a:xfrm>
            <a:prstGeom prst="rect">
              <a:avLst/>
            </a:prstGeom>
            <a:ln w="9525"/>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lang="ar-EG" sz="2400" b="1" dirty="0"/>
            </a:p>
          </p:txBody>
        </p:sp>
        <p:sp>
          <p:nvSpPr>
            <p:cNvPr id="17" name="Rectangle 3"/>
            <p:cNvSpPr/>
            <p:nvPr/>
          </p:nvSpPr>
          <p:spPr>
            <a:xfrm>
              <a:off x="4429125" y="500042"/>
              <a:ext cx="4714892" cy="461965"/>
            </a:xfrm>
            <a:prstGeom prst="rect">
              <a:avLst/>
            </a:prstGeom>
            <a:ln w="9525"/>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lang="ar-EG" sz="2400" b="1" dirty="0"/>
            </a:p>
          </p:txBody>
        </p:sp>
        <p:sp>
          <p:nvSpPr>
            <p:cNvPr id="18" name="Rectangle 3"/>
            <p:cNvSpPr/>
            <p:nvPr/>
          </p:nvSpPr>
          <p:spPr>
            <a:xfrm>
              <a:off x="4429125" y="2214554"/>
              <a:ext cx="4714892" cy="461965"/>
            </a:xfrm>
            <a:prstGeom prst="rect">
              <a:avLst/>
            </a:prstGeom>
            <a:ln w="9525"/>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lang="ar-EG" sz="2400" b="1" dirty="0"/>
            </a:p>
          </p:txBody>
        </p:sp>
        <p:sp>
          <p:nvSpPr>
            <p:cNvPr id="9" name="Rectangle 5"/>
            <p:cNvSpPr>
              <a:spLocks noChangeArrowheads="1"/>
            </p:cNvSpPr>
            <p:nvPr/>
          </p:nvSpPr>
          <p:spPr bwMode="auto">
            <a:xfrm>
              <a:off x="6996121" y="222614"/>
              <a:ext cx="2392372" cy="62180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ar-EG" sz="3200" b="1" dirty="0">
                  <a:solidFill>
                    <a:srgbClr val="C00000"/>
                  </a:solidFill>
                  <a:latin typeface="Calibri" pitchFamily="34" charset="0"/>
                  <a:cs typeface="+mn-cs"/>
                </a:rPr>
                <a:t>طوائف الفقاريات</a:t>
              </a:r>
            </a:p>
          </p:txBody>
        </p:sp>
      </p:grpSp>
      <p:sp>
        <p:nvSpPr>
          <p:cNvPr id="21" name="مربع نص 20"/>
          <p:cNvSpPr txBox="1">
            <a:spLocks noChangeArrowheads="1"/>
          </p:cNvSpPr>
          <p:nvPr/>
        </p:nvSpPr>
        <p:spPr bwMode="auto">
          <a:xfrm>
            <a:off x="3813292" y="840612"/>
            <a:ext cx="2392363" cy="461962"/>
          </a:xfrm>
          <a:prstGeom prst="rect">
            <a:avLst/>
          </a:prstGeom>
          <a:noFill/>
          <a:ln w="9525">
            <a:noFill/>
            <a:miter lim="800000"/>
            <a:headEnd/>
            <a:tailEnd/>
          </a:ln>
        </p:spPr>
        <p:txBody>
          <a:bodyPr wrap="none">
            <a:spAutoFit/>
          </a:bodyPr>
          <a:lstStyle/>
          <a:p>
            <a:r>
              <a:rPr lang="ar-EG" sz="2400" b="1" dirty="0"/>
              <a:t>المتغيرة درجة الحرارة</a:t>
            </a:r>
          </a:p>
        </p:txBody>
      </p:sp>
      <p:sp>
        <p:nvSpPr>
          <p:cNvPr id="22" name="مربع نص 21"/>
          <p:cNvSpPr txBox="1">
            <a:spLocks noChangeArrowheads="1"/>
          </p:cNvSpPr>
          <p:nvPr/>
        </p:nvSpPr>
        <p:spPr bwMode="auto">
          <a:xfrm>
            <a:off x="5328907" y="2487789"/>
            <a:ext cx="1806906" cy="461665"/>
          </a:xfrm>
          <a:prstGeom prst="rect">
            <a:avLst/>
          </a:prstGeom>
          <a:noFill/>
          <a:ln w="9525">
            <a:noFill/>
            <a:miter lim="800000"/>
            <a:headEnd/>
            <a:tailEnd/>
          </a:ln>
        </p:spPr>
        <p:txBody>
          <a:bodyPr wrap="none">
            <a:spAutoFit/>
          </a:bodyPr>
          <a:lstStyle/>
          <a:p>
            <a:r>
              <a:rPr lang="ar-EG" sz="2400" b="1" dirty="0"/>
              <a:t>سمكة غضروفية</a:t>
            </a:r>
          </a:p>
        </p:txBody>
      </p:sp>
      <p:sp>
        <p:nvSpPr>
          <p:cNvPr id="23" name="مربع نص 22"/>
          <p:cNvSpPr txBox="1">
            <a:spLocks noChangeArrowheads="1"/>
          </p:cNvSpPr>
          <p:nvPr/>
        </p:nvSpPr>
        <p:spPr bwMode="auto">
          <a:xfrm>
            <a:off x="6541125" y="4791057"/>
            <a:ext cx="1390124" cy="461665"/>
          </a:xfrm>
          <a:prstGeom prst="rect">
            <a:avLst/>
          </a:prstGeom>
          <a:noFill/>
          <a:ln w="9525">
            <a:noFill/>
            <a:miter lim="800000"/>
            <a:headEnd/>
            <a:tailEnd/>
          </a:ln>
        </p:spPr>
        <p:txBody>
          <a:bodyPr wrap="none">
            <a:spAutoFit/>
          </a:bodyPr>
          <a:lstStyle/>
          <a:p>
            <a:r>
              <a:rPr lang="ar-EG" sz="2400" b="1" dirty="0"/>
              <a:t>سمكة </a:t>
            </a:r>
            <a:r>
              <a:rPr lang="ar-EG" sz="2400" b="1" dirty="0" err="1"/>
              <a:t>لافكية</a:t>
            </a:r>
            <a:endParaRPr lang="ar-EG" sz="2400" b="1" dirty="0"/>
          </a:p>
        </p:txBody>
      </p:sp>
      <p:sp>
        <p:nvSpPr>
          <p:cNvPr id="24" name="مربع نص 23"/>
          <p:cNvSpPr txBox="1">
            <a:spLocks noChangeArrowheads="1"/>
          </p:cNvSpPr>
          <p:nvPr/>
        </p:nvSpPr>
        <p:spPr bwMode="auto">
          <a:xfrm>
            <a:off x="4163293" y="4779080"/>
            <a:ext cx="1492717" cy="461665"/>
          </a:xfrm>
          <a:prstGeom prst="rect">
            <a:avLst/>
          </a:prstGeom>
          <a:noFill/>
          <a:ln w="9525">
            <a:noFill/>
            <a:miter lim="800000"/>
            <a:headEnd/>
            <a:tailEnd/>
          </a:ln>
        </p:spPr>
        <p:txBody>
          <a:bodyPr wrap="none">
            <a:spAutoFit/>
          </a:bodyPr>
          <a:lstStyle/>
          <a:p>
            <a:r>
              <a:rPr lang="ar-EG" sz="2400" b="1" dirty="0"/>
              <a:t>سمكة عظمية</a:t>
            </a:r>
          </a:p>
        </p:txBody>
      </p:sp>
      <p:sp>
        <p:nvSpPr>
          <p:cNvPr id="25" name="مربع نص 24"/>
          <p:cNvSpPr txBox="1">
            <a:spLocks noChangeArrowheads="1"/>
          </p:cNvSpPr>
          <p:nvPr/>
        </p:nvSpPr>
        <p:spPr bwMode="auto">
          <a:xfrm>
            <a:off x="7135813" y="6391275"/>
            <a:ext cx="938212" cy="461963"/>
          </a:xfrm>
          <a:prstGeom prst="rect">
            <a:avLst/>
          </a:prstGeom>
          <a:noFill/>
          <a:ln w="9525">
            <a:noFill/>
            <a:miter lim="800000"/>
            <a:headEnd/>
            <a:tailEnd/>
          </a:ln>
        </p:spPr>
        <p:txBody>
          <a:bodyPr wrap="none">
            <a:spAutoFit/>
          </a:bodyPr>
          <a:lstStyle/>
          <a:p>
            <a:r>
              <a:rPr lang="ar-EG" sz="2400" b="1" dirty="0"/>
              <a:t>زواحف</a:t>
            </a:r>
          </a:p>
        </p:txBody>
      </p:sp>
      <p:sp>
        <p:nvSpPr>
          <p:cNvPr id="26" name="مربع نص 25"/>
          <p:cNvSpPr txBox="1">
            <a:spLocks noChangeArrowheads="1"/>
          </p:cNvSpPr>
          <p:nvPr/>
        </p:nvSpPr>
        <p:spPr bwMode="auto">
          <a:xfrm>
            <a:off x="4686300" y="6357938"/>
            <a:ext cx="1044575" cy="461962"/>
          </a:xfrm>
          <a:prstGeom prst="rect">
            <a:avLst/>
          </a:prstGeom>
          <a:noFill/>
          <a:ln w="9525">
            <a:noFill/>
            <a:miter lim="800000"/>
            <a:headEnd/>
            <a:tailEnd/>
          </a:ln>
        </p:spPr>
        <p:txBody>
          <a:bodyPr wrap="none">
            <a:spAutoFit/>
          </a:bodyPr>
          <a:lstStyle/>
          <a:p>
            <a:r>
              <a:rPr lang="ar-EG" sz="2400" b="1" dirty="0"/>
              <a:t>برمائيات</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طوائف الفقاريات.wav"/>
                                        </p:tgtEl>
                                      </p:cMediaNode>
                                    </p:audio>
                                  </p:sub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متغيرة درجة الحرارة.wav"/>
                                        </p:tgtEl>
                                      </p:cMediaNode>
                                    </p:audio>
                                  </p:sub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سمكة غضروفية.wav"/>
                                        </p:tgtEl>
                                      </p:cMediaNode>
                                    </p:audio>
                                  </p:sub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سمكة لافكية.wav"/>
                                        </p:tgtEl>
                                      </p:cMediaNode>
                                    </p:audio>
                                  </p:sub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7" name="سمكة عظمية.wav"/>
                                        </p:tgtEl>
                                      </p:cMediaNode>
                                    </p:audio>
                                  </p:sub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8" name="زواحف.wav"/>
                                        </p:tgtEl>
                                      </p:cMediaNode>
                                    </p:audio>
                                  </p:sub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9" name="برمائ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cstate="print"/>
          <a:srcRect/>
          <a:stretch>
            <a:fillRect/>
          </a:stretch>
        </p:blipFill>
        <p:spPr bwMode="auto">
          <a:xfrm>
            <a:off x="2232091" y="832545"/>
            <a:ext cx="3288548" cy="2410748"/>
          </a:xfrm>
          <a:prstGeom prst="rect">
            <a:avLst/>
          </a:prstGeom>
          <a:ln w="9525" cap="sq" cmpd="thickThin">
            <a:solidFill>
              <a:srgbClr val="000000"/>
            </a:solidFill>
            <a:prstDash val="solid"/>
            <a:miter lim="800000"/>
          </a:ln>
          <a:effectLst>
            <a:innerShdw blurRad="76200">
              <a:srgbClr val="000000"/>
            </a:innerShdw>
          </a:effectLst>
        </p:spPr>
      </p:pic>
      <p:sp>
        <p:nvSpPr>
          <p:cNvPr id="3" name="Rectangle 3"/>
          <p:cNvSpPr/>
          <p:nvPr/>
        </p:nvSpPr>
        <p:spPr>
          <a:xfrm>
            <a:off x="3349315" y="3294913"/>
            <a:ext cx="952500" cy="461962"/>
          </a:xfrm>
          <a:prstGeom prst="rect">
            <a:avLst/>
          </a:prstGeom>
          <a:ln w="9525"/>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ar-EG" sz="2400" b="1" dirty="0"/>
              <a:t>الثَّدْيِيَاتُ</a:t>
            </a:r>
          </a:p>
        </p:txBody>
      </p:sp>
      <p:pic>
        <p:nvPicPr>
          <p:cNvPr id="4" name="Picture 3"/>
          <p:cNvPicPr>
            <a:picLocks noChangeAspect="1" noChangeArrowheads="1"/>
          </p:cNvPicPr>
          <p:nvPr/>
        </p:nvPicPr>
        <p:blipFill>
          <a:blip r:embed="rId8" cstate="print"/>
          <a:srcRect/>
          <a:stretch>
            <a:fillRect/>
          </a:stretch>
        </p:blipFill>
        <p:spPr bwMode="auto">
          <a:xfrm>
            <a:off x="1987352" y="3773937"/>
            <a:ext cx="4032448" cy="2143140"/>
          </a:xfrm>
          <a:prstGeom prst="rect">
            <a:avLst/>
          </a:prstGeom>
          <a:ln w="9525" cap="sq" cmpd="thickThin">
            <a:solidFill>
              <a:srgbClr val="000000"/>
            </a:solidFill>
            <a:prstDash val="solid"/>
            <a:miter lim="800000"/>
          </a:ln>
          <a:effectLst>
            <a:innerShdw blurRad="76200">
              <a:srgbClr val="000000"/>
            </a:innerShdw>
          </a:effectLst>
        </p:spPr>
      </p:pic>
      <p:sp>
        <p:nvSpPr>
          <p:cNvPr id="5" name="Rectangle 4"/>
          <p:cNvSpPr/>
          <p:nvPr/>
        </p:nvSpPr>
        <p:spPr>
          <a:xfrm>
            <a:off x="3578126" y="5951165"/>
            <a:ext cx="850900" cy="460375"/>
          </a:xfrm>
          <a:prstGeom prst="rect">
            <a:avLst/>
          </a:prstGeom>
          <a:ln w="9525"/>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ar-EG" sz="2400" b="1" dirty="0"/>
              <a:t>الطُّيُورُ</a:t>
            </a:r>
          </a:p>
        </p:txBody>
      </p:sp>
      <p:sp>
        <p:nvSpPr>
          <p:cNvPr id="6" name="Rectangle 5"/>
          <p:cNvSpPr>
            <a:spLocks noChangeArrowheads="1"/>
          </p:cNvSpPr>
          <p:nvPr/>
        </p:nvSpPr>
        <p:spPr bwMode="auto">
          <a:xfrm>
            <a:off x="5700308" y="510972"/>
            <a:ext cx="2873396" cy="578882"/>
          </a:xfrm>
          <a:prstGeom prst="round2Diag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2800" b="1" dirty="0">
                <a:solidFill>
                  <a:srgbClr val="FFFF00"/>
                </a:solidFill>
              </a:rPr>
              <a:t>الثَابِتَةُ دَرَجَةِ الْحَرَارَةِ</a:t>
            </a:r>
          </a:p>
        </p:txBody>
      </p:sp>
      <p:sp>
        <p:nvSpPr>
          <p:cNvPr id="7" name="Footer Placeholder 6"/>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ثَابِتَةُ دَرَجَةِ الْحَرَارَةِ.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1142 - suck drink through straw.wav"/>
                                        </p:tgtEl>
                                      </p:cMediaNode>
                                    </p:audio>
                                  </p:sub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الثَّدْيِيَّاتُ.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1142 - suck drink through straw.wav"/>
                                        </p:tgtEl>
                                      </p:cMediaNode>
                                    </p:audio>
                                  </p:subTnLst>
                                </p:cTn>
                              </p:par>
                              <p:par>
                                <p:cTn id="21" presetID="18" presetClass="entr" presetSubtype="1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الطُّيُ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915816" y="443469"/>
            <a:ext cx="3675526" cy="783193"/>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rPr>
              <a:t>أقرأ الصورة</a:t>
            </a:r>
          </a:p>
        </p:txBody>
      </p:sp>
      <p:sp>
        <p:nvSpPr>
          <p:cNvPr id="7" name="Rectangle 1"/>
          <p:cNvSpPr>
            <a:spLocks noChangeArrowheads="1"/>
          </p:cNvSpPr>
          <p:nvPr/>
        </p:nvSpPr>
        <p:spPr bwMode="auto">
          <a:xfrm>
            <a:off x="864484" y="1811148"/>
            <a:ext cx="7500937" cy="1077218"/>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7030A0"/>
                </a:solidFill>
              </a:rPr>
              <a:t>أي مجموعات الفقاريات ثابتة درجة الحرارة وأيها متغير درجة الحرارة؟</a:t>
            </a:r>
            <a:endParaRPr lang="en-US" sz="3200" b="1" dirty="0">
              <a:solidFill>
                <a:srgbClr val="7030A0"/>
              </a:solidFill>
            </a:endParaRPr>
          </a:p>
        </p:txBody>
      </p:sp>
      <p:sp>
        <p:nvSpPr>
          <p:cNvPr id="8" name="مربع نص 7"/>
          <p:cNvSpPr txBox="1">
            <a:spLocks noChangeArrowheads="1"/>
          </p:cNvSpPr>
          <p:nvPr/>
        </p:nvSpPr>
        <p:spPr bwMode="auto">
          <a:xfrm>
            <a:off x="829526" y="2955143"/>
            <a:ext cx="7715250" cy="1631216"/>
          </a:xfrm>
          <a:prstGeom prst="rect">
            <a:avLst/>
          </a:prstGeom>
          <a:noFill/>
          <a:ln w="9525">
            <a:noFill/>
            <a:miter lim="800000"/>
            <a:headEnd/>
            <a:tailEnd/>
          </a:ln>
        </p:spPr>
        <p:txBody>
          <a:bodyPr>
            <a:spAutoFit/>
          </a:bodyPr>
          <a:lstStyle/>
          <a:p>
            <a:pPr algn="ctr"/>
            <a:r>
              <a:rPr lang="ar-EG" sz="3600" b="1" dirty="0">
                <a:solidFill>
                  <a:srgbClr val="FF0000"/>
                </a:solidFill>
              </a:rPr>
              <a:t>إرشاد: </a:t>
            </a:r>
          </a:p>
          <a:p>
            <a:pPr algn="ctr"/>
            <a:r>
              <a:rPr lang="ar-EG" sz="3200" b="1" dirty="0">
                <a:solidFill>
                  <a:srgbClr val="7030A0"/>
                </a:solidFill>
              </a:rPr>
              <a:t>أنظر إلى أسماء طوائف المخلوقات تحت كل لون في القائمة.</a:t>
            </a:r>
            <a:endParaRPr lang="ar-SA" sz="3200" b="1" dirty="0">
              <a:solidFill>
                <a:srgbClr val="7030A0"/>
              </a:solidFill>
            </a:endParaRPr>
          </a:p>
        </p:txBody>
      </p:sp>
      <p:sp>
        <p:nvSpPr>
          <p:cNvPr id="9" name="مستطيل 8"/>
          <p:cNvSpPr>
            <a:spLocks noChangeArrowheads="1"/>
          </p:cNvSpPr>
          <p:nvPr/>
        </p:nvSpPr>
        <p:spPr bwMode="auto">
          <a:xfrm>
            <a:off x="1115290" y="4653136"/>
            <a:ext cx="7276578" cy="1569660"/>
          </a:xfrm>
          <a:prstGeom prst="rect">
            <a:avLst/>
          </a:prstGeom>
          <a:noFill/>
          <a:ln w="9525">
            <a:noFill/>
            <a:miter lim="800000"/>
            <a:headEnd/>
            <a:tailEnd/>
          </a:ln>
        </p:spPr>
        <p:txBody>
          <a:bodyPr wrap="square">
            <a:spAutoFit/>
          </a:bodyPr>
          <a:lstStyle/>
          <a:p>
            <a:r>
              <a:rPr lang="ar-EG" sz="3200" b="1" dirty="0">
                <a:solidFill>
                  <a:srgbClr val="7030A0"/>
                </a:solidFill>
              </a:rPr>
              <a:t>الحيوانات ثابتة درجة الحرارة هي: </a:t>
            </a:r>
            <a:r>
              <a:rPr lang="ar-EG" sz="3200" b="1" dirty="0">
                <a:solidFill>
                  <a:srgbClr val="FF0000"/>
                </a:solidFill>
              </a:rPr>
              <a:t>الثدييات والطيور</a:t>
            </a:r>
            <a:r>
              <a:rPr lang="en-US" sz="3200" b="1" dirty="0">
                <a:solidFill>
                  <a:srgbClr val="FF0000"/>
                </a:solidFill>
              </a:rPr>
              <a:t>.</a:t>
            </a:r>
            <a:endParaRPr lang="en-US" sz="3200" dirty="0">
              <a:solidFill>
                <a:srgbClr val="FF0000"/>
              </a:solidFill>
            </a:endParaRPr>
          </a:p>
          <a:p>
            <a:pPr algn="justLow"/>
            <a:r>
              <a:rPr lang="ar-EG" sz="3200" b="1" dirty="0">
                <a:solidFill>
                  <a:srgbClr val="7030A0"/>
                </a:solidFill>
              </a:rPr>
              <a:t>أما المتغيرة فهي: </a:t>
            </a:r>
            <a:r>
              <a:rPr lang="ar-EG" sz="3200" b="1" dirty="0">
                <a:solidFill>
                  <a:srgbClr val="FF0000"/>
                </a:solidFill>
              </a:rPr>
              <a:t>الأسماك الغضروفية </a:t>
            </a:r>
            <a:r>
              <a:rPr lang="ar-EG" sz="3200" b="1" dirty="0" err="1">
                <a:solidFill>
                  <a:srgbClr val="FF0000"/>
                </a:solidFill>
              </a:rPr>
              <a:t>واللافكية</a:t>
            </a:r>
            <a:r>
              <a:rPr lang="ar-EG" sz="3200" b="1" dirty="0">
                <a:solidFill>
                  <a:srgbClr val="FF0000"/>
                </a:solidFill>
              </a:rPr>
              <a:t> والعظمية والبرمائيات والزواحف.</a:t>
            </a:r>
            <a:endParaRPr lang="en-US" sz="3200" dirty="0">
              <a:solidFill>
                <a:srgbClr val="FF0000"/>
              </a:solidFill>
            </a:endParaRPr>
          </a:p>
        </p:txBody>
      </p:sp>
      <p:sp>
        <p:nvSpPr>
          <p:cNvPr id="10" name="Footer Placeholder 9"/>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صورة.wav"/>
                                        </p:tgtEl>
                                      </p:cMediaNode>
                                    </p:audio>
                                  </p:sub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أي مجموعات الفقاريات.wav"/>
                                        </p:tgtEl>
                                      </p:cMediaNode>
                                    </p:audio>
                                  </p:sub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5" name="إرشاد أنظر ألى أسماء.wav"/>
                                        </p:tgtEl>
                                      </p:cMediaNode>
                                    </p:audio>
                                  </p:sub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p:cTn id="27"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الحيوانات ثابتة درجة الحرارة.wav"/>
                                        </p:tgtEl>
                                      </p:cMediaNode>
                                    </p:audio>
                                  </p:sub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 calcmode="lin" valueType="num">
                                      <p:cBhvr>
                                        <p:cTn id="36"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8"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xEl>
                                              <p:pRg st="1" end="1"/>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7" name="أما المتغيرة فه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3001962" y="522178"/>
            <a:ext cx="3497263" cy="769501"/>
          </a:xfrm>
          <a:prstGeom prst="snip1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buFont typeface="Wingdings" pitchFamily="2" charset="2"/>
              <a:buChar char="ü"/>
              <a:defRPr/>
            </a:pPr>
            <a:r>
              <a:rPr lang="ar-EG" sz="4000" b="1" dirty="0">
                <a:solidFill>
                  <a:srgbClr val="FFFF00"/>
                </a:solidFill>
                <a:latin typeface="Arial" pitchFamily="34" charset="0"/>
                <a:cs typeface="Arial" pitchFamily="34" charset="0"/>
              </a:rPr>
              <a:t>أخْتَبِرُ نَفْسي</a:t>
            </a:r>
          </a:p>
        </p:txBody>
      </p:sp>
      <p:sp>
        <p:nvSpPr>
          <p:cNvPr id="6" name="Rectangle 1"/>
          <p:cNvSpPr>
            <a:spLocks noChangeArrowheads="1"/>
          </p:cNvSpPr>
          <p:nvPr/>
        </p:nvSpPr>
        <p:spPr bwMode="auto">
          <a:xfrm>
            <a:off x="874248" y="3243143"/>
            <a:ext cx="7358062" cy="2677656"/>
          </a:xfrm>
          <a:prstGeom prst="rect">
            <a:avLst/>
          </a:prstGeom>
          <a:noFill/>
          <a:ln>
            <a:noFill/>
          </a:ln>
        </p:spPr>
        <p:txBody>
          <a:bodyPr wrap="square">
            <a:spAutoFit/>
          </a:bodyPr>
          <a:lstStyle/>
          <a:p>
            <a:pPr algn="ctr" fontAlgn="auto">
              <a:spcBef>
                <a:spcPts val="0"/>
              </a:spcBef>
              <a:spcAft>
                <a:spcPts val="0"/>
              </a:spcAft>
              <a:defRPr/>
            </a:pPr>
            <a:r>
              <a:rPr lang="ar-EG" sz="2800" b="1" dirty="0">
                <a:solidFill>
                  <a:srgbClr val="FF0000"/>
                </a:solidFill>
                <a:latin typeface="Arial" pitchFamily="34" charset="0"/>
                <a:cs typeface="Arial" pitchFamily="34" charset="0"/>
              </a:rPr>
              <a:t>التشابه:</a:t>
            </a:r>
          </a:p>
          <a:p>
            <a:pPr algn="ctr" fontAlgn="auto">
              <a:spcBef>
                <a:spcPts val="0"/>
              </a:spcBef>
              <a:spcAft>
                <a:spcPts val="0"/>
              </a:spcAft>
              <a:defRPr/>
            </a:pPr>
            <a:r>
              <a:rPr lang="ar-EG" sz="2800" b="1" dirty="0">
                <a:solidFill>
                  <a:schemeClr val="bg2">
                    <a:lumMod val="10000"/>
                  </a:schemeClr>
                </a:solidFill>
                <a:latin typeface="Arial" pitchFamily="34" charset="0"/>
                <a:cs typeface="Arial" pitchFamily="34" charset="0"/>
              </a:rPr>
              <a:t> جميع طوائف الأسماك الثلاثة لها أعمدة فقرية وجميعها متغيرة درجة الحرارة</a:t>
            </a:r>
            <a:r>
              <a:rPr lang="en-US" sz="2800" b="1" dirty="0">
                <a:solidFill>
                  <a:schemeClr val="bg2">
                    <a:lumMod val="10000"/>
                  </a:schemeClr>
                </a:solidFill>
                <a:latin typeface="Arial" pitchFamily="34" charset="0"/>
                <a:cs typeface="Arial" pitchFamily="34" charset="0"/>
              </a:rPr>
              <a:t>.</a:t>
            </a:r>
          </a:p>
          <a:p>
            <a:pPr algn="ctr" fontAlgn="auto">
              <a:spcBef>
                <a:spcPts val="0"/>
              </a:spcBef>
              <a:spcAft>
                <a:spcPts val="0"/>
              </a:spcAft>
              <a:defRPr/>
            </a:pPr>
            <a:r>
              <a:rPr lang="ar-EG" sz="2800" b="1" dirty="0">
                <a:solidFill>
                  <a:srgbClr val="FF0000"/>
                </a:solidFill>
                <a:latin typeface="Arial" pitchFamily="34" charset="0"/>
                <a:cs typeface="Arial" pitchFamily="34" charset="0"/>
              </a:rPr>
              <a:t>الاختلاف: </a:t>
            </a:r>
          </a:p>
          <a:p>
            <a:pPr algn="ctr" fontAlgn="auto">
              <a:spcBef>
                <a:spcPts val="0"/>
              </a:spcBef>
              <a:spcAft>
                <a:spcPts val="0"/>
              </a:spcAft>
              <a:defRPr/>
            </a:pPr>
            <a:r>
              <a:rPr lang="ar-EG" sz="2800" b="1" dirty="0">
                <a:solidFill>
                  <a:schemeClr val="bg2">
                    <a:lumMod val="10000"/>
                  </a:schemeClr>
                </a:solidFill>
                <a:latin typeface="Arial" pitchFamily="34" charset="0"/>
                <a:cs typeface="Arial" pitchFamily="34" charset="0"/>
              </a:rPr>
              <a:t>الأسماك الغضروفية وعديمة الفك لها هيكل غضروفي والأسماك العظمية لها هيكل عظمي.</a:t>
            </a:r>
            <a:endParaRPr lang="en-US" sz="2800" b="1" dirty="0">
              <a:solidFill>
                <a:schemeClr val="bg2">
                  <a:lumMod val="10000"/>
                </a:schemeClr>
              </a:solidFill>
              <a:latin typeface="Arial" pitchFamily="34" charset="0"/>
              <a:cs typeface="Arial" pitchFamily="34" charset="0"/>
            </a:endParaRPr>
          </a:p>
        </p:txBody>
      </p:sp>
      <p:sp>
        <p:nvSpPr>
          <p:cNvPr id="8" name="Rectangle 2"/>
          <p:cNvSpPr>
            <a:spLocks noChangeArrowheads="1"/>
          </p:cNvSpPr>
          <p:nvPr/>
        </p:nvSpPr>
        <p:spPr bwMode="auto">
          <a:xfrm>
            <a:off x="892969" y="1988840"/>
            <a:ext cx="7358062" cy="1077218"/>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7030A0"/>
                </a:solidFill>
              </a:rPr>
              <a:t>أُقارِنُ:</a:t>
            </a:r>
          </a:p>
          <a:p>
            <a:pPr algn="ctr" fontAlgn="auto">
              <a:spcBef>
                <a:spcPts val="0"/>
              </a:spcBef>
              <a:spcAft>
                <a:spcPts val="0"/>
              </a:spcAft>
              <a:defRPr/>
            </a:pPr>
            <a:r>
              <a:rPr lang="ar-EG" sz="3200" b="1" dirty="0">
                <a:solidFill>
                  <a:srgbClr val="7030A0"/>
                </a:solidFill>
              </a:rPr>
              <a:t> فِيمَ تَتَشَابَهُ َأسمَاكُ الطَّوَائِفِ الثَّلاَثِ؟ وَفِيمَ تَخْتَلِفُ؟</a:t>
            </a: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892968" y="4221848"/>
            <a:ext cx="7358063" cy="1200329"/>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ar-EG" sz="3600" b="1" dirty="0">
                <a:solidFill>
                  <a:srgbClr val="FF0000"/>
                </a:solidFill>
                <a:effectLst>
                  <a:outerShdw blurRad="50800" dist="38100" dir="8100000" algn="tr" rotWithShape="0">
                    <a:prstClr val="black">
                      <a:alpha val="40000"/>
                    </a:prstClr>
                  </a:outerShdw>
                </a:effectLst>
              </a:rPr>
              <a:t>لأنها تحتاج إلى طاقة من الغذاء للمحافظة على أجسامها بدرجة حرارة ثابتة.</a:t>
            </a:r>
            <a:endParaRPr lang="en-US" sz="3600" dirty="0">
              <a:solidFill>
                <a:srgbClr val="FF0000"/>
              </a:solidFill>
              <a:effectLst>
                <a:outerShdw blurRad="50800" dist="38100" dir="8100000" algn="tr" rotWithShape="0">
                  <a:prstClr val="black">
                    <a:alpha val="40000"/>
                  </a:prstClr>
                </a:outerShdw>
              </a:effectLst>
            </a:endParaRPr>
          </a:p>
        </p:txBody>
      </p:sp>
      <p:sp>
        <p:nvSpPr>
          <p:cNvPr id="7" name="Hexagon 1"/>
          <p:cNvSpPr/>
          <p:nvPr/>
        </p:nvSpPr>
        <p:spPr>
          <a:xfrm>
            <a:off x="2760265" y="476672"/>
            <a:ext cx="3497263"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buFont typeface="Wingdings" pitchFamily="2" charset="2"/>
              <a:buChar char="ü"/>
              <a:defRPr/>
            </a:pPr>
            <a:r>
              <a:rPr lang="ar-EG" sz="4000" b="1" dirty="0">
                <a:solidFill>
                  <a:srgbClr val="FFFF00"/>
                </a:solidFill>
                <a:latin typeface="Arial" pitchFamily="34" charset="0"/>
                <a:cs typeface="Arial" pitchFamily="34" charset="0"/>
              </a:rPr>
              <a:t>أخْتَبِرُ نَفْسي</a:t>
            </a:r>
          </a:p>
        </p:txBody>
      </p:sp>
      <p:sp>
        <p:nvSpPr>
          <p:cNvPr id="8" name="Rectangle 2"/>
          <p:cNvSpPr>
            <a:spLocks noChangeArrowheads="1"/>
          </p:cNvSpPr>
          <p:nvPr/>
        </p:nvSpPr>
        <p:spPr bwMode="auto">
          <a:xfrm>
            <a:off x="1329358" y="1916832"/>
            <a:ext cx="6786562" cy="1384995"/>
          </a:xfrm>
          <a:prstGeom prst="rect">
            <a:avLst/>
          </a:prstGeom>
          <a:noFill/>
          <a:ln>
            <a:noFill/>
          </a:ln>
        </p:spPr>
        <p:txBody>
          <a:bodyPr wrap="square">
            <a:spAutoFit/>
          </a:bodyPr>
          <a:lstStyle/>
          <a:p>
            <a:pPr algn="ctr" fontAlgn="auto">
              <a:spcBef>
                <a:spcPts val="0"/>
              </a:spcBef>
              <a:spcAft>
                <a:spcPts val="0"/>
              </a:spcAft>
              <a:defRPr/>
            </a:pPr>
            <a:r>
              <a:rPr lang="ar-EG" sz="2800" b="1" dirty="0">
                <a:solidFill>
                  <a:srgbClr val="7030A0"/>
                </a:solidFill>
              </a:rPr>
              <a:t>اَلتَّفْكيرُ النّاقِدُ:</a:t>
            </a:r>
          </a:p>
          <a:p>
            <a:pPr algn="ctr" fontAlgn="auto">
              <a:spcBef>
                <a:spcPts val="0"/>
              </a:spcBef>
              <a:spcAft>
                <a:spcPts val="0"/>
              </a:spcAft>
              <a:defRPr/>
            </a:pPr>
            <a:r>
              <a:rPr lang="ar-EG" sz="2800" b="1" dirty="0">
                <a:solidFill>
                  <a:srgbClr val="7030A0"/>
                </a:solidFill>
              </a:rPr>
              <a:t> لِمَاذَا تَأكُلُ الحَيَواناتُ الثَابِتَةُ دَرَجَةِ الْحَرَارَةِ أَكْثَرَ مِنَ الْحَيَوَانَاتِ المُتَغَيِّرَةِ دَرَجَةِ الْحَرَارَةِ؟</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58" presetClass="entr" presetSubtype="0" ac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strVal val="#ppt_w*2.5"/>
                                          </p:val>
                                        </p:tav>
                                        <p:tav tm="100000">
                                          <p:val>
                                            <p:strVal val="#ppt_w"/>
                                          </p:val>
                                        </p:tav>
                                      </p:tavLst>
                                    </p:anim>
                                    <p:anim calcmode="lin" valueType="num">
                                      <p:cBhvr>
                                        <p:cTn id="11" dur="500" fill="hold"/>
                                        <p:tgtEl>
                                          <p:spTgt spid="8"/>
                                        </p:tgtEl>
                                        <p:attrNameLst>
                                          <p:attrName>ppt_h</p:attrName>
                                        </p:attrNameLst>
                                      </p:cBhvr>
                                      <p:tavLst>
                                        <p:tav tm="0">
                                          <p:val>
                                            <p:strVal val="#ppt_h*0.01"/>
                                          </p:val>
                                        </p:tav>
                                        <p:tav tm="100000">
                                          <p:val>
                                            <p:strVal val="#ppt_h"/>
                                          </p:val>
                                        </p:tav>
                                      </p:tavLst>
                                    </p:anim>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h+1"/>
                                          </p:val>
                                        </p:tav>
                                        <p:tav tm="100000">
                                          <p:val>
                                            <p:strVal val="#ppt_y"/>
                                          </p:val>
                                        </p:tav>
                                      </p:tavLst>
                                    </p:anim>
                                    <p:animEffect transition="in" filter="fade">
                                      <p:cBhvr>
                                        <p:cTn id="14"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تَّفْكيرُ النّاقِدُ لِمَاذَا تَأكُلُ الحَيَواناتُ.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لأنها تحتاج إلى طا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23727" y="2420888"/>
            <a:ext cx="4034309" cy="1123712"/>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6000" b="1" dirty="0">
                <a:solidFill>
                  <a:srgbClr val="FFFF00"/>
                </a:solidFill>
              </a:rPr>
              <a:t>الفصل الثاني</a:t>
            </a:r>
            <a:endParaRPr lang="en-US" sz="6000" b="1" dirty="0">
              <a:solidFill>
                <a:srgbClr val="FFFF00"/>
              </a:solidFill>
            </a:endParaRPr>
          </a:p>
        </p:txBody>
      </p:sp>
      <p:sp>
        <p:nvSpPr>
          <p:cNvPr id="15" name="Rectangle 1"/>
          <p:cNvSpPr>
            <a:spLocks noChangeArrowheads="1"/>
          </p:cNvSpPr>
          <p:nvPr/>
        </p:nvSpPr>
        <p:spPr bwMode="auto">
          <a:xfrm>
            <a:off x="1259632" y="4005064"/>
            <a:ext cx="6194549" cy="1438632"/>
          </a:xfrm>
          <a:prstGeom prst="snip1Rect">
            <a:avLst/>
          </a:prstGeom>
          <a:ln/>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wrap="square">
            <a:spAutoFit/>
          </a:bodyPr>
          <a:lstStyle/>
          <a:p>
            <a:pPr algn="ctr" fontAlgn="auto">
              <a:spcBef>
                <a:spcPts val="0"/>
              </a:spcBef>
              <a:spcAft>
                <a:spcPts val="0"/>
              </a:spcAft>
              <a:defRPr/>
            </a:pPr>
            <a:r>
              <a:rPr lang="ar-EG" sz="8000" b="1" dirty="0">
                <a:solidFill>
                  <a:schemeClr val="tx1"/>
                </a:solidFill>
                <a:effectLst>
                  <a:outerShdw blurRad="50800" dist="38100" dir="8100000" algn="tr" rotWithShape="0">
                    <a:prstClr val="black">
                      <a:alpha val="40000"/>
                    </a:prstClr>
                  </a:outerShdw>
                </a:effectLst>
              </a:rPr>
              <a:t>المملكة الحيوانية</a:t>
            </a:r>
            <a:endParaRPr lang="en-US" sz="8000" b="1" dirty="0">
              <a:solidFill>
                <a:schemeClr val="tx1"/>
              </a:solidFill>
              <a:effectLst>
                <a:outerShdw blurRad="50800" dist="38100" dir="8100000" algn="tr" rotWithShape="0">
                  <a:prstClr val="black">
                    <a:alpha val="40000"/>
                  </a:prstClr>
                </a:outerShdw>
              </a:effectLst>
            </a:endParaRPr>
          </a:p>
        </p:txBody>
      </p:sp>
    </p:spTree>
  </p:cSld>
  <p:clrMapOvr>
    <a:masterClrMapping/>
  </p:clrMapOvr>
  <p:transition>
    <p:randomBar dir="vert"/>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ثاني.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المملكة الحيوان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005955" y="608499"/>
            <a:ext cx="5132090" cy="857250"/>
          </a:xfrm>
          <a:prstGeom prst="round2DiagRect">
            <a:avLst/>
          </a:prstGeom>
          <a:ln/>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rtlCol="1" anchor="ctr"/>
          <a:lstStyle/>
          <a:p>
            <a:pPr algn="ctr" fontAlgn="auto">
              <a:spcBef>
                <a:spcPts val="0"/>
              </a:spcBef>
              <a:spcAft>
                <a:spcPts val="0"/>
              </a:spcAft>
              <a:defRPr/>
            </a:pPr>
            <a:r>
              <a:rPr lang="ar-EG" sz="4000" b="1" dirty="0">
                <a:solidFill>
                  <a:srgbClr val="000066"/>
                </a:solidFill>
              </a:rPr>
              <a:t>هَلْ هُناكَ فَقَارِيَّاتٌ أُخْرَى؟</a:t>
            </a:r>
          </a:p>
        </p:txBody>
      </p:sp>
      <p:sp>
        <p:nvSpPr>
          <p:cNvPr id="3" name="Rounded Rectangle 2"/>
          <p:cNvSpPr/>
          <p:nvPr/>
        </p:nvSpPr>
        <p:spPr>
          <a:xfrm>
            <a:off x="6444208" y="1700808"/>
            <a:ext cx="2000250" cy="624423"/>
          </a:xfrm>
          <a:prstGeom prst="snip2DiagRect">
            <a:avLst/>
          </a:prstGeom>
          <a:ln/>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wrap="square">
            <a:spAutoFit/>
          </a:bodyPr>
          <a:lstStyle/>
          <a:p>
            <a:pPr algn="ctr" fontAlgn="auto">
              <a:spcBef>
                <a:spcPts val="0"/>
              </a:spcBef>
              <a:spcAft>
                <a:spcPts val="0"/>
              </a:spcAft>
              <a:defRPr/>
            </a:pPr>
            <a:r>
              <a:rPr lang="ar-EG" sz="2800" b="1" dirty="0">
                <a:solidFill>
                  <a:schemeClr val="tx1"/>
                </a:solidFill>
                <a:latin typeface="Arial" pitchFamily="34" charset="0"/>
                <a:cs typeface="Arial" pitchFamily="34" charset="0"/>
              </a:rPr>
              <a:t>البَرمَائِيَّاتُ</a:t>
            </a:r>
          </a:p>
        </p:txBody>
      </p:sp>
      <p:sp>
        <p:nvSpPr>
          <p:cNvPr id="7" name="Rectangle 3"/>
          <p:cNvSpPr>
            <a:spLocks noChangeArrowheads="1"/>
          </p:cNvSpPr>
          <p:nvPr/>
        </p:nvSpPr>
        <p:spPr bwMode="auto">
          <a:xfrm>
            <a:off x="1300708" y="3101609"/>
            <a:ext cx="6143625" cy="2862322"/>
          </a:xfrm>
          <a:prstGeom prst="rect">
            <a:avLst/>
          </a:prstGeom>
          <a:noFill/>
          <a:ln>
            <a:noFill/>
          </a:ln>
        </p:spPr>
        <p:txBody>
          <a:bodyPr wrap="square">
            <a:spAutoFit/>
          </a:bodyPr>
          <a:lstStyle/>
          <a:p>
            <a:pPr algn="ctr" fontAlgn="auto">
              <a:spcBef>
                <a:spcPts val="0"/>
              </a:spcBef>
              <a:spcAft>
                <a:spcPts val="0"/>
              </a:spcAft>
              <a:defRPr/>
            </a:pPr>
            <a:r>
              <a:rPr lang="ar-EG" sz="3600" b="1" dirty="0"/>
              <a:t>البَرمَائيَّاتُ، وَمِنْهَا الضَّفادِعُ </a:t>
            </a:r>
            <a:r>
              <a:rPr lang="ar-EG" sz="3600" b="1" dirty="0" err="1"/>
              <a:t>والسّلمندراتُ</a:t>
            </a:r>
            <a:r>
              <a:rPr lang="ar-EG" sz="3600" b="1" dirty="0"/>
              <a:t> تُعَدُّ مِنَ الْحَيَوَانَاتِ المُتَغَيِّرَةِ دَرَجَةِ </a:t>
            </a:r>
            <a:r>
              <a:rPr lang="ar-EG" sz="3600" b="1" dirty="0" err="1"/>
              <a:t>الْحَرَارَةِ.</a:t>
            </a:r>
            <a:r>
              <a:rPr lang="ar-EG" sz="3600" b="1" dirty="0"/>
              <a:t> تَقْضِي الْبَرمَائيَّاتُ جُزْءا من دَوْرَةِ حَياتِها في المَاءِ وَتَقْضِي الجُزْءَ الآخَرَ عَلَى اليابِسَةِ.</a:t>
            </a:r>
          </a:p>
        </p:txBody>
      </p:sp>
      <p:sp>
        <p:nvSpPr>
          <p:cNvPr id="4" name="Footer Placeholder 3"/>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هَلْ هُناكَ فَقَارِيَّاتٌ أُخْرَى؟.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البَرمَائِيَّاتُ.wav"/>
                                        </p:tgtEl>
                                      </p:cMediaNode>
                                    </p:audio>
                                  </p:subTnLst>
                                </p:cTn>
                              </p:par>
                              <p:par>
                                <p:cTn id="14" presetID="1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4"/>
                                            </p:cond>
                                          </p:stCondLst>
                                          <p:endCondLst>
                                            <p:cond evt="onStopAudio" delay="0">
                                              <p:tgtEl>
                                                <p:sldTgt/>
                                              </p:tgtEl>
                                            </p:cond>
                                          </p:endCondLst>
                                        </p:cTn>
                                        <p:tgtEl>
                                          <p:sndTgt r:embed="rId5" name="البَرمَائيَّاتُ، وَمِنْهَا الضَّفادِعُ والسّلمند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339752" y="558096"/>
            <a:ext cx="4744541" cy="857250"/>
          </a:xfrm>
          <a:prstGeom prst="round2Diag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000" b="1" dirty="0">
                <a:solidFill>
                  <a:srgbClr val="FFFF00"/>
                </a:solidFill>
              </a:rPr>
              <a:t>هَلْ هُناكَ فَقَارِيَّاتٌ أُخْرَى؟</a:t>
            </a:r>
          </a:p>
        </p:txBody>
      </p:sp>
      <p:sp>
        <p:nvSpPr>
          <p:cNvPr id="3" name="Rounded Rectangle 2"/>
          <p:cNvSpPr/>
          <p:nvPr/>
        </p:nvSpPr>
        <p:spPr>
          <a:xfrm>
            <a:off x="6475413" y="1682095"/>
            <a:ext cx="2000250" cy="578882"/>
          </a:xfrm>
          <a:prstGeom prst="snip1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2800" b="1" dirty="0">
                <a:solidFill>
                  <a:srgbClr val="FFFF00"/>
                </a:solidFill>
                <a:latin typeface="Arial" pitchFamily="34" charset="0"/>
                <a:cs typeface="Arial" pitchFamily="34" charset="0"/>
              </a:rPr>
              <a:t>البَرمَائِيَّاتُ</a:t>
            </a:r>
          </a:p>
        </p:txBody>
      </p:sp>
      <p:sp>
        <p:nvSpPr>
          <p:cNvPr id="7" name="Rectangle 3"/>
          <p:cNvSpPr>
            <a:spLocks noChangeArrowheads="1"/>
          </p:cNvSpPr>
          <p:nvPr/>
        </p:nvSpPr>
        <p:spPr bwMode="auto">
          <a:xfrm>
            <a:off x="1427956" y="2762463"/>
            <a:ext cx="6288088" cy="3416320"/>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7030A0"/>
                </a:solidFill>
              </a:rPr>
              <a:t>تَبْدَأُ دَوْرَةُ حَياةِ الضِّفْدَعِ في الْمَاءِ مِثْلَ جَمِيعِ الْبَرمَائيَّاتِ؛ حَيثُ تَضَعُ الأُنْثَى بَيْضا يَخرج منه أبي ذُنَيْبَةَ، وله خَياشيم تُساعِدُهُ عَلَى العَيْشِ في الْمَاءِ، وعَنْدَما يَنْمُو تَتحول هذهِ الخياشيم إلى رِئَاتٍ ليتمكن من العيش على اليابسة.</a:t>
            </a:r>
          </a:p>
        </p:txBody>
      </p:sp>
      <p:sp>
        <p:nvSpPr>
          <p:cNvPr id="4" name="Footer Placeholder 3"/>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تَبْدَأُ دَوْرَةُ حَياةِ الضِّفْدَ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1331639" y="520747"/>
            <a:ext cx="5883547" cy="857250"/>
          </a:xfrm>
          <a:prstGeom prst="round2Diag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000" b="1" dirty="0">
                <a:solidFill>
                  <a:srgbClr val="FFFF00"/>
                </a:solidFill>
              </a:rPr>
              <a:t>هَلْ هُناكَ فَقَارِيَّاتٌ أُخْرَى؟</a:t>
            </a:r>
          </a:p>
        </p:txBody>
      </p:sp>
      <p:sp>
        <p:nvSpPr>
          <p:cNvPr id="3" name="Rounded Rectangle 2"/>
          <p:cNvSpPr/>
          <p:nvPr/>
        </p:nvSpPr>
        <p:spPr>
          <a:xfrm>
            <a:off x="6444208" y="1680948"/>
            <a:ext cx="2000250" cy="578882"/>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2800" b="1" dirty="0">
                <a:solidFill>
                  <a:srgbClr val="FFFF00"/>
                </a:solidFill>
                <a:latin typeface="Arial" pitchFamily="34" charset="0"/>
                <a:cs typeface="Arial" pitchFamily="34" charset="0"/>
              </a:rPr>
              <a:t>البَرمَائِيَّاتُ</a:t>
            </a:r>
          </a:p>
        </p:txBody>
      </p:sp>
      <p:sp>
        <p:nvSpPr>
          <p:cNvPr id="7" name="Rectangle 3"/>
          <p:cNvSpPr>
            <a:spLocks noChangeArrowheads="1"/>
          </p:cNvSpPr>
          <p:nvPr/>
        </p:nvSpPr>
        <p:spPr bwMode="auto">
          <a:xfrm>
            <a:off x="1258888" y="3141663"/>
            <a:ext cx="6288087" cy="2862322"/>
          </a:xfrm>
          <a:prstGeom prst="rect">
            <a:avLst/>
          </a:prstGeom>
          <a:noFill/>
          <a:ln>
            <a:noFill/>
          </a:ln>
        </p:spPr>
        <p:txBody>
          <a:bodyPr wrap="square">
            <a:spAutoFit/>
          </a:bodyPr>
          <a:lstStyle/>
          <a:p>
            <a:pPr algn="ctr" fontAlgn="auto">
              <a:spcBef>
                <a:spcPts val="0"/>
              </a:spcBef>
              <a:spcAft>
                <a:spcPts val="0"/>
              </a:spcAft>
              <a:defRPr/>
            </a:pPr>
            <a:r>
              <a:rPr lang="ar-EG" sz="3600" b="1" dirty="0">
                <a:solidFill>
                  <a:schemeClr val="tx2">
                    <a:lumMod val="50000"/>
                  </a:schemeClr>
                </a:solidFill>
                <a:effectLst>
                  <a:outerShdw blurRad="50800" dist="38100" dir="8100000" algn="tr" rotWithShape="0">
                    <a:prstClr val="black">
                      <a:alpha val="40000"/>
                    </a:prstClr>
                  </a:outerShdw>
                </a:effectLst>
              </a:rPr>
              <a:t>ومَعَ أنَّ لِلْبَرمائيَّاتِ رِئَاتٍ فَهي تَتَنَفَّسُ عَنْ طَريقِ الجِلْدِ أيضا. لِذَا، يَجِبُ أَنْ يَكونَ جِلْدُها رَطْبا، وإِذَا جَفَّ جِلْدُها فَإِنَّها تَموتُ. وَلأَجْلِ ذَلِكَ تَعِيشُ البَرمائيَّاتُ قُرْبَ الْمَاءِ باستِمْرارٍ.</a:t>
            </a:r>
          </a:p>
        </p:txBody>
      </p:sp>
      <p:sp>
        <p:nvSpPr>
          <p:cNvPr id="4" name="Footer Placeholder 3"/>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ومَعَ أنَّ لِلْبَرمائيَّاتِ رِئَاتٍ فَه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1"/>
          <p:cNvSpPr/>
          <p:nvPr/>
        </p:nvSpPr>
        <p:spPr>
          <a:xfrm>
            <a:off x="1691680" y="519008"/>
            <a:ext cx="5298926" cy="857250"/>
          </a:xfrm>
          <a:prstGeom prst="round2Diag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000" b="1" dirty="0">
                <a:solidFill>
                  <a:srgbClr val="FFFF00"/>
                </a:solidFill>
              </a:rPr>
              <a:t>هَلْ هُناكَ فَقَارِيَّاتٌ أُخْرَى؟</a:t>
            </a:r>
          </a:p>
        </p:txBody>
      </p:sp>
      <p:sp>
        <p:nvSpPr>
          <p:cNvPr id="4" name="Rounded Rectangle 2"/>
          <p:cNvSpPr/>
          <p:nvPr/>
        </p:nvSpPr>
        <p:spPr>
          <a:xfrm>
            <a:off x="6516216" y="1544999"/>
            <a:ext cx="2000250" cy="646986"/>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3200" b="1" dirty="0">
                <a:solidFill>
                  <a:srgbClr val="FFFF00"/>
                </a:solidFill>
                <a:latin typeface="Arial" pitchFamily="34" charset="0"/>
                <a:cs typeface="Arial" pitchFamily="34" charset="0"/>
              </a:rPr>
              <a:t>البَرمَائِيَّاتُ</a:t>
            </a:r>
          </a:p>
        </p:txBody>
      </p:sp>
      <p:sp>
        <p:nvSpPr>
          <p:cNvPr id="5" name="مربع نص 4"/>
          <p:cNvSpPr txBox="1">
            <a:spLocks noChangeArrowheads="1"/>
          </p:cNvSpPr>
          <p:nvPr/>
        </p:nvSpPr>
        <p:spPr bwMode="auto">
          <a:xfrm>
            <a:off x="1042828" y="5394254"/>
            <a:ext cx="6944530" cy="584775"/>
          </a:xfrm>
          <a:prstGeom prst="rect">
            <a:avLst/>
          </a:prstGeom>
          <a:solidFill>
            <a:schemeClr val="bg1"/>
          </a:solidFill>
          <a:ln w="9525">
            <a:noFill/>
            <a:miter lim="800000"/>
            <a:headEnd/>
            <a:tailEnd/>
          </a:ln>
        </p:spPr>
        <p:txBody>
          <a:bodyPr wrap="none">
            <a:spAutoFit/>
          </a:bodyPr>
          <a:lstStyle/>
          <a:p>
            <a:r>
              <a:rPr lang="ar-EG" sz="3200" b="1" dirty="0" err="1">
                <a:solidFill>
                  <a:srgbClr val="FF0000"/>
                </a:solidFill>
              </a:rPr>
              <a:t>يقفس</a:t>
            </a:r>
            <a:r>
              <a:rPr lang="ar-EG" sz="3200" b="1" dirty="0">
                <a:solidFill>
                  <a:srgbClr val="FF0000"/>
                </a:solidFill>
              </a:rPr>
              <a:t> أبو </a:t>
            </a:r>
            <a:r>
              <a:rPr lang="ar-EG" sz="3200" b="1" dirty="0" err="1">
                <a:solidFill>
                  <a:srgbClr val="FF0000"/>
                </a:solidFill>
              </a:rPr>
              <a:t>ذنيبة</a:t>
            </a:r>
            <a:r>
              <a:rPr lang="ar-EG" sz="3200" b="1" dirty="0">
                <a:solidFill>
                  <a:srgbClr val="FF0000"/>
                </a:solidFill>
              </a:rPr>
              <a:t> البيضة، ويسبح ويتنفس بالخياشيم.</a:t>
            </a:r>
          </a:p>
        </p:txBody>
      </p:sp>
      <p:sp>
        <p:nvSpPr>
          <p:cNvPr id="6" name="Footer Placeholder 5"/>
          <p:cNvSpPr>
            <a:spLocks noGrp="1"/>
          </p:cNvSpPr>
          <p:nvPr>
            <p:ph type="ftr" sz="quarter" idx="11"/>
          </p:nvPr>
        </p:nvSpPr>
        <p:spPr/>
        <p:txBody>
          <a:bodyPr/>
          <a:lstStyle/>
          <a:p>
            <a:pPr>
              <a:defRPr/>
            </a:pPr>
            <a:r>
              <a:rPr lang="ar-EG" dirty="0"/>
              <a:t> </a:t>
            </a:r>
          </a:p>
        </p:txBody>
      </p:sp>
      <p:pic>
        <p:nvPicPr>
          <p:cNvPr id="7" name="صورة 6"/>
          <p:cNvPicPr>
            <a:picLocks noChangeAspect="1"/>
          </p:cNvPicPr>
          <p:nvPr/>
        </p:nvPicPr>
        <p:blipFill>
          <a:blip r:embed="rId4">
            <a:clrChange>
              <a:clrFrom>
                <a:srgbClr val="FFFFFF"/>
              </a:clrFrom>
              <a:clrTo>
                <a:srgbClr val="FFFFFF">
                  <a:alpha val="0"/>
                </a:srgbClr>
              </a:clrTo>
            </a:clrChange>
          </a:blip>
          <a:stretch>
            <a:fillRect/>
          </a:stretch>
        </p:blipFill>
        <p:spPr>
          <a:xfrm>
            <a:off x="1298625" y="2012756"/>
            <a:ext cx="6546750" cy="2745000"/>
          </a:xfrm>
          <a:prstGeom prst="rect">
            <a:avLst/>
          </a:prstGeom>
        </p:spPr>
      </p:pic>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يقفس أبو ذنيبة البيضة،ويسب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8" cstate="print"/>
          <a:srcRect/>
          <a:stretch>
            <a:fillRect/>
          </a:stretch>
        </p:blipFill>
        <p:spPr bwMode="auto">
          <a:xfrm>
            <a:off x="4857521" y="2492061"/>
            <a:ext cx="3638550" cy="3816424"/>
          </a:xfrm>
          <a:prstGeom prst="rect">
            <a:avLst/>
          </a:prstGeom>
          <a:noFill/>
          <a:ln w="9525">
            <a:solidFill>
              <a:schemeClr val="tx1"/>
            </a:solidFill>
            <a:miter lim="800000"/>
            <a:headEnd/>
            <a:tailEnd/>
          </a:ln>
        </p:spPr>
      </p:pic>
      <p:sp>
        <p:nvSpPr>
          <p:cNvPr id="4" name="Flowchart: Terminator 3"/>
          <p:cNvSpPr/>
          <p:nvPr/>
        </p:nvSpPr>
        <p:spPr>
          <a:xfrm>
            <a:off x="5652120" y="549515"/>
            <a:ext cx="2714774" cy="578882"/>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2800" b="1" dirty="0">
                <a:solidFill>
                  <a:srgbClr val="FFFF00"/>
                </a:solidFill>
                <a:latin typeface="Arial" pitchFamily="34" charset="0"/>
                <a:cs typeface="Arial" pitchFamily="34" charset="0"/>
              </a:rPr>
              <a:t>البرمائيات والزواحف</a:t>
            </a:r>
          </a:p>
        </p:txBody>
      </p:sp>
      <p:sp>
        <p:nvSpPr>
          <p:cNvPr id="11" name="Rectangle 1"/>
          <p:cNvSpPr>
            <a:spLocks noChangeArrowheads="1"/>
          </p:cNvSpPr>
          <p:nvPr/>
        </p:nvSpPr>
        <p:spPr bwMode="auto">
          <a:xfrm>
            <a:off x="595645" y="3427134"/>
            <a:ext cx="4154488" cy="2554545"/>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FF0000"/>
                </a:solidFill>
              </a:rPr>
              <a:t>الضفدع حيوان برمائي يحتاج إلى أن يعيش بالقرب من الماء ليبقى جلده رطبا بينما السحلية من الزواحف التي تعيش على اليابسة ولها جلد قاس جاف.</a:t>
            </a:r>
            <a:endParaRPr lang="en-US" sz="3200" b="1" dirty="0">
              <a:solidFill>
                <a:srgbClr val="FF0000"/>
              </a:solidFill>
            </a:endParaRPr>
          </a:p>
        </p:txBody>
      </p:sp>
      <p:sp>
        <p:nvSpPr>
          <p:cNvPr id="12" name="Rectangle 7"/>
          <p:cNvSpPr>
            <a:spLocks noChangeArrowheads="1"/>
          </p:cNvSpPr>
          <p:nvPr/>
        </p:nvSpPr>
        <p:spPr bwMode="auto">
          <a:xfrm>
            <a:off x="1763688" y="1499020"/>
            <a:ext cx="5078868" cy="584775"/>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FF0000"/>
                </a:solidFill>
              </a:rPr>
              <a:t>كَيْفَ تَخْتَلِفُ الَّسحَالِي عَنِ </a:t>
            </a:r>
            <a:r>
              <a:rPr lang="ar-EG" sz="3200" b="1" dirty="0" err="1">
                <a:solidFill>
                  <a:srgbClr val="FF0000"/>
                </a:solidFill>
              </a:rPr>
              <a:t>الضفَادِعِ؟</a:t>
            </a:r>
            <a:endParaRPr lang="ar-EG" sz="3200" b="1" dirty="0">
              <a:solidFill>
                <a:srgbClr val="FF0000"/>
              </a:solidFill>
            </a:endParaRPr>
          </a:p>
        </p:txBody>
      </p:sp>
      <p:sp>
        <p:nvSpPr>
          <p:cNvPr id="13" name="Flowchart: Stored Data 6"/>
          <p:cNvSpPr/>
          <p:nvPr/>
        </p:nvSpPr>
        <p:spPr bwMode="auto">
          <a:xfrm>
            <a:off x="870641" y="549515"/>
            <a:ext cx="2232248" cy="578882"/>
          </a:xfrm>
          <a:prstGeom prst="round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2800" b="1" dirty="0">
                <a:solidFill>
                  <a:srgbClr val="FFFF00"/>
                </a:solidFill>
                <a:latin typeface="Arial" pitchFamily="34" charset="0"/>
                <a:cs typeface="Arial" pitchFamily="34" charset="0"/>
              </a:rPr>
              <a:t>أَقْرَأ الصورَةَ</a:t>
            </a:r>
          </a:p>
        </p:txBody>
      </p:sp>
      <p:sp>
        <p:nvSpPr>
          <p:cNvPr id="9" name="مستطيل 8"/>
          <p:cNvSpPr>
            <a:spLocks noChangeArrowheads="1"/>
          </p:cNvSpPr>
          <p:nvPr/>
        </p:nvSpPr>
        <p:spPr bwMode="auto">
          <a:xfrm>
            <a:off x="351573" y="2302051"/>
            <a:ext cx="4642629" cy="1077218"/>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7030A0"/>
                </a:solidFill>
              </a:rPr>
              <a:t>إِرْشادٌ: </a:t>
            </a:r>
          </a:p>
          <a:p>
            <a:pPr algn="ctr" fontAlgn="auto">
              <a:spcBef>
                <a:spcPts val="0"/>
              </a:spcBef>
              <a:spcAft>
                <a:spcPts val="0"/>
              </a:spcAft>
              <a:defRPr/>
            </a:pPr>
            <a:r>
              <a:rPr lang="ar-EG" sz="3200" b="1" dirty="0">
                <a:solidFill>
                  <a:srgbClr val="7030A0"/>
                </a:solidFill>
              </a:rPr>
              <a:t>أُلاحِظُ الْبِيئَةَ الْمُحِيطَةَ بِكُلٍّ مِنْهَا.</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3" decel="100000"/>
                                        <p:tgtEl>
                                          <p:spTgt spid="4"/>
                                        </p:tgtEl>
                                      </p:cBhvr>
                                    </p:animEffect>
                                    <p:animScale>
                                      <p:cBhvr>
                                        <p:cTn id="8" dur="193" decel="100000"/>
                                        <p:tgtEl>
                                          <p:spTgt spid="4"/>
                                        </p:tgtEl>
                                      </p:cBhvr>
                                      <p:from x="10000" y="10000"/>
                                      <p:to x="200000" y="450000"/>
                                    </p:animScale>
                                    <p:animScale>
                                      <p:cBhvr>
                                        <p:cTn id="9" dur="308" accel="100000" fill="hold">
                                          <p:stCondLst>
                                            <p:cond delay="193"/>
                                          </p:stCondLst>
                                        </p:cTn>
                                        <p:tgtEl>
                                          <p:spTgt spid="4"/>
                                        </p:tgtEl>
                                      </p:cBhvr>
                                      <p:from x="200000" y="450000"/>
                                      <p:to x="100000" y="100000"/>
                                    </p:animScale>
                                    <p:set>
                                      <p:cBhvr>
                                        <p:cTn id="10" dur="193" fill="hold"/>
                                        <p:tgtEl>
                                          <p:spTgt spid="4"/>
                                        </p:tgtEl>
                                        <p:attrNameLst>
                                          <p:attrName>ppt_x</p:attrName>
                                        </p:attrNameLst>
                                      </p:cBhvr>
                                      <p:to>
                                        <p:strVal val="(0.5)"/>
                                      </p:to>
                                    </p:set>
                                    <p:anim from="(0.5)" to="(#ppt_x)" calcmode="lin" valueType="num">
                                      <p:cBhvr>
                                        <p:cTn id="11" dur="308" accel="100000" fill="hold">
                                          <p:stCondLst>
                                            <p:cond delay="193"/>
                                          </p:stCondLst>
                                        </p:cTn>
                                        <p:tgtEl>
                                          <p:spTgt spid="4"/>
                                        </p:tgtEl>
                                        <p:attrNameLst>
                                          <p:attrName>ppt_x</p:attrName>
                                        </p:attrNameLst>
                                      </p:cBhvr>
                                    </p:anim>
                                    <p:set>
                                      <p:cBhvr>
                                        <p:cTn id="12" dur="193" fill="hold"/>
                                        <p:tgtEl>
                                          <p:spTgt spid="4"/>
                                        </p:tgtEl>
                                        <p:attrNameLst>
                                          <p:attrName>ppt_y</p:attrName>
                                        </p:attrNameLst>
                                      </p:cBhvr>
                                      <p:to>
                                        <p:strVal val="(#ppt_y+0.4)"/>
                                      </p:to>
                                    </p:set>
                                    <p:anim from="(#ppt_y+0.4)" to="(#ppt_y)" calcmode="lin" valueType="num">
                                      <p:cBhvr>
                                        <p:cTn id="13" dur="308" accel="100000" fill="hold">
                                          <p:stCondLst>
                                            <p:cond delay="193"/>
                                          </p:stCondLst>
                                        </p:cTn>
                                        <p:tgtEl>
                                          <p:spTgt spid="4"/>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برمائيات والزواحف.wav"/>
                                        </p:tgtEl>
                                      </p:cMediaNode>
                                    </p:audio>
                                  </p:sub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800" decel="100000"/>
                                        <p:tgtEl>
                                          <p:spTgt spid="13"/>
                                        </p:tgtEl>
                                      </p:cBhvr>
                                    </p:animEffect>
                                    <p:anim calcmode="lin" valueType="num">
                                      <p:cBhvr>
                                        <p:cTn id="19" dur="800" decel="100000" fill="hold"/>
                                        <p:tgtEl>
                                          <p:spTgt spid="13"/>
                                        </p:tgtEl>
                                        <p:attrNameLst>
                                          <p:attrName>style.rotation</p:attrName>
                                        </p:attrNameLst>
                                      </p:cBhvr>
                                      <p:tavLst>
                                        <p:tav tm="0">
                                          <p:val>
                                            <p:fltVal val="-90"/>
                                          </p:val>
                                        </p:tav>
                                        <p:tav tm="100000">
                                          <p:val>
                                            <p:fltVal val="0"/>
                                          </p:val>
                                        </p:tav>
                                      </p:tavLst>
                                    </p:anim>
                                    <p:anim calcmode="lin" valueType="num">
                                      <p:cBhvr>
                                        <p:cTn id="20" dur="800" decel="100000" fill="hold"/>
                                        <p:tgtEl>
                                          <p:spTgt spid="13"/>
                                        </p:tgtEl>
                                        <p:attrNameLst>
                                          <p:attrName>ppt_x</p:attrName>
                                        </p:attrNameLst>
                                      </p:cBhvr>
                                      <p:tavLst>
                                        <p:tav tm="0">
                                          <p:val>
                                            <p:strVal val="#ppt_x+0.4"/>
                                          </p:val>
                                        </p:tav>
                                        <p:tav tm="100000">
                                          <p:val>
                                            <p:strVal val="#ppt_x-0.05"/>
                                          </p:val>
                                        </p:tav>
                                      </p:tavLst>
                                    </p:anim>
                                    <p:anim calcmode="lin" valueType="num">
                                      <p:cBhvr>
                                        <p:cTn id="21" dur="800" decel="100000" fill="hold"/>
                                        <p:tgtEl>
                                          <p:spTgt spid="13"/>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أقرأ الصورة.wav"/>
                                        </p:tgtEl>
                                      </p:cMediaNode>
                                    </p:audio>
                                  </p:subTnLst>
                                </p:cTn>
                              </p:par>
                              <p:par>
                                <p:cTn id="24" presetID="30" presetClass="entr" presetSubtype="0"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800" decel="100000"/>
                                        <p:tgtEl>
                                          <p:spTgt spid="4098"/>
                                        </p:tgtEl>
                                      </p:cBhvr>
                                    </p:animEffect>
                                    <p:anim calcmode="lin" valueType="num">
                                      <p:cBhvr>
                                        <p:cTn id="27" dur="800" decel="100000" fill="hold"/>
                                        <p:tgtEl>
                                          <p:spTgt spid="4098"/>
                                        </p:tgtEl>
                                        <p:attrNameLst>
                                          <p:attrName>style.rotation</p:attrName>
                                        </p:attrNameLst>
                                      </p:cBhvr>
                                      <p:tavLst>
                                        <p:tav tm="0">
                                          <p:val>
                                            <p:fltVal val="-90"/>
                                          </p:val>
                                        </p:tav>
                                        <p:tav tm="100000">
                                          <p:val>
                                            <p:fltVal val="0"/>
                                          </p:val>
                                        </p:tav>
                                      </p:tavLst>
                                    </p:anim>
                                    <p:anim calcmode="lin" valueType="num">
                                      <p:cBhvr>
                                        <p:cTn id="28" dur="800" decel="100000" fill="hold"/>
                                        <p:tgtEl>
                                          <p:spTgt spid="4098"/>
                                        </p:tgtEl>
                                        <p:attrNameLst>
                                          <p:attrName>ppt_x</p:attrName>
                                        </p:attrNameLst>
                                      </p:cBhvr>
                                      <p:tavLst>
                                        <p:tav tm="0">
                                          <p:val>
                                            <p:strVal val="#ppt_x+0.4"/>
                                          </p:val>
                                        </p:tav>
                                        <p:tav tm="100000">
                                          <p:val>
                                            <p:strVal val="#ppt_x-0.05"/>
                                          </p:val>
                                        </p:tav>
                                      </p:tavLst>
                                    </p:anim>
                                    <p:anim calcmode="lin" valueType="num">
                                      <p:cBhvr>
                                        <p:cTn id="29" dur="800" decel="100000" fill="hold"/>
                                        <p:tgtEl>
                                          <p:spTgt spid="409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32" presetID="31" presetClass="entr" presetSubtype="0"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2">
                                            <p:txEl>
                                              <p:pRg st="0" end="0"/>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5" name="كَيْفَ تَخْتَلِفُ الَّسحَالِي عَنِ.wav"/>
                                        </p:tgtEl>
                                      </p:cMediaNode>
                                    </p:audio>
                                  </p:sub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downLeft)">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6" name="إِرْشادٌأُلاحِظُ الْبِيئَةَ الْمُحِيطَةَ.wav"/>
                                        </p:tgtEl>
                                      </p:cMediaNode>
                                    </p:audio>
                                  </p:subTnLst>
                                </p:cTn>
                              </p:par>
                              <p:par>
                                <p:cTn id="43" presetID="2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7" name="الضفدع حي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build="p" bldLvl="2"/>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1408" y="561965"/>
            <a:ext cx="3148392" cy="769501"/>
          </a:xfrm>
          <a:prstGeom prst="snip2Same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rPr>
              <a:t>الزَّوَاحِفُ</a:t>
            </a:r>
          </a:p>
        </p:txBody>
      </p:sp>
      <p:sp>
        <p:nvSpPr>
          <p:cNvPr id="9" name="Rectangle 4"/>
          <p:cNvSpPr>
            <a:spLocks noChangeArrowheads="1"/>
          </p:cNvSpPr>
          <p:nvPr/>
        </p:nvSpPr>
        <p:spPr bwMode="auto">
          <a:xfrm>
            <a:off x="1143000" y="1857375"/>
            <a:ext cx="6786563" cy="3970318"/>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FF0000"/>
                </a:solidFill>
                <a:effectLst>
                  <a:outerShdw blurRad="50800" dist="38100" dir="8100000" algn="tr" rotWithShape="0">
                    <a:prstClr val="black">
                      <a:alpha val="40000"/>
                    </a:prstClr>
                  </a:outerShdw>
                </a:effectLst>
              </a:rPr>
              <a:t>تَنْتَمي السَّحَالِي وَالثًّعَابِينُ والسَّلاحِفُ </a:t>
            </a:r>
            <a:r>
              <a:rPr lang="ar-EG" sz="3600" b="1" dirty="0" err="1">
                <a:solidFill>
                  <a:srgbClr val="FF0000"/>
                </a:solidFill>
                <a:effectLst>
                  <a:outerShdw blurRad="50800" dist="38100" dir="8100000" algn="tr" rotWithShape="0">
                    <a:prstClr val="black">
                      <a:alpha val="40000"/>
                    </a:prstClr>
                  </a:outerShdw>
                </a:effectLst>
              </a:rPr>
              <a:t>والحرابي</a:t>
            </a:r>
            <a:r>
              <a:rPr lang="ar-EG" sz="3600" b="1" dirty="0">
                <a:solidFill>
                  <a:srgbClr val="FF0000"/>
                </a:solidFill>
                <a:effectLst>
                  <a:outerShdw blurRad="50800" dist="38100" dir="8100000" algn="tr" rotWithShape="0">
                    <a:prstClr val="black">
                      <a:alpha val="40000"/>
                    </a:prstClr>
                  </a:outerShdw>
                </a:effectLst>
              </a:rPr>
              <a:t> إلَى </a:t>
            </a:r>
            <a:r>
              <a:rPr lang="ar-EG" sz="3600" b="1" dirty="0" err="1">
                <a:solidFill>
                  <a:srgbClr val="FF0000"/>
                </a:solidFill>
                <a:effectLst>
                  <a:outerShdw blurRad="50800" dist="38100" dir="8100000" algn="tr" rotWithShape="0">
                    <a:prstClr val="black">
                      <a:alpha val="40000"/>
                    </a:prstClr>
                  </a:outerShdw>
                </a:effectLst>
              </a:rPr>
              <a:t>الزَّواحِفِ.</a:t>
            </a:r>
            <a:r>
              <a:rPr lang="ar-EG" sz="3600" b="1" dirty="0">
                <a:solidFill>
                  <a:srgbClr val="FF0000"/>
                </a:solidFill>
                <a:effectLst>
                  <a:outerShdw blurRad="50800" dist="38100" dir="8100000" algn="tr" rotWithShape="0">
                    <a:prstClr val="black">
                      <a:alpha val="40000"/>
                    </a:prstClr>
                  </a:outerShdw>
                </a:effectLst>
              </a:rPr>
              <a:t> والزَّوَاحفِ مِنَ الْحَيَوَانَاتِ المُتَغَيِّرَةِ دَرَجَةِ الْحَرَارَةِ، الَّتِي تَعِيشُ عَلَى اليابِسَةِ، وجِلْدُها مُغَطًّى بِحراشِفَ أَو صَفائِحَ تَحْميها من فُقْدانِ </a:t>
            </a:r>
            <a:r>
              <a:rPr lang="ar-EG" sz="3600" b="1" dirty="0" err="1">
                <a:solidFill>
                  <a:srgbClr val="FF0000"/>
                </a:solidFill>
                <a:effectLst>
                  <a:outerShdw blurRad="50800" dist="38100" dir="8100000" algn="tr" rotWithShape="0">
                    <a:prstClr val="black">
                      <a:alpha val="40000"/>
                    </a:prstClr>
                  </a:outerShdw>
                </a:effectLst>
              </a:rPr>
              <a:t>الماءِ.</a:t>
            </a:r>
            <a:r>
              <a:rPr lang="ar-EG" sz="3600" b="1" dirty="0">
                <a:solidFill>
                  <a:srgbClr val="FF0000"/>
                </a:solidFill>
                <a:effectLst>
                  <a:outerShdw blurRad="50800" dist="38100" dir="8100000" algn="tr" rotWithShape="0">
                    <a:prstClr val="black">
                      <a:alpha val="40000"/>
                    </a:prstClr>
                  </a:outerShdw>
                </a:effectLst>
              </a:rPr>
              <a:t> وهذه المخلوقات لا تتنفس عن طريق جِلْدِها كالبَرمائيّاتِ، بل تَعْتَمِدُ عَلَى رِئَتَيْها في ذلك.</a:t>
            </a:r>
          </a:p>
        </p:txBody>
      </p:sp>
      <p:sp>
        <p:nvSpPr>
          <p:cNvPr id="5" name="Footer Placeholder 4"/>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5"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style.rotation</p:attrName>
                                        </p:attrNameLst>
                                      </p:cBhvr>
                                      <p:tavLst>
                                        <p:tav tm="0">
                                          <p:val>
                                            <p:fltVal val="720"/>
                                          </p:val>
                                        </p:tav>
                                        <p:tav tm="100000">
                                          <p:val>
                                            <p:fltVal val="0"/>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9"/>
                                            </p:cond>
                                          </p:stCondLst>
                                          <p:endCondLst>
                                            <p:cond evt="onStopAudio" delay="0">
                                              <p:tgtEl>
                                                <p:sldTgt/>
                                              </p:tgtEl>
                                            </p:cond>
                                          </p:endCondLst>
                                        </p:cTn>
                                        <p:tgtEl>
                                          <p:sndTgt r:embed="rId3" name="تَنْتَمي السَّحَالِي وَالثًّعَابِينُ والسَّلاحِ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cstate="print">
            <a:lum contrast="12000"/>
          </a:blip>
          <a:srcRect/>
          <a:stretch>
            <a:fillRect/>
          </a:stretch>
        </p:blipFill>
        <p:spPr bwMode="auto">
          <a:xfrm>
            <a:off x="899592" y="1341438"/>
            <a:ext cx="3527946" cy="3024187"/>
          </a:xfrm>
          <a:prstGeom prst="rect">
            <a:avLst/>
          </a:prstGeom>
          <a:noFill/>
          <a:ln w="9525">
            <a:solidFill>
              <a:schemeClr val="tx1"/>
            </a:solidFill>
            <a:miter lim="800000"/>
            <a:headEnd/>
            <a:tailEnd/>
          </a:ln>
        </p:spPr>
      </p:pic>
      <p:sp>
        <p:nvSpPr>
          <p:cNvPr id="5" name="Rectangle 1"/>
          <p:cNvSpPr/>
          <p:nvPr/>
        </p:nvSpPr>
        <p:spPr>
          <a:xfrm>
            <a:off x="3429852" y="448965"/>
            <a:ext cx="2284296" cy="715089"/>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3600" b="1" dirty="0">
                <a:solidFill>
                  <a:srgbClr val="FFFF00"/>
                </a:solidFill>
              </a:rPr>
              <a:t>الزَّوَاحِفُ</a:t>
            </a:r>
          </a:p>
        </p:txBody>
      </p:sp>
      <p:pic>
        <p:nvPicPr>
          <p:cNvPr id="6" name="Picture 3"/>
          <p:cNvPicPr>
            <a:picLocks noChangeAspect="1" noChangeArrowheads="1"/>
          </p:cNvPicPr>
          <p:nvPr/>
        </p:nvPicPr>
        <p:blipFill>
          <a:blip r:embed="rId8" cstate="print">
            <a:lum contrast="12000"/>
          </a:blip>
          <a:srcRect/>
          <a:stretch>
            <a:fillRect/>
          </a:stretch>
        </p:blipFill>
        <p:spPr bwMode="auto">
          <a:xfrm>
            <a:off x="4572000" y="1341438"/>
            <a:ext cx="3960440" cy="3016250"/>
          </a:xfrm>
          <a:prstGeom prst="rect">
            <a:avLst/>
          </a:prstGeom>
          <a:noFill/>
          <a:ln w="9525">
            <a:solidFill>
              <a:schemeClr val="tx1"/>
            </a:solidFill>
            <a:miter lim="800000"/>
            <a:headEnd/>
            <a:tailEnd/>
          </a:ln>
        </p:spPr>
      </p:pic>
      <p:sp>
        <p:nvSpPr>
          <p:cNvPr id="8" name="مستطيل: زوايا مستديرة 7"/>
          <p:cNvSpPr>
            <a:spLocks noChangeArrowheads="1"/>
          </p:cNvSpPr>
          <p:nvPr/>
        </p:nvSpPr>
        <p:spPr bwMode="auto">
          <a:xfrm>
            <a:off x="6872222" y="3758511"/>
            <a:ext cx="1660218" cy="578882"/>
          </a:xfrm>
          <a:prstGeom prst="round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fontAlgn="auto">
              <a:spcBef>
                <a:spcPts val="0"/>
              </a:spcBef>
              <a:spcAft>
                <a:spcPts val="0"/>
              </a:spcAft>
              <a:defRPr/>
            </a:pPr>
            <a:r>
              <a:rPr lang="ar-EG" sz="2800" b="1" dirty="0">
                <a:solidFill>
                  <a:schemeClr val="tx1"/>
                </a:solidFill>
              </a:rPr>
              <a:t>حقيقة</a:t>
            </a:r>
            <a:endParaRPr lang="en-US" sz="2800" b="1" dirty="0">
              <a:solidFill>
                <a:schemeClr val="tx1"/>
              </a:solidFill>
            </a:endParaRPr>
          </a:p>
        </p:txBody>
      </p:sp>
      <p:sp>
        <p:nvSpPr>
          <p:cNvPr id="12" name="مستطيل 11"/>
          <p:cNvSpPr>
            <a:spLocks noChangeArrowheads="1"/>
          </p:cNvSpPr>
          <p:nvPr/>
        </p:nvSpPr>
        <p:spPr bwMode="auto">
          <a:xfrm>
            <a:off x="1976556" y="5162619"/>
            <a:ext cx="5458959" cy="707886"/>
          </a:xfrm>
          <a:prstGeom prst="rect">
            <a:avLst/>
          </a:prstGeom>
          <a:noFill/>
          <a:ln>
            <a:noFill/>
          </a:ln>
        </p:spPr>
        <p:txBody>
          <a:bodyPr wrap="square">
            <a:spAutoFit/>
          </a:bodyPr>
          <a:lstStyle/>
          <a:p>
            <a:pPr algn="ctr" fontAlgn="auto">
              <a:spcBef>
                <a:spcPts val="0"/>
              </a:spcBef>
              <a:spcAft>
                <a:spcPts val="0"/>
              </a:spcAft>
              <a:defRPr/>
            </a:pPr>
            <a:r>
              <a:rPr lang="ar-EG" sz="4000" b="1" dirty="0">
                <a:solidFill>
                  <a:srgbClr val="FF0000"/>
                </a:solidFill>
                <a:effectLst>
                  <a:outerShdw blurRad="50800" dist="38100" dir="8100000" algn="tr" rotWithShape="0">
                    <a:prstClr val="black">
                      <a:alpha val="40000"/>
                    </a:prstClr>
                  </a:outerShdw>
                </a:effectLst>
              </a:rPr>
              <a:t>الزواحف لها جلد جاف وخشن.</a:t>
            </a:r>
            <a:endParaRPr lang="en-US" sz="4000" b="1" dirty="0">
              <a:solidFill>
                <a:srgbClr val="FF0000"/>
              </a:solidFill>
              <a:effectLst>
                <a:outerShdw blurRad="50800" dist="38100" dir="8100000" algn="tr" rotWithShape="0">
                  <a:prstClr val="black">
                    <a:alpha val="40000"/>
                  </a:prstClr>
                </a:outerShdw>
              </a:effectLst>
            </a:endParaRPr>
          </a:p>
        </p:txBody>
      </p:sp>
      <p:sp>
        <p:nvSpPr>
          <p:cNvPr id="13" name="مربع نص 12"/>
          <p:cNvSpPr txBox="1">
            <a:spLocks noChangeArrowheads="1"/>
          </p:cNvSpPr>
          <p:nvPr/>
        </p:nvSpPr>
        <p:spPr bwMode="auto">
          <a:xfrm>
            <a:off x="1976556" y="3817119"/>
            <a:ext cx="2356634" cy="461665"/>
          </a:xfrm>
          <a:prstGeom prst="rect">
            <a:avLst/>
          </a:prstGeom>
          <a:solidFill>
            <a:schemeClr val="bg1"/>
          </a:solidFill>
          <a:ln w="9525">
            <a:noFill/>
            <a:miter lim="800000"/>
            <a:headEnd/>
            <a:tailEnd/>
          </a:ln>
        </p:spPr>
        <p:txBody>
          <a:bodyPr wrap="square">
            <a:spAutoFit/>
          </a:bodyPr>
          <a:lstStyle/>
          <a:p>
            <a:r>
              <a:rPr lang="ar-EG" sz="2400" b="1" dirty="0"/>
              <a:t>الحرباء من الزواحف</a:t>
            </a:r>
          </a:p>
        </p:txBody>
      </p:sp>
      <p:sp>
        <p:nvSpPr>
          <p:cNvPr id="9" name="Footer Placeholder 8"/>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4" presetClass="entr" presetSubtype="0" ac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0.05"/>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 calcmode="lin" valueType="num">
                                      <p:cBhvr>
                                        <p:cTn id="14" dur="500" fill="hold"/>
                                        <p:tgtEl>
                                          <p:spTgt spid="6"/>
                                        </p:tgtEl>
                                        <p:attrNameLst>
                                          <p:attrName>ppt_x</p:attrName>
                                        </p:attrNameLst>
                                      </p:cBhvr>
                                      <p:tavLst>
                                        <p:tav tm="0">
                                          <p:val>
                                            <p:strVal val="#ppt_x-.2"/>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Effect transition="in" filter="fade">
                                      <p:cBhvr>
                                        <p:cTn id="16"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0060 - arcade game beep.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ppt_w*0.05"/>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anim calcmode="lin" valueType="num">
                                      <p:cBhvr>
                                        <p:cTn id="21" dur="500" fill="hold"/>
                                        <p:tgtEl>
                                          <p:spTgt spid="2"/>
                                        </p:tgtEl>
                                        <p:attrNameLst>
                                          <p:attrName>ppt_x</p:attrName>
                                        </p:attrNameLst>
                                      </p:cBhvr>
                                      <p:tavLst>
                                        <p:tav tm="0">
                                          <p:val>
                                            <p:strVal val="#ppt_x-.2"/>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Effect transition="in" filter="fade">
                                      <p:cBhvr>
                                        <p:cTn id="23"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3" name="0060 - arcade game beep.wav"/>
                                        </p:tgtEl>
                                      </p:cMediaNode>
                                    </p:audio>
                                  </p:subTnLst>
                                </p:cTn>
                              </p:par>
                              <p:par>
                                <p:cTn id="24" presetID="5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4" name="حقيقة.wav"/>
                                        </p:tgtEl>
                                      </p:cMediaNode>
                                    </p:audio>
                                  </p:subTnLst>
                                </p:cTn>
                              </p:par>
                              <p:par>
                                <p:cTn id="29" presetID="3"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5" name="الحرباء من الزواحف.wav"/>
                                        </p:tgtEl>
                                      </p:cMediaNode>
                                    </p:audio>
                                  </p:subTnLst>
                                </p:cTn>
                              </p:par>
                              <p:par>
                                <p:cTn id="32" presetID="39" presetClass="entr" presetSubtype="0" accel="10000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الزواحف لها جلد ج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483768" y="2736322"/>
            <a:ext cx="3858792" cy="991731"/>
          </a:xfrm>
          <a:prstGeom prst="snip2DiagRect">
            <a:avLst/>
          </a:prstGeom>
          <a:solidFill>
            <a:schemeClr val="accent2"/>
          </a:solidFill>
          <a:ln>
            <a:solidFill>
              <a:srgbClr val="FF00FF"/>
            </a:solidFill>
          </a:ln>
          <a:scene3d>
            <a:camera prst="orthographicFront"/>
            <a:lightRig rig="threePt" dir="t"/>
          </a:scene3d>
          <a:sp3d>
            <a:bevelT/>
          </a:sp3d>
        </p:spPr>
        <p:txBody>
          <a:bodyPr wrap="square">
            <a:spAutoFit/>
          </a:bodyPr>
          <a:lstStyle/>
          <a:p>
            <a:pPr algn="ctr" fontAlgn="auto">
              <a:spcBef>
                <a:spcPts val="0"/>
              </a:spcBef>
              <a:spcAft>
                <a:spcPts val="0"/>
              </a:spcAft>
              <a:defRPr/>
            </a:pPr>
            <a:r>
              <a:rPr lang="ar-EG" sz="4800" b="1" dirty="0">
                <a:solidFill>
                  <a:srgbClr val="FFFF00"/>
                </a:solidFill>
                <a:latin typeface="Arial" pitchFamily="34" charset="0"/>
                <a:cs typeface="Arial" pitchFamily="34" charset="0"/>
              </a:rPr>
              <a:t>اَلدَّرْسُ الثّاني</a:t>
            </a:r>
          </a:p>
        </p:txBody>
      </p:sp>
      <p:sp>
        <p:nvSpPr>
          <p:cNvPr id="4" name="Vertical Scroll 3"/>
          <p:cNvSpPr/>
          <p:nvPr/>
        </p:nvSpPr>
        <p:spPr>
          <a:xfrm>
            <a:off x="1619672" y="4077072"/>
            <a:ext cx="5412371" cy="1225868"/>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6600" b="1" dirty="0">
                <a:solidFill>
                  <a:srgbClr val="FFFF00"/>
                </a:solidFill>
                <a:latin typeface="Arial" pitchFamily="34" charset="0"/>
                <a:cs typeface="Arial" pitchFamily="34" charset="0"/>
              </a:rPr>
              <a:t>الْحَيَوانَاتُ الْفَقَارِيَّةُ</a:t>
            </a: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حَيَوانَاتُ الْفَقَا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2"/>
          <p:cNvSpPr>
            <a:spLocks noChangeArrowheads="1"/>
          </p:cNvSpPr>
          <p:nvPr/>
        </p:nvSpPr>
        <p:spPr bwMode="auto">
          <a:xfrm>
            <a:off x="664625" y="4810033"/>
            <a:ext cx="7748446" cy="1532334"/>
          </a:xfrm>
          <a:prstGeom prst="round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2800" b="1" dirty="0">
                <a:solidFill>
                  <a:srgbClr val="0000FF"/>
                </a:solidFill>
              </a:rPr>
              <a:t>                         </a:t>
            </a:r>
            <a:r>
              <a:rPr lang="ar-EG" sz="2800" b="1" dirty="0">
                <a:solidFill>
                  <a:srgbClr val="FFFF00"/>
                </a:solidFill>
              </a:rPr>
              <a:t>الفِيَلَةُ من أَضخَمِ الْحَيَواناتِ الَّتِي تَعِيشُ عَلَى الْيابِسَةِ، ويَزِنُ الذَّكَرُ حَوَالَيْ 6800 </a:t>
            </a:r>
            <a:r>
              <a:rPr lang="ar-EG" sz="2800" b="1" dirty="0" err="1">
                <a:solidFill>
                  <a:srgbClr val="FFFF00"/>
                </a:solidFill>
              </a:rPr>
              <a:t>كجم.</a:t>
            </a:r>
            <a:r>
              <a:rPr lang="ar-EG" sz="2800" b="1" dirty="0">
                <a:solidFill>
                  <a:srgbClr val="FFFF00"/>
                </a:solidFill>
              </a:rPr>
              <a:t> هُنَاكَ شَيْءٌ مُشتَرَكٌ بَيْنَ جَمِيعِ الْحَيَواناتِ الكَبِيرَةِ الحَجْمِ لِدَعْمِ وَزْنِها، ما </a:t>
            </a:r>
            <a:r>
              <a:rPr lang="ar-EG" sz="2800" b="1" dirty="0" err="1">
                <a:solidFill>
                  <a:srgbClr val="FFFF00"/>
                </a:solidFill>
              </a:rPr>
              <a:t>هو؟</a:t>
            </a:r>
            <a:endParaRPr lang="ar-EG" sz="2800" b="1" dirty="0">
              <a:solidFill>
                <a:srgbClr val="FFFF00"/>
              </a:solidFill>
            </a:endParaRPr>
          </a:p>
        </p:txBody>
      </p:sp>
      <p:sp>
        <p:nvSpPr>
          <p:cNvPr id="8" name="Rectangle 1"/>
          <p:cNvSpPr>
            <a:spLocks noChangeArrowheads="1"/>
          </p:cNvSpPr>
          <p:nvPr/>
        </p:nvSpPr>
        <p:spPr bwMode="auto">
          <a:xfrm>
            <a:off x="5148064" y="553758"/>
            <a:ext cx="3384483" cy="646986"/>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200" b="1" dirty="0">
                <a:solidFill>
                  <a:srgbClr val="FFFF00"/>
                </a:solidFill>
              </a:rPr>
              <a:t>العمود الفقري والعظام</a:t>
            </a:r>
            <a:endParaRPr lang="en-US" sz="3200" b="1" dirty="0">
              <a:solidFill>
                <a:srgbClr val="FFFF00"/>
              </a:solidFill>
            </a:endParaRPr>
          </a:p>
        </p:txBody>
      </p:sp>
      <p:sp>
        <p:nvSpPr>
          <p:cNvPr id="9" name="Flowchart: Terminator 1"/>
          <p:cNvSpPr/>
          <p:nvPr/>
        </p:nvSpPr>
        <p:spPr bwMode="auto">
          <a:xfrm>
            <a:off x="5411555" y="1400981"/>
            <a:ext cx="2857500" cy="646986"/>
          </a:xfrm>
          <a:prstGeom prst="roundRect">
            <a:avLst/>
          </a:prstGeom>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200" b="1" dirty="0">
                <a:solidFill>
                  <a:srgbClr val="FFFF00"/>
                </a:solidFill>
              </a:rPr>
              <a:t>أنظر وأتسأل</a:t>
            </a:r>
          </a:p>
        </p:txBody>
      </p:sp>
      <p:sp>
        <p:nvSpPr>
          <p:cNvPr id="2" name="Footer Placeholder 1"/>
          <p:cNvSpPr>
            <a:spLocks noGrp="1"/>
          </p:cNvSpPr>
          <p:nvPr>
            <p:ph type="ftr" sz="quarter" idx="11"/>
          </p:nvPr>
        </p:nvSpPr>
        <p:spPr/>
        <p:txBody>
          <a:bodyPr/>
          <a:lstStyle/>
          <a:p>
            <a:pPr>
              <a:defRPr/>
            </a:pPr>
            <a:r>
              <a:rPr lang="ar-EG" dirty="0"/>
              <a:t> </a:t>
            </a:r>
          </a:p>
        </p:txBody>
      </p:sp>
      <p:pic>
        <p:nvPicPr>
          <p:cNvPr id="3" name="صورة 2"/>
          <p:cNvPicPr>
            <a:picLocks noChangeAspect="1"/>
          </p:cNvPicPr>
          <p:nvPr/>
        </p:nvPicPr>
        <p:blipFill>
          <a:blip r:embed="rId6"/>
          <a:stretch>
            <a:fillRect/>
          </a:stretch>
        </p:blipFill>
        <p:spPr>
          <a:xfrm>
            <a:off x="611453" y="568403"/>
            <a:ext cx="4335363" cy="4119420"/>
          </a:xfrm>
          <a:prstGeom prst="rect">
            <a:avLst/>
          </a:prstGeom>
        </p:spPr>
      </p:pic>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عمود الفقري والعظام.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أنظر وأتسأل.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blinds(horizontal)">
                                      <p:cBhvr>
                                        <p:cTn id="24" dur="500"/>
                                        <p:tgtEl>
                                          <p:spTgt spid="10248"/>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فِيَلَةُ من أَضخَمِ الْحَيَواناتِ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2662237" y="1447615"/>
            <a:ext cx="3357563" cy="697885"/>
          </a:xfrm>
          <a:prstGeom prst="snip2Diag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ar-EG" sz="3200" b="1" dirty="0">
                <a:solidFill>
                  <a:srgbClr val="FFFF00"/>
                </a:solidFill>
                <a:latin typeface="Arial" pitchFamily="34" charset="0"/>
                <a:cs typeface="Arial" pitchFamily="34" charset="0"/>
              </a:rPr>
              <a:t>أستكشف</a:t>
            </a:r>
          </a:p>
        </p:txBody>
      </p:sp>
      <p:sp>
        <p:nvSpPr>
          <p:cNvPr id="3" name="Flowchart: Off-page Connector 2"/>
          <p:cNvSpPr/>
          <p:nvPr/>
        </p:nvSpPr>
        <p:spPr>
          <a:xfrm>
            <a:off x="710382" y="624867"/>
            <a:ext cx="3000375" cy="646986"/>
          </a:xfrm>
          <a:prstGeom prst="roundRect">
            <a:avLst/>
          </a:prstGeom>
          <a:solidFill>
            <a:schemeClr val="accent2"/>
          </a:solidFill>
          <a:ln>
            <a:solidFill>
              <a:srgbClr val="FF00FF"/>
            </a:solidFill>
          </a:ln>
        </p:spPr>
        <p:txBody>
          <a:bodyPr wrap="square">
            <a:spAutoFit/>
          </a:bodyPr>
          <a:lstStyle/>
          <a:p>
            <a:pPr algn="ctr" fontAlgn="auto">
              <a:spcBef>
                <a:spcPts val="0"/>
              </a:spcBef>
              <a:spcAft>
                <a:spcPts val="0"/>
              </a:spcAft>
              <a:defRPr/>
            </a:pPr>
            <a:r>
              <a:rPr lang="ar-EG" sz="3200" b="1" dirty="0">
                <a:solidFill>
                  <a:srgbClr val="FFFF00"/>
                </a:solidFill>
                <a:latin typeface="Arial" pitchFamily="34" charset="0"/>
                <a:cs typeface="Arial" pitchFamily="34" charset="0"/>
              </a:rPr>
              <a:t>نشاط إستقصائي</a:t>
            </a:r>
          </a:p>
        </p:txBody>
      </p:sp>
      <p:sp>
        <p:nvSpPr>
          <p:cNvPr id="4" name="Flowchart: Terminator 3"/>
          <p:cNvSpPr/>
          <p:nvPr/>
        </p:nvSpPr>
        <p:spPr>
          <a:xfrm>
            <a:off x="1714500" y="3573016"/>
            <a:ext cx="5715000" cy="995422"/>
          </a:xfrm>
          <a:prstGeom prst="flowChartTerminator">
            <a:avLst/>
          </a:prstGeom>
          <a:noFill/>
          <a:ln>
            <a:noFill/>
          </a:ln>
        </p:spPr>
        <p:txBody>
          <a:bodyPr wrap="square">
            <a:spAutoFit/>
          </a:bodyPr>
          <a:lstStyle/>
          <a:p>
            <a:pPr algn="ctr" fontAlgn="auto">
              <a:spcBef>
                <a:spcPts val="0"/>
              </a:spcBef>
              <a:spcAft>
                <a:spcPts val="0"/>
              </a:spcAft>
              <a:defRPr/>
            </a:pPr>
            <a:r>
              <a:rPr lang="ar-EG" sz="4000" b="1" dirty="0">
                <a:solidFill>
                  <a:srgbClr val="FF0000"/>
                </a:solidFill>
                <a:effectLst>
                  <a:outerShdw blurRad="50800" dist="38100" dir="8100000" algn="tr" rotWithShape="0">
                    <a:prstClr val="black">
                      <a:alpha val="40000"/>
                    </a:prstClr>
                  </a:outerShdw>
                </a:effectLst>
                <a:latin typeface="Arial" pitchFamily="34" charset="0"/>
                <a:cs typeface="Arial" pitchFamily="34" charset="0"/>
              </a:rPr>
              <a:t>مَا وَظِيفَةُ العَمُودِ </a:t>
            </a:r>
            <a:r>
              <a:rPr lang="ar-EG" sz="4000" b="1" dirty="0" err="1">
                <a:solidFill>
                  <a:srgbClr val="FF0000"/>
                </a:solidFill>
                <a:effectLst>
                  <a:outerShdw blurRad="50800" dist="38100" dir="8100000" algn="tr" rotWithShape="0">
                    <a:prstClr val="black">
                      <a:alpha val="40000"/>
                    </a:prstClr>
                  </a:outerShdw>
                </a:effectLst>
                <a:latin typeface="Arial" pitchFamily="34" charset="0"/>
                <a:cs typeface="Arial" pitchFamily="34" charset="0"/>
              </a:rPr>
              <a:t>الْفقَرِيِّ؟</a:t>
            </a:r>
            <a:endParaRPr lang="ar-EG" sz="4000" b="1" dirty="0">
              <a:solidFill>
                <a:srgbClr val="FF0000"/>
              </a:solidFill>
              <a:effectLst>
                <a:outerShdw blurRad="50800" dist="38100" dir="8100000" algn="tr" rotWithShape="0">
                  <a:prstClr val="black">
                    <a:alpha val="40000"/>
                  </a:prstClr>
                </a:outerShdw>
              </a:effectLst>
              <a:latin typeface="Arial" pitchFamily="34" charset="0"/>
              <a:cs typeface="Arial" pitchFamily="34" charset="0"/>
            </a:endParaRPr>
          </a:p>
        </p:txBody>
      </p:sp>
      <p:sp>
        <p:nvSpPr>
          <p:cNvPr id="5" name="Octagon 1"/>
          <p:cNvSpPr/>
          <p:nvPr/>
        </p:nvSpPr>
        <p:spPr>
          <a:xfrm>
            <a:off x="5076056" y="576379"/>
            <a:ext cx="3357562" cy="646986"/>
          </a:xfrm>
          <a:prstGeom prst="roundRect">
            <a:avLst/>
          </a:prstGeom>
          <a:solidFill>
            <a:schemeClr val="accent2"/>
          </a:solidFill>
          <a:ln>
            <a:solidFill>
              <a:srgbClr val="FF00FF"/>
            </a:solidFill>
          </a:ln>
        </p:spPr>
        <p:txBody>
          <a:bodyPr wrap="square">
            <a:spAutoFit/>
          </a:bodyPr>
          <a:lstStyle/>
          <a:p>
            <a:pPr algn="ctr" fontAlgn="auto">
              <a:spcBef>
                <a:spcPts val="0"/>
              </a:spcBef>
              <a:spcAft>
                <a:spcPts val="0"/>
              </a:spcAft>
              <a:defRPr/>
            </a:pPr>
            <a:r>
              <a:rPr lang="ar-EG" sz="3200" b="1" dirty="0">
                <a:solidFill>
                  <a:srgbClr val="FFFF00"/>
                </a:solidFill>
                <a:latin typeface="Arial" pitchFamily="34" charset="0"/>
                <a:cs typeface="Arial" pitchFamily="34" charset="0"/>
              </a:rPr>
              <a:t>الاستكشاف</a:t>
            </a:r>
          </a:p>
        </p:txBody>
      </p:sp>
      <p:sp>
        <p:nvSpPr>
          <p:cNvPr id="6" name="Footer Placeholder 5"/>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استكشاف.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نشاط استقصائي.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5" name="أستكشف.wav"/>
                                        </p:tgtEl>
                                      </p:cMediaNode>
                                    </p:audio>
                                  </p:sub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6" name="مَا وَظِيفَةُ العَمُودِ الْفَقَ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bwMode="auto">
          <a:xfrm>
            <a:off x="3347864" y="620688"/>
            <a:ext cx="3041998"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أحْتاجُ إِلى</a:t>
            </a:r>
          </a:p>
        </p:txBody>
      </p:sp>
      <p:sp>
        <p:nvSpPr>
          <p:cNvPr id="8" name="Rectangle 4"/>
          <p:cNvSpPr>
            <a:spLocks noChangeArrowheads="1"/>
          </p:cNvSpPr>
          <p:nvPr/>
        </p:nvSpPr>
        <p:spPr bwMode="auto">
          <a:xfrm>
            <a:off x="5984179" y="5017442"/>
            <a:ext cx="1323975" cy="646113"/>
          </a:xfrm>
          <a:prstGeom prst="rect">
            <a:avLst/>
          </a:prstGeom>
          <a:noFill/>
          <a:ln w="9525">
            <a:noFill/>
            <a:miter lim="800000"/>
            <a:headEnd/>
            <a:tailEnd/>
          </a:ln>
        </p:spPr>
        <p:txBody>
          <a:bodyPr wrap="none">
            <a:spAutoFit/>
          </a:bodyPr>
          <a:lstStyle/>
          <a:p>
            <a:pPr>
              <a:defRPr/>
            </a:pPr>
            <a:r>
              <a:rPr lang="ar-EG" sz="3600" b="1" dirty="0">
                <a:latin typeface="Calibri" pitchFamily="34" charset="0"/>
                <a:cs typeface="+mn-cs"/>
              </a:rPr>
              <a:t>صلْصالٍ</a:t>
            </a:r>
          </a:p>
        </p:txBody>
      </p:sp>
      <p:pic>
        <p:nvPicPr>
          <p:cNvPr id="9" name="صورة 8"/>
          <p:cNvPicPr>
            <a:picLocks noChangeAspect="1"/>
          </p:cNvPicPr>
          <p:nvPr/>
        </p:nvPicPr>
        <p:blipFill rotWithShape="1">
          <a:blip r:embed="rId7">
            <a:extLst>
              <a:ext uri="{28A0092B-C50C-407E-A947-70E740481C1C}">
                <a14:useLocalDpi xmlns:a14="http://schemas.microsoft.com/office/drawing/2010/main" val="0"/>
              </a:ext>
            </a:extLst>
          </a:blip>
          <a:srcRect t="246" b="-3389"/>
          <a:stretch/>
        </p:blipFill>
        <p:spPr>
          <a:xfrm>
            <a:off x="5760259" y="2852936"/>
            <a:ext cx="1777191" cy="1835487"/>
          </a:xfrm>
          <a:prstGeom prst="roundRect">
            <a:avLst/>
          </a:prstGeom>
        </p:spPr>
      </p:pic>
      <p:pic>
        <p:nvPicPr>
          <p:cNvPr id="11" name="صورة 10"/>
          <p:cNvPicPr>
            <a:picLocks noChangeAspect="1"/>
          </p:cNvPicPr>
          <p:nvPr/>
        </p:nvPicPr>
        <p:blipFill rotWithShape="1">
          <a:blip r:embed="rId8">
            <a:extLst>
              <a:ext uri="{28A0092B-C50C-407E-A947-70E740481C1C}">
                <a14:useLocalDpi xmlns:a14="http://schemas.microsoft.com/office/drawing/2010/main" val="0"/>
              </a:ext>
            </a:extLst>
          </a:blip>
          <a:srcRect l="-1822" t="9314" r="1" b="-9314"/>
          <a:stretch/>
        </p:blipFill>
        <p:spPr bwMode="auto">
          <a:xfrm>
            <a:off x="893152" y="3429000"/>
            <a:ext cx="2749368" cy="1080119"/>
          </a:xfrm>
          <a:prstGeom prst="roundRect">
            <a:avLst/>
          </a:prstGeom>
        </p:spPr>
      </p:pic>
      <p:sp>
        <p:nvSpPr>
          <p:cNvPr id="12" name="Rectangle 4"/>
          <p:cNvSpPr>
            <a:spLocks noChangeArrowheads="1"/>
          </p:cNvSpPr>
          <p:nvPr/>
        </p:nvSpPr>
        <p:spPr bwMode="auto">
          <a:xfrm>
            <a:off x="1388873" y="5129439"/>
            <a:ext cx="1884362" cy="646112"/>
          </a:xfrm>
          <a:prstGeom prst="rect">
            <a:avLst/>
          </a:prstGeom>
          <a:noFill/>
          <a:ln w="9525">
            <a:noFill/>
            <a:miter lim="800000"/>
            <a:headEnd/>
            <a:tailEnd/>
          </a:ln>
        </p:spPr>
        <p:txBody>
          <a:bodyPr wrap="none">
            <a:spAutoFit/>
          </a:bodyPr>
          <a:lstStyle/>
          <a:p>
            <a:pPr>
              <a:defRPr/>
            </a:pPr>
            <a:r>
              <a:rPr lang="ar-EG" sz="3600" b="1" dirty="0">
                <a:latin typeface="Calibri" pitchFamily="34" charset="0"/>
                <a:cs typeface="+mn-cs"/>
              </a:rPr>
              <a:t>قلم رصاص</a:t>
            </a: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حتاج الي.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Windows XP Logon Sound.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صلصال.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Windows XP Logon Sound.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6" name="قلم رصا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4"/>
          <p:cNvSpPr/>
          <p:nvPr/>
        </p:nvSpPr>
        <p:spPr bwMode="auto">
          <a:xfrm>
            <a:off x="5691077" y="568533"/>
            <a:ext cx="2428875"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أَتَوَقَّعُ</a:t>
            </a:r>
          </a:p>
        </p:txBody>
      </p:sp>
      <p:sp>
        <p:nvSpPr>
          <p:cNvPr id="7" name="TextBox 5"/>
          <p:cNvSpPr txBox="1">
            <a:spLocks noChangeArrowheads="1"/>
          </p:cNvSpPr>
          <p:nvPr/>
        </p:nvSpPr>
        <p:spPr bwMode="auto">
          <a:xfrm>
            <a:off x="1067594" y="2284144"/>
            <a:ext cx="7078662" cy="1077218"/>
          </a:xfrm>
          <a:prstGeom prst="rect">
            <a:avLst/>
          </a:prstGeom>
          <a:noFill/>
          <a:ln>
            <a:noFill/>
          </a:ln>
        </p:spPr>
        <p:txBody>
          <a:bodyPr wrap="square">
            <a:spAutoFit/>
          </a:bodyPr>
          <a:lstStyle/>
          <a:p>
            <a:pPr algn="ctr" fontAlgn="auto">
              <a:spcBef>
                <a:spcPts val="0"/>
              </a:spcBef>
              <a:spcAft>
                <a:spcPts val="0"/>
              </a:spcAft>
              <a:defRPr/>
            </a:pPr>
            <a:r>
              <a:rPr lang="ar-EG" sz="3200" b="1" dirty="0">
                <a:solidFill>
                  <a:srgbClr val="7030A0"/>
                </a:solidFill>
              </a:rPr>
              <a:t>أَيُّهُمَا يَستَطِيعُ أَنْ يَحْمِلَ وَزْنا أَكْبَرَ: حَيَوانٌ لهُ عَمُودٌ فقَرِيٌّ أمْ حَيَوانٌ ليسَ لهُ عَمودٌ </a:t>
            </a:r>
            <a:r>
              <a:rPr lang="ar-EG" sz="3200" b="1" dirty="0" err="1">
                <a:solidFill>
                  <a:srgbClr val="7030A0"/>
                </a:solidFill>
              </a:rPr>
              <a:t>فقَريٌّ؟</a:t>
            </a:r>
            <a:r>
              <a:rPr lang="ar-EG" sz="3200" b="1" dirty="0">
                <a:solidFill>
                  <a:srgbClr val="7030A0"/>
                </a:solidFill>
              </a:rPr>
              <a:t> أكْتُبُ تَوَقُّعاتي.</a:t>
            </a:r>
          </a:p>
        </p:txBody>
      </p:sp>
      <p:sp>
        <p:nvSpPr>
          <p:cNvPr id="9" name="Rectangle 1"/>
          <p:cNvSpPr>
            <a:spLocks noChangeArrowheads="1"/>
          </p:cNvSpPr>
          <p:nvPr/>
        </p:nvSpPr>
        <p:spPr bwMode="auto">
          <a:xfrm>
            <a:off x="611187" y="4725144"/>
            <a:ext cx="7991475" cy="646331"/>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FF0000"/>
                </a:solidFill>
                <a:effectLst>
                  <a:outerShdw blurRad="50800" dist="38100" dir="8100000" algn="tr" rotWithShape="0">
                    <a:prstClr val="black">
                      <a:alpha val="40000"/>
                    </a:prstClr>
                  </a:outerShdw>
                </a:effectLst>
              </a:rPr>
              <a:t>الحيوان الفقاري يستطيع أن يحمل وزنا أكبر.</a:t>
            </a:r>
            <a:endParaRPr lang="en-US" sz="3600" b="1" dirty="0">
              <a:solidFill>
                <a:srgbClr val="FF0000"/>
              </a:solidFill>
              <a:effectLst>
                <a:outerShdw blurRad="50800" dist="38100" dir="8100000" algn="tr" rotWithShape="0">
                  <a:prstClr val="black">
                    <a:alpha val="40000"/>
                  </a:prstClr>
                </a:outerShdw>
              </a:effectLst>
            </a:endParaRPr>
          </a:p>
        </p:txBody>
      </p:sp>
      <p:sp>
        <p:nvSpPr>
          <p:cNvPr id="2" name="Footer Placeholder 1"/>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أَتَوَقَّعُ.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أَيُّهُمَا يَستَطِيعُ أَنْ يَحْمِلَ وَزْنًا.wav"/>
                                        </p:tgtEl>
                                      </p:cMediaNode>
                                    </p:audio>
                                  </p:sub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ppt_w*0.05"/>
                                          </p:val>
                                        </p:tav>
                                        <p:tav tm="100000">
                                          <p:val>
                                            <p:strVal val="#ppt_w"/>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anim calcmode="lin" valueType="num">
                                      <p:cBhvr>
                                        <p:cTn id="22" dur="500" fill="hold"/>
                                        <p:tgtEl>
                                          <p:spTgt spid="9"/>
                                        </p:tgtEl>
                                        <p:attrNameLst>
                                          <p:attrName>ppt_x</p:attrName>
                                        </p:attrNameLst>
                                      </p:cBhvr>
                                      <p:tavLst>
                                        <p:tav tm="0">
                                          <p:val>
                                            <p:strVal val="#ppt_x-.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Effect transition="in" filter="fade">
                                      <p:cBhvr>
                                        <p:cTn id="24"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أتوقع الحيوان الفقري يستطي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3148369" y="476672"/>
            <a:ext cx="2928958" cy="783193"/>
          </a:xfrm>
          <a:prstGeom prst="round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bodyPr>
          <a:lstStyle/>
          <a:p>
            <a:pPr algn="ctr" fontAlgn="auto">
              <a:spcBef>
                <a:spcPts val="0"/>
              </a:spcBef>
              <a:spcAft>
                <a:spcPts val="0"/>
              </a:spcAft>
              <a:defRPr/>
            </a:pPr>
            <a:r>
              <a:rPr lang="ar-EG" sz="4000" b="1" dirty="0">
                <a:solidFill>
                  <a:srgbClr val="FFFF00"/>
                </a:solidFill>
                <a:latin typeface="Arial" pitchFamily="34" charset="0"/>
                <a:cs typeface="Arial" pitchFamily="34" charset="0"/>
              </a:rPr>
              <a:t>أَخْتَبِرُ تَوَقُّعاتي</a:t>
            </a:r>
          </a:p>
        </p:txBody>
      </p:sp>
      <p:sp>
        <p:nvSpPr>
          <p:cNvPr id="6" name="4-Point Star 3"/>
          <p:cNvSpPr/>
          <p:nvPr/>
        </p:nvSpPr>
        <p:spPr>
          <a:xfrm>
            <a:off x="7847805" y="2997609"/>
            <a:ext cx="792163" cy="863600"/>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rPr>
              <a:t>1</a:t>
            </a:r>
          </a:p>
        </p:txBody>
      </p:sp>
      <p:sp>
        <p:nvSpPr>
          <p:cNvPr id="8" name="Rectangle 2"/>
          <p:cNvSpPr>
            <a:spLocks noChangeArrowheads="1"/>
          </p:cNvSpPr>
          <p:nvPr/>
        </p:nvSpPr>
        <p:spPr bwMode="auto">
          <a:xfrm>
            <a:off x="1193800" y="2780928"/>
            <a:ext cx="6756400" cy="1754326"/>
          </a:xfrm>
          <a:prstGeom prst="rect">
            <a:avLst/>
          </a:prstGeom>
          <a:noFill/>
          <a:ln>
            <a:noFill/>
          </a:ln>
        </p:spPr>
        <p:txBody>
          <a:bodyPr wrap="square">
            <a:spAutoFit/>
          </a:bodyPr>
          <a:lstStyle/>
          <a:p>
            <a:pPr algn="ctr" fontAlgn="auto">
              <a:spcBef>
                <a:spcPts val="0"/>
              </a:spcBef>
              <a:spcAft>
                <a:spcPts val="0"/>
              </a:spcAft>
              <a:defRPr/>
            </a:pPr>
            <a:r>
              <a:rPr lang="ar-EG" sz="3600" b="1" dirty="0">
                <a:solidFill>
                  <a:srgbClr val="7030A0"/>
                </a:solidFill>
              </a:rPr>
              <a:t>أَعْمَلُ نَموذَجا.</a:t>
            </a:r>
          </a:p>
          <a:p>
            <a:pPr algn="ctr" fontAlgn="auto">
              <a:spcBef>
                <a:spcPts val="0"/>
              </a:spcBef>
              <a:spcAft>
                <a:spcPts val="0"/>
              </a:spcAft>
              <a:defRPr/>
            </a:pPr>
            <a:r>
              <a:rPr lang="ar-EG" sz="3600" b="1" dirty="0">
                <a:solidFill>
                  <a:srgbClr val="7030A0"/>
                </a:solidFill>
              </a:rPr>
              <a:t> أَعْمَلُ نَموذَجا من الصلْصالِ لِحَيَوانٍ لهُ أَرْبَعُ أَرْجُلٍ، وليس له عَمود فَقَريّ.</a:t>
            </a:r>
          </a:p>
        </p:txBody>
      </p:sp>
      <p:sp>
        <p:nvSpPr>
          <p:cNvPr id="3" name="Footer Placeholder 2"/>
          <p:cNvSpPr>
            <a:spLocks noGrp="1"/>
          </p:cNvSpPr>
          <p:nvPr>
            <p:ph type="ftr" sz="quarter" idx="11"/>
          </p:nvPr>
        </p:nvSpPr>
        <p:spPr/>
        <p:txBody>
          <a:bodyPr/>
          <a:lstStyle/>
          <a:p>
            <a:pPr>
              <a:defRPr/>
            </a:pPr>
            <a:r>
              <a:rPr lang="ar-EG" dirty="0"/>
              <a:t> </a:t>
            </a:r>
          </a:p>
        </p:txBody>
      </p:sp>
    </p:spTree>
  </p:cSld>
  <p:clrMapOvr>
    <a:masterClrMapping/>
  </p:clrMapOvr>
  <p:transition>
    <p:wheel spokes="3"/>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تَوَقُّعاتي.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تررو.wav"/>
                                        </p:tgtEl>
                                      </p:cMediaNode>
                                    </p:audio>
                                  </p:sub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5" name="أَعْمَلُ نَموذَجًا أَعْمَلُ نَموذَجًا من الصلْص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2420</TotalTime>
  <Words>991</Words>
  <Application>Microsoft Office PowerPoint</Application>
  <PresentationFormat>عرض على الشاشة (4:3)</PresentationFormat>
  <Paragraphs>167</Paragraphs>
  <Slides>36</Slides>
  <Notes>0</Notes>
  <HiddenSlides>0</HiddenSlides>
  <MMClips>0</MMClips>
  <ScaleCrop>false</ScaleCrop>
  <HeadingPairs>
    <vt:vector size="6" baseType="variant">
      <vt:variant>
        <vt:lpstr>الخطوط المستخدمة</vt:lpstr>
      </vt:variant>
      <vt:variant>
        <vt:i4>3</vt:i4>
      </vt:variant>
      <vt:variant>
        <vt:lpstr>نسق</vt:lpstr>
      </vt:variant>
      <vt:variant>
        <vt:i4>2</vt:i4>
      </vt:variant>
      <vt:variant>
        <vt:lpstr>عناوين الشرائح</vt:lpstr>
      </vt:variant>
      <vt:variant>
        <vt:i4>36</vt:i4>
      </vt:variant>
    </vt:vector>
  </HeadingPairs>
  <TitlesOfParts>
    <vt:vector size="41" baseType="lpstr">
      <vt:lpstr>Arial</vt:lpstr>
      <vt:lpstr>Calibri</vt:lpstr>
      <vt:lpstr>Wingdings</vt:lpstr>
      <vt:lpstr>Office Theme</vt: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ffffffff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الوحدة الاولى الفصل الثاني</dc:title>
  <dc:subject>1- الْحَيَوانَاتُ الْفَقَارِيَّةُ</dc:subject>
  <dc:creator>wafaa</dc:creator>
  <cp:lastModifiedBy>Wafaa Salah</cp:lastModifiedBy>
  <cp:revision>842</cp:revision>
  <dcterms:created xsi:type="dcterms:W3CDTF">2009-07-09T17:33:37Z</dcterms:created>
  <dcterms:modified xsi:type="dcterms:W3CDTF">2021-05-05T12:24:54Z</dcterms:modified>
</cp:coreProperties>
</file>