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92" r:id="rId1"/>
  </p:sldMasterIdLst>
  <p:notesMasterIdLst>
    <p:notesMasterId r:id="rId28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6" r:id="rId21"/>
    <p:sldId id="275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2696"/>
    <a:srgbClr val="003300"/>
    <a:srgbClr val="FF3300"/>
    <a:srgbClr val="501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647" autoAdjust="0"/>
    <p:restoredTop sz="94624" autoAdjust="0"/>
  </p:normalViewPr>
  <p:slideViewPr>
    <p:cSldViewPr>
      <p:cViewPr varScale="1">
        <p:scale>
          <a:sx n="67" d="100"/>
          <a:sy n="67" d="100"/>
        </p:scale>
        <p:origin x="12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233C58-9D1C-4B17-9730-9D59258C655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D25B57-ED54-4837-A1A2-502ED81B323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5B57-ED54-4837-A1A2-502ED81B3239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مستطيل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مستطيل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F453-ABFB-45CF-A2B0-C2E33FDC992E}" type="datetimeFigureOut">
              <a:rPr lang="ar-SA" smtClean="0"/>
              <a:pPr/>
              <a:t>25/02/43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8044-A596-46FA-BC33-CBAA44C0E4A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latinLnBrk="0" hangingPunct="1">
        <a:defRPr kumimoji="0">
          <a:solidFill>
            <a:schemeClr val="tx2"/>
          </a:solidFill>
        </a:defRPr>
      </a:lvl2pPr>
      <a:lvl3pPr rtl="1" eaLnBrk="1" latinLnBrk="0" hangingPunct="1">
        <a:defRPr kumimoji="0">
          <a:solidFill>
            <a:schemeClr val="tx2"/>
          </a:solidFill>
        </a:defRPr>
      </a:lvl3pPr>
      <a:lvl4pPr rtl="1" eaLnBrk="1" latinLnBrk="0" hangingPunct="1">
        <a:defRPr kumimoji="0">
          <a:solidFill>
            <a:schemeClr val="tx2"/>
          </a:solidFill>
        </a:defRPr>
      </a:lvl4pPr>
      <a:lvl5pPr rtl="1" eaLnBrk="1" latinLnBrk="0" hangingPunct="1">
        <a:defRPr kumimoji="0">
          <a:solidFill>
            <a:schemeClr val="tx2"/>
          </a:solidFill>
        </a:defRPr>
      </a:lvl5pPr>
      <a:lvl6pPr rtl="1" eaLnBrk="1" latinLnBrk="0" hangingPunct="1">
        <a:defRPr kumimoji="0">
          <a:solidFill>
            <a:schemeClr val="tx2"/>
          </a:solidFill>
        </a:defRPr>
      </a:lvl6pPr>
      <a:lvl7pPr rtl="1" eaLnBrk="1" latinLnBrk="0" hangingPunct="1">
        <a:defRPr kumimoji="0">
          <a:solidFill>
            <a:schemeClr val="tx2"/>
          </a:solidFill>
        </a:defRPr>
      </a:lvl7pPr>
      <a:lvl8pPr rtl="1" eaLnBrk="1" latinLnBrk="0" hangingPunct="1">
        <a:defRPr kumimoji="0">
          <a:solidFill>
            <a:schemeClr val="tx2"/>
          </a:solidFill>
        </a:defRPr>
      </a:lvl8pPr>
      <a:lvl9pPr rtl="1"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9.png"/><Relationship Id="rId7" Type="http://schemas.openxmlformats.org/officeDocument/2006/relationships/image" Target="../media/image5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9.png"/><Relationship Id="rId7" Type="http://schemas.openxmlformats.org/officeDocument/2006/relationships/image" Target="../media/image5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7.png"/><Relationship Id="rId9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9.png"/><Relationship Id="rId7" Type="http://schemas.openxmlformats.org/officeDocument/2006/relationships/image" Target="../media/image6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825-7779-97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21298203">
            <a:off x="1303011" y="3515028"/>
            <a:ext cx="1996491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rgbClr val="C00000"/>
                </a:solidFill>
                <a:cs typeface="AGA Aladdin Regular" pitchFamily="2" charset="-78"/>
              </a:rPr>
              <a:t>إعداد</a:t>
            </a:r>
          </a:p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rgbClr val="C00000"/>
                </a:solidFill>
                <a:cs typeface="AGA Aladdin Regular" pitchFamily="2" charset="-78"/>
              </a:rPr>
              <a:t>نوره الحناكي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CCEBE6F-7D4D-44FC-A901-CF9DB5723D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79">
            <a:off x="3924793" y="1121270"/>
            <a:ext cx="3475326" cy="38249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3825" y="0"/>
            <a:ext cx="5210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2847206" cy="111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880" y="2420888"/>
            <a:ext cx="19150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140968"/>
            <a:ext cx="269394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567818"/>
            <a:ext cx="2016224" cy="7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221088"/>
            <a:ext cx="328732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0808" y="5054530"/>
            <a:ext cx="1098904" cy="53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384376" cy="48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0"/>
            <a:ext cx="6120680" cy="633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899592" y="5517232"/>
            <a:ext cx="30963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قيمة ع</a:t>
            </a:r>
            <a:r>
              <a:rPr lang="ar-SA" b="1" baseline="30000" dirty="0">
                <a:solidFill>
                  <a:srgbClr val="FF0000"/>
                </a:solidFill>
              </a:rPr>
              <a:t>2</a:t>
            </a:r>
            <a:r>
              <a:rPr lang="ar-SA" b="1" dirty="0">
                <a:solidFill>
                  <a:srgbClr val="FF0000"/>
                </a:solidFill>
              </a:rPr>
              <a:t>+ ق</a:t>
            </a:r>
            <a:r>
              <a:rPr lang="ar-SA" b="1" baseline="30000" dirty="0">
                <a:solidFill>
                  <a:srgbClr val="FF0000"/>
                </a:solidFill>
              </a:rPr>
              <a:t>2</a:t>
            </a:r>
            <a:r>
              <a:rPr lang="ar-SA" b="1" dirty="0">
                <a:solidFill>
                  <a:srgbClr val="FF0000"/>
                </a:solidFill>
              </a:rPr>
              <a:t> = قيمة مربع العمود ل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-252536" y="6211669"/>
            <a:ext cx="3096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نحسب الجذر </a:t>
            </a:r>
            <a:r>
              <a:rPr lang="ar-SA" b="1" dirty="0" err="1">
                <a:solidFill>
                  <a:srgbClr val="FF0000"/>
                </a:solidFill>
              </a:rPr>
              <a:t>التربيعي</a:t>
            </a:r>
            <a:r>
              <a:rPr lang="ar-SA" b="1" dirty="0">
                <a:solidFill>
                  <a:srgbClr val="FF0000"/>
                </a:solidFill>
              </a:rPr>
              <a:t> الموجب للقيمة المقابلة لها في العمود  ع</a:t>
            </a:r>
            <a:r>
              <a:rPr lang="ar-SA" b="1" baseline="30000" dirty="0">
                <a:solidFill>
                  <a:srgbClr val="FF0000"/>
                </a:solidFill>
              </a:rPr>
              <a:t>2</a:t>
            </a:r>
            <a:r>
              <a:rPr lang="ar-SA" b="1" dirty="0">
                <a:solidFill>
                  <a:srgbClr val="FF0000"/>
                </a:solidFill>
              </a:rPr>
              <a:t>+ ق</a:t>
            </a:r>
            <a:r>
              <a:rPr lang="ar-SA" b="1" baseline="30000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499992" cy="5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131840" y="692696"/>
            <a:ext cx="310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التعزيز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39552" y="1556792"/>
            <a:ext cx="806489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*إذا كان لدينا مثلثا أطوال أضلاعه هي 10سم ، 24 سم ، 26 سم</a:t>
            </a:r>
          </a:p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وكان هذا المثلث قائم الزاوية فأي ضلع هو الوتر ؟ فسر ذلك.</a:t>
            </a:r>
          </a:p>
          <a:p>
            <a:r>
              <a:rPr lang="ar-SA" sz="2800" dirty="0"/>
              <a:t>الوتر هو الضلع الذي طوله 26 سم لأن الوتر </a:t>
            </a:r>
            <a:r>
              <a:rPr lang="ar-SA" sz="2800" dirty="0" err="1"/>
              <a:t>اطول</a:t>
            </a:r>
            <a:r>
              <a:rPr lang="ar-SA" sz="2800" dirty="0"/>
              <a:t>  ضلع في المثلث القائم الزاوية</a:t>
            </a:r>
          </a:p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* كيف تتحقق إن كان المثلث قائم الزاوية ؟</a:t>
            </a:r>
          </a:p>
          <a:p>
            <a:r>
              <a:rPr lang="ar-SA" sz="2800" dirty="0"/>
              <a:t>بتطبيق نظرية </a:t>
            </a:r>
            <a:r>
              <a:rPr lang="ar-SA" sz="2800" dirty="0" err="1"/>
              <a:t>فيثاغورس</a:t>
            </a:r>
            <a:endParaRPr lang="ar-SA" sz="2800" dirty="0"/>
          </a:p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* هل المثلث قائم الزاوية ؟ فسر ذلك</a:t>
            </a:r>
          </a:p>
          <a:p>
            <a:r>
              <a:rPr lang="ar-SA" sz="2800" dirty="0"/>
              <a:t>نعم لان مربع طول الوتر = مجموع مربعي طولي الساقين</a:t>
            </a:r>
          </a:p>
          <a:p>
            <a:r>
              <a:rPr lang="ar-SA" sz="2800" baseline="30000" dirty="0"/>
              <a:t>      2</a:t>
            </a:r>
            <a:r>
              <a:rPr lang="ar-SA" sz="2800" dirty="0"/>
              <a:t>24 +</a:t>
            </a:r>
            <a:r>
              <a:rPr lang="ar-SA" sz="2800" baseline="30000" dirty="0"/>
              <a:t>2</a:t>
            </a:r>
            <a:r>
              <a:rPr lang="ar-SA" sz="2800" dirty="0"/>
              <a:t>10</a:t>
            </a:r>
            <a:endParaRPr lang="ar-SA" sz="2800" baseline="-25000" dirty="0"/>
          </a:p>
          <a:p>
            <a:r>
              <a:rPr lang="ar-SA" sz="2800" dirty="0"/>
              <a:t>= 576 + 100</a:t>
            </a:r>
          </a:p>
          <a:p>
            <a:r>
              <a:rPr lang="ar-SA" sz="2800" dirty="0"/>
              <a:t>= 676</a:t>
            </a:r>
          </a:p>
          <a:p>
            <a:r>
              <a:rPr lang="ar-SA" sz="2800" dirty="0"/>
              <a:t>=</a:t>
            </a:r>
            <a:r>
              <a:rPr lang="ar-SA" sz="2800" baseline="30000" dirty="0"/>
              <a:t> 2</a:t>
            </a:r>
            <a:r>
              <a:rPr lang="ar-SA" sz="2800" dirty="0"/>
              <a:t>26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48" y="79456"/>
            <a:ext cx="3960440" cy="66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0128" y="764704"/>
            <a:ext cx="83112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66592" y="1412776"/>
            <a:ext cx="316835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5044992" y="1447608"/>
            <a:ext cx="25649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827584" y="2996952"/>
            <a:ext cx="741682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39552" y="3501008"/>
            <a:ext cx="7840488" cy="2943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8460432" y="9171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8028384" y="112474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994744" y="1762936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764705"/>
            <a:ext cx="4700811" cy="576064"/>
          </a:xfrm>
          <a:prstGeom prst="rect">
            <a:avLst/>
          </a:prstGeom>
          <a:noFill/>
          <a:ln w="34925"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dashDot"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4BAC59"/>
              </a:clrFrom>
              <a:clrTo>
                <a:srgbClr val="4BAC5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484784"/>
            <a:ext cx="7056784" cy="53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6876256" y="406719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627784" y="4005064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6876256" y="443711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2573192" y="443711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6876256" y="479715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2627784" y="479715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6876256" y="5085184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2645200" y="515719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 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6866376" y="5445224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2699792" y="5445224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6804248" y="5805264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2699792" y="5805264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1876640" y="6196368"/>
            <a:ext cx="6849144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4" y="2564904"/>
            <a:ext cx="2153290" cy="3877659"/>
          </a:xfrm>
          <a:prstGeom prst="rect">
            <a:avLst/>
          </a:prstGeom>
          <a:noFill/>
          <a:ln w="9525" cmpd="dbl">
            <a:solidFill>
              <a:srgbClr val="B42696"/>
            </a:solidFill>
            <a:miter lim="800000"/>
            <a:headEnd/>
            <a:tailEnd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8E99971-4C8A-4701-B8A2-3ED74D1832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" y="673881"/>
            <a:ext cx="925564" cy="92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908720"/>
            <a:ext cx="72485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620688"/>
            <a:ext cx="43053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5292080" y="2420888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1403648" y="2492896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5292080" y="2924944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237488" y="342900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1403648" y="342900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4716016" y="3933056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1403648" y="397400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 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932040" y="4365104"/>
            <a:ext cx="19442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1331640" y="4419696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355976" y="479715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1403648" y="4869160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923928" y="5229200"/>
            <a:ext cx="244827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1475656" y="5301208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4572000" y="5674896"/>
            <a:ext cx="30963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2789216" y="3037896"/>
            <a:ext cx="2880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8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475656" y="2996952"/>
            <a:ext cx="19442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974326"/>
            <a:ext cx="1663933" cy="1883674"/>
          </a:xfrm>
          <a:prstGeom prst="rect">
            <a:avLst/>
          </a:prstGeom>
          <a:noFill/>
          <a:ln w="9525" cmpd="dbl">
            <a:solidFill>
              <a:srgbClr val="B4269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04664"/>
            <a:ext cx="2783431" cy="233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395536" y="2862803"/>
            <a:ext cx="8028384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Al-KsorZulfiMath" pitchFamily="2" charset="-78"/>
              </a:rPr>
              <a:t>ج </a:t>
            </a:r>
            <a:r>
              <a:rPr lang="ar-SA" sz="2800" baseline="30000" dirty="0"/>
              <a:t>2</a:t>
            </a:r>
            <a:r>
              <a:rPr lang="ar-SA" sz="2800" dirty="0"/>
              <a:t>  = أ </a:t>
            </a:r>
            <a:r>
              <a:rPr lang="ar-SA" sz="2800" baseline="30000" dirty="0"/>
              <a:t>2</a:t>
            </a:r>
            <a:r>
              <a:rPr lang="ar-SA" sz="2800" dirty="0"/>
              <a:t> +</a:t>
            </a:r>
            <a:r>
              <a:rPr lang="ar-SA" sz="3200" dirty="0"/>
              <a:t> ب </a:t>
            </a:r>
            <a:r>
              <a:rPr lang="ar-SA" sz="3200" baseline="30000" dirty="0"/>
              <a:t>2 </a:t>
            </a:r>
          </a:p>
          <a:p>
            <a:r>
              <a:rPr lang="ar-SA" sz="3200" dirty="0">
                <a:cs typeface="Al-KsorZulfiMath" pitchFamily="2" charset="-78"/>
              </a:rPr>
              <a:t>ج </a:t>
            </a:r>
            <a:r>
              <a:rPr lang="ar-SA" sz="3200" baseline="30000" dirty="0"/>
              <a:t>2</a:t>
            </a:r>
            <a:r>
              <a:rPr lang="ar-SA" sz="3200" dirty="0"/>
              <a:t> =  18 </a:t>
            </a:r>
            <a:r>
              <a:rPr lang="ar-SA" sz="3200" baseline="30000" dirty="0"/>
              <a:t>2</a:t>
            </a:r>
            <a:r>
              <a:rPr lang="ar-SA" sz="3200" dirty="0"/>
              <a:t> + 24  </a:t>
            </a:r>
            <a:r>
              <a:rPr lang="ar-SA" sz="3200" baseline="30000" dirty="0"/>
              <a:t>2 </a:t>
            </a:r>
          </a:p>
          <a:p>
            <a:r>
              <a:rPr lang="ar-SA" sz="3200" dirty="0">
                <a:cs typeface="Al-KsorZulfiMath" pitchFamily="2" charset="-78"/>
              </a:rPr>
              <a:t>ج </a:t>
            </a:r>
            <a:r>
              <a:rPr lang="ar-SA" sz="3200" baseline="30000" dirty="0"/>
              <a:t>2</a:t>
            </a:r>
            <a:r>
              <a:rPr lang="ar-SA" sz="3200" dirty="0"/>
              <a:t> = 324 + 576</a:t>
            </a:r>
            <a:endParaRPr lang="ar-SA" sz="3200" baseline="30000" dirty="0"/>
          </a:p>
          <a:p>
            <a:r>
              <a:rPr lang="ar-SA" sz="3200" dirty="0">
                <a:cs typeface="Al-KsorZulfiMath" pitchFamily="2" charset="-78"/>
              </a:rPr>
              <a:t>ج </a:t>
            </a:r>
            <a:r>
              <a:rPr lang="ar-SA" sz="3200" baseline="30000" dirty="0"/>
              <a:t>2</a:t>
            </a:r>
            <a:r>
              <a:rPr lang="ar-SA" sz="3200" dirty="0"/>
              <a:t> = 900</a:t>
            </a:r>
          </a:p>
          <a:p>
            <a:r>
              <a:rPr lang="ar-SA" sz="3200" dirty="0">
                <a:cs typeface="Al-KsorZulfiMath" pitchFamily="2" charset="-78"/>
              </a:rPr>
              <a:t>ج</a:t>
            </a:r>
            <a:r>
              <a:rPr lang="ar-SA" sz="3200" dirty="0"/>
              <a:t>   = </a:t>
            </a:r>
            <a:r>
              <a:rPr lang="ar-SA" sz="3200" dirty="0">
                <a:cs typeface="Al-KsorZulfiMath" pitchFamily="2" charset="-78"/>
              </a:rPr>
              <a:t>_</a:t>
            </a:r>
            <a:r>
              <a:rPr lang="ar-SA" sz="3200" dirty="0"/>
              <a:t> </a:t>
            </a:r>
            <a:r>
              <a:rPr lang="ar-SA" sz="4000" dirty="0">
                <a:cs typeface="Al-KsorZulfiMath" pitchFamily="2" charset="-78"/>
              </a:rPr>
              <a:t>و</a:t>
            </a:r>
            <a:r>
              <a:rPr lang="ar-SA" sz="2400" dirty="0"/>
              <a:t>900</a:t>
            </a:r>
            <a:r>
              <a:rPr lang="ar-SA" sz="3200" dirty="0">
                <a:cs typeface="Al-KsorZulfiMath" pitchFamily="2" charset="-78"/>
              </a:rPr>
              <a:t>/</a:t>
            </a:r>
            <a:endParaRPr lang="ar-SA" sz="4800" baseline="30000" dirty="0"/>
          </a:p>
          <a:p>
            <a:r>
              <a:rPr lang="ar-SA" sz="3200" dirty="0">
                <a:cs typeface="Al-KsorZulfiMath" pitchFamily="2" charset="-78"/>
              </a:rPr>
              <a:t>ج  </a:t>
            </a:r>
            <a:r>
              <a:rPr lang="ar-SA" sz="3200" dirty="0"/>
              <a:t>= + </a:t>
            </a:r>
            <a:r>
              <a:rPr lang="ar-SA" sz="2800" dirty="0"/>
              <a:t>30 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76672"/>
            <a:ext cx="338714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04664"/>
            <a:ext cx="2047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395536" y="2862803"/>
            <a:ext cx="8028384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أ </a:t>
            </a:r>
            <a:r>
              <a:rPr lang="ar-SA" sz="2800" baseline="30000" dirty="0"/>
              <a:t>2</a:t>
            </a:r>
            <a:r>
              <a:rPr lang="ar-SA" sz="2800" dirty="0"/>
              <a:t> +</a:t>
            </a:r>
            <a:r>
              <a:rPr lang="ar-SA" sz="3200" dirty="0"/>
              <a:t> ب </a:t>
            </a:r>
            <a:r>
              <a:rPr lang="ar-SA" sz="3200" baseline="30000" dirty="0"/>
              <a:t>2 </a:t>
            </a:r>
            <a:r>
              <a:rPr lang="ar-SA" sz="3200" dirty="0"/>
              <a:t>= </a:t>
            </a:r>
            <a:r>
              <a:rPr lang="ar-SA" sz="3200" dirty="0">
                <a:cs typeface="Al-KsorZulfiMath" pitchFamily="2" charset="-78"/>
              </a:rPr>
              <a:t>ج </a:t>
            </a:r>
            <a:r>
              <a:rPr lang="ar-SA" sz="3200" baseline="30000" dirty="0"/>
              <a:t>2</a:t>
            </a:r>
            <a:r>
              <a:rPr lang="ar-SA" sz="3200" dirty="0"/>
              <a:t> </a:t>
            </a:r>
            <a:endParaRPr lang="ar-SA" sz="3200" baseline="30000" dirty="0"/>
          </a:p>
          <a:p>
            <a:r>
              <a:rPr lang="ar-SA" sz="2800" dirty="0"/>
              <a:t>3 </a:t>
            </a:r>
            <a:r>
              <a:rPr lang="ar-SA" sz="2800" baseline="30000" dirty="0"/>
              <a:t>2</a:t>
            </a:r>
            <a:r>
              <a:rPr lang="ar-SA" sz="2800" dirty="0"/>
              <a:t> +</a:t>
            </a:r>
            <a:r>
              <a:rPr lang="ar-SA" sz="3200" dirty="0"/>
              <a:t> ب </a:t>
            </a:r>
            <a:r>
              <a:rPr lang="ar-SA" sz="3200" baseline="30000" dirty="0"/>
              <a:t>2 </a:t>
            </a:r>
            <a:r>
              <a:rPr lang="ar-SA" sz="3200" dirty="0"/>
              <a:t>= 8 </a:t>
            </a:r>
            <a:r>
              <a:rPr lang="ar-SA" sz="3200" baseline="30000" dirty="0"/>
              <a:t>2</a:t>
            </a:r>
            <a:r>
              <a:rPr lang="ar-SA" sz="3200" dirty="0"/>
              <a:t> </a:t>
            </a:r>
            <a:endParaRPr lang="ar-SA" sz="3200" baseline="30000" dirty="0"/>
          </a:p>
          <a:p>
            <a:r>
              <a:rPr lang="ar-SA" sz="2800" dirty="0"/>
              <a:t>9  +</a:t>
            </a:r>
            <a:r>
              <a:rPr lang="ar-SA" sz="3200" dirty="0"/>
              <a:t> ب </a:t>
            </a:r>
            <a:r>
              <a:rPr lang="ar-SA" sz="3200" baseline="30000" dirty="0"/>
              <a:t>2 </a:t>
            </a:r>
            <a:r>
              <a:rPr lang="ar-SA" sz="3200" dirty="0"/>
              <a:t>= 64 </a:t>
            </a:r>
            <a:endParaRPr lang="ar-SA" sz="3200" baseline="30000" dirty="0"/>
          </a:p>
          <a:p>
            <a:r>
              <a:rPr lang="ar-SA" sz="2800" dirty="0"/>
              <a:t>9 </a:t>
            </a:r>
            <a:r>
              <a:rPr lang="ar-SA" sz="3200" dirty="0">
                <a:solidFill>
                  <a:srgbClr val="FF3300"/>
                </a:solidFill>
              </a:rPr>
              <a:t>-</a:t>
            </a:r>
            <a:r>
              <a:rPr lang="ar-SA" sz="2800" dirty="0"/>
              <a:t> </a:t>
            </a:r>
            <a:r>
              <a:rPr lang="ar-SA" sz="3200" dirty="0">
                <a:solidFill>
                  <a:srgbClr val="FF3300"/>
                </a:solidFill>
              </a:rPr>
              <a:t>9</a:t>
            </a:r>
            <a:r>
              <a:rPr lang="ar-SA" sz="2800" dirty="0"/>
              <a:t> +</a:t>
            </a:r>
            <a:r>
              <a:rPr lang="ar-SA" sz="3200" dirty="0"/>
              <a:t> ب </a:t>
            </a:r>
            <a:r>
              <a:rPr lang="ar-SA" sz="3200" baseline="30000" dirty="0"/>
              <a:t>2 </a:t>
            </a:r>
            <a:r>
              <a:rPr lang="ar-SA" sz="3200" dirty="0"/>
              <a:t>=64 </a:t>
            </a:r>
            <a:r>
              <a:rPr lang="ar-SA" sz="3200" dirty="0">
                <a:solidFill>
                  <a:srgbClr val="FF3300"/>
                </a:solidFill>
              </a:rPr>
              <a:t>– 9</a:t>
            </a:r>
            <a:r>
              <a:rPr lang="ar-SA" sz="3200" dirty="0"/>
              <a:t> </a:t>
            </a:r>
            <a:endParaRPr lang="ar-SA" sz="3200" baseline="30000" dirty="0"/>
          </a:p>
          <a:p>
            <a:r>
              <a:rPr lang="ar-SA" sz="3200" dirty="0"/>
              <a:t> ب </a:t>
            </a:r>
            <a:r>
              <a:rPr lang="ar-SA" sz="3200" baseline="30000" dirty="0"/>
              <a:t>2 </a:t>
            </a:r>
            <a:r>
              <a:rPr lang="ar-SA" sz="3200" dirty="0"/>
              <a:t>=  55</a:t>
            </a:r>
            <a:endParaRPr lang="ar-SA" sz="3200" dirty="0">
              <a:cs typeface="Al-KsorZulfiMath" pitchFamily="2" charset="-78"/>
            </a:endParaRPr>
          </a:p>
          <a:p>
            <a:r>
              <a:rPr lang="ar-SA" sz="3200" dirty="0"/>
              <a:t> ب = </a:t>
            </a:r>
            <a:r>
              <a:rPr lang="ar-SA" sz="3200" dirty="0">
                <a:cs typeface="Al-KsorZulfiMath" pitchFamily="2" charset="-78"/>
              </a:rPr>
              <a:t>_</a:t>
            </a:r>
            <a:r>
              <a:rPr lang="ar-SA" sz="3200" dirty="0"/>
              <a:t> </a:t>
            </a:r>
            <a:r>
              <a:rPr lang="ar-SA" sz="4000" dirty="0">
                <a:cs typeface="Al-KsorZulfiMath" pitchFamily="2" charset="-78"/>
              </a:rPr>
              <a:t>و</a:t>
            </a:r>
            <a:r>
              <a:rPr lang="ar-SA" sz="2400" dirty="0"/>
              <a:t>55</a:t>
            </a:r>
            <a:r>
              <a:rPr lang="ar-SA" sz="3200" dirty="0">
                <a:cs typeface="Al-KsorZulfiMath" pitchFamily="2" charset="-78"/>
              </a:rPr>
              <a:t>/</a:t>
            </a:r>
            <a:endParaRPr lang="ar-SA" sz="4800" baseline="30000" dirty="0"/>
          </a:p>
          <a:p>
            <a:r>
              <a:rPr lang="ar-SA" sz="3200" dirty="0"/>
              <a:t>ب = + </a:t>
            </a:r>
            <a:r>
              <a:rPr lang="ar-SA" sz="2800" dirty="0"/>
              <a:t>7.416 ملم  </a:t>
            </a:r>
            <a:r>
              <a:rPr lang="ar-SA" sz="2800" dirty="0">
                <a:cs typeface="Al-KsorZulfiMath" pitchFamily="2" charset="-78"/>
              </a:rPr>
              <a:t>ت</a:t>
            </a:r>
            <a:r>
              <a:rPr lang="ar-SA" sz="2800" dirty="0"/>
              <a:t> 7.4 ملم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04664"/>
            <a:ext cx="2047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908720"/>
            <a:ext cx="3162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323528" y="2636912"/>
            <a:ext cx="8028384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أ </a:t>
            </a:r>
            <a:r>
              <a:rPr lang="ar-SA" sz="2800" baseline="30000" dirty="0"/>
              <a:t>2</a:t>
            </a:r>
            <a:r>
              <a:rPr lang="ar-SA" sz="2800" dirty="0"/>
              <a:t> +</a:t>
            </a:r>
            <a:r>
              <a:rPr lang="ar-SA" sz="3200" dirty="0"/>
              <a:t> ب </a:t>
            </a:r>
            <a:r>
              <a:rPr lang="ar-SA" sz="3200" baseline="30000" dirty="0"/>
              <a:t>2 </a:t>
            </a:r>
            <a:r>
              <a:rPr lang="ar-SA" sz="3200" dirty="0"/>
              <a:t>= </a:t>
            </a:r>
            <a:r>
              <a:rPr lang="ar-SA" sz="3200" dirty="0">
                <a:cs typeface="Al-KsorZulfiMath" pitchFamily="2" charset="-78"/>
              </a:rPr>
              <a:t>ج </a:t>
            </a:r>
            <a:r>
              <a:rPr lang="ar-SA" sz="3200" baseline="30000" dirty="0"/>
              <a:t>2</a:t>
            </a:r>
            <a:r>
              <a:rPr lang="ar-SA" sz="3200" dirty="0"/>
              <a:t> </a:t>
            </a:r>
            <a:endParaRPr lang="ar-SA" sz="3200" baseline="30000" dirty="0"/>
          </a:p>
          <a:p>
            <a:r>
              <a:rPr lang="ar-SA" sz="2800" dirty="0"/>
              <a:t>أ </a:t>
            </a:r>
            <a:r>
              <a:rPr lang="ar-SA" sz="2800" baseline="30000" dirty="0"/>
              <a:t>2</a:t>
            </a:r>
            <a:r>
              <a:rPr lang="ar-SA" sz="2800" dirty="0"/>
              <a:t> +</a:t>
            </a:r>
            <a:r>
              <a:rPr lang="ar-SA" sz="3200" dirty="0"/>
              <a:t> 17 </a:t>
            </a:r>
            <a:r>
              <a:rPr lang="ar-SA" sz="3200" baseline="30000" dirty="0"/>
              <a:t>2 </a:t>
            </a:r>
            <a:r>
              <a:rPr lang="ar-SA" sz="3200" dirty="0"/>
              <a:t>= 20 </a:t>
            </a:r>
            <a:r>
              <a:rPr lang="ar-SA" sz="3200" baseline="30000" dirty="0"/>
              <a:t>2</a:t>
            </a:r>
            <a:r>
              <a:rPr lang="ar-SA" sz="3200" dirty="0"/>
              <a:t> </a:t>
            </a:r>
            <a:endParaRPr lang="ar-SA" sz="3200" baseline="30000" dirty="0"/>
          </a:p>
          <a:p>
            <a:r>
              <a:rPr lang="ar-SA" sz="2800" dirty="0"/>
              <a:t>أ </a:t>
            </a:r>
            <a:r>
              <a:rPr lang="ar-SA" sz="2800" baseline="30000" dirty="0"/>
              <a:t>2</a:t>
            </a:r>
            <a:r>
              <a:rPr lang="ar-SA" sz="2800" dirty="0"/>
              <a:t> +</a:t>
            </a:r>
            <a:r>
              <a:rPr lang="ar-SA" sz="3200" dirty="0"/>
              <a:t> 289</a:t>
            </a:r>
            <a:r>
              <a:rPr lang="ar-SA" sz="3200" baseline="30000" dirty="0"/>
              <a:t> </a:t>
            </a:r>
            <a:r>
              <a:rPr lang="ar-SA" sz="3200" dirty="0"/>
              <a:t>= 400</a:t>
            </a:r>
            <a:endParaRPr lang="ar-SA" sz="3200" baseline="30000" dirty="0"/>
          </a:p>
          <a:p>
            <a:r>
              <a:rPr lang="ar-SA" sz="2800" dirty="0"/>
              <a:t>أ </a:t>
            </a:r>
            <a:r>
              <a:rPr lang="ar-SA" sz="2800" baseline="30000" dirty="0"/>
              <a:t>2</a:t>
            </a:r>
            <a:r>
              <a:rPr lang="ar-SA" sz="2800" dirty="0"/>
              <a:t>  + 289 </a:t>
            </a:r>
            <a:r>
              <a:rPr lang="ar-SA" sz="3200" dirty="0">
                <a:solidFill>
                  <a:srgbClr val="FF3300"/>
                </a:solidFill>
              </a:rPr>
              <a:t>-</a:t>
            </a:r>
            <a:r>
              <a:rPr lang="ar-SA" sz="2800" dirty="0"/>
              <a:t> </a:t>
            </a:r>
            <a:r>
              <a:rPr lang="ar-SA" sz="3200" dirty="0">
                <a:solidFill>
                  <a:srgbClr val="FF3300"/>
                </a:solidFill>
              </a:rPr>
              <a:t>289</a:t>
            </a:r>
            <a:r>
              <a:rPr lang="ar-SA" sz="2800" dirty="0"/>
              <a:t> </a:t>
            </a:r>
            <a:r>
              <a:rPr lang="ar-SA" sz="3200" dirty="0"/>
              <a:t>=400 </a:t>
            </a:r>
            <a:r>
              <a:rPr lang="ar-SA" sz="3200" dirty="0">
                <a:solidFill>
                  <a:srgbClr val="FF3300"/>
                </a:solidFill>
              </a:rPr>
              <a:t>– 289</a:t>
            </a:r>
            <a:r>
              <a:rPr lang="ar-SA" sz="3200" dirty="0"/>
              <a:t> </a:t>
            </a:r>
            <a:endParaRPr lang="ar-SA" sz="3200" baseline="30000" dirty="0"/>
          </a:p>
          <a:p>
            <a:r>
              <a:rPr lang="ar-SA" sz="3200" dirty="0"/>
              <a:t> أ </a:t>
            </a:r>
            <a:r>
              <a:rPr lang="ar-SA" sz="3200" baseline="30000" dirty="0"/>
              <a:t>2 </a:t>
            </a:r>
            <a:r>
              <a:rPr lang="ar-SA" sz="3200" dirty="0"/>
              <a:t>=  111</a:t>
            </a:r>
            <a:endParaRPr lang="ar-SA" sz="3200" dirty="0">
              <a:cs typeface="Al-KsorZulfiMath" pitchFamily="2" charset="-78"/>
            </a:endParaRPr>
          </a:p>
          <a:p>
            <a:r>
              <a:rPr lang="ar-SA" sz="3200" dirty="0"/>
              <a:t> أ = </a:t>
            </a:r>
            <a:r>
              <a:rPr lang="ar-SA" sz="3200" dirty="0">
                <a:cs typeface="Al-KsorZulfiMath" pitchFamily="2" charset="-78"/>
              </a:rPr>
              <a:t>_</a:t>
            </a:r>
            <a:r>
              <a:rPr lang="ar-SA" sz="3200" dirty="0"/>
              <a:t> </a:t>
            </a:r>
            <a:r>
              <a:rPr lang="ar-SA" sz="4000" dirty="0">
                <a:cs typeface="Al-KsorZulfiMath" pitchFamily="2" charset="-78"/>
              </a:rPr>
              <a:t>و</a:t>
            </a:r>
            <a:r>
              <a:rPr lang="ar-SA" sz="2400" dirty="0"/>
              <a:t>111</a:t>
            </a:r>
            <a:r>
              <a:rPr lang="ar-SA" sz="3200" dirty="0">
                <a:cs typeface="Al-KsorZulfiMath" pitchFamily="2" charset="-78"/>
              </a:rPr>
              <a:t>/</a:t>
            </a:r>
            <a:endParaRPr lang="ar-SA" sz="4800" baseline="30000" dirty="0"/>
          </a:p>
          <a:p>
            <a:r>
              <a:rPr lang="ar-SA" sz="3200" dirty="0"/>
              <a:t>ب = + </a:t>
            </a:r>
            <a:r>
              <a:rPr lang="ar-SA" sz="2800" dirty="0"/>
              <a:t>10.53 سم  </a:t>
            </a:r>
            <a:r>
              <a:rPr lang="ar-SA" sz="2800" dirty="0">
                <a:cs typeface="Al-KsorZulfiMath" pitchFamily="2" charset="-78"/>
              </a:rPr>
              <a:t>ت</a:t>
            </a:r>
            <a:r>
              <a:rPr lang="ar-SA" sz="2800" dirty="0"/>
              <a:t> 10.5 سم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908720"/>
            <a:ext cx="76962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 r="1794" b="53062"/>
          <a:stretch>
            <a:fillRect/>
          </a:stretch>
        </p:blipFill>
        <p:spPr bwMode="auto">
          <a:xfrm>
            <a:off x="27296" y="933113"/>
            <a:ext cx="7884368" cy="206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8460432" y="137270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t="43999" r="1794" b="38003"/>
          <a:stretch>
            <a:fillRect/>
          </a:stretch>
        </p:blipFill>
        <p:spPr bwMode="auto">
          <a:xfrm>
            <a:off x="107504" y="2996952"/>
            <a:ext cx="78488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t="43999" r="1794" b="38003"/>
          <a:stretch>
            <a:fillRect/>
          </a:stretch>
        </p:blipFill>
        <p:spPr bwMode="auto">
          <a:xfrm>
            <a:off x="3274432" y="4594776"/>
            <a:ext cx="45010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t="69360" r="1794" b="18369"/>
          <a:stretch>
            <a:fillRect/>
          </a:stretch>
        </p:blipFill>
        <p:spPr bwMode="auto">
          <a:xfrm>
            <a:off x="3275856" y="4941168"/>
            <a:ext cx="45730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t="69360" r="1794" b="18369"/>
          <a:stretch>
            <a:fillRect/>
          </a:stretch>
        </p:blipFill>
        <p:spPr bwMode="auto">
          <a:xfrm>
            <a:off x="3423640" y="5367104"/>
            <a:ext cx="45730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6165304"/>
            <a:ext cx="2181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 t="69360" r="1794" b="18369"/>
          <a:stretch>
            <a:fillRect/>
          </a:stretch>
        </p:blipFill>
        <p:spPr bwMode="auto">
          <a:xfrm>
            <a:off x="3428256" y="5805264"/>
            <a:ext cx="45730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109" y="58056"/>
            <a:ext cx="3896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0" y="260648"/>
            <a:ext cx="34918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تنتظر المعلومة اكتشف بنفسك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2843808" y="1124744"/>
            <a:ext cx="59046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cs typeface="MCS Nask S_U normal." pitchFamily="2" charset="-78"/>
              </a:rPr>
              <a:t>صنف المثلثات التالية  بحسب زواياها:</a:t>
            </a:r>
          </a:p>
        </p:txBody>
      </p:sp>
      <p:sp>
        <p:nvSpPr>
          <p:cNvPr id="15" name="مثلث متساوي الساقين 14"/>
          <p:cNvSpPr/>
          <p:nvPr/>
        </p:nvSpPr>
        <p:spPr>
          <a:xfrm>
            <a:off x="6732240" y="2204864"/>
            <a:ext cx="1728192" cy="201622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ثلث قائم الزاوية 15"/>
          <p:cNvSpPr/>
          <p:nvPr/>
        </p:nvSpPr>
        <p:spPr>
          <a:xfrm>
            <a:off x="3923928" y="2348880"/>
            <a:ext cx="2088232" cy="3024336"/>
          </a:xfrm>
          <a:prstGeom prst="rtTriangl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1" name="مجموعة 30"/>
          <p:cNvGrpSpPr/>
          <p:nvPr/>
        </p:nvGrpSpPr>
        <p:grpSpPr>
          <a:xfrm>
            <a:off x="539552" y="2204864"/>
            <a:ext cx="2376264" cy="3024336"/>
            <a:chOff x="1259632" y="2636912"/>
            <a:chExt cx="864096" cy="1656184"/>
          </a:xfrm>
        </p:grpSpPr>
        <p:cxnSp>
          <p:nvCxnSpPr>
            <p:cNvPr id="24" name="رابط مستقيم 23"/>
            <p:cNvCxnSpPr/>
            <p:nvPr/>
          </p:nvCxnSpPr>
          <p:spPr>
            <a:xfrm rot="5400000">
              <a:off x="683568" y="3212976"/>
              <a:ext cx="1152128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>
              <a:off x="1259632" y="3789040"/>
              <a:ext cx="864096" cy="504056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رابط مستقيم 28"/>
            <p:cNvCxnSpPr/>
            <p:nvPr/>
          </p:nvCxnSpPr>
          <p:spPr>
            <a:xfrm rot="16200000" flipH="1">
              <a:off x="863588" y="3032956"/>
              <a:ext cx="1656184" cy="864096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مربع نص 31"/>
          <p:cNvSpPr txBox="1"/>
          <p:nvPr/>
        </p:nvSpPr>
        <p:spPr>
          <a:xfrm>
            <a:off x="7092280" y="3645024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حاد الزوايا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4139952" y="4509120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قائم الزاوية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323528" y="3861048"/>
            <a:ext cx="15841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منفرج الزاوية</a:t>
            </a:r>
          </a:p>
        </p:txBody>
      </p:sp>
      <p:sp>
        <p:nvSpPr>
          <p:cNvPr id="35" name="مستطيل 34"/>
          <p:cNvSpPr/>
          <p:nvPr/>
        </p:nvSpPr>
        <p:spPr>
          <a:xfrm>
            <a:off x="3923928" y="5085184"/>
            <a:ext cx="288032" cy="2880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سهم إلى اليمين 35"/>
          <p:cNvSpPr/>
          <p:nvPr/>
        </p:nvSpPr>
        <p:spPr>
          <a:xfrm rot="20482623">
            <a:off x="1738321" y="5258178"/>
            <a:ext cx="2203265" cy="936104"/>
          </a:xfrm>
          <a:prstGeom prst="rightArrow">
            <a:avLst/>
          </a:prstGeom>
          <a:noFill/>
          <a:ln cmpd="dbl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زاوية قائمة</a:t>
            </a:r>
          </a:p>
        </p:txBody>
      </p:sp>
      <p:sp>
        <p:nvSpPr>
          <p:cNvPr id="37" name="سهم إلى اليمين 36"/>
          <p:cNvSpPr/>
          <p:nvPr/>
        </p:nvSpPr>
        <p:spPr>
          <a:xfrm>
            <a:off x="2655080" y="3284984"/>
            <a:ext cx="1267161" cy="936104"/>
          </a:xfrm>
          <a:prstGeom prst="rightArrow">
            <a:avLst/>
          </a:prstGeom>
          <a:noFill/>
          <a:ln cmpd="dbl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ساق </a:t>
            </a:r>
          </a:p>
        </p:txBody>
      </p:sp>
      <p:sp>
        <p:nvSpPr>
          <p:cNvPr id="38" name="سهم إلى اليمين 37"/>
          <p:cNvSpPr/>
          <p:nvPr/>
        </p:nvSpPr>
        <p:spPr>
          <a:xfrm rot="16200000">
            <a:off x="4204715" y="5596486"/>
            <a:ext cx="1296143" cy="849603"/>
          </a:xfrm>
          <a:prstGeom prst="rightArrow">
            <a:avLst/>
          </a:prstGeom>
          <a:noFill/>
          <a:ln cmpd="dbl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ساق </a:t>
            </a:r>
          </a:p>
        </p:txBody>
      </p:sp>
      <p:sp>
        <p:nvSpPr>
          <p:cNvPr id="40" name="سهم للأسفل 39"/>
          <p:cNvSpPr/>
          <p:nvPr/>
        </p:nvSpPr>
        <p:spPr>
          <a:xfrm rot="2651398">
            <a:off x="5083670" y="2681921"/>
            <a:ext cx="914746" cy="1426246"/>
          </a:xfrm>
          <a:prstGeom prst="downArrow">
            <a:avLst/>
          </a:prstGeom>
          <a:noFill/>
          <a:ln cmpd="dbl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</a:rPr>
              <a:t>وتـــــر</a:t>
            </a:r>
          </a:p>
        </p:txBody>
      </p:sp>
      <p:sp>
        <p:nvSpPr>
          <p:cNvPr id="19" name="مربع نص 18"/>
          <p:cNvSpPr txBox="1"/>
          <p:nvPr/>
        </p:nvSpPr>
        <p:spPr>
          <a:xfrm rot="18719234">
            <a:off x="4957122" y="3126582"/>
            <a:ext cx="30844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وهو أطول ضلع في المثلث القائم الزاوية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1881419" cy="1052736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6" grpId="0" animBg="1"/>
      <p:bldP spid="32" grpId="0"/>
      <p:bldP spid="32" grpId="1"/>
      <p:bldP spid="33" grpId="0"/>
      <p:bldP spid="34" grpId="0"/>
      <p:bldP spid="34" grpId="1"/>
      <p:bldP spid="35" grpId="0" animBg="1"/>
      <p:bldP spid="36" grpId="0" animBg="1"/>
      <p:bldP spid="37" grpId="0" animBg="1"/>
      <p:bldP spid="38" grpId="0" animBg="1"/>
      <p:bldP spid="40" grpId="0" animBg="1"/>
      <p:bldP spid="19" grpId="0"/>
      <p:bldP spid="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32440" y="1340768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836712"/>
            <a:ext cx="756084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رابط مستقيم 11"/>
          <p:cNvCxnSpPr/>
          <p:nvPr/>
        </p:nvCxnSpPr>
        <p:spPr>
          <a:xfrm rot="5400000">
            <a:off x="3383868" y="3969060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5364088" y="2348880"/>
            <a:ext cx="2880320" cy="41488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Al-KsorZulfiMath" pitchFamily="2" charset="-78"/>
              </a:rPr>
              <a:t>   ج </a:t>
            </a:r>
            <a:r>
              <a:rPr lang="ar-SA" sz="24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  = أ </a:t>
            </a:r>
            <a:r>
              <a:rPr lang="ar-SA" sz="24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 +</a:t>
            </a:r>
            <a:r>
              <a:rPr lang="ar-SA" sz="2800" dirty="0">
                <a:solidFill>
                  <a:schemeClr val="bg2">
                    <a:lumMod val="10000"/>
                  </a:schemeClr>
                </a:solidFill>
              </a:rPr>
              <a:t> ب </a:t>
            </a:r>
            <a:r>
              <a:rPr lang="ar-SA" sz="2800" baseline="30000" dirty="0">
                <a:solidFill>
                  <a:schemeClr val="bg2">
                    <a:lumMod val="10000"/>
                  </a:schemeClr>
                </a:solidFill>
              </a:rPr>
              <a:t>2 </a:t>
            </a:r>
            <a:endParaRPr lang="ar-SA" sz="2000" baseline="30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+mj-cs"/>
              </a:rPr>
              <a:t>60 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Al-KsorZulfiMath" pitchFamily="2" charset="-78"/>
              </a:rPr>
              <a:t> </a:t>
            </a:r>
            <a:r>
              <a:rPr lang="ar-SA" sz="24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  =  36 </a:t>
            </a:r>
            <a:r>
              <a:rPr lang="ar-SA" sz="24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+ 48 </a:t>
            </a:r>
            <a:r>
              <a:rPr lang="ar-SA" sz="2400" baseline="30000" dirty="0">
                <a:solidFill>
                  <a:schemeClr val="bg2">
                    <a:lumMod val="10000"/>
                  </a:schemeClr>
                </a:solidFill>
              </a:rPr>
              <a:t>2 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3600 = 1296 + 2304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3600 = 3600</a:t>
            </a:r>
          </a:p>
          <a:p>
            <a:pPr algn="l">
              <a:lnSpc>
                <a:spcPct val="150000"/>
              </a:lnSpc>
            </a:pPr>
            <a:r>
              <a:rPr lang="ar-SA" sz="2400" dirty="0">
                <a:solidFill>
                  <a:srgbClr val="FF0000"/>
                </a:solidFill>
                <a:cs typeface="Al-KsorZulfiMath" pitchFamily="2" charset="-78"/>
              </a:rPr>
              <a:t>ض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المثلث قائم الزاوية</a:t>
            </a:r>
          </a:p>
          <a:p>
            <a:pPr>
              <a:lnSpc>
                <a:spcPct val="150000"/>
              </a:lnSpc>
            </a:pPr>
            <a:endParaRPr lang="ar-SA" sz="2400" baseline="30000" dirty="0"/>
          </a:p>
          <a:p>
            <a:pPr>
              <a:lnSpc>
                <a:spcPct val="150000"/>
              </a:lnSpc>
            </a:pPr>
            <a:endParaRPr lang="ar-SA" sz="2000" baseline="300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403648" y="2276872"/>
            <a:ext cx="2880320" cy="41488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  <a:cs typeface="Al-KsorZulfiMath" pitchFamily="2" charset="-78"/>
              </a:rPr>
              <a:t>   </a:t>
            </a:r>
            <a:r>
              <a:rPr lang="ar-SA" sz="2400" dirty="0">
                <a:solidFill>
                  <a:srgbClr val="003300"/>
                </a:solidFill>
                <a:cs typeface="Al-KsorZulfiMath" pitchFamily="2" charset="-78"/>
              </a:rPr>
              <a:t>ج </a:t>
            </a:r>
            <a:r>
              <a:rPr lang="ar-SA" sz="2400" baseline="30000" dirty="0">
                <a:solidFill>
                  <a:srgbClr val="003300"/>
                </a:solidFill>
              </a:rPr>
              <a:t>2</a:t>
            </a:r>
            <a:r>
              <a:rPr lang="ar-SA" sz="2400" dirty="0">
                <a:solidFill>
                  <a:srgbClr val="003300"/>
                </a:solidFill>
              </a:rPr>
              <a:t>  = أ </a:t>
            </a:r>
            <a:r>
              <a:rPr lang="ar-SA" sz="2400" baseline="30000" dirty="0">
                <a:solidFill>
                  <a:srgbClr val="003300"/>
                </a:solidFill>
              </a:rPr>
              <a:t>2</a:t>
            </a:r>
            <a:r>
              <a:rPr lang="ar-SA" sz="2400" dirty="0">
                <a:solidFill>
                  <a:srgbClr val="003300"/>
                </a:solidFill>
              </a:rPr>
              <a:t> +</a:t>
            </a:r>
            <a:r>
              <a:rPr lang="ar-SA" sz="2800" dirty="0">
                <a:solidFill>
                  <a:srgbClr val="003300"/>
                </a:solidFill>
              </a:rPr>
              <a:t> ب </a:t>
            </a:r>
            <a:r>
              <a:rPr lang="ar-SA" sz="2800" baseline="30000" dirty="0">
                <a:solidFill>
                  <a:srgbClr val="003300"/>
                </a:solidFill>
              </a:rPr>
              <a:t>2 </a:t>
            </a:r>
            <a:endParaRPr lang="ar-SA" sz="2000" baseline="30000" dirty="0">
              <a:solidFill>
                <a:srgbClr val="003300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3300"/>
                </a:solidFill>
                <a:cs typeface="+mj-cs"/>
              </a:rPr>
              <a:t>   7 </a:t>
            </a:r>
            <a:r>
              <a:rPr lang="ar-SA" sz="2400" baseline="30000" dirty="0">
                <a:solidFill>
                  <a:srgbClr val="003300"/>
                </a:solidFill>
              </a:rPr>
              <a:t>2</a:t>
            </a:r>
            <a:r>
              <a:rPr lang="ar-SA" sz="2400" dirty="0">
                <a:solidFill>
                  <a:srgbClr val="003300"/>
                </a:solidFill>
              </a:rPr>
              <a:t>  =  4 </a:t>
            </a:r>
            <a:r>
              <a:rPr lang="ar-SA" sz="2400" baseline="30000" dirty="0">
                <a:solidFill>
                  <a:srgbClr val="003300"/>
                </a:solidFill>
              </a:rPr>
              <a:t>2</a:t>
            </a:r>
            <a:r>
              <a:rPr lang="ar-SA" sz="2400" dirty="0">
                <a:solidFill>
                  <a:srgbClr val="003300"/>
                </a:solidFill>
              </a:rPr>
              <a:t>+ 5 </a:t>
            </a:r>
            <a:r>
              <a:rPr lang="ar-SA" sz="2400" baseline="30000" dirty="0">
                <a:solidFill>
                  <a:srgbClr val="003300"/>
                </a:solidFill>
              </a:rPr>
              <a:t>2 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3300"/>
                </a:solidFill>
              </a:rPr>
              <a:t>    49 = 16 + 25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3300"/>
                </a:solidFill>
              </a:rPr>
              <a:t>    49 = 41</a:t>
            </a:r>
          </a:p>
          <a:p>
            <a:pPr algn="l">
              <a:lnSpc>
                <a:spcPct val="150000"/>
              </a:lnSpc>
            </a:pPr>
            <a:r>
              <a:rPr lang="ar-SA" sz="2400" dirty="0" err="1">
                <a:solidFill>
                  <a:srgbClr val="FF0000"/>
                </a:solidFill>
                <a:cs typeface="Al-KsorZulfiMath" pitchFamily="2" charset="-78"/>
              </a:rPr>
              <a:t>ضض</a:t>
            </a:r>
            <a:endParaRPr lang="ar-SA" sz="2400" dirty="0">
              <a:solidFill>
                <a:srgbClr val="FF0000"/>
              </a:solidFill>
              <a:cs typeface="Al-KsorZulfiMath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003300"/>
                </a:solidFill>
              </a:rPr>
              <a:t>المثلث غير قائم الزاوية</a:t>
            </a:r>
          </a:p>
          <a:p>
            <a:pPr>
              <a:lnSpc>
                <a:spcPct val="150000"/>
              </a:lnSpc>
            </a:pPr>
            <a:endParaRPr lang="ar-SA" sz="2400" baseline="30000" dirty="0"/>
          </a:p>
          <a:p>
            <a:pPr>
              <a:lnSpc>
                <a:spcPct val="150000"/>
              </a:lnSpc>
            </a:pPr>
            <a:endParaRPr lang="ar-SA" sz="2000" baseline="30000" dirty="0"/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5220072" y="2420888"/>
            <a:ext cx="3600400" cy="3456384"/>
          </a:xfrm>
          <a:prstGeom prst="roundRect">
            <a:avLst/>
          </a:prstGeom>
          <a:solidFill>
            <a:srgbClr val="B42696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971600" y="2348880"/>
            <a:ext cx="3600400" cy="3456384"/>
          </a:xfrm>
          <a:prstGeom prst="roundRect">
            <a:avLst/>
          </a:prstGeom>
          <a:solidFill>
            <a:srgbClr val="FFFF0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32440" y="137270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t="14000"/>
          <a:stretch>
            <a:fillRect/>
          </a:stretch>
        </p:blipFill>
        <p:spPr bwMode="auto">
          <a:xfrm>
            <a:off x="4067944" y="620688"/>
            <a:ext cx="3378349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700808"/>
            <a:ext cx="882967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E5FF"/>
              </a:clrFrom>
              <a:clrTo>
                <a:srgbClr val="FF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82608"/>
            <a:ext cx="1629985" cy="778440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E5FF"/>
              </a:clrFrom>
              <a:clrTo>
                <a:srgbClr val="FF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45" y="2204864"/>
            <a:ext cx="1857375" cy="86409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E5FF"/>
              </a:clrFrom>
              <a:clrTo>
                <a:srgbClr val="FF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445224"/>
            <a:ext cx="1857333" cy="90601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E5FF"/>
              </a:clrFrom>
              <a:clrTo>
                <a:srgbClr val="FF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285422"/>
            <a:ext cx="1573907" cy="109590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32440" y="137270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t="14000"/>
          <a:stretch>
            <a:fillRect/>
          </a:stretch>
        </p:blipFill>
        <p:spPr bwMode="auto">
          <a:xfrm>
            <a:off x="4067944" y="620688"/>
            <a:ext cx="3378349" cy="4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988840"/>
            <a:ext cx="8191500" cy="277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E5FF"/>
              </a:clrFrom>
              <a:clrTo>
                <a:srgbClr val="FF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7" y="2852936"/>
            <a:ext cx="2050237" cy="58216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E5FF"/>
              </a:clrFrom>
              <a:clrTo>
                <a:srgbClr val="FF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607366"/>
            <a:ext cx="3394391" cy="618411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E5FF"/>
              </a:clrFrom>
              <a:clrTo>
                <a:srgbClr val="FFE5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653136"/>
            <a:ext cx="3469303" cy="576064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32440" y="137270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20688"/>
            <a:ext cx="3911352" cy="4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27"/>
          <a:stretch>
            <a:fillRect/>
          </a:stretch>
        </p:blipFill>
        <p:spPr bwMode="auto">
          <a:xfrm>
            <a:off x="72008" y="1096699"/>
            <a:ext cx="8172400" cy="51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/>
          <a:srcRect b="80068"/>
          <a:stretch>
            <a:fillRect/>
          </a:stretch>
        </p:blipFill>
        <p:spPr bwMode="auto">
          <a:xfrm>
            <a:off x="7596336" y="2807018"/>
            <a:ext cx="1547664" cy="910014"/>
          </a:xfrm>
          <a:prstGeom prst="rect">
            <a:avLst/>
          </a:prstGeom>
          <a:noFill/>
          <a:ln w="127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 t="18508" b="64407"/>
          <a:stretch>
            <a:fillRect/>
          </a:stretch>
        </p:blipFill>
        <p:spPr bwMode="auto">
          <a:xfrm>
            <a:off x="3361556" y="2889228"/>
            <a:ext cx="1642492" cy="827804"/>
          </a:xfrm>
          <a:prstGeom prst="rect">
            <a:avLst/>
          </a:prstGeom>
          <a:noFill/>
          <a:ln w="127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 t="34339" b="48576"/>
          <a:stretch>
            <a:fillRect/>
          </a:stretch>
        </p:blipFill>
        <p:spPr bwMode="auto">
          <a:xfrm>
            <a:off x="0" y="2924944"/>
            <a:ext cx="1511152" cy="792088"/>
          </a:xfrm>
          <a:prstGeom prst="rect">
            <a:avLst/>
          </a:prstGeom>
          <a:noFill/>
          <a:ln w="127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/>
          <a:srcRect t="51424" b="31492"/>
          <a:stretch>
            <a:fillRect/>
          </a:stretch>
        </p:blipFill>
        <p:spPr bwMode="auto">
          <a:xfrm>
            <a:off x="7236296" y="4725144"/>
            <a:ext cx="1728192" cy="936104"/>
          </a:xfrm>
          <a:prstGeom prst="rect">
            <a:avLst/>
          </a:prstGeom>
          <a:noFill/>
          <a:ln w="127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print"/>
          <a:srcRect t="67084" b="15831"/>
          <a:stretch>
            <a:fillRect/>
          </a:stretch>
        </p:blipFill>
        <p:spPr bwMode="auto">
          <a:xfrm>
            <a:off x="4585648" y="4752440"/>
            <a:ext cx="1714500" cy="864096"/>
          </a:xfrm>
          <a:prstGeom prst="rect">
            <a:avLst/>
          </a:prstGeom>
          <a:noFill/>
          <a:ln w="127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/>
          <a:srcRect t="84169"/>
          <a:stretch>
            <a:fillRect/>
          </a:stretch>
        </p:blipFill>
        <p:spPr bwMode="auto">
          <a:xfrm>
            <a:off x="1187624" y="4797152"/>
            <a:ext cx="1714500" cy="800696"/>
          </a:xfrm>
          <a:prstGeom prst="rect">
            <a:avLst/>
          </a:prstGeom>
          <a:noFill/>
          <a:ln w="127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32440" y="137270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20688"/>
            <a:ext cx="3911352" cy="4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609"/>
          <a:stretch>
            <a:fillRect/>
          </a:stretch>
        </p:blipFill>
        <p:spPr bwMode="auto">
          <a:xfrm>
            <a:off x="1672667" y="3330054"/>
            <a:ext cx="7546873" cy="269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92" y="3442648"/>
            <a:ext cx="1771650" cy="6953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364"/>
          <a:stretch>
            <a:fillRect/>
          </a:stretch>
        </p:blipFill>
        <p:spPr bwMode="auto">
          <a:xfrm>
            <a:off x="251520" y="1412776"/>
            <a:ext cx="8172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مجموعة 12"/>
          <p:cNvGrpSpPr/>
          <p:nvPr/>
        </p:nvGrpSpPr>
        <p:grpSpPr>
          <a:xfrm>
            <a:off x="6012160" y="2530441"/>
            <a:ext cx="2978960" cy="538523"/>
            <a:chOff x="5844616" y="6412392"/>
            <a:chExt cx="3047864" cy="445608"/>
          </a:xfrm>
        </p:grpSpPr>
        <p:sp>
          <p:nvSpPr>
            <p:cNvPr id="14" name="مربع نص 13"/>
            <p:cNvSpPr txBox="1"/>
            <p:nvPr/>
          </p:nvSpPr>
          <p:spPr>
            <a:xfrm>
              <a:off x="7704856" y="6436338"/>
              <a:ext cx="1187624" cy="305609"/>
            </a:xfrm>
            <a:prstGeom prst="rect">
              <a:avLst/>
            </a:prstGeom>
            <a:noFill/>
            <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txBody>
            <a:bodyPr wrap="square" rtlCol="1">
              <a:spAutoFit/>
            </a:bodyPr>
            <a:lstStyle/>
            <a:p>
              <a:r>
                <a:rPr lang="ar-SA" dirty="0">
                  <a:solidFill>
                    <a:srgbClr val="FF0000"/>
                  </a:solidFill>
                </a:rPr>
                <a:t>نعم , لآن:</a:t>
              </a: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r="20380" b="-10118"/>
            <a:stretch>
              <a:fillRect/>
            </a:stretch>
          </p:blipFill>
          <p:spPr bwMode="auto">
            <a:xfrm>
              <a:off x="5844616" y="6412392"/>
              <a:ext cx="2183768" cy="445608"/>
            </a:xfrm>
            <a:prstGeom prst="rect">
              <a:avLst/>
            </a:prstGeom>
            <a:noFill/>
            <a:ln w="9525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miter lim="800000"/>
              <a:headEnd/>
              <a:tailEnd/>
            </a:ln>
          </p:spPr>
        </p:pic>
      </p:grpSp>
      <p:grpSp>
        <p:nvGrpSpPr>
          <p:cNvPr id="16" name="مجموعة 15"/>
          <p:cNvGrpSpPr/>
          <p:nvPr/>
        </p:nvGrpSpPr>
        <p:grpSpPr>
          <a:xfrm>
            <a:off x="3059832" y="2546419"/>
            <a:ext cx="2762936" cy="518374"/>
            <a:chOff x="2966640" y="6418504"/>
            <a:chExt cx="2757488" cy="360041"/>
          </a:xfrm>
        </p:grpSpPr>
        <p:sp>
          <p:nvSpPr>
            <p:cNvPr id="17" name="مربع نص 16"/>
            <p:cNvSpPr txBox="1"/>
            <p:nvPr/>
          </p:nvSpPr>
          <p:spPr>
            <a:xfrm>
              <a:off x="4572000" y="6476122"/>
              <a:ext cx="1152128" cy="256523"/>
            </a:xfrm>
            <a:prstGeom prst="rect">
              <a:avLst/>
            </a:prstGeom>
            <a:noFill/>
            <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txBody>
            <a:bodyPr wrap="square" rtlCol="1">
              <a:spAutoFit/>
            </a:bodyPr>
            <a:lstStyle/>
            <a:p>
              <a:r>
                <a:rPr lang="ar-SA" dirty="0">
                  <a:solidFill>
                    <a:srgbClr val="FF0000"/>
                  </a:solidFill>
                </a:rPr>
                <a:t>لا , لأن :</a:t>
              </a:r>
            </a:p>
          </p:txBody>
        </p:sp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66640" y="6418504"/>
              <a:ext cx="2014736" cy="360041"/>
            </a:xfrm>
            <a:prstGeom prst="rect">
              <a:avLst/>
            </a:prstGeom>
            <a:noFill/>
            <a:ln w="9525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miter lim="800000"/>
              <a:headEnd/>
              <a:tailEnd/>
            </a:ln>
          </p:spPr>
        </p:pic>
      </p:grpSp>
      <p:grpSp>
        <p:nvGrpSpPr>
          <p:cNvPr id="19" name="مجموعة 18"/>
          <p:cNvGrpSpPr/>
          <p:nvPr/>
        </p:nvGrpSpPr>
        <p:grpSpPr>
          <a:xfrm>
            <a:off x="43032" y="2492340"/>
            <a:ext cx="2919176" cy="504612"/>
            <a:chOff x="-113123" y="6377564"/>
            <a:chExt cx="3097853" cy="408486"/>
          </a:xfrm>
        </p:grpSpPr>
        <p:sp>
          <p:nvSpPr>
            <p:cNvPr id="20" name="مربع نص 19"/>
            <p:cNvSpPr txBox="1"/>
            <p:nvPr/>
          </p:nvSpPr>
          <p:spPr>
            <a:xfrm>
              <a:off x="1904610" y="6419156"/>
              <a:ext cx="1080120" cy="298976"/>
            </a:xfrm>
            <a:prstGeom prst="rect">
              <a:avLst/>
            </a:prstGeom>
            <a:noFill/>
            <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txBody>
            <a:bodyPr wrap="square" rtlCol="1">
              <a:spAutoFit/>
            </a:bodyPr>
            <a:lstStyle/>
            <a:p>
              <a:r>
                <a:rPr lang="ar-SA" dirty="0">
                  <a:solidFill>
                    <a:srgbClr val="FF0000"/>
                  </a:solidFill>
                </a:rPr>
                <a:t>نعم ،لأن :</a:t>
              </a:r>
            </a:p>
          </p:txBody>
        </p:sp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113123" y="6377564"/>
              <a:ext cx="2304256" cy="408486"/>
            </a:xfrm>
            <a:prstGeom prst="rect">
              <a:avLst/>
            </a:prstGeom>
            <a:noFill/>
            <a:ln w="9525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miter lim="800000"/>
              <a:headEnd/>
              <a:tailEnd/>
            </a:ln>
          </p:spPr>
        </p:pic>
      </p:grp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1" cstate="print"/>
          <a:srcRect t="46103"/>
          <a:stretch>
            <a:fillRect/>
          </a:stretch>
        </p:blipFill>
        <p:spPr bwMode="auto">
          <a:xfrm>
            <a:off x="3059832" y="5862067"/>
            <a:ext cx="1733550" cy="995933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 b="53897"/>
          <a:stretch>
            <a:fillRect/>
          </a:stretch>
        </p:blipFill>
        <p:spPr bwMode="auto">
          <a:xfrm>
            <a:off x="6516216" y="5805264"/>
            <a:ext cx="1733550" cy="1052736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32440" y="137270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620688"/>
            <a:ext cx="3911352" cy="4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5" t="34686" b="3826"/>
          <a:stretch>
            <a:fillRect/>
          </a:stretch>
        </p:blipFill>
        <p:spPr bwMode="auto">
          <a:xfrm>
            <a:off x="53727" y="908720"/>
            <a:ext cx="840670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293096"/>
            <a:ext cx="6781800" cy="409575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5229200"/>
            <a:ext cx="1101849" cy="36728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25934" y="5229200"/>
            <a:ext cx="1430103" cy="363091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48989"/>
            <a:ext cx="8172400" cy="580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067944" cy="6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91754"/>
            <a:ext cx="1115616" cy="14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8028385" y="764704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8096624" y="11209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8483313" y="91937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32440" y="1372706"/>
            <a:ext cx="2880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  <a:cs typeface="Al-KsorZulfiMath" pitchFamily="2" charset="-78"/>
              </a:rPr>
              <a:t>ض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65312"/>
            <a:ext cx="674185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694D1BD-20E2-4668-8BAE-9F0D1F94AC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8239" y="651378"/>
            <a:ext cx="1037955" cy="1037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109" y="58056"/>
            <a:ext cx="3896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5496" y="188640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تنتظر المعلومة اكتشف بنفسك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908720"/>
            <a:ext cx="1313439" cy="142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908720"/>
            <a:ext cx="1400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908720"/>
            <a:ext cx="1919514" cy="152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204863"/>
            <a:ext cx="6732240" cy="158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636910"/>
            <a:ext cx="2880320" cy="32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ثلث قائم الزاوية 8"/>
          <p:cNvSpPr/>
          <p:nvPr/>
        </p:nvSpPr>
        <p:spPr>
          <a:xfrm>
            <a:off x="7349248" y="5102600"/>
            <a:ext cx="576064" cy="57606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611" y="3789041"/>
            <a:ext cx="3196605" cy="30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ثلث قائم الزاوية 10"/>
          <p:cNvSpPr/>
          <p:nvPr/>
        </p:nvSpPr>
        <p:spPr>
          <a:xfrm>
            <a:off x="4691531" y="4958584"/>
            <a:ext cx="504056" cy="1080120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626" y="3284984"/>
            <a:ext cx="3063230" cy="33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ثلث قائم الزاوية 12"/>
          <p:cNvSpPr/>
          <p:nvPr/>
        </p:nvSpPr>
        <p:spPr>
          <a:xfrm>
            <a:off x="1345288" y="4783504"/>
            <a:ext cx="864096" cy="86409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9868" y="0"/>
            <a:ext cx="1711423" cy="90872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8914158" cy="369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91264"/>
            <a:ext cx="6698518" cy="24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109" y="58056"/>
            <a:ext cx="3896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35496" y="116632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تنتظر المعلومة اكتشف بنفسك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27584" y="5013176"/>
            <a:ext cx="72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               1                                          1                                         2</a:t>
            </a:r>
          </a:p>
          <a:p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               4                                          1                                         5</a:t>
            </a:r>
          </a:p>
          <a:p>
            <a:r>
              <a:rPr lang="ar-SA" sz="2000" b="1" dirty="0">
                <a:solidFill>
                  <a:schemeClr val="bg2">
                    <a:lumMod val="10000"/>
                  </a:schemeClr>
                </a:solidFill>
              </a:rPr>
              <a:t>               4                                          4                                         8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0"/>
            <a:ext cx="1305355" cy="693109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8421"/>
          <a:stretch>
            <a:fillRect/>
          </a:stretch>
        </p:blipFill>
        <p:spPr bwMode="auto">
          <a:xfrm>
            <a:off x="-396552" y="2852936"/>
            <a:ext cx="93600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109" y="58056"/>
            <a:ext cx="3896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0" y="260648"/>
            <a:ext cx="37799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تنتظر المعلومة اكتشف بنفسك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71600" y="4479503"/>
            <a:ext cx="756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B42696"/>
                </a:solidFill>
                <a:cs typeface="AdvertisingMedium" pitchFamily="2" charset="-78"/>
              </a:rPr>
              <a:t>مجموع مساحتي المربعين الصغيرين تساوي مساحة المربع الكبير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908720"/>
            <a:ext cx="8069826" cy="184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9868" y="44624"/>
            <a:ext cx="1711423" cy="90872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16" b="27630"/>
          <a:stretch>
            <a:fillRect/>
          </a:stretch>
        </p:blipFill>
        <p:spPr bwMode="auto">
          <a:xfrm>
            <a:off x="395536" y="764704"/>
            <a:ext cx="85324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109" y="58056"/>
            <a:ext cx="3896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496" y="188640"/>
            <a:ext cx="35283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تنتظر المعلومة اكتشف بنفسك</a:t>
            </a:r>
          </a:p>
        </p:txBody>
      </p:sp>
      <p:sp>
        <p:nvSpPr>
          <p:cNvPr id="5" name="مثلث متساوي الساقين 4"/>
          <p:cNvSpPr/>
          <p:nvPr/>
        </p:nvSpPr>
        <p:spPr>
          <a:xfrm>
            <a:off x="4340081" y="3765375"/>
            <a:ext cx="1224136" cy="165618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Group 388"/>
          <p:cNvGrpSpPr>
            <a:grpSpLocks/>
          </p:cNvGrpSpPr>
          <p:nvPr/>
        </p:nvGrpSpPr>
        <p:grpSpPr bwMode="auto">
          <a:xfrm>
            <a:off x="2639185" y="3751727"/>
            <a:ext cx="1681092" cy="1669832"/>
            <a:chOff x="1292" y="1207"/>
            <a:chExt cx="908" cy="907"/>
          </a:xfrm>
        </p:grpSpPr>
        <p:grpSp>
          <p:nvGrpSpPr>
            <p:cNvPr id="7" name="Group 170"/>
            <p:cNvGrpSpPr>
              <a:grpSpLocks/>
            </p:cNvGrpSpPr>
            <p:nvPr/>
          </p:nvGrpSpPr>
          <p:grpSpPr bwMode="auto">
            <a:xfrm>
              <a:off x="1973" y="1207"/>
              <a:ext cx="227" cy="907"/>
              <a:chOff x="1519" y="527"/>
              <a:chExt cx="227" cy="907"/>
            </a:xfrm>
          </p:grpSpPr>
          <p:sp>
            <p:nvSpPr>
              <p:cNvPr id="71" name="Rectangle 161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72" name="Rectangle 162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73" name="Rectangle 163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74" name="Rectangle 164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8" name="Group 316"/>
            <p:cNvGrpSpPr>
              <a:grpSpLocks/>
            </p:cNvGrpSpPr>
            <p:nvPr/>
          </p:nvGrpSpPr>
          <p:grpSpPr bwMode="auto">
            <a:xfrm>
              <a:off x="1746" y="1207"/>
              <a:ext cx="227" cy="907"/>
              <a:chOff x="1519" y="527"/>
              <a:chExt cx="227" cy="907"/>
            </a:xfrm>
          </p:grpSpPr>
          <p:sp>
            <p:nvSpPr>
              <p:cNvPr id="63" name="Rectangle 317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4" name="Rectangle 318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5" name="Rectangle 319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66" name="Rectangle 320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9" name="Group 325"/>
            <p:cNvGrpSpPr>
              <a:grpSpLocks/>
            </p:cNvGrpSpPr>
            <p:nvPr/>
          </p:nvGrpSpPr>
          <p:grpSpPr bwMode="auto">
            <a:xfrm>
              <a:off x="1519" y="1207"/>
              <a:ext cx="227" cy="907"/>
              <a:chOff x="1519" y="527"/>
              <a:chExt cx="227" cy="907"/>
            </a:xfrm>
          </p:grpSpPr>
          <p:sp>
            <p:nvSpPr>
              <p:cNvPr id="55" name="Rectangle 326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6" name="Rectangle 327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7" name="Rectangle 328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8" name="Rectangle 329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0" name="Group 334"/>
            <p:cNvGrpSpPr>
              <a:grpSpLocks/>
            </p:cNvGrpSpPr>
            <p:nvPr/>
          </p:nvGrpSpPr>
          <p:grpSpPr bwMode="auto">
            <a:xfrm>
              <a:off x="1292" y="1207"/>
              <a:ext cx="227" cy="907"/>
              <a:chOff x="1519" y="527"/>
              <a:chExt cx="227" cy="907"/>
            </a:xfrm>
          </p:grpSpPr>
          <p:sp>
            <p:nvSpPr>
              <p:cNvPr id="47" name="Rectangle 335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8" name="Rectangle 336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49" name="Rectangle 337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50" name="Rectangle 338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95" name="مجموعة 94"/>
          <p:cNvGrpSpPr/>
          <p:nvPr/>
        </p:nvGrpSpPr>
        <p:grpSpPr>
          <a:xfrm>
            <a:off x="4320814" y="5421559"/>
            <a:ext cx="1260819" cy="1189441"/>
            <a:chOff x="4323061" y="4941168"/>
            <a:chExt cx="1260819" cy="1189441"/>
          </a:xfrm>
        </p:grpSpPr>
        <p:sp>
          <p:nvSpPr>
            <p:cNvPr id="79" name="Rectangle 344"/>
            <p:cNvSpPr>
              <a:spLocks noChangeArrowheads="1"/>
            </p:cNvSpPr>
            <p:nvPr/>
          </p:nvSpPr>
          <p:spPr bwMode="auto">
            <a:xfrm>
              <a:off x="4323061" y="4941168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0" name="Rectangle 345"/>
            <p:cNvSpPr>
              <a:spLocks noChangeArrowheads="1"/>
            </p:cNvSpPr>
            <p:nvPr/>
          </p:nvSpPr>
          <p:spPr bwMode="auto">
            <a:xfrm>
              <a:off x="4323061" y="5337648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1" name="Rectangle 346"/>
            <p:cNvSpPr>
              <a:spLocks noChangeArrowheads="1"/>
            </p:cNvSpPr>
            <p:nvPr/>
          </p:nvSpPr>
          <p:spPr bwMode="auto">
            <a:xfrm>
              <a:off x="4323061" y="5734129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3" name="Rectangle 353"/>
            <p:cNvSpPr>
              <a:spLocks noChangeArrowheads="1"/>
            </p:cNvSpPr>
            <p:nvPr/>
          </p:nvSpPr>
          <p:spPr bwMode="auto">
            <a:xfrm>
              <a:off x="4743334" y="4941168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4" name="Rectangle 354"/>
            <p:cNvSpPr>
              <a:spLocks noChangeArrowheads="1"/>
            </p:cNvSpPr>
            <p:nvPr/>
          </p:nvSpPr>
          <p:spPr bwMode="auto">
            <a:xfrm>
              <a:off x="4743334" y="5337648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5" name="Rectangle 355"/>
            <p:cNvSpPr>
              <a:spLocks noChangeArrowheads="1"/>
            </p:cNvSpPr>
            <p:nvPr/>
          </p:nvSpPr>
          <p:spPr bwMode="auto">
            <a:xfrm>
              <a:off x="4743334" y="5734129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7" name="Rectangle 362"/>
            <p:cNvSpPr>
              <a:spLocks noChangeArrowheads="1"/>
            </p:cNvSpPr>
            <p:nvPr/>
          </p:nvSpPr>
          <p:spPr bwMode="auto">
            <a:xfrm>
              <a:off x="5163607" y="4941168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8" name="Rectangle 363"/>
            <p:cNvSpPr>
              <a:spLocks noChangeArrowheads="1"/>
            </p:cNvSpPr>
            <p:nvPr/>
          </p:nvSpPr>
          <p:spPr bwMode="auto">
            <a:xfrm>
              <a:off x="5163607" y="5337648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9" name="Rectangle 364"/>
            <p:cNvSpPr>
              <a:spLocks noChangeArrowheads="1"/>
            </p:cNvSpPr>
            <p:nvPr/>
          </p:nvSpPr>
          <p:spPr bwMode="auto">
            <a:xfrm>
              <a:off x="5163607" y="5734129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96" name="مربع نص 95"/>
          <p:cNvSpPr txBox="1"/>
          <p:nvPr/>
        </p:nvSpPr>
        <p:spPr>
          <a:xfrm>
            <a:off x="3129593" y="4341439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16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4641761" y="5709591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9</a:t>
            </a:r>
          </a:p>
        </p:txBody>
      </p:sp>
      <p:grpSp>
        <p:nvGrpSpPr>
          <p:cNvPr id="98" name="Group 388"/>
          <p:cNvGrpSpPr>
            <a:grpSpLocks/>
          </p:cNvGrpSpPr>
          <p:nvPr/>
        </p:nvGrpSpPr>
        <p:grpSpPr bwMode="auto">
          <a:xfrm rot="3178394">
            <a:off x="4634667" y="3154147"/>
            <a:ext cx="1681092" cy="1584175"/>
            <a:chOff x="1292" y="1207"/>
            <a:chExt cx="908" cy="907"/>
          </a:xfrm>
        </p:grpSpPr>
        <p:grpSp>
          <p:nvGrpSpPr>
            <p:cNvPr id="99" name="Group 170"/>
            <p:cNvGrpSpPr>
              <a:grpSpLocks/>
            </p:cNvGrpSpPr>
            <p:nvPr/>
          </p:nvGrpSpPr>
          <p:grpSpPr bwMode="auto">
            <a:xfrm>
              <a:off x="1973" y="1207"/>
              <a:ext cx="227" cy="907"/>
              <a:chOff x="1519" y="527"/>
              <a:chExt cx="227" cy="907"/>
            </a:xfrm>
          </p:grpSpPr>
          <p:sp>
            <p:nvSpPr>
              <p:cNvPr id="115" name="Rectangle 161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6" name="Rectangle 162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7" name="Rectangle 163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8" name="Rectangle 164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00" name="Group 316"/>
            <p:cNvGrpSpPr>
              <a:grpSpLocks/>
            </p:cNvGrpSpPr>
            <p:nvPr/>
          </p:nvGrpSpPr>
          <p:grpSpPr bwMode="auto">
            <a:xfrm>
              <a:off x="1746" y="1207"/>
              <a:ext cx="227" cy="907"/>
              <a:chOff x="1519" y="527"/>
              <a:chExt cx="227" cy="907"/>
            </a:xfrm>
          </p:grpSpPr>
          <p:sp>
            <p:nvSpPr>
              <p:cNvPr id="111" name="Rectangle 317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2" name="Rectangle 318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3" name="Rectangle 319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4" name="Rectangle 320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01" name="Group 325"/>
            <p:cNvGrpSpPr>
              <a:grpSpLocks/>
            </p:cNvGrpSpPr>
            <p:nvPr/>
          </p:nvGrpSpPr>
          <p:grpSpPr bwMode="auto">
            <a:xfrm>
              <a:off x="1519" y="1207"/>
              <a:ext cx="227" cy="907"/>
              <a:chOff x="1519" y="527"/>
              <a:chExt cx="227" cy="907"/>
            </a:xfrm>
          </p:grpSpPr>
          <p:sp>
            <p:nvSpPr>
              <p:cNvPr id="107" name="Rectangle 326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8" name="Rectangle 327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9" name="Rectangle 328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10" name="Rectangle 329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grpSp>
          <p:nvGrpSpPr>
            <p:cNvPr id="102" name="Group 334"/>
            <p:cNvGrpSpPr>
              <a:grpSpLocks/>
            </p:cNvGrpSpPr>
            <p:nvPr/>
          </p:nvGrpSpPr>
          <p:grpSpPr bwMode="auto">
            <a:xfrm>
              <a:off x="1292" y="1207"/>
              <a:ext cx="227" cy="907"/>
              <a:chOff x="1519" y="527"/>
              <a:chExt cx="227" cy="907"/>
            </a:xfrm>
          </p:grpSpPr>
          <p:sp>
            <p:nvSpPr>
              <p:cNvPr id="103" name="Rectangle 335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4" name="Rectangle 336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5" name="Rectangle 337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06" name="Rectangle 338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grpSp>
        <p:nvGrpSpPr>
          <p:cNvPr id="130" name="مجموعة 129"/>
          <p:cNvGrpSpPr/>
          <p:nvPr/>
        </p:nvGrpSpPr>
        <p:grpSpPr>
          <a:xfrm>
            <a:off x="5339774" y="2623876"/>
            <a:ext cx="1522834" cy="2473514"/>
            <a:chOff x="5355669" y="2143485"/>
            <a:chExt cx="1522834" cy="2473514"/>
          </a:xfrm>
        </p:grpSpPr>
        <p:grpSp>
          <p:nvGrpSpPr>
            <p:cNvPr id="122" name="مجموعة 121"/>
            <p:cNvGrpSpPr/>
            <p:nvPr/>
          </p:nvGrpSpPr>
          <p:grpSpPr>
            <a:xfrm rot="3153569">
              <a:off x="5740253" y="3812142"/>
              <a:ext cx="420273" cy="1189441"/>
              <a:chOff x="6804248" y="4005064"/>
              <a:chExt cx="420273" cy="1189441"/>
            </a:xfrm>
          </p:grpSpPr>
          <p:sp>
            <p:nvSpPr>
              <p:cNvPr id="119" name="Rectangle 362"/>
              <p:cNvSpPr>
                <a:spLocks noChangeArrowheads="1"/>
              </p:cNvSpPr>
              <p:nvPr/>
            </p:nvSpPr>
            <p:spPr bwMode="auto">
              <a:xfrm>
                <a:off x="6804248" y="4005064"/>
                <a:ext cx="420273" cy="396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0" name="Rectangle 363"/>
              <p:cNvSpPr>
                <a:spLocks noChangeArrowheads="1"/>
              </p:cNvSpPr>
              <p:nvPr/>
            </p:nvSpPr>
            <p:spPr bwMode="auto">
              <a:xfrm>
                <a:off x="6804248" y="4401544"/>
                <a:ext cx="420273" cy="396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1" name="Rectangle 364"/>
              <p:cNvSpPr>
                <a:spLocks noChangeArrowheads="1"/>
              </p:cNvSpPr>
              <p:nvPr/>
            </p:nvSpPr>
            <p:spPr bwMode="auto">
              <a:xfrm>
                <a:off x="6804248" y="4798025"/>
                <a:ext cx="420273" cy="396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  <p:sp>
          <p:nvSpPr>
            <p:cNvPr id="123" name="Rectangle 362"/>
            <p:cNvSpPr>
              <a:spLocks noChangeArrowheads="1"/>
            </p:cNvSpPr>
            <p:nvPr/>
          </p:nvSpPr>
          <p:spPr bwMode="auto">
            <a:xfrm rot="19301645">
              <a:off x="5693458" y="2143485"/>
              <a:ext cx="420273" cy="445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4" name="Rectangle 363"/>
            <p:cNvSpPr>
              <a:spLocks noChangeArrowheads="1"/>
            </p:cNvSpPr>
            <p:nvPr/>
          </p:nvSpPr>
          <p:spPr bwMode="auto">
            <a:xfrm rot="19358589">
              <a:off x="5965035" y="2503065"/>
              <a:ext cx="420273" cy="4581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25" name="Rectangle 364"/>
            <p:cNvSpPr>
              <a:spLocks noChangeArrowheads="1"/>
            </p:cNvSpPr>
            <p:nvPr/>
          </p:nvSpPr>
          <p:spPr bwMode="auto">
            <a:xfrm rot="3164070">
              <a:off x="6375062" y="3734055"/>
              <a:ext cx="420273" cy="3964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SA"/>
            </a:p>
          </p:txBody>
        </p:sp>
        <p:grpSp>
          <p:nvGrpSpPr>
            <p:cNvPr id="129" name="مجموعة 128"/>
            <p:cNvGrpSpPr/>
            <p:nvPr/>
          </p:nvGrpSpPr>
          <p:grpSpPr>
            <a:xfrm rot="19341479">
              <a:off x="6458230" y="2771819"/>
              <a:ext cx="420273" cy="1189441"/>
              <a:chOff x="5316007" y="5093568"/>
              <a:chExt cx="420273" cy="1189441"/>
            </a:xfrm>
          </p:grpSpPr>
          <p:sp>
            <p:nvSpPr>
              <p:cNvPr id="126" name="Rectangle 362"/>
              <p:cNvSpPr>
                <a:spLocks noChangeArrowheads="1"/>
              </p:cNvSpPr>
              <p:nvPr/>
            </p:nvSpPr>
            <p:spPr bwMode="auto">
              <a:xfrm>
                <a:off x="5316007" y="5093568"/>
                <a:ext cx="420273" cy="396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7" name="Rectangle 363"/>
              <p:cNvSpPr>
                <a:spLocks noChangeArrowheads="1"/>
              </p:cNvSpPr>
              <p:nvPr/>
            </p:nvSpPr>
            <p:spPr bwMode="auto">
              <a:xfrm>
                <a:off x="5316007" y="5490048"/>
                <a:ext cx="420273" cy="396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  <p:sp>
            <p:nvSpPr>
              <p:cNvPr id="128" name="Rectangle 364"/>
              <p:cNvSpPr>
                <a:spLocks noChangeArrowheads="1"/>
              </p:cNvSpPr>
              <p:nvPr/>
            </p:nvSpPr>
            <p:spPr bwMode="auto">
              <a:xfrm>
                <a:off x="5316007" y="5886529"/>
                <a:ext cx="420273" cy="3964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/>
              </a:p>
            </p:txBody>
          </p:sp>
        </p:grpSp>
      </p:grpSp>
      <p:sp>
        <p:nvSpPr>
          <p:cNvPr id="131" name="مربع نص 130"/>
          <p:cNvSpPr txBox="1"/>
          <p:nvPr/>
        </p:nvSpPr>
        <p:spPr>
          <a:xfrm>
            <a:off x="5217825" y="3621359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25</a:t>
            </a:r>
          </a:p>
        </p:txBody>
      </p:sp>
      <p:sp>
        <p:nvSpPr>
          <p:cNvPr id="75" name="مربع نص 74"/>
          <p:cNvSpPr txBox="1"/>
          <p:nvPr/>
        </p:nvSpPr>
        <p:spPr>
          <a:xfrm>
            <a:off x="4089128" y="4440880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4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4644008" y="5013176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3</a:t>
            </a:r>
          </a:p>
        </p:txBody>
      </p:sp>
      <p:sp>
        <p:nvSpPr>
          <p:cNvPr id="77" name="مربع نص 76"/>
          <p:cNvSpPr txBox="1"/>
          <p:nvPr/>
        </p:nvSpPr>
        <p:spPr>
          <a:xfrm>
            <a:off x="4499992" y="4437112"/>
            <a:ext cx="5040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5</a:t>
            </a:r>
          </a:p>
        </p:txBody>
      </p:sp>
      <p:sp>
        <p:nvSpPr>
          <p:cNvPr id="78" name="مربع نص 77"/>
          <p:cNvSpPr txBox="1"/>
          <p:nvPr/>
        </p:nvSpPr>
        <p:spPr>
          <a:xfrm>
            <a:off x="40944" y="3573016"/>
            <a:ext cx="2411760" cy="107721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r>
              <a:rPr lang="ar-SA" sz="3200" dirty="0"/>
              <a:t>16+  9  = 25</a:t>
            </a:r>
          </a:p>
          <a:p>
            <a:r>
              <a:rPr lang="ar-SA" sz="3200" baseline="30000" dirty="0"/>
              <a:t>2</a:t>
            </a:r>
            <a:r>
              <a:rPr lang="ar-SA" sz="3200" dirty="0"/>
              <a:t>4 + </a:t>
            </a:r>
            <a:r>
              <a:rPr lang="ar-SA" sz="3200" baseline="30000" dirty="0"/>
              <a:t>2</a:t>
            </a:r>
            <a:r>
              <a:rPr lang="ar-SA" sz="3200" dirty="0"/>
              <a:t>3 = </a:t>
            </a:r>
            <a:r>
              <a:rPr lang="ar-SA" sz="3200" baseline="30000" dirty="0"/>
              <a:t>2</a:t>
            </a:r>
            <a:r>
              <a:rPr lang="ar-SA" sz="3200" dirty="0"/>
              <a:t>5 </a:t>
            </a: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9868" y="0"/>
            <a:ext cx="1711423" cy="90872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2000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2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20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6" grpId="0" animBg="1"/>
      <p:bldP spid="97" grpId="0" animBg="1"/>
      <p:bldP spid="131" grpId="0" animBg="1"/>
      <p:bldP spid="75" grpId="0"/>
      <p:bldP spid="76" grpId="0"/>
      <p:bldP spid="77" grpId="0"/>
      <p:bldP spid="7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194" b="3810"/>
          <a:stretch>
            <a:fillRect/>
          </a:stretch>
        </p:blipFill>
        <p:spPr bwMode="auto">
          <a:xfrm>
            <a:off x="323528" y="1124744"/>
            <a:ext cx="85324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109" y="58056"/>
            <a:ext cx="389689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0" y="260648"/>
            <a:ext cx="37799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تنتظر المعلومة اكتشف بنفسك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2838"/>
          <a:stretch>
            <a:fillRect/>
          </a:stretch>
        </p:blipFill>
        <p:spPr bwMode="auto">
          <a:xfrm>
            <a:off x="683568" y="1916832"/>
            <a:ext cx="4176463" cy="20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92"/>
          <p:cNvSpPr>
            <a:spLocks noChangeArrowheads="1"/>
          </p:cNvSpPr>
          <p:nvPr/>
        </p:nvSpPr>
        <p:spPr bwMode="auto">
          <a:xfrm>
            <a:off x="1691680" y="4581128"/>
            <a:ext cx="3816350" cy="13675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r-SA" sz="3600" baseline="30000" dirty="0"/>
          </a:p>
          <a:p>
            <a:pPr algn="ctr"/>
            <a:endParaRPr lang="ar-SA" sz="3600" baseline="30000" dirty="0"/>
          </a:p>
          <a:p>
            <a:r>
              <a:rPr lang="ar-SA" sz="3600" baseline="30000" dirty="0"/>
              <a:t>        2</a:t>
            </a:r>
            <a:r>
              <a:rPr lang="ar-SA" sz="3600" dirty="0"/>
              <a:t>8 + </a:t>
            </a:r>
            <a:r>
              <a:rPr lang="ar-SA" sz="3600" baseline="30000" dirty="0"/>
              <a:t>2</a:t>
            </a:r>
            <a:r>
              <a:rPr lang="ar-SA" sz="3600" dirty="0"/>
              <a:t>6 =</a:t>
            </a:r>
          </a:p>
          <a:p>
            <a:pPr algn="ctr"/>
            <a:r>
              <a:rPr lang="ar-SA" sz="3600" dirty="0"/>
              <a:t>64 + 36 = 100</a:t>
            </a:r>
          </a:p>
          <a:p>
            <a:pPr algn="ctr"/>
            <a:endParaRPr lang="en-US" sz="3600" dirty="0"/>
          </a:p>
        </p:txBody>
      </p:sp>
      <p:sp>
        <p:nvSpPr>
          <p:cNvPr id="7" name="AutoShape 160"/>
          <p:cNvSpPr>
            <a:spLocks noChangeArrowheads="1"/>
          </p:cNvSpPr>
          <p:nvPr/>
        </p:nvSpPr>
        <p:spPr bwMode="auto">
          <a:xfrm>
            <a:off x="5580112" y="1916832"/>
            <a:ext cx="1871663" cy="2519362"/>
          </a:xfrm>
          <a:prstGeom prst="rtTriangl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8" name="Rectangle 793"/>
          <p:cNvSpPr>
            <a:spLocks noChangeArrowheads="1"/>
          </p:cNvSpPr>
          <p:nvPr/>
        </p:nvSpPr>
        <p:spPr bwMode="auto">
          <a:xfrm>
            <a:off x="6300192" y="4005064"/>
            <a:ext cx="2873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dirty="0">
                <a:latin typeface="Aramath" pitchFamily="2" charset="2"/>
                <a:cs typeface="AGA Aladdin Regular" pitchFamily="2" charset="-78"/>
              </a:rPr>
              <a:t>6</a:t>
            </a:r>
            <a:endParaRPr lang="en-US" sz="2400" dirty="0">
              <a:latin typeface="Aramath" pitchFamily="2" charset="2"/>
              <a:cs typeface="AGA Aladdin Regular" pitchFamily="2" charset="-78"/>
            </a:endParaRPr>
          </a:p>
        </p:txBody>
      </p:sp>
      <p:sp>
        <p:nvSpPr>
          <p:cNvPr id="9" name="Rectangle 794"/>
          <p:cNvSpPr>
            <a:spLocks noChangeArrowheads="1"/>
          </p:cNvSpPr>
          <p:nvPr/>
        </p:nvSpPr>
        <p:spPr bwMode="auto">
          <a:xfrm>
            <a:off x="5580112" y="3068960"/>
            <a:ext cx="2873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dirty="0">
                <a:latin typeface="Aramath" pitchFamily="2" charset="2"/>
                <a:cs typeface="AGA Aladdin Regular" pitchFamily="2" charset="-78"/>
              </a:rPr>
              <a:t>8</a:t>
            </a:r>
            <a:endParaRPr lang="en-US" sz="2400" dirty="0">
              <a:latin typeface="Aramath" pitchFamily="2" charset="2"/>
              <a:cs typeface="AGA Aladdin Regular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979712" y="4869160"/>
            <a:ext cx="8640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aseline="30000" dirty="0"/>
              <a:t>2</a:t>
            </a:r>
            <a:r>
              <a:rPr lang="ar-SA" sz="3600" dirty="0"/>
              <a:t>10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339752" y="4968464"/>
            <a:ext cx="432048" cy="369332"/>
          </a:xfrm>
          <a:prstGeom prst="rect">
            <a:avLst/>
          </a:prstGeom>
          <a:solidFill>
            <a:srgbClr val="FF0000">
              <a:alpha val="28000"/>
            </a:srgbClr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508104" y="5085184"/>
            <a:ext cx="3347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cs typeface="AGA Aladdin Regular" pitchFamily="2" charset="-78"/>
              </a:rPr>
              <a:t>طول أطول ضلع = 10 سم</a:t>
            </a:r>
          </a:p>
        </p:txBody>
      </p:sp>
      <p:sp>
        <p:nvSpPr>
          <p:cNvPr id="14" name="Rectangle 794"/>
          <p:cNvSpPr>
            <a:spLocks noChangeArrowheads="1"/>
          </p:cNvSpPr>
          <p:nvPr/>
        </p:nvSpPr>
        <p:spPr bwMode="auto">
          <a:xfrm rot="19419769">
            <a:off x="6269128" y="3086376"/>
            <a:ext cx="35934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  <a:latin typeface="Aramath" pitchFamily="2" charset="2"/>
                <a:cs typeface="AGA Aladdin Regular" pitchFamily="2" charset="-78"/>
              </a:rPr>
              <a:t>10</a:t>
            </a:r>
            <a:endParaRPr lang="en-US" sz="2400" dirty="0">
              <a:solidFill>
                <a:srgbClr val="FF0000"/>
              </a:solidFill>
              <a:latin typeface="Aramath" pitchFamily="2" charset="2"/>
              <a:cs typeface="AGA Aladdin Regular" pitchFamily="2" charset="-7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9868" y="0"/>
            <a:ext cx="1711423" cy="90872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/>
      <p:bldP spid="9" grpId="0"/>
      <p:bldP spid="11" grpId="0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388"/>
          <p:cNvGrpSpPr>
            <a:grpSpLocks/>
          </p:cNvGrpSpPr>
          <p:nvPr/>
        </p:nvGrpSpPr>
        <p:grpSpPr bwMode="auto">
          <a:xfrm rot="19384232">
            <a:off x="5286826" y="1367280"/>
            <a:ext cx="2527300" cy="2490788"/>
            <a:chOff x="385" y="1207"/>
            <a:chExt cx="1815" cy="1815"/>
          </a:xfrm>
          <a:solidFill>
            <a:srgbClr val="00B050"/>
          </a:solidFill>
        </p:grpSpPr>
        <p:grpSp>
          <p:nvGrpSpPr>
            <p:cNvPr id="246" name="Group 170"/>
            <p:cNvGrpSpPr>
              <a:grpSpLocks/>
            </p:cNvGrpSpPr>
            <p:nvPr/>
          </p:nvGrpSpPr>
          <p:grpSpPr bwMode="auto">
            <a:xfrm>
              <a:off x="1973" y="1207"/>
              <a:ext cx="227" cy="1815"/>
              <a:chOff x="1519" y="527"/>
              <a:chExt cx="227" cy="1815"/>
            </a:xfrm>
            <a:grpFill/>
          </p:grpSpPr>
          <p:sp>
            <p:nvSpPr>
              <p:cNvPr id="310" name="Rectangle 161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11" name="Rectangle 162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12" name="Rectangle 163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13" name="Rectangle 164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14" name="Rectangle 165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15" name="Rectangle 166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16" name="Rectangle 167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17" name="Rectangle 168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47" name="Group 316"/>
            <p:cNvGrpSpPr>
              <a:grpSpLocks/>
            </p:cNvGrpSpPr>
            <p:nvPr/>
          </p:nvGrpSpPr>
          <p:grpSpPr bwMode="auto">
            <a:xfrm>
              <a:off x="1746" y="1207"/>
              <a:ext cx="227" cy="1815"/>
              <a:chOff x="1519" y="527"/>
              <a:chExt cx="227" cy="1815"/>
            </a:xfrm>
            <a:grpFill/>
          </p:grpSpPr>
          <p:sp>
            <p:nvSpPr>
              <p:cNvPr id="302" name="Rectangle 317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3" name="Rectangle 318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4" name="Rectangle 319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5" name="Rectangle 320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6" name="Rectangle 321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7" name="Rectangle 322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8" name="Rectangle 323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9" name="Rectangle 324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48" name="Group 325"/>
            <p:cNvGrpSpPr>
              <a:grpSpLocks/>
            </p:cNvGrpSpPr>
            <p:nvPr/>
          </p:nvGrpSpPr>
          <p:grpSpPr bwMode="auto">
            <a:xfrm>
              <a:off x="1519" y="1207"/>
              <a:ext cx="227" cy="1815"/>
              <a:chOff x="1519" y="527"/>
              <a:chExt cx="227" cy="1815"/>
            </a:xfrm>
            <a:grpFill/>
          </p:grpSpPr>
          <p:sp>
            <p:nvSpPr>
              <p:cNvPr id="294" name="Rectangle 326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5" name="Rectangle 327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6" name="Rectangle 328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7" name="Rectangle 329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8" name="Rectangle 330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9" name="Rectangle 331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0" name="Rectangle 332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301" name="Rectangle 333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49" name="Group 334"/>
            <p:cNvGrpSpPr>
              <a:grpSpLocks/>
            </p:cNvGrpSpPr>
            <p:nvPr/>
          </p:nvGrpSpPr>
          <p:grpSpPr bwMode="auto">
            <a:xfrm>
              <a:off x="1292" y="1207"/>
              <a:ext cx="227" cy="1815"/>
              <a:chOff x="1519" y="527"/>
              <a:chExt cx="227" cy="1815"/>
            </a:xfrm>
            <a:grpFill/>
          </p:grpSpPr>
          <p:sp>
            <p:nvSpPr>
              <p:cNvPr id="286" name="Rectangle 335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7" name="Rectangle 336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8" name="Rectangle 337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9" name="Rectangle 338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0" name="Rectangle 339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1" name="Rectangle 340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2" name="Rectangle 341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93" name="Rectangle 342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50" name="Group 343"/>
            <p:cNvGrpSpPr>
              <a:grpSpLocks/>
            </p:cNvGrpSpPr>
            <p:nvPr/>
          </p:nvGrpSpPr>
          <p:grpSpPr bwMode="auto">
            <a:xfrm>
              <a:off x="385" y="1207"/>
              <a:ext cx="227" cy="1815"/>
              <a:chOff x="1519" y="527"/>
              <a:chExt cx="227" cy="1815"/>
            </a:xfrm>
            <a:grpFill/>
          </p:grpSpPr>
          <p:sp>
            <p:nvSpPr>
              <p:cNvPr id="278" name="Rectangle 344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79" name="Rectangle 345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0" name="Rectangle 346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1" name="Rectangle 347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2" name="Rectangle 348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3" name="Rectangle 349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4" name="Rectangle 350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85" name="Rectangle 351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51" name="Group 352"/>
            <p:cNvGrpSpPr>
              <a:grpSpLocks/>
            </p:cNvGrpSpPr>
            <p:nvPr/>
          </p:nvGrpSpPr>
          <p:grpSpPr bwMode="auto">
            <a:xfrm>
              <a:off x="612" y="1207"/>
              <a:ext cx="227" cy="1815"/>
              <a:chOff x="1519" y="527"/>
              <a:chExt cx="227" cy="1815"/>
            </a:xfrm>
            <a:grpFill/>
          </p:grpSpPr>
          <p:sp>
            <p:nvSpPr>
              <p:cNvPr id="270" name="Rectangle 353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71" name="Rectangle 354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72" name="Rectangle 355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73" name="Rectangle 356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74" name="Rectangle 357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75" name="Rectangle 358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76" name="Rectangle 359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77" name="Rectangle 360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52" name="Group 361"/>
            <p:cNvGrpSpPr>
              <a:grpSpLocks/>
            </p:cNvGrpSpPr>
            <p:nvPr/>
          </p:nvGrpSpPr>
          <p:grpSpPr bwMode="auto">
            <a:xfrm>
              <a:off x="839" y="1207"/>
              <a:ext cx="227" cy="1815"/>
              <a:chOff x="1519" y="527"/>
              <a:chExt cx="227" cy="1815"/>
            </a:xfrm>
            <a:grpFill/>
          </p:grpSpPr>
          <p:sp>
            <p:nvSpPr>
              <p:cNvPr id="262" name="Rectangle 362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3" name="Rectangle 363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4" name="Rectangle 364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5" name="Rectangle 365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6" name="Rectangle 366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7" name="Rectangle 367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8" name="Rectangle 368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9" name="Rectangle 369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53" name="Group 370"/>
            <p:cNvGrpSpPr>
              <a:grpSpLocks/>
            </p:cNvGrpSpPr>
            <p:nvPr/>
          </p:nvGrpSpPr>
          <p:grpSpPr bwMode="auto">
            <a:xfrm>
              <a:off x="1066" y="1207"/>
              <a:ext cx="227" cy="1815"/>
              <a:chOff x="1519" y="527"/>
              <a:chExt cx="227" cy="1815"/>
            </a:xfrm>
            <a:grpFill/>
          </p:grpSpPr>
          <p:sp>
            <p:nvSpPr>
              <p:cNvPr id="254" name="Rectangle 371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55" name="Rectangle 372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56" name="Rectangle 373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57" name="Rectangle 374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58" name="Rectangle 375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59" name="Rectangle 376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0" name="Rectangle 377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61" name="Rectangle 378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</p:grpSp>
      <p:sp>
        <p:nvSpPr>
          <p:cNvPr id="2208" name="AutoShape 160"/>
          <p:cNvSpPr>
            <a:spLocks noChangeArrowheads="1"/>
          </p:cNvSpPr>
          <p:nvPr/>
        </p:nvSpPr>
        <p:spPr bwMode="auto">
          <a:xfrm>
            <a:off x="4788024" y="2349798"/>
            <a:ext cx="1871663" cy="2519362"/>
          </a:xfrm>
          <a:prstGeom prst="rtTriangl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 dirty="0"/>
          </a:p>
        </p:txBody>
      </p:sp>
      <p:grpSp>
        <p:nvGrpSpPr>
          <p:cNvPr id="2" name="Group 388"/>
          <p:cNvGrpSpPr>
            <a:grpSpLocks/>
          </p:cNvGrpSpPr>
          <p:nvPr/>
        </p:nvGrpSpPr>
        <p:grpSpPr bwMode="auto">
          <a:xfrm>
            <a:off x="2273300" y="2375743"/>
            <a:ext cx="2527300" cy="2490788"/>
            <a:chOff x="385" y="1207"/>
            <a:chExt cx="1815" cy="1815"/>
          </a:xfrm>
          <a:solidFill>
            <a:srgbClr val="00B050"/>
          </a:solidFill>
        </p:grpSpPr>
        <p:grpSp>
          <p:nvGrpSpPr>
            <p:cNvPr id="3" name="Group 170"/>
            <p:cNvGrpSpPr>
              <a:grpSpLocks/>
            </p:cNvGrpSpPr>
            <p:nvPr/>
          </p:nvGrpSpPr>
          <p:grpSpPr bwMode="auto">
            <a:xfrm>
              <a:off x="1973" y="1207"/>
              <a:ext cx="227" cy="1815"/>
              <a:chOff x="1519" y="527"/>
              <a:chExt cx="227" cy="1815"/>
            </a:xfrm>
            <a:grpFill/>
          </p:grpSpPr>
          <p:sp>
            <p:nvSpPr>
              <p:cNvPr id="2209" name="Rectangle 161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10" name="Rectangle 162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11" name="Rectangle 163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12" name="Rectangle 164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13" name="Rectangle 165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14" name="Rectangle 166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15" name="Rectangle 167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16" name="Rectangle 168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4" name="Group 316"/>
            <p:cNvGrpSpPr>
              <a:grpSpLocks/>
            </p:cNvGrpSpPr>
            <p:nvPr/>
          </p:nvGrpSpPr>
          <p:grpSpPr bwMode="auto">
            <a:xfrm>
              <a:off x="1746" y="1207"/>
              <a:ext cx="227" cy="1815"/>
              <a:chOff x="1519" y="527"/>
              <a:chExt cx="227" cy="1815"/>
            </a:xfrm>
            <a:grpFill/>
          </p:grpSpPr>
          <p:sp>
            <p:nvSpPr>
              <p:cNvPr id="2365" name="Rectangle 317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66" name="Rectangle 318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67" name="Rectangle 319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68" name="Rectangle 320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69" name="Rectangle 321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70" name="Rectangle 322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71" name="Rectangle 323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72" name="Rectangle 324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5" name="Group 325"/>
            <p:cNvGrpSpPr>
              <a:grpSpLocks/>
            </p:cNvGrpSpPr>
            <p:nvPr/>
          </p:nvGrpSpPr>
          <p:grpSpPr bwMode="auto">
            <a:xfrm>
              <a:off x="1519" y="1207"/>
              <a:ext cx="227" cy="1815"/>
              <a:chOff x="1519" y="527"/>
              <a:chExt cx="227" cy="1815"/>
            </a:xfrm>
            <a:grpFill/>
          </p:grpSpPr>
          <p:sp>
            <p:nvSpPr>
              <p:cNvPr id="2374" name="Rectangle 326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75" name="Rectangle 327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76" name="Rectangle 328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77" name="Rectangle 329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78" name="Rectangle 330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79" name="Rectangle 331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80" name="Rectangle 332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81" name="Rectangle 333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6" name="Group 334"/>
            <p:cNvGrpSpPr>
              <a:grpSpLocks/>
            </p:cNvGrpSpPr>
            <p:nvPr/>
          </p:nvGrpSpPr>
          <p:grpSpPr bwMode="auto">
            <a:xfrm>
              <a:off x="1292" y="1207"/>
              <a:ext cx="227" cy="1815"/>
              <a:chOff x="1519" y="527"/>
              <a:chExt cx="227" cy="1815"/>
            </a:xfrm>
            <a:grpFill/>
          </p:grpSpPr>
          <p:sp>
            <p:nvSpPr>
              <p:cNvPr id="2383" name="Rectangle 335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84" name="Rectangle 336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85" name="Rectangle 337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86" name="Rectangle 338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87" name="Rectangle 339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88" name="Rectangle 340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89" name="Rectangle 341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90" name="Rectangle 342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7" name="Group 343"/>
            <p:cNvGrpSpPr>
              <a:grpSpLocks/>
            </p:cNvGrpSpPr>
            <p:nvPr/>
          </p:nvGrpSpPr>
          <p:grpSpPr bwMode="auto">
            <a:xfrm>
              <a:off x="385" y="1207"/>
              <a:ext cx="227" cy="1815"/>
              <a:chOff x="1519" y="527"/>
              <a:chExt cx="227" cy="1815"/>
            </a:xfrm>
            <a:grpFill/>
          </p:grpSpPr>
          <p:sp>
            <p:nvSpPr>
              <p:cNvPr id="2392" name="Rectangle 344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93" name="Rectangle 345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94" name="Rectangle 346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95" name="Rectangle 347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96" name="Rectangle 348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97" name="Rectangle 349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98" name="Rectangle 350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399" name="Rectangle 351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8" name="Group 352"/>
            <p:cNvGrpSpPr>
              <a:grpSpLocks/>
            </p:cNvGrpSpPr>
            <p:nvPr/>
          </p:nvGrpSpPr>
          <p:grpSpPr bwMode="auto">
            <a:xfrm>
              <a:off x="612" y="1207"/>
              <a:ext cx="227" cy="1815"/>
              <a:chOff x="1519" y="527"/>
              <a:chExt cx="227" cy="1815"/>
            </a:xfrm>
            <a:grpFill/>
          </p:grpSpPr>
          <p:sp>
            <p:nvSpPr>
              <p:cNvPr id="2401" name="Rectangle 353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02" name="Rectangle 354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03" name="Rectangle 355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04" name="Rectangle 356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05" name="Rectangle 357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06" name="Rectangle 358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07" name="Rectangle 359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08" name="Rectangle 360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9" name="Group 361"/>
            <p:cNvGrpSpPr>
              <a:grpSpLocks/>
            </p:cNvGrpSpPr>
            <p:nvPr/>
          </p:nvGrpSpPr>
          <p:grpSpPr bwMode="auto">
            <a:xfrm>
              <a:off x="839" y="1207"/>
              <a:ext cx="227" cy="1815"/>
              <a:chOff x="1519" y="527"/>
              <a:chExt cx="227" cy="1815"/>
            </a:xfrm>
            <a:grpFill/>
          </p:grpSpPr>
          <p:sp>
            <p:nvSpPr>
              <p:cNvPr id="2410" name="Rectangle 362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11" name="Rectangle 363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12" name="Rectangle 364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13" name="Rectangle 365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14" name="Rectangle 366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15" name="Rectangle 367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16" name="Rectangle 368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17" name="Rectangle 369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10" name="Group 370"/>
            <p:cNvGrpSpPr>
              <a:grpSpLocks/>
            </p:cNvGrpSpPr>
            <p:nvPr/>
          </p:nvGrpSpPr>
          <p:grpSpPr bwMode="auto">
            <a:xfrm>
              <a:off x="1066" y="1207"/>
              <a:ext cx="227" cy="1815"/>
              <a:chOff x="1519" y="527"/>
              <a:chExt cx="227" cy="1815"/>
            </a:xfrm>
            <a:grpFill/>
          </p:grpSpPr>
          <p:sp>
            <p:nvSpPr>
              <p:cNvPr id="2419" name="Rectangle 371"/>
              <p:cNvSpPr>
                <a:spLocks noChangeArrowheads="1"/>
              </p:cNvSpPr>
              <p:nvPr/>
            </p:nvSpPr>
            <p:spPr bwMode="auto">
              <a:xfrm>
                <a:off x="1519" y="52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20" name="Rectangle 372"/>
              <p:cNvSpPr>
                <a:spLocks noChangeArrowheads="1"/>
              </p:cNvSpPr>
              <p:nvPr/>
            </p:nvSpPr>
            <p:spPr bwMode="auto">
              <a:xfrm>
                <a:off x="1519" y="75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21" name="Rectangle 373"/>
              <p:cNvSpPr>
                <a:spLocks noChangeArrowheads="1"/>
              </p:cNvSpPr>
              <p:nvPr/>
            </p:nvSpPr>
            <p:spPr bwMode="auto">
              <a:xfrm>
                <a:off x="1519" y="98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22" name="Rectangle 374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23" name="Rectangle 375"/>
              <p:cNvSpPr>
                <a:spLocks noChangeArrowheads="1"/>
              </p:cNvSpPr>
              <p:nvPr/>
            </p:nvSpPr>
            <p:spPr bwMode="auto">
              <a:xfrm>
                <a:off x="1519" y="1434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24" name="Rectangle 376"/>
              <p:cNvSpPr>
                <a:spLocks noChangeArrowheads="1"/>
              </p:cNvSpPr>
              <p:nvPr/>
            </p:nvSpPr>
            <p:spPr bwMode="auto">
              <a:xfrm>
                <a:off x="1519" y="1661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25" name="Rectangle 377"/>
              <p:cNvSpPr>
                <a:spLocks noChangeArrowheads="1"/>
              </p:cNvSpPr>
              <p:nvPr/>
            </p:nvSpPr>
            <p:spPr bwMode="auto">
              <a:xfrm>
                <a:off x="1519" y="1888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26" name="Rectangle 378"/>
              <p:cNvSpPr>
                <a:spLocks noChangeArrowheads="1"/>
              </p:cNvSpPr>
              <p:nvPr/>
            </p:nvSpPr>
            <p:spPr bwMode="auto">
              <a:xfrm>
                <a:off x="1519" y="2115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</p:grpSp>
      <p:grpSp>
        <p:nvGrpSpPr>
          <p:cNvPr id="22" name="Group 482"/>
          <p:cNvGrpSpPr>
            <a:grpSpLocks/>
          </p:cNvGrpSpPr>
          <p:nvPr/>
        </p:nvGrpSpPr>
        <p:grpSpPr bwMode="auto">
          <a:xfrm>
            <a:off x="4806619" y="4869706"/>
            <a:ext cx="1871663" cy="1871662"/>
            <a:chOff x="1882" y="2931"/>
            <a:chExt cx="1179" cy="1362"/>
          </a:xfrm>
          <a:solidFill>
            <a:schemeClr val="accent5">
              <a:lumMod val="75000"/>
            </a:schemeClr>
          </a:solidFill>
        </p:grpSpPr>
        <p:grpSp>
          <p:nvGrpSpPr>
            <p:cNvPr id="23" name="Group 177"/>
            <p:cNvGrpSpPr>
              <a:grpSpLocks/>
            </p:cNvGrpSpPr>
            <p:nvPr/>
          </p:nvGrpSpPr>
          <p:grpSpPr bwMode="auto">
            <a:xfrm>
              <a:off x="1882" y="2931"/>
              <a:ext cx="1179" cy="227"/>
              <a:chOff x="2200" y="3022"/>
              <a:chExt cx="1361" cy="227"/>
            </a:xfrm>
            <a:grpFill/>
          </p:grpSpPr>
          <p:sp>
            <p:nvSpPr>
              <p:cNvPr id="2219" name="Rectangle 171"/>
              <p:cNvSpPr>
                <a:spLocks noChangeArrowheads="1"/>
              </p:cNvSpPr>
              <p:nvPr/>
            </p:nvSpPr>
            <p:spPr bwMode="auto">
              <a:xfrm>
                <a:off x="220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20" name="Rectangle 172"/>
              <p:cNvSpPr>
                <a:spLocks noChangeArrowheads="1"/>
              </p:cNvSpPr>
              <p:nvPr/>
            </p:nvSpPr>
            <p:spPr bwMode="auto">
              <a:xfrm>
                <a:off x="2426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21" name="Rectangle 173"/>
              <p:cNvSpPr>
                <a:spLocks noChangeArrowheads="1"/>
              </p:cNvSpPr>
              <p:nvPr/>
            </p:nvSpPr>
            <p:spPr bwMode="auto">
              <a:xfrm>
                <a:off x="2653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22" name="Rectangle 174"/>
              <p:cNvSpPr>
                <a:spLocks noChangeArrowheads="1"/>
              </p:cNvSpPr>
              <p:nvPr/>
            </p:nvSpPr>
            <p:spPr bwMode="auto">
              <a:xfrm>
                <a:off x="288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23" name="Rectangle 175"/>
              <p:cNvSpPr>
                <a:spLocks noChangeArrowheads="1"/>
              </p:cNvSpPr>
              <p:nvPr/>
            </p:nvSpPr>
            <p:spPr bwMode="auto">
              <a:xfrm>
                <a:off x="3107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224" name="Rectangle 176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4" name="Group 412"/>
            <p:cNvGrpSpPr>
              <a:grpSpLocks/>
            </p:cNvGrpSpPr>
            <p:nvPr/>
          </p:nvGrpSpPr>
          <p:grpSpPr bwMode="auto">
            <a:xfrm>
              <a:off x="1882" y="3158"/>
              <a:ext cx="1179" cy="227"/>
              <a:chOff x="2200" y="3022"/>
              <a:chExt cx="1361" cy="227"/>
            </a:xfrm>
            <a:grpFill/>
          </p:grpSpPr>
          <p:sp>
            <p:nvSpPr>
              <p:cNvPr id="2461" name="Rectangle 413"/>
              <p:cNvSpPr>
                <a:spLocks noChangeArrowheads="1"/>
              </p:cNvSpPr>
              <p:nvPr/>
            </p:nvSpPr>
            <p:spPr bwMode="auto">
              <a:xfrm>
                <a:off x="220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62" name="Rectangle 414"/>
              <p:cNvSpPr>
                <a:spLocks noChangeArrowheads="1"/>
              </p:cNvSpPr>
              <p:nvPr/>
            </p:nvSpPr>
            <p:spPr bwMode="auto">
              <a:xfrm>
                <a:off x="2426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63" name="Rectangle 415"/>
              <p:cNvSpPr>
                <a:spLocks noChangeArrowheads="1"/>
              </p:cNvSpPr>
              <p:nvPr/>
            </p:nvSpPr>
            <p:spPr bwMode="auto">
              <a:xfrm>
                <a:off x="2653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64" name="Rectangle 416"/>
              <p:cNvSpPr>
                <a:spLocks noChangeArrowheads="1"/>
              </p:cNvSpPr>
              <p:nvPr/>
            </p:nvSpPr>
            <p:spPr bwMode="auto">
              <a:xfrm>
                <a:off x="288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65" name="Rectangle 417"/>
              <p:cNvSpPr>
                <a:spLocks noChangeArrowheads="1"/>
              </p:cNvSpPr>
              <p:nvPr/>
            </p:nvSpPr>
            <p:spPr bwMode="auto">
              <a:xfrm>
                <a:off x="3107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66" name="Rectangle 418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5" name="Group 419"/>
            <p:cNvGrpSpPr>
              <a:grpSpLocks/>
            </p:cNvGrpSpPr>
            <p:nvPr/>
          </p:nvGrpSpPr>
          <p:grpSpPr bwMode="auto">
            <a:xfrm>
              <a:off x="1882" y="3385"/>
              <a:ext cx="1179" cy="227"/>
              <a:chOff x="2200" y="3022"/>
              <a:chExt cx="1361" cy="227"/>
            </a:xfrm>
            <a:grpFill/>
          </p:grpSpPr>
          <p:sp>
            <p:nvSpPr>
              <p:cNvPr id="2468" name="Rectangle 420"/>
              <p:cNvSpPr>
                <a:spLocks noChangeArrowheads="1"/>
              </p:cNvSpPr>
              <p:nvPr/>
            </p:nvSpPr>
            <p:spPr bwMode="auto">
              <a:xfrm>
                <a:off x="220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69" name="Rectangle 421"/>
              <p:cNvSpPr>
                <a:spLocks noChangeArrowheads="1"/>
              </p:cNvSpPr>
              <p:nvPr/>
            </p:nvSpPr>
            <p:spPr bwMode="auto">
              <a:xfrm>
                <a:off x="2426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70" name="Rectangle 422"/>
              <p:cNvSpPr>
                <a:spLocks noChangeArrowheads="1"/>
              </p:cNvSpPr>
              <p:nvPr/>
            </p:nvSpPr>
            <p:spPr bwMode="auto">
              <a:xfrm>
                <a:off x="2653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71" name="Rectangle 423"/>
              <p:cNvSpPr>
                <a:spLocks noChangeArrowheads="1"/>
              </p:cNvSpPr>
              <p:nvPr/>
            </p:nvSpPr>
            <p:spPr bwMode="auto">
              <a:xfrm>
                <a:off x="288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72" name="Rectangle 424"/>
              <p:cNvSpPr>
                <a:spLocks noChangeArrowheads="1"/>
              </p:cNvSpPr>
              <p:nvPr/>
            </p:nvSpPr>
            <p:spPr bwMode="auto">
              <a:xfrm>
                <a:off x="3107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73" name="Rectangle 425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6" name="Group 426"/>
            <p:cNvGrpSpPr>
              <a:grpSpLocks/>
            </p:cNvGrpSpPr>
            <p:nvPr/>
          </p:nvGrpSpPr>
          <p:grpSpPr bwMode="auto">
            <a:xfrm>
              <a:off x="1882" y="3612"/>
              <a:ext cx="1179" cy="227"/>
              <a:chOff x="2200" y="3022"/>
              <a:chExt cx="1361" cy="227"/>
            </a:xfrm>
            <a:grpFill/>
          </p:grpSpPr>
          <p:sp>
            <p:nvSpPr>
              <p:cNvPr id="2475" name="Rectangle 427"/>
              <p:cNvSpPr>
                <a:spLocks noChangeArrowheads="1"/>
              </p:cNvSpPr>
              <p:nvPr/>
            </p:nvSpPr>
            <p:spPr bwMode="auto">
              <a:xfrm>
                <a:off x="220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76" name="Rectangle 428"/>
              <p:cNvSpPr>
                <a:spLocks noChangeArrowheads="1"/>
              </p:cNvSpPr>
              <p:nvPr/>
            </p:nvSpPr>
            <p:spPr bwMode="auto">
              <a:xfrm>
                <a:off x="2426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77" name="Rectangle 429"/>
              <p:cNvSpPr>
                <a:spLocks noChangeArrowheads="1"/>
              </p:cNvSpPr>
              <p:nvPr/>
            </p:nvSpPr>
            <p:spPr bwMode="auto">
              <a:xfrm>
                <a:off x="2653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78" name="Rectangle 430"/>
              <p:cNvSpPr>
                <a:spLocks noChangeArrowheads="1"/>
              </p:cNvSpPr>
              <p:nvPr/>
            </p:nvSpPr>
            <p:spPr bwMode="auto">
              <a:xfrm>
                <a:off x="288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79" name="Rectangle 431"/>
              <p:cNvSpPr>
                <a:spLocks noChangeArrowheads="1"/>
              </p:cNvSpPr>
              <p:nvPr/>
            </p:nvSpPr>
            <p:spPr bwMode="auto">
              <a:xfrm>
                <a:off x="3107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80" name="Rectangle 432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7" name="Group 433"/>
            <p:cNvGrpSpPr>
              <a:grpSpLocks/>
            </p:cNvGrpSpPr>
            <p:nvPr/>
          </p:nvGrpSpPr>
          <p:grpSpPr bwMode="auto">
            <a:xfrm>
              <a:off x="1882" y="3838"/>
              <a:ext cx="1179" cy="227"/>
              <a:chOff x="2200" y="3022"/>
              <a:chExt cx="1361" cy="227"/>
            </a:xfrm>
            <a:grpFill/>
          </p:grpSpPr>
          <p:sp>
            <p:nvSpPr>
              <p:cNvPr id="2482" name="Rectangle 434"/>
              <p:cNvSpPr>
                <a:spLocks noChangeArrowheads="1"/>
              </p:cNvSpPr>
              <p:nvPr/>
            </p:nvSpPr>
            <p:spPr bwMode="auto">
              <a:xfrm>
                <a:off x="220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83" name="Rectangle 435"/>
              <p:cNvSpPr>
                <a:spLocks noChangeArrowheads="1"/>
              </p:cNvSpPr>
              <p:nvPr/>
            </p:nvSpPr>
            <p:spPr bwMode="auto">
              <a:xfrm>
                <a:off x="2426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84" name="Rectangle 436"/>
              <p:cNvSpPr>
                <a:spLocks noChangeArrowheads="1"/>
              </p:cNvSpPr>
              <p:nvPr/>
            </p:nvSpPr>
            <p:spPr bwMode="auto">
              <a:xfrm>
                <a:off x="2653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85" name="Rectangle 437"/>
              <p:cNvSpPr>
                <a:spLocks noChangeArrowheads="1"/>
              </p:cNvSpPr>
              <p:nvPr/>
            </p:nvSpPr>
            <p:spPr bwMode="auto">
              <a:xfrm>
                <a:off x="288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86" name="Rectangle 438"/>
              <p:cNvSpPr>
                <a:spLocks noChangeArrowheads="1"/>
              </p:cNvSpPr>
              <p:nvPr/>
            </p:nvSpPr>
            <p:spPr bwMode="auto">
              <a:xfrm>
                <a:off x="3107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87" name="Rectangle 439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  <p:grpSp>
          <p:nvGrpSpPr>
            <p:cNvPr id="28" name="Group 440"/>
            <p:cNvGrpSpPr>
              <a:grpSpLocks/>
            </p:cNvGrpSpPr>
            <p:nvPr/>
          </p:nvGrpSpPr>
          <p:grpSpPr bwMode="auto">
            <a:xfrm>
              <a:off x="1882" y="4066"/>
              <a:ext cx="1179" cy="227"/>
              <a:chOff x="2200" y="3022"/>
              <a:chExt cx="1361" cy="227"/>
            </a:xfrm>
            <a:grpFill/>
          </p:grpSpPr>
          <p:sp>
            <p:nvSpPr>
              <p:cNvPr id="2489" name="Rectangle 441"/>
              <p:cNvSpPr>
                <a:spLocks noChangeArrowheads="1"/>
              </p:cNvSpPr>
              <p:nvPr/>
            </p:nvSpPr>
            <p:spPr bwMode="auto">
              <a:xfrm>
                <a:off x="220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90" name="Rectangle 442"/>
              <p:cNvSpPr>
                <a:spLocks noChangeArrowheads="1"/>
              </p:cNvSpPr>
              <p:nvPr/>
            </p:nvSpPr>
            <p:spPr bwMode="auto">
              <a:xfrm>
                <a:off x="2426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91" name="Rectangle 443"/>
              <p:cNvSpPr>
                <a:spLocks noChangeArrowheads="1"/>
              </p:cNvSpPr>
              <p:nvPr/>
            </p:nvSpPr>
            <p:spPr bwMode="auto">
              <a:xfrm>
                <a:off x="2653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92" name="Rectangle 444"/>
              <p:cNvSpPr>
                <a:spLocks noChangeArrowheads="1"/>
              </p:cNvSpPr>
              <p:nvPr/>
            </p:nvSpPr>
            <p:spPr bwMode="auto">
              <a:xfrm>
                <a:off x="2880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93" name="Rectangle 445"/>
              <p:cNvSpPr>
                <a:spLocks noChangeArrowheads="1"/>
              </p:cNvSpPr>
              <p:nvPr/>
            </p:nvSpPr>
            <p:spPr bwMode="auto">
              <a:xfrm>
                <a:off x="3107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  <p:sp>
            <p:nvSpPr>
              <p:cNvPr id="2494" name="Rectangle 446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227" cy="22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ar-SA" dirty="0"/>
              </a:p>
            </p:txBody>
          </p:sp>
        </p:grpSp>
      </p:grpSp>
      <p:sp>
        <p:nvSpPr>
          <p:cNvPr id="2837" name="Rectangle 789"/>
          <p:cNvSpPr>
            <a:spLocks noChangeArrowheads="1"/>
          </p:cNvSpPr>
          <p:nvPr/>
        </p:nvSpPr>
        <p:spPr bwMode="auto">
          <a:xfrm>
            <a:off x="5508625" y="4941888"/>
            <a:ext cx="503238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>
                <a:latin typeface="Aramath" pitchFamily="2" charset="2"/>
                <a:cs typeface="AGA Aladdin Regular" pitchFamily="2" charset="-78"/>
              </a:rPr>
              <a:t>36</a:t>
            </a:r>
            <a:endParaRPr lang="en-US" sz="2400">
              <a:latin typeface="Aramath" pitchFamily="2" charset="2"/>
              <a:cs typeface="AGA Aladdin Regular" pitchFamily="2" charset="-78"/>
            </a:endParaRPr>
          </a:p>
        </p:txBody>
      </p:sp>
      <p:sp>
        <p:nvSpPr>
          <p:cNvPr id="2838" name="Rectangle 790"/>
          <p:cNvSpPr>
            <a:spLocks noChangeArrowheads="1"/>
          </p:cNvSpPr>
          <p:nvPr/>
        </p:nvSpPr>
        <p:spPr bwMode="auto">
          <a:xfrm>
            <a:off x="3348038" y="2824163"/>
            <a:ext cx="503237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>
                <a:latin typeface="Aramath" pitchFamily="2" charset="2"/>
                <a:cs typeface="AGA Aladdin Regular" pitchFamily="2" charset="-78"/>
              </a:rPr>
              <a:t>64</a:t>
            </a:r>
            <a:endParaRPr lang="en-US" sz="2400">
              <a:latin typeface="Aramath" pitchFamily="2" charset="2"/>
              <a:cs typeface="AGA Aladdin Regular" pitchFamily="2" charset="-78"/>
            </a:endParaRPr>
          </a:p>
        </p:txBody>
      </p:sp>
      <p:sp>
        <p:nvSpPr>
          <p:cNvPr id="2839" name="Rectangle 791"/>
          <p:cNvSpPr>
            <a:spLocks noChangeArrowheads="1"/>
          </p:cNvSpPr>
          <p:nvPr/>
        </p:nvSpPr>
        <p:spPr bwMode="auto">
          <a:xfrm>
            <a:off x="6516216" y="2564904"/>
            <a:ext cx="64611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dirty="0">
                <a:latin typeface="Aramath" pitchFamily="2" charset="2"/>
                <a:cs typeface="AGA Aladdin Regular" pitchFamily="2" charset="-78"/>
              </a:rPr>
              <a:t>100</a:t>
            </a:r>
            <a:endParaRPr lang="en-US" sz="2400" dirty="0">
              <a:latin typeface="Aramath" pitchFamily="2" charset="2"/>
              <a:cs typeface="AGA Aladdin Regular" pitchFamily="2" charset="-78"/>
            </a:endParaRPr>
          </a:p>
        </p:txBody>
      </p:sp>
      <p:sp>
        <p:nvSpPr>
          <p:cNvPr id="2840" name="Rectangle 792"/>
          <p:cNvSpPr>
            <a:spLocks noChangeArrowheads="1"/>
          </p:cNvSpPr>
          <p:nvPr/>
        </p:nvSpPr>
        <p:spPr bwMode="auto">
          <a:xfrm>
            <a:off x="251520" y="5229200"/>
            <a:ext cx="3816350" cy="10795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600" dirty="0"/>
              <a:t>64 + 36 = 100</a:t>
            </a:r>
          </a:p>
          <a:p>
            <a:pPr algn="ctr"/>
            <a:r>
              <a:rPr lang="ar-SA" sz="3600" baseline="30000" dirty="0"/>
              <a:t>2</a:t>
            </a:r>
            <a:r>
              <a:rPr lang="ar-SA" sz="3600" dirty="0"/>
              <a:t>8 + </a:t>
            </a:r>
            <a:r>
              <a:rPr lang="ar-SA" sz="3600" baseline="30000" dirty="0"/>
              <a:t>2</a:t>
            </a:r>
            <a:r>
              <a:rPr lang="ar-SA" sz="3600" dirty="0"/>
              <a:t>6 = </a:t>
            </a:r>
            <a:r>
              <a:rPr lang="ar-SA" sz="3600" baseline="30000" dirty="0"/>
              <a:t>2</a:t>
            </a:r>
            <a:r>
              <a:rPr lang="ar-SA" sz="3600" dirty="0"/>
              <a:t>10</a:t>
            </a:r>
            <a:endParaRPr lang="en-US" sz="3600" dirty="0"/>
          </a:p>
        </p:txBody>
      </p:sp>
      <p:sp>
        <p:nvSpPr>
          <p:cNvPr id="2841" name="Rectangle 793"/>
          <p:cNvSpPr>
            <a:spLocks noChangeArrowheads="1"/>
          </p:cNvSpPr>
          <p:nvPr/>
        </p:nvSpPr>
        <p:spPr bwMode="auto">
          <a:xfrm>
            <a:off x="5364088" y="4365104"/>
            <a:ext cx="2873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dirty="0">
                <a:latin typeface="Aramath" pitchFamily="2" charset="2"/>
                <a:cs typeface="AGA Aladdin Regular" pitchFamily="2" charset="-78"/>
              </a:rPr>
              <a:t>6</a:t>
            </a:r>
            <a:endParaRPr lang="en-US" sz="2400" dirty="0">
              <a:latin typeface="Aramath" pitchFamily="2" charset="2"/>
              <a:cs typeface="AGA Aladdin Regular" pitchFamily="2" charset="-78"/>
            </a:endParaRPr>
          </a:p>
        </p:txBody>
      </p:sp>
      <p:sp>
        <p:nvSpPr>
          <p:cNvPr id="2842" name="Rectangle 794"/>
          <p:cNvSpPr>
            <a:spLocks noChangeArrowheads="1"/>
          </p:cNvSpPr>
          <p:nvPr/>
        </p:nvSpPr>
        <p:spPr bwMode="auto">
          <a:xfrm>
            <a:off x="4787900" y="2997200"/>
            <a:ext cx="2873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>
                <a:latin typeface="Aramath" pitchFamily="2" charset="2"/>
                <a:cs typeface="AGA Aladdin Regular" pitchFamily="2" charset="-78"/>
              </a:rPr>
              <a:t>8</a:t>
            </a:r>
            <a:endParaRPr lang="en-US" sz="2400">
              <a:latin typeface="Aramath" pitchFamily="2" charset="2"/>
              <a:cs typeface="AGA Aladdin Regular" pitchFamily="2" charset="-78"/>
            </a:endParaRPr>
          </a:p>
        </p:txBody>
      </p:sp>
      <p:sp>
        <p:nvSpPr>
          <p:cNvPr id="2843" name="Rectangle 795"/>
          <p:cNvSpPr>
            <a:spLocks noChangeArrowheads="1"/>
          </p:cNvSpPr>
          <p:nvPr/>
        </p:nvSpPr>
        <p:spPr bwMode="auto">
          <a:xfrm rot="-2181995">
            <a:off x="5385161" y="3493319"/>
            <a:ext cx="358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dirty="0">
                <a:latin typeface="Aramath" pitchFamily="2" charset="2"/>
                <a:cs typeface="AGA Aladdin Regular" pitchFamily="2" charset="-78"/>
              </a:rPr>
              <a:t>10</a:t>
            </a:r>
            <a:endParaRPr lang="en-US" sz="2400" dirty="0">
              <a:latin typeface="Aramath" pitchFamily="2" charset="2"/>
              <a:cs typeface="AGA Aladdin Regular" pitchFamily="2" charset="-78"/>
            </a:endParaRPr>
          </a:p>
        </p:txBody>
      </p:sp>
      <p:grpSp>
        <p:nvGrpSpPr>
          <p:cNvPr id="406" name="مجموعة 405"/>
          <p:cNvGrpSpPr/>
          <p:nvPr/>
        </p:nvGrpSpPr>
        <p:grpSpPr>
          <a:xfrm>
            <a:off x="6295981" y="602414"/>
            <a:ext cx="2797086" cy="3754976"/>
            <a:chOff x="6295981" y="629710"/>
            <a:chExt cx="2797086" cy="3754976"/>
          </a:xfrm>
          <a:solidFill>
            <a:schemeClr val="accent5">
              <a:lumMod val="75000"/>
            </a:schemeClr>
          </a:solidFill>
        </p:grpSpPr>
        <p:grpSp>
          <p:nvGrpSpPr>
            <p:cNvPr id="318" name="Group 482"/>
            <p:cNvGrpSpPr>
              <a:grpSpLocks/>
            </p:cNvGrpSpPr>
            <p:nvPr/>
          </p:nvGrpSpPr>
          <p:grpSpPr bwMode="auto">
            <a:xfrm rot="19359201">
              <a:off x="6295981" y="3760799"/>
              <a:ext cx="1874838" cy="623887"/>
              <a:chOff x="1883" y="2931"/>
              <a:chExt cx="1181" cy="454"/>
            </a:xfrm>
            <a:grpFill/>
          </p:grpSpPr>
          <p:grpSp>
            <p:nvGrpSpPr>
              <p:cNvPr id="319" name="Group 177"/>
              <p:cNvGrpSpPr>
                <a:grpSpLocks/>
              </p:cNvGrpSpPr>
              <p:nvPr/>
            </p:nvGrpSpPr>
            <p:grpSpPr bwMode="auto">
              <a:xfrm>
                <a:off x="1883" y="2931"/>
                <a:ext cx="1181" cy="227"/>
                <a:chOff x="2200" y="3022"/>
                <a:chExt cx="1361" cy="227"/>
              </a:xfrm>
              <a:grpFill/>
            </p:grpSpPr>
            <p:sp>
              <p:nvSpPr>
                <p:cNvPr id="355" name="Rectangle 171"/>
                <p:cNvSpPr>
                  <a:spLocks noChangeArrowheads="1"/>
                </p:cNvSpPr>
                <p:nvPr/>
              </p:nvSpPr>
              <p:spPr bwMode="auto">
                <a:xfrm>
                  <a:off x="220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6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26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7" name="Rectangle 173"/>
                <p:cNvSpPr>
                  <a:spLocks noChangeArrowheads="1"/>
                </p:cNvSpPr>
                <p:nvPr/>
              </p:nvSpPr>
              <p:spPr bwMode="auto">
                <a:xfrm>
                  <a:off x="2653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8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8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107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60" name="Rectangle 176"/>
                <p:cNvSpPr>
                  <a:spLocks noChangeArrowheads="1"/>
                </p:cNvSpPr>
                <p:nvPr/>
              </p:nvSpPr>
              <p:spPr bwMode="auto">
                <a:xfrm>
                  <a:off x="3334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</p:grpSp>
          <p:grpSp>
            <p:nvGrpSpPr>
              <p:cNvPr id="320" name="Group 412"/>
              <p:cNvGrpSpPr>
                <a:grpSpLocks/>
              </p:cNvGrpSpPr>
              <p:nvPr/>
            </p:nvGrpSpPr>
            <p:grpSpPr bwMode="auto">
              <a:xfrm>
                <a:off x="1883" y="3158"/>
                <a:ext cx="1181" cy="227"/>
                <a:chOff x="2200" y="3022"/>
                <a:chExt cx="1361" cy="227"/>
              </a:xfrm>
              <a:grpFill/>
            </p:grpSpPr>
            <p:sp>
              <p:nvSpPr>
                <p:cNvPr id="349" name="Rectangle 413"/>
                <p:cNvSpPr>
                  <a:spLocks noChangeArrowheads="1"/>
                </p:cNvSpPr>
                <p:nvPr/>
              </p:nvSpPr>
              <p:spPr bwMode="auto">
                <a:xfrm>
                  <a:off x="220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0" name="Rectangle 414"/>
                <p:cNvSpPr>
                  <a:spLocks noChangeArrowheads="1"/>
                </p:cNvSpPr>
                <p:nvPr/>
              </p:nvSpPr>
              <p:spPr bwMode="auto">
                <a:xfrm>
                  <a:off x="2426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1" name="Rectangle 415"/>
                <p:cNvSpPr>
                  <a:spLocks noChangeArrowheads="1"/>
                </p:cNvSpPr>
                <p:nvPr/>
              </p:nvSpPr>
              <p:spPr bwMode="auto">
                <a:xfrm>
                  <a:off x="2653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2" name="Rectangle 416"/>
                <p:cNvSpPr>
                  <a:spLocks noChangeArrowheads="1"/>
                </p:cNvSpPr>
                <p:nvPr/>
              </p:nvSpPr>
              <p:spPr bwMode="auto">
                <a:xfrm>
                  <a:off x="288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3" name="Rectangle 417"/>
                <p:cNvSpPr>
                  <a:spLocks noChangeArrowheads="1"/>
                </p:cNvSpPr>
                <p:nvPr/>
              </p:nvSpPr>
              <p:spPr bwMode="auto">
                <a:xfrm>
                  <a:off x="3107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54" name="Rectangle 418"/>
                <p:cNvSpPr>
                  <a:spLocks noChangeArrowheads="1"/>
                </p:cNvSpPr>
                <p:nvPr/>
              </p:nvSpPr>
              <p:spPr bwMode="auto">
                <a:xfrm>
                  <a:off x="3334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</p:grpSp>
        </p:grpSp>
        <p:grpSp>
          <p:nvGrpSpPr>
            <p:cNvPr id="361" name="Group 482"/>
            <p:cNvGrpSpPr>
              <a:grpSpLocks/>
            </p:cNvGrpSpPr>
            <p:nvPr/>
          </p:nvGrpSpPr>
          <p:grpSpPr bwMode="auto">
            <a:xfrm rot="19359201">
              <a:off x="7843704" y="2815569"/>
              <a:ext cx="1249363" cy="623887"/>
              <a:chOff x="1881" y="2931"/>
              <a:chExt cx="787" cy="454"/>
            </a:xfrm>
            <a:grpFill/>
          </p:grpSpPr>
          <p:grpSp>
            <p:nvGrpSpPr>
              <p:cNvPr id="362" name="Group 177"/>
              <p:cNvGrpSpPr>
                <a:grpSpLocks/>
              </p:cNvGrpSpPr>
              <p:nvPr/>
            </p:nvGrpSpPr>
            <p:grpSpPr bwMode="auto">
              <a:xfrm>
                <a:off x="1881" y="2931"/>
                <a:ext cx="787" cy="227"/>
                <a:chOff x="2200" y="3022"/>
                <a:chExt cx="907" cy="227"/>
              </a:xfrm>
              <a:grpFill/>
            </p:grpSpPr>
            <p:sp>
              <p:nvSpPr>
                <p:cNvPr id="370" name="Rectangle 171"/>
                <p:cNvSpPr>
                  <a:spLocks noChangeArrowheads="1"/>
                </p:cNvSpPr>
                <p:nvPr/>
              </p:nvSpPr>
              <p:spPr bwMode="auto">
                <a:xfrm>
                  <a:off x="220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71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26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72" name="Rectangle 173"/>
                <p:cNvSpPr>
                  <a:spLocks noChangeArrowheads="1"/>
                </p:cNvSpPr>
                <p:nvPr/>
              </p:nvSpPr>
              <p:spPr bwMode="auto">
                <a:xfrm>
                  <a:off x="2653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73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8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</p:grpSp>
          <p:grpSp>
            <p:nvGrpSpPr>
              <p:cNvPr id="363" name="Group 412"/>
              <p:cNvGrpSpPr>
                <a:grpSpLocks/>
              </p:cNvGrpSpPr>
              <p:nvPr/>
            </p:nvGrpSpPr>
            <p:grpSpPr bwMode="auto">
              <a:xfrm>
                <a:off x="1881" y="3158"/>
                <a:ext cx="787" cy="227"/>
                <a:chOff x="2200" y="3022"/>
                <a:chExt cx="907" cy="227"/>
              </a:xfrm>
              <a:grpFill/>
            </p:grpSpPr>
            <p:sp>
              <p:nvSpPr>
                <p:cNvPr id="364" name="Rectangle 413"/>
                <p:cNvSpPr>
                  <a:spLocks noChangeArrowheads="1"/>
                </p:cNvSpPr>
                <p:nvPr/>
              </p:nvSpPr>
              <p:spPr bwMode="auto">
                <a:xfrm>
                  <a:off x="220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65" name="Rectangle 414"/>
                <p:cNvSpPr>
                  <a:spLocks noChangeArrowheads="1"/>
                </p:cNvSpPr>
                <p:nvPr/>
              </p:nvSpPr>
              <p:spPr bwMode="auto">
                <a:xfrm>
                  <a:off x="2426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66" name="Rectangle 415"/>
                <p:cNvSpPr>
                  <a:spLocks noChangeArrowheads="1"/>
                </p:cNvSpPr>
                <p:nvPr/>
              </p:nvSpPr>
              <p:spPr bwMode="auto">
                <a:xfrm>
                  <a:off x="2653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67" name="Rectangle 416"/>
                <p:cNvSpPr>
                  <a:spLocks noChangeArrowheads="1"/>
                </p:cNvSpPr>
                <p:nvPr/>
              </p:nvSpPr>
              <p:spPr bwMode="auto">
                <a:xfrm>
                  <a:off x="288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</p:grpSp>
        </p:grpSp>
        <p:grpSp>
          <p:nvGrpSpPr>
            <p:cNvPr id="376" name="Group 482"/>
            <p:cNvGrpSpPr>
              <a:grpSpLocks/>
            </p:cNvGrpSpPr>
            <p:nvPr/>
          </p:nvGrpSpPr>
          <p:grpSpPr bwMode="auto">
            <a:xfrm rot="3187321">
              <a:off x="7038954" y="1633137"/>
              <a:ext cx="1874838" cy="623887"/>
              <a:chOff x="1883" y="2931"/>
              <a:chExt cx="1181" cy="454"/>
            </a:xfrm>
            <a:grpFill/>
          </p:grpSpPr>
          <p:grpSp>
            <p:nvGrpSpPr>
              <p:cNvPr id="377" name="Group 177"/>
              <p:cNvGrpSpPr>
                <a:grpSpLocks/>
              </p:cNvGrpSpPr>
              <p:nvPr/>
            </p:nvGrpSpPr>
            <p:grpSpPr bwMode="auto">
              <a:xfrm>
                <a:off x="1881" y="2931"/>
                <a:ext cx="1181" cy="227"/>
                <a:chOff x="2200" y="3022"/>
                <a:chExt cx="1361" cy="227"/>
              </a:xfrm>
              <a:grpFill/>
            </p:grpSpPr>
            <p:sp>
              <p:nvSpPr>
                <p:cNvPr id="385" name="Rectangle 171"/>
                <p:cNvSpPr>
                  <a:spLocks noChangeArrowheads="1"/>
                </p:cNvSpPr>
                <p:nvPr/>
              </p:nvSpPr>
              <p:spPr bwMode="auto">
                <a:xfrm>
                  <a:off x="220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6" name="Rectangle 172"/>
                <p:cNvSpPr>
                  <a:spLocks noChangeArrowheads="1"/>
                </p:cNvSpPr>
                <p:nvPr/>
              </p:nvSpPr>
              <p:spPr bwMode="auto">
                <a:xfrm>
                  <a:off x="2426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7" name="Rectangle 173"/>
                <p:cNvSpPr>
                  <a:spLocks noChangeArrowheads="1"/>
                </p:cNvSpPr>
                <p:nvPr/>
              </p:nvSpPr>
              <p:spPr bwMode="auto">
                <a:xfrm>
                  <a:off x="2653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8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8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9" name="Rectangle 175"/>
                <p:cNvSpPr>
                  <a:spLocks noChangeArrowheads="1"/>
                </p:cNvSpPr>
                <p:nvPr/>
              </p:nvSpPr>
              <p:spPr bwMode="auto">
                <a:xfrm>
                  <a:off x="3107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90" name="Rectangle 176"/>
                <p:cNvSpPr>
                  <a:spLocks noChangeArrowheads="1"/>
                </p:cNvSpPr>
                <p:nvPr/>
              </p:nvSpPr>
              <p:spPr bwMode="auto">
                <a:xfrm>
                  <a:off x="3334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</p:grpSp>
          <p:grpSp>
            <p:nvGrpSpPr>
              <p:cNvPr id="378" name="Group 412"/>
              <p:cNvGrpSpPr>
                <a:grpSpLocks/>
              </p:cNvGrpSpPr>
              <p:nvPr/>
            </p:nvGrpSpPr>
            <p:grpSpPr bwMode="auto">
              <a:xfrm>
                <a:off x="1881" y="3158"/>
                <a:ext cx="1181" cy="227"/>
                <a:chOff x="2200" y="3022"/>
                <a:chExt cx="1361" cy="227"/>
              </a:xfrm>
              <a:grpFill/>
            </p:grpSpPr>
            <p:sp>
              <p:nvSpPr>
                <p:cNvPr id="379" name="Rectangle 413"/>
                <p:cNvSpPr>
                  <a:spLocks noChangeArrowheads="1"/>
                </p:cNvSpPr>
                <p:nvPr/>
              </p:nvSpPr>
              <p:spPr bwMode="auto">
                <a:xfrm>
                  <a:off x="220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0" name="Rectangle 414"/>
                <p:cNvSpPr>
                  <a:spLocks noChangeArrowheads="1"/>
                </p:cNvSpPr>
                <p:nvPr/>
              </p:nvSpPr>
              <p:spPr bwMode="auto">
                <a:xfrm>
                  <a:off x="2426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1" name="Rectangle 415"/>
                <p:cNvSpPr>
                  <a:spLocks noChangeArrowheads="1"/>
                </p:cNvSpPr>
                <p:nvPr/>
              </p:nvSpPr>
              <p:spPr bwMode="auto">
                <a:xfrm>
                  <a:off x="2653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2" name="Rectangle 416"/>
                <p:cNvSpPr>
                  <a:spLocks noChangeArrowheads="1"/>
                </p:cNvSpPr>
                <p:nvPr/>
              </p:nvSpPr>
              <p:spPr bwMode="auto">
                <a:xfrm>
                  <a:off x="2880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3" name="Rectangle 417"/>
                <p:cNvSpPr>
                  <a:spLocks noChangeArrowheads="1"/>
                </p:cNvSpPr>
                <p:nvPr/>
              </p:nvSpPr>
              <p:spPr bwMode="auto">
                <a:xfrm>
                  <a:off x="3107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84" name="Rectangle 418"/>
                <p:cNvSpPr>
                  <a:spLocks noChangeArrowheads="1"/>
                </p:cNvSpPr>
                <p:nvPr/>
              </p:nvSpPr>
              <p:spPr bwMode="auto">
                <a:xfrm>
                  <a:off x="3334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</p:grpSp>
        </p:grpSp>
        <p:grpSp>
          <p:nvGrpSpPr>
            <p:cNvPr id="391" name="Group 482"/>
            <p:cNvGrpSpPr>
              <a:grpSpLocks/>
            </p:cNvGrpSpPr>
            <p:nvPr/>
          </p:nvGrpSpPr>
          <p:grpSpPr bwMode="auto">
            <a:xfrm rot="3221944">
              <a:off x="6919195" y="630504"/>
              <a:ext cx="625475" cy="623887"/>
              <a:chOff x="2668" y="2931"/>
              <a:chExt cx="394" cy="454"/>
            </a:xfrm>
            <a:grpFill/>
          </p:grpSpPr>
          <p:grpSp>
            <p:nvGrpSpPr>
              <p:cNvPr id="392" name="Group 177"/>
              <p:cNvGrpSpPr>
                <a:grpSpLocks/>
              </p:cNvGrpSpPr>
              <p:nvPr/>
            </p:nvGrpSpPr>
            <p:grpSpPr bwMode="auto">
              <a:xfrm>
                <a:off x="2668" y="2931"/>
                <a:ext cx="394" cy="227"/>
                <a:chOff x="3107" y="3022"/>
                <a:chExt cx="454" cy="227"/>
              </a:xfrm>
              <a:grpFill/>
            </p:grpSpPr>
            <p:sp>
              <p:nvSpPr>
                <p:cNvPr id="404" name="Rectangle 175"/>
                <p:cNvSpPr>
                  <a:spLocks noChangeArrowheads="1"/>
                </p:cNvSpPr>
                <p:nvPr/>
              </p:nvSpPr>
              <p:spPr bwMode="auto">
                <a:xfrm>
                  <a:off x="3107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405" name="Rectangle 176"/>
                <p:cNvSpPr>
                  <a:spLocks noChangeArrowheads="1"/>
                </p:cNvSpPr>
                <p:nvPr/>
              </p:nvSpPr>
              <p:spPr bwMode="auto">
                <a:xfrm>
                  <a:off x="3334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</p:grpSp>
          <p:grpSp>
            <p:nvGrpSpPr>
              <p:cNvPr id="393" name="Group 412"/>
              <p:cNvGrpSpPr>
                <a:grpSpLocks/>
              </p:cNvGrpSpPr>
              <p:nvPr/>
            </p:nvGrpSpPr>
            <p:grpSpPr bwMode="auto">
              <a:xfrm>
                <a:off x="2668" y="3158"/>
                <a:ext cx="394" cy="227"/>
                <a:chOff x="3107" y="3022"/>
                <a:chExt cx="454" cy="227"/>
              </a:xfrm>
              <a:grpFill/>
            </p:grpSpPr>
            <p:sp>
              <p:nvSpPr>
                <p:cNvPr id="398" name="Rectangle 417"/>
                <p:cNvSpPr>
                  <a:spLocks noChangeArrowheads="1"/>
                </p:cNvSpPr>
                <p:nvPr/>
              </p:nvSpPr>
              <p:spPr bwMode="auto">
                <a:xfrm>
                  <a:off x="3107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  <p:sp>
              <p:nvSpPr>
                <p:cNvPr id="399" name="Rectangle 418"/>
                <p:cNvSpPr>
                  <a:spLocks noChangeArrowheads="1"/>
                </p:cNvSpPr>
                <p:nvPr/>
              </p:nvSpPr>
              <p:spPr bwMode="auto">
                <a:xfrm>
                  <a:off x="3334" y="3022"/>
                  <a:ext cx="227" cy="227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ar-SA" dirty="0"/>
                </a:p>
              </p:txBody>
            </p:sp>
          </p:grpSp>
        </p:grpSp>
      </p:grpSp>
      <p:pic>
        <p:nvPicPr>
          <p:cNvPr id="40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109" y="58056"/>
            <a:ext cx="3896891" cy="6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8" name="مستطيل 407"/>
          <p:cNvSpPr/>
          <p:nvPr/>
        </p:nvSpPr>
        <p:spPr>
          <a:xfrm>
            <a:off x="0" y="260648"/>
            <a:ext cx="37799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تنتظر المعلومة اكتشف بنفسك</a:t>
            </a:r>
          </a:p>
        </p:txBody>
      </p:sp>
      <p:pic>
        <p:nvPicPr>
          <p:cNvPr id="3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868" y="0"/>
            <a:ext cx="1711423" cy="90872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8" grpId="0" animBg="1"/>
      <p:bldP spid="2837" grpId="0" animBg="1"/>
      <p:bldP spid="2838" grpId="0" animBg="1"/>
      <p:bldP spid="2839" grpId="0" animBg="1"/>
      <p:bldP spid="2840" grpId="0" animBg="1"/>
      <p:bldP spid="2841" grpId="0"/>
      <p:bldP spid="2842" grpId="0"/>
      <p:bldP spid="2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2838" r="12919"/>
          <a:stretch>
            <a:fillRect/>
          </a:stretch>
        </p:blipFill>
        <p:spPr bwMode="auto">
          <a:xfrm>
            <a:off x="4860032" y="1484784"/>
            <a:ext cx="3948454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4051481" cy="30080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7109" y="58056"/>
            <a:ext cx="3896891" cy="7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0" y="260648"/>
            <a:ext cx="377991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لا تنتظر المعلومة اكتشف بنفسك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4592754" y="5733256"/>
            <a:ext cx="45512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>
                <a:solidFill>
                  <a:srgbClr val="501B00"/>
                </a:solidFill>
              </a:rPr>
              <a:t>مربع طول الوتر = مربع الساق الاول + مربع الساق الثاني </a:t>
            </a:r>
            <a:endParaRPr lang="ar-SA" b="1" dirty="0"/>
          </a:p>
        </p:txBody>
      </p:sp>
      <p:sp>
        <p:nvSpPr>
          <p:cNvPr id="10" name="Rectangle 792"/>
          <p:cNvSpPr>
            <a:spLocks noChangeArrowheads="1"/>
          </p:cNvSpPr>
          <p:nvPr/>
        </p:nvSpPr>
        <p:spPr bwMode="auto">
          <a:xfrm>
            <a:off x="899592" y="4293096"/>
            <a:ext cx="3131840" cy="10795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600" dirty="0"/>
              <a:t>100 = 64+ 36 </a:t>
            </a:r>
          </a:p>
          <a:p>
            <a:pPr algn="ctr"/>
            <a:r>
              <a:rPr lang="ar-SA" sz="3600" baseline="30000" dirty="0"/>
              <a:t>2</a:t>
            </a:r>
            <a:r>
              <a:rPr lang="ar-SA" sz="3600" dirty="0"/>
              <a:t>10 =  </a:t>
            </a:r>
            <a:r>
              <a:rPr lang="ar-SA" sz="3600" baseline="30000" dirty="0"/>
              <a:t>2</a:t>
            </a:r>
            <a:r>
              <a:rPr lang="ar-SA" sz="3600" dirty="0"/>
              <a:t>8+ </a:t>
            </a:r>
            <a:r>
              <a:rPr lang="ar-SA" sz="3600" baseline="30000" dirty="0"/>
              <a:t>2</a:t>
            </a:r>
            <a:r>
              <a:rPr lang="ar-SA" sz="3600" dirty="0"/>
              <a:t>6</a:t>
            </a:r>
            <a:endParaRPr lang="en-US" sz="36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724128" y="4293096"/>
            <a:ext cx="2699792" cy="1200329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3600" dirty="0"/>
              <a:t> 25= 16+ 9</a:t>
            </a:r>
          </a:p>
          <a:p>
            <a:r>
              <a:rPr lang="ar-SA" sz="3600" dirty="0"/>
              <a:t> </a:t>
            </a:r>
            <a:r>
              <a:rPr lang="ar-SA" sz="3600" baseline="30000" dirty="0"/>
              <a:t>2</a:t>
            </a:r>
            <a:r>
              <a:rPr lang="ar-SA" sz="3600" dirty="0"/>
              <a:t>5 = </a:t>
            </a:r>
            <a:r>
              <a:rPr lang="ar-SA" sz="3600" baseline="30000" dirty="0"/>
              <a:t>2</a:t>
            </a:r>
            <a:r>
              <a:rPr lang="ar-SA" sz="3600" dirty="0"/>
              <a:t>4 + </a:t>
            </a:r>
            <a:r>
              <a:rPr lang="ar-SA" sz="3600" baseline="30000" dirty="0"/>
              <a:t>2</a:t>
            </a:r>
            <a:r>
              <a:rPr lang="ar-SA" sz="3600" dirty="0"/>
              <a:t>3 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79512" y="5733256"/>
            <a:ext cx="3742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b="1" dirty="0">
                <a:solidFill>
                  <a:srgbClr val="501B00"/>
                </a:solidFill>
              </a:rPr>
              <a:t>مربع طول الوتر = مجموع مربعي طولي ساقيه</a:t>
            </a:r>
          </a:p>
        </p:txBody>
      </p:sp>
      <p:sp>
        <p:nvSpPr>
          <p:cNvPr id="11" name="سهم إلى اليسار واليمين 10"/>
          <p:cNvSpPr/>
          <p:nvPr/>
        </p:nvSpPr>
        <p:spPr>
          <a:xfrm>
            <a:off x="4067944" y="5877272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2346545" y="6150114"/>
            <a:ext cx="4214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وهذه هي نظرية </a:t>
            </a:r>
            <a:r>
              <a:rPr lang="ar-SA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فيثاغورس</a:t>
            </a:r>
            <a:endParaRPr lang="ar-SA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9868" y="0"/>
            <a:ext cx="1711423" cy="90872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path path="circle">
                <a:fillToRect l="100000" t="100000"/>
              </a:path>
              <a:tileRect r="-100000" b="-100000"/>
            </a:gra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build="p" animBg="1"/>
      <p:bldP spid="14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نين">
  <a:themeElements>
    <a:clrScheme name="تنين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تنين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نين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1209</TotalTime>
  <Words>558</Words>
  <Application>Microsoft Office PowerPoint</Application>
  <PresentationFormat>عرض على الشاشة (4:3)</PresentationFormat>
  <Paragraphs>158</Paragraphs>
  <Slides>26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Algerian</vt:lpstr>
      <vt:lpstr>Aramath</vt:lpstr>
      <vt:lpstr>Arial</vt:lpstr>
      <vt:lpstr>Calibri</vt:lpstr>
      <vt:lpstr>Cambria</vt:lpstr>
      <vt:lpstr>Maiandra GD</vt:lpstr>
      <vt:lpstr>Sakkal Majalla</vt:lpstr>
      <vt:lpstr>Wingdings 2</vt:lpstr>
      <vt:lpstr>تنين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نوره الحناكي</cp:lastModifiedBy>
  <cp:revision>97</cp:revision>
  <dcterms:created xsi:type="dcterms:W3CDTF">2010-07-30T00:41:02Z</dcterms:created>
  <dcterms:modified xsi:type="dcterms:W3CDTF">2021-10-02T14:04:36Z</dcterms:modified>
</cp:coreProperties>
</file>