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 id="2147483684" r:id="rId4"/>
  </p:sldMasterIdLst>
  <p:notesMasterIdLst>
    <p:notesMasterId r:id="rId66"/>
  </p:notesMasterIdLst>
  <p:sldIdLst>
    <p:sldId id="359" r:id="rId5"/>
    <p:sldId id="360" r:id="rId6"/>
    <p:sldId id="361" r:id="rId7"/>
    <p:sldId id="258" r:id="rId8"/>
    <p:sldId id="325" r:id="rId9"/>
    <p:sldId id="326" r:id="rId10"/>
    <p:sldId id="327" r:id="rId11"/>
    <p:sldId id="328" r:id="rId12"/>
    <p:sldId id="329" r:id="rId13"/>
    <p:sldId id="330" r:id="rId14"/>
    <p:sldId id="353" r:id="rId15"/>
    <p:sldId id="309" r:id="rId16"/>
    <p:sldId id="266" r:id="rId17"/>
    <p:sldId id="331" r:id="rId18"/>
    <p:sldId id="332" r:id="rId19"/>
    <p:sldId id="333" r:id="rId20"/>
    <p:sldId id="271" r:id="rId21"/>
    <p:sldId id="297" r:id="rId22"/>
    <p:sldId id="298" r:id="rId23"/>
    <p:sldId id="299" r:id="rId24"/>
    <p:sldId id="334" r:id="rId25"/>
    <p:sldId id="362" r:id="rId26"/>
    <p:sldId id="301" r:id="rId27"/>
    <p:sldId id="272" r:id="rId28"/>
    <p:sldId id="273" r:id="rId29"/>
    <p:sldId id="293" r:id="rId30"/>
    <p:sldId id="302" r:id="rId31"/>
    <p:sldId id="274" r:id="rId32"/>
    <p:sldId id="335" r:id="rId33"/>
    <p:sldId id="363" r:id="rId34"/>
    <p:sldId id="364" r:id="rId35"/>
    <p:sldId id="276" r:id="rId36"/>
    <p:sldId id="352" r:id="rId37"/>
    <p:sldId id="338" r:id="rId38"/>
    <p:sldId id="358" r:id="rId39"/>
    <p:sldId id="279" r:id="rId40"/>
    <p:sldId id="319" r:id="rId41"/>
    <p:sldId id="303" r:id="rId42"/>
    <p:sldId id="304" r:id="rId43"/>
    <p:sldId id="339" r:id="rId44"/>
    <p:sldId id="306" r:id="rId45"/>
    <p:sldId id="313" r:id="rId46"/>
    <p:sldId id="314" r:id="rId47"/>
    <p:sldId id="280" r:id="rId48"/>
    <p:sldId id="281" r:id="rId49"/>
    <p:sldId id="340" r:id="rId50"/>
    <p:sldId id="341" r:id="rId51"/>
    <p:sldId id="283" r:id="rId52"/>
    <p:sldId id="296" r:id="rId53"/>
    <p:sldId id="342" r:id="rId54"/>
    <p:sldId id="343" r:id="rId55"/>
    <p:sldId id="344" r:id="rId56"/>
    <p:sldId id="345" r:id="rId57"/>
    <p:sldId id="347" r:id="rId58"/>
    <p:sldId id="350" r:id="rId59"/>
    <p:sldId id="365" r:id="rId60"/>
    <p:sldId id="349" r:id="rId61"/>
    <p:sldId id="288" r:id="rId62"/>
    <p:sldId id="311" r:id="rId63"/>
    <p:sldId id="348" r:id="rId64"/>
    <p:sldId id="291" r:id="rId65"/>
  </p:sldIdLst>
  <p:sldSz cx="9144000" cy="6858000" type="screen4x3"/>
  <p:notesSz cx="6858000" cy="9144000"/>
  <p:defaultTextStyle>
    <a:defPPr>
      <a:defRPr lang="ar-E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35FD7"/>
    <a:srgbClr val="00CC00"/>
    <a:srgbClr val="00FFFF"/>
    <a:srgbClr val="CC3300"/>
    <a:srgbClr val="CCFF99"/>
    <a:srgbClr val="660033"/>
    <a:srgbClr val="99FF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نمط متوسط 1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نمط متوسط 1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نمط متوسط 1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نمط داكن 2 - تمييز 5/تميي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نمط فاتح 2 - تميي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79" autoAdjust="0"/>
    <p:restoredTop sz="79570" autoAdjust="0"/>
  </p:normalViewPr>
  <p:slideViewPr>
    <p:cSldViewPr>
      <p:cViewPr varScale="1">
        <p:scale>
          <a:sx n="64" d="100"/>
          <a:sy n="64" d="100"/>
        </p:scale>
        <p:origin x="140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90B543CE-EE03-4948-83F3-30B5DA64930D}" type="datetimeFigureOut">
              <a:rPr lang="en-US"/>
              <a:pPr>
                <a:defRPr/>
              </a:pPr>
              <a:t>9/23/2022</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endParaRPr lang="en-US" noProof="0"/>
          </a:p>
          <a:p>
            <a:pPr lvl="1"/>
            <a:r>
              <a:rPr lang="ar-SA" noProof="0"/>
              <a:t>المستوى الثاني</a:t>
            </a:r>
            <a:endParaRPr lang="en-US" noProof="0"/>
          </a:p>
          <a:p>
            <a:pPr lvl="2"/>
            <a:r>
              <a:rPr lang="ar-SA" noProof="0"/>
              <a:t>المستوى الثالث</a:t>
            </a:r>
            <a:endParaRPr lang="en-US" noProof="0"/>
          </a:p>
          <a:p>
            <a:pPr lvl="3"/>
            <a:r>
              <a:rPr lang="ar-SA" noProof="0"/>
              <a:t>المستوى الرابع</a:t>
            </a:r>
            <a:endParaRPr lang="en-US" noProof="0"/>
          </a:p>
          <a:p>
            <a:pPr lvl="4"/>
            <a:r>
              <a:rPr lang="ar-SA" noProof="0"/>
              <a:t>المستوى الخامس</a:t>
            </a:r>
            <a:endParaRPr lang="en-US" noProof="0"/>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2EB6E415-6564-41E5-A926-4AED056947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9635" name="عنصر نائب للملاحظات 2"/>
          <p:cNvSpPr>
            <a:spLocks noGrp="1"/>
          </p:cNvSpPr>
          <p:nvPr>
            <p:ph type="body" idx="1"/>
          </p:nvPr>
        </p:nvSpPr>
        <p:spPr bwMode="auto">
          <a:noFill/>
        </p:spPr>
        <p:txBody>
          <a:bodyPr/>
          <a:lstStyle/>
          <a:p>
            <a:pPr eaLnBrk="1" hangingPunct="1">
              <a:spcBef>
                <a:spcPct val="0"/>
              </a:spcBef>
            </a:pPr>
            <a:endParaRPr lang="en-US">
              <a:cs typeface="Arial" pitchFamily="34" charset="0"/>
            </a:endParaRPr>
          </a:p>
        </p:txBody>
      </p:sp>
      <p:sp>
        <p:nvSpPr>
          <p:cNvPr id="6963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F36131-5767-4675-87F1-F4608558C568}"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2.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28190F88-D4E4-4EBC-BEFF-9609A403E21A}"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536AD184-C97C-424E-9ADB-13A4D682FAD2}" type="slidenum">
              <a:rPr lang="ar-EG"/>
              <a:pPr>
                <a:defRPr/>
              </a:pPr>
              <a:t>‹#›</a:t>
            </a:fld>
            <a:endParaRPr lang="ar-E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9F3807BA-FF3C-477B-A026-DD6ED82E9DDD}"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3CC51A7-51B3-44A5-A667-D9761FFCED20}" type="slidenum">
              <a:rPr lang="ar-EG"/>
              <a:pPr>
                <a:defRPr/>
              </a:pPr>
              <a:t>‹#›</a:t>
            </a:fld>
            <a:endParaRPr lang="ar-E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4CB1A8EB-1A3B-4B7C-BBA0-56DF69FDA78A}"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51E31257-3D16-41D3-9CAE-45B591421A7D}" type="slidenum">
              <a:rPr lang="ar-EG"/>
              <a:pPr>
                <a:defRPr/>
              </a:pPr>
              <a:t>‹#›</a:t>
            </a:fld>
            <a:endParaRPr lang="ar-EG"/>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lvl1pPr>
              <a:defRPr/>
            </a:lvl1pPr>
          </a:lstStyle>
          <a:p>
            <a:pPr>
              <a:defRPr/>
            </a:pPr>
            <a:fld id="{29EF2535-3C24-4394-9109-7B96E1DB92B3}" type="datetimeFigureOut">
              <a:rPr lang="ar-SA"/>
              <a:pPr>
                <a:defRPr/>
              </a:pPr>
              <a:t>27/02/44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4F0D3E51-1BF1-45B8-B1AB-6BB01CF659B9}"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74344E06-C076-4499-8B73-C0B998331F74}" type="datetimeFigureOut">
              <a:rPr lang="ar-SA"/>
              <a:pPr>
                <a:defRPr/>
              </a:pPr>
              <a:t>27/02/44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091DE9AF-A065-42C2-9F8A-4B8017D9EC6C}"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4ED89E56-BCD2-42B0-8CB4-55CABF1E1EDF}" type="datetimeFigureOut">
              <a:rPr lang="ar-SA"/>
              <a:pPr>
                <a:defRPr/>
              </a:pPr>
              <a:t>27/02/44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24B352EB-0FB9-4897-B035-C3606520D6D3}"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3"/>
          <p:cNvSpPr>
            <a:spLocks noGrp="1"/>
          </p:cNvSpPr>
          <p:nvPr>
            <p:ph type="dt" sz="half" idx="10"/>
          </p:nvPr>
        </p:nvSpPr>
        <p:spPr/>
        <p:txBody>
          <a:bodyPr/>
          <a:lstStyle>
            <a:lvl1pPr>
              <a:defRPr/>
            </a:lvl1pPr>
          </a:lstStyle>
          <a:p>
            <a:pPr>
              <a:defRPr/>
            </a:pPr>
            <a:fld id="{BC9DD787-3DD5-4AD8-8D7C-17B0609B7099}" type="datetimeFigureOut">
              <a:rPr lang="ar-SA"/>
              <a:pPr>
                <a:defRPr/>
              </a:pPr>
              <a:t>27/02/44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AB91C1DC-EF50-4379-9DA2-AF007B1BAFE4}"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3"/>
          <p:cNvSpPr>
            <a:spLocks noGrp="1"/>
          </p:cNvSpPr>
          <p:nvPr>
            <p:ph type="dt" sz="half" idx="10"/>
          </p:nvPr>
        </p:nvSpPr>
        <p:spPr/>
        <p:txBody>
          <a:bodyPr/>
          <a:lstStyle>
            <a:lvl1pPr>
              <a:defRPr/>
            </a:lvl1pPr>
          </a:lstStyle>
          <a:p>
            <a:pPr>
              <a:defRPr/>
            </a:pPr>
            <a:fld id="{9D1E9BAB-129D-4924-85AA-B25B353D5A55}" type="datetimeFigureOut">
              <a:rPr lang="ar-SA"/>
              <a:pPr>
                <a:defRPr/>
              </a:pPr>
              <a:t>27/02/44</a:t>
            </a:fld>
            <a:endParaRPr lang="ar-SA"/>
          </a:p>
        </p:txBody>
      </p:sp>
      <p:sp>
        <p:nvSpPr>
          <p:cNvPr id="8" name="عنصر نائب للتذييل 4"/>
          <p:cNvSpPr>
            <a:spLocks noGrp="1"/>
          </p:cNvSpPr>
          <p:nvPr>
            <p:ph type="ftr" sz="quarter" idx="11"/>
          </p:nvPr>
        </p:nvSpPr>
        <p:spPr/>
        <p:txBody>
          <a:bodyPr/>
          <a:lstStyle>
            <a:lvl1pPr>
              <a:defRPr/>
            </a:lvl1pPr>
          </a:lstStyle>
          <a:p>
            <a:pPr>
              <a:defRPr/>
            </a:pPr>
            <a:endParaRPr lang="ar-SA"/>
          </a:p>
        </p:txBody>
      </p:sp>
      <p:sp>
        <p:nvSpPr>
          <p:cNvPr id="9" name="عنصر نائب لرقم الشريحة 5"/>
          <p:cNvSpPr>
            <a:spLocks noGrp="1"/>
          </p:cNvSpPr>
          <p:nvPr>
            <p:ph type="sldNum" sz="quarter" idx="12"/>
          </p:nvPr>
        </p:nvSpPr>
        <p:spPr/>
        <p:txBody>
          <a:bodyPr/>
          <a:lstStyle>
            <a:lvl1pPr>
              <a:defRPr/>
            </a:lvl1pPr>
          </a:lstStyle>
          <a:p>
            <a:pPr>
              <a:defRPr/>
            </a:pPr>
            <a:fld id="{AB71A4CA-CB78-4D4D-8190-4065F346798B}"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3"/>
          <p:cNvSpPr>
            <a:spLocks noGrp="1"/>
          </p:cNvSpPr>
          <p:nvPr>
            <p:ph type="dt" sz="half" idx="10"/>
          </p:nvPr>
        </p:nvSpPr>
        <p:spPr/>
        <p:txBody>
          <a:bodyPr/>
          <a:lstStyle>
            <a:lvl1pPr>
              <a:defRPr/>
            </a:lvl1pPr>
          </a:lstStyle>
          <a:p>
            <a:pPr>
              <a:defRPr/>
            </a:pPr>
            <a:fld id="{7851800D-1F80-40C6-AC87-99BC80B34A67}" type="datetimeFigureOut">
              <a:rPr lang="ar-SA"/>
              <a:pPr>
                <a:defRPr/>
              </a:pPr>
              <a:t>27/02/44</a:t>
            </a:fld>
            <a:endParaRPr lang="ar-SA"/>
          </a:p>
        </p:txBody>
      </p:sp>
      <p:sp>
        <p:nvSpPr>
          <p:cNvPr id="4" name="عنصر نائب للتذييل 4"/>
          <p:cNvSpPr>
            <a:spLocks noGrp="1"/>
          </p:cNvSpPr>
          <p:nvPr>
            <p:ph type="ftr" sz="quarter" idx="11"/>
          </p:nvPr>
        </p:nvSpPr>
        <p:spPr/>
        <p:txBody>
          <a:bodyPr/>
          <a:lstStyle>
            <a:lvl1pPr>
              <a:defRPr/>
            </a:lvl1pPr>
          </a:lstStyle>
          <a:p>
            <a:pPr>
              <a:defRPr/>
            </a:pPr>
            <a:endParaRPr lang="ar-SA"/>
          </a:p>
        </p:txBody>
      </p:sp>
      <p:sp>
        <p:nvSpPr>
          <p:cNvPr id="5" name="عنصر نائب لرقم الشريحة 5"/>
          <p:cNvSpPr>
            <a:spLocks noGrp="1"/>
          </p:cNvSpPr>
          <p:nvPr>
            <p:ph type="sldNum" sz="quarter" idx="12"/>
          </p:nvPr>
        </p:nvSpPr>
        <p:spPr/>
        <p:txBody>
          <a:bodyPr/>
          <a:lstStyle>
            <a:lvl1pPr>
              <a:defRPr/>
            </a:lvl1pPr>
          </a:lstStyle>
          <a:p>
            <a:pPr>
              <a:defRPr/>
            </a:pPr>
            <a:fld id="{A17071CD-7C13-4F0B-A8AB-86792003497B}"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82AE4D2B-7AD5-4A6D-B17B-F8A10E4B2C62}" type="datetimeFigureOut">
              <a:rPr lang="ar-SA"/>
              <a:pPr>
                <a:defRPr/>
              </a:pPr>
              <a:t>27/02/44</a:t>
            </a:fld>
            <a:endParaRPr lang="ar-SA"/>
          </a:p>
        </p:txBody>
      </p:sp>
      <p:sp>
        <p:nvSpPr>
          <p:cNvPr id="3" name="عنصر نائب للتذييل 4"/>
          <p:cNvSpPr>
            <a:spLocks noGrp="1"/>
          </p:cNvSpPr>
          <p:nvPr>
            <p:ph type="ftr" sz="quarter" idx="11"/>
          </p:nvPr>
        </p:nvSpPr>
        <p:spPr/>
        <p:txBody>
          <a:bodyPr/>
          <a:lstStyle>
            <a:lvl1pPr>
              <a:defRPr/>
            </a:lvl1pPr>
          </a:lstStyle>
          <a:p>
            <a:pPr>
              <a:defRPr/>
            </a:pPr>
            <a:endParaRPr lang="ar-SA"/>
          </a:p>
        </p:txBody>
      </p:sp>
      <p:sp>
        <p:nvSpPr>
          <p:cNvPr id="4" name="عنصر نائب لرقم الشريحة 5"/>
          <p:cNvSpPr>
            <a:spLocks noGrp="1"/>
          </p:cNvSpPr>
          <p:nvPr>
            <p:ph type="sldNum" sz="quarter" idx="12"/>
          </p:nvPr>
        </p:nvSpPr>
        <p:spPr/>
        <p:txBody>
          <a:bodyPr/>
          <a:lstStyle>
            <a:lvl1pPr>
              <a:defRPr/>
            </a:lvl1pPr>
          </a:lstStyle>
          <a:p>
            <a:pPr>
              <a:defRPr/>
            </a:pPr>
            <a:fld id="{A93719C9-0005-4254-AFF9-E279F7017305}"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A923B62B-20D9-4D83-A665-A31E3A205C38}" type="datetimeFigureOut">
              <a:rPr lang="ar-SA"/>
              <a:pPr>
                <a:defRPr/>
              </a:pPr>
              <a:t>27/02/44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610A7C10-AB05-4147-B7BF-D58301A9EF10}"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1A56A7AD-1BF2-41BB-80FE-3084391F14D5}"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4D280A3-1368-479A-9506-EE33EAEDAD52}" type="slidenum">
              <a:rPr lang="ar-EG"/>
              <a:pPr>
                <a:defRPr/>
              </a:pPr>
              <a:t>‹#›</a:t>
            </a:fld>
            <a:endParaRPr lang="ar-EG"/>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DB6F9E0B-A02D-4827-9922-A64950048346}" type="datetimeFigureOut">
              <a:rPr lang="ar-SA"/>
              <a:pPr>
                <a:defRPr/>
              </a:pPr>
              <a:t>27/02/44</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80B72B0F-01D3-4E17-AADF-E5CB935E0BB7}"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9C8F1CEA-DDE5-4832-8D47-8A192DA1D083}" type="datetimeFigureOut">
              <a:rPr lang="ar-SA"/>
              <a:pPr>
                <a:defRPr/>
              </a:pPr>
              <a:t>27/02/44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6F950818-DFB4-41B9-828D-ADA7735A8864}"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pPr>
              <a:defRPr/>
            </a:pPr>
            <a:fld id="{2F0F6417-805E-4C44-9D67-649CA7E3E0B0}" type="datetimeFigureOut">
              <a:rPr lang="ar-SA"/>
              <a:pPr>
                <a:defRPr/>
              </a:pPr>
              <a:t>27/02/44</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04778C0D-16FE-4DA6-AB8A-16C606D82726}" type="slidenum">
              <a:rPr lang="ar-SA"/>
              <a:pPr>
                <a:defRPr/>
              </a:pPr>
              <a:t>‹#›</a:t>
            </a:fld>
            <a:endParaRPr lang="ar-SA"/>
          </a:p>
        </p:txBody>
      </p:sp>
    </p:spTree>
  </p:cSld>
  <p:clrMapOvr>
    <a:masterClrMapping/>
  </p:clrMapOvr>
  <p:transition>
    <p:newsflash/>
    <p:sndAc>
      <p:stSnd>
        <p:snd r:embed="rId1" name="0011 - 6 beeps fade out.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424149B6-32E6-4DD3-AAE7-11AC1124E350}"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4CDD1C6E-4B3F-4ACB-892F-EC688D6C1B22}"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F1DA0234-C067-4A7F-B308-037512D7934A}"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8CA19255-6461-4972-9868-85F73FBC54EA}"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D1256BB-C1E0-4BDE-B104-320B0C263882}"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1221871-1B8D-43EE-8AFC-E683139B5DDE}"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AFC293B3-C6E6-4BEF-A167-086CBC5D8F90}" type="datetimeFigureOut">
              <a:rPr lang="ar-EG"/>
              <a:pPr>
                <a:defRPr/>
              </a:pPr>
              <a:t>27/02/1444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BA765FE-CDEB-402B-A73D-E98FB2E28C2D}"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9427D763-7D6B-4E53-99E6-1A1F796497CD}" type="datetimeFigureOut">
              <a:rPr lang="ar-EG"/>
              <a:pPr>
                <a:defRPr/>
              </a:pPr>
              <a:t>27/02/1444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174ADFBD-A1DB-4811-B0D5-B2AFE4A51930}"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75C52013-67B9-4044-A255-FD63B318ED76}" type="datetimeFigureOut">
              <a:rPr lang="ar-EG"/>
              <a:pPr>
                <a:defRPr/>
              </a:pPr>
              <a:t>27/02/1444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7EFEADAC-C7A4-4FF1-A507-88EF6C19CE52}"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B712C0-E80C-4FF2-AE84-611FE868AE61}" type="datetimeFigureOut">
              <a:rPr lang="ar-EG"/>
              <a:pPr>
                <a:defRPr/>
              </a:pPr>
              <a:t>27/02/1444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41A50690-47A9-43B8-BB82-7A6316B483E4}"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DC83CDD-F75F-405C-9FEE-DAB65546E3FA}"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8614D08-8F16-45CE-B8C5-180E25614593}" type="slidenum">
              <a:rPr lang="ar-EG"/>
              <a:pPr>
                <a:defRPr/>
              </a:pPr>
              <a:t>‹#›</a:t>
            </a:fld>
            <a:endParaRPr lang="ar-EG"/>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730EA8-E35E-4B90-A5B2-58C919A5CB02}" type="datetimeFigureOut">
              <a:rPr lang="ar-EG"/>
              <a:pPr>
                <a:defRPr/>
              </a:pPr>
              <a:t>27/02/1444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A14825B2-0D8C-42E8-A65E-FC3CC2C488F6}"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247591-3E67-47C0-89E7-D16043911F4C}" type="datetimeFigureOut">
              <a:rPr lang="ar-EG"/>
              <a:pPr>
                <a:defRPr/>
              </a:pPr>
              <a:t>27/02/1444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2B71B1AD-A4EC-498F-8DF7-353A70931621}"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98429F68-B8C8-4E88-A114-215A080CFAA6}"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2EF4A51-5792-4056-9018-9DA49EB009F2}"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17C1D0E4-B30A-4701-B365-F7F96E2CBE43}" type="datetimeFigureOut">
              <a:rPr lang="ar-EG"/>
              <a:pPr>
                <a:defRPr/>
              </a:pPr>
              <a:t>27/02/1444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A6425D2-2477-4C24-8458-358C7A2F1567}" type="slidenum">
              <a:rPr lang="ar-EG"/>
              <a:pPr>
                <a:defRPr/>
              </a:pPr>
              <a:t>‹#›</a:t>
            </a:fld>
            <a:endParaRPr lang="ar-EG"/>
          </a:p>
        </p:txBody>
      </p:sp>
    </p:spTree>
  </p:cSld>
  <p:clrMapOvr>
    <a:masterClrMapping/>
  </p:clrMapOvr>
  <p:transition>
    <p:zoom/>
    <p:sndAc>
      <p:stSnd>
        <p:snd r:embed="rId1" name="typ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ar-SA"/>
              <a:t>انقر لتحرير نمط العنوان الثانوي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5DE61-1EB6-4F06-8FCA-1C440576DB83}"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5C213-F0F8-4780-86CA-4848339596B7}"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4BFEED-3137-41DE-8D35-B42AF6955308}"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FE43C-23CC-4DFE-ABD3-D188C0CBA63C}"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A6DCD8-3BA0-4C7D-A877-855714CB1DCB}"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D4CCD5-8E5A-424C-AE14-331BC71847A7}"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EFBE7A96-1607-4261-96EE-3F0C723C4AA8}" type="datetimeFigureOut">
              <a:rPr lang="ar-EG"/>
              <a:pPr>
                <a:defRPr/>
              </a:pPr>
              <a:t>27/02/1444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74B91D98-3223-4F98-9458-8B93A54BC8D6}" type="slidenum">
              <a:rPr lang="ar-EG"/>
              <a:pPr>
                <a:defRPr/>
              </a:pPr>
              <a:t>‹#›</a:t>
            </a:fld>
            <a:endParaRPr lang="ar-EG"/>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1F3EA3-EFDD-409A-A17A-FEA7D99B63FD}"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FECDB3-B643-4E8B-91E9-683933895212}"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0CD39D-3E65-4A1E-A099-631225171221}"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BF5A64-655B-44C7-A5EB-C1ED5B092B70}"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ECC984-9C71-423C-944C-F7BFAC635480}" type="slidenum">
              <a:rPr lang="ar-SA"/>
              <a:pPr>
                <a:defRPr/>
              </a:pPr>
              <a:t>‹#›</a:t>
            </a:fld>
            <a:endParaRPr lang="en-US"/>
          </a:p>
        </p:txBody>
      </p:sp>
    </p:spTree>
  </p:cSld>
  <p:clrMapOvr>
    <a:masterClrMapping/>
  </p:clrMapOvr>
  <p:transition>
    <p:comb dir="vert"/>
    <p:sndAc>
      <p:stSnd>
        <p:snd r:embed="rId1" name="typ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82CCE107-1C40-486D-849F-2DCB4E1750E4}" type="datetimeFigureOut">
              <a:rPr lang="ar-EG"/>
              <a:pPr>
                <a:defRPr/>
              </a:pPr>
              <a:t>27/02/1444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54DE986C-4270-48F3-900E-252EE49BEE85}" type="slidenum">
              <a:rPr lang="ar-EG"/>
              <a:pPr>
                <a:defRPr/>
              </a:pPr>
              <a:t>‹#›</a:t>
            </a:fld>
            <a:endParaRPr lang="ar-E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5F8C1307-B4B6-4F6F-80BE-9269F4F71AF2}" type="datetimeFigureOut">
              <a:rPr lang="ar-EG"/>
              <a:pPr>
                <a:defRPr/>
              </a:pPr>
              <a:t>27/02/1444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968ACFEC-D878-47C0-9CA7-B659AA83724B}" type="slidenum">
              <a:rPr lang="ar-EG"/>
              <a:pPr>
                <a:defRPr/>
              </a:pPr>
              <a:t>‹#›</a:t>
            </a:fld>
            <a:endParaRPr lang="ar-E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E8833-CB38-4D8A-AB4B-986EACCF8ADE}" type="datetimeFigureOut">
              <a:rPr lang="ar-EG"/>
              <a:pPr>
                <a:defRPr/>
              </a:pPr>
              <a:t>27/02/1444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4260E5D7-492A-47EC-94A2-03E4345B90FC}" type="slidenum">
              <a:rPr lang="ar-EG"/>
              <a:pPr>
                <a:defRPr/>
              </a:pPr>
              <a:t>‹#›</a:t>
            </a:fld>
            <a:endParaRPr lang="ar-E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7AE431-A175-4039-92BF-E46A5755754F}" type="datetimeFigureOut">
              <a:rPr lang="ar-EG"/>
              <a:pPr>
                <a:defRPr/>
              </a:pPr>
              <a:t>27/02/1444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D4E5509F-06D6-4F08-BAE6-475A3D6372C0}" type="slidenum">
              <a:rPr lang="ar-EG"/>
              <a:pPr>
                <a:defRPr/>
              </a:pPr>
              <a:t>‹#›</a:t>
            </a:fld>
            <a:endParaRPr lang="ar-E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C7CC345-7DD7-4490-84E3-1370B4F1E7A6}" type="datetimeFigureOut">
              <a:rPr lang="ar-EG"/>
              <a:pPr>
                <a:defRPr/>
              </a:pPr>
              <a:t>27/02/1444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EE17899-E281-45A1-A681-4DA89059F554}" type="slidenum">
              <a:rPr lang="ar-EG"/>
              <a:pPr>
                <a:defRPr/>
              </a:pPr>
              <a:t>‹#›</a:t>
            </a:fld>
            <a:endParaRPr lang="ar-E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audio" Target="../media/audio2.wav"/><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audio" Target="../media/audio2.wav"/><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97BF92A2-275C-4BB4-A25F-E4259005EF5F}" type="datetimeFigureOut">
              <a:rPr lang="ar-EG"/>
              <a:pPr>
                <a:defRPr/>
              </a:pPr>
              <a:t>27/02/1444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26BCE6D8-040F-4D9D-BC73-ABEFE9D58296}"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p>
        </p:txBody>
      </p:sp>
      <p:sp>
        <p:nvSpPr>
          <p:cNvPr id="1027" name="عنصر نائب للنص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5B3D44FE-67AD-45C4-9F66-C971B501456F}" type="datetimeFigureOut">
              <a:rPr lang="ar-SA"/>
              <a:pPr>
                <a:defRPr/>
              </a:pPr>
              <a:t>27/02/44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DB75886C-F95C-441F-A15A-0E9CA6B2CCE9}" type="slidenum">
              <a:rPr lang="ar-SA"/>
              <a:pPr>
                <a:defRPr/>
              </a:pPr>
              <a:t>‹#›</a:t>
            </a:fld>
            <a:endParaRPr lang="ar-S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newsflash/>
    <p:sndAc>
      <p:stSnd>
        <p:snd r:embed="rId13" name="0011 - 6 beeps fade out.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37FC7B6F-C812-472A-988B-F627634116EA}" type="datetimeFigureOut">
              <a:rPr lang="ar-EG"/>
              <a:pPr>
                <a:defRPr/>
              </a:pPr>
              <a:t>27/02/1444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208095A6-33EA-40AC-8BEA-EC369A94EA8E}"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zoom/>
    <p:sndAc>
      <p:stSnd>
        <p:snd r:embed="rId13" name="type.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fld id="{F76D8A0A-6B02-4E13-A074-DD8CCDB8E2B3}"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mb dir="vert"/>
    <p:sndAc>
      <p:stSnd>
        <p:snd r:embed="rId13" name="type.wav"/>
      </p:stSnd>
    </p:sndAc>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audio" Target="../media/audio4.wav"/></Relationships>
</file>

<file path=ppt/slides/_rels/slide10.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37.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39.wav"/><Relationship Id="rId1" Type="http://schemas.openxmlformats.org/officeDocument/2006/relationships/slideLayout" Target="../slideLayouts/slideLayout7.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12.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audio" Target="../media/audio44.wav"/><Relationship Id="rId1" Type="http://schemas.openxmlformats.org/officeDocument/2006/relationships/slideLayout" Target="../slideLayouts/slideLayout7.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s>
</file>

<file path=ppt/slides/_rels/slide13.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audio" Target="../media/audio51.wav"/><Relationship Id="rId1" Type="http://schemas.openxmlformats.org/officeDocument/2006/relationships/slideLayout" Target="../slideLayouts/slideLayout7.xml"/><Relationship Id="rId6" Type="http://schemas.openxmlformats.org/officeDocument/2006/relationships/audio" Target="../media/audio55.wav"/><Relationship Id="rId5" Type="http://schemas.openxmlformats.org/officeDocument/2006/relationships/audio" Target="../media/audio54.wav"/><Relationship Id="rId4" Type="http://schemas.openxmlformats.org/officeDocument/2006/relationships/audio" Target="../media/audio53.wav"/><Relationship Id="rId9" Type="http://schemas.openxmlformats.org/officeDocument/2006/relationships/audio" Target="../media/audio58.wav"/></Relationships>
</file>

<file path=ppt/slides/_rels/slide14.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59.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6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6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audio" Target="../media/audio63.wav"/><Relationship Id="rId7" Type="http://schemas.openxmlformats.org/officeDocument/2006/relationships/audio" Target="../media/audio67.wav"/><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s>
</file>

<file path=ppt/slides/_rels/slide18.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audio" Target="../media/audio7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7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29.xml"/><Relationship Id="rId4"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audio" Target="../media/audio75.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77.wav"/></Relationships>
</file>

<file path=ppt/slides/_rels/slide21.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audio" Target="../media/audio78.wav"/><Relationship Id="rId1" Type="http://schemas.openxmlformats.org/officeDocument/2006/relationships/slideLayout" Target="../slideLayouts/slideLayout7.xml"/><Relationship Id="rId4" Type="http://schemas.openxmlformats.org/officeDocument/2006/relationships/audio" Target="../media/audio80.wav"/></Relationships>
</file>

<file path=ppt/slides/_rels/slide22.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audio" Target="../media/audio92.wav"/><Relationship Id="rId18" Type="http://schemas.openxmlformats.org/officeDocument/2006/relationships/audio" Target="../media/audio97.wav"/><Relationship Id="rId3" Type="http://schemas.openxmlformats.org/officeDocument/2006/relationships/audio" Target="../media/audio82.wav"/><Relationship Id="rId7" Type="http://schemas.openxmlformats.org/officeDocument/2006/relationships/audio" Target="../media/audio86.wav"/><Relationship Id="rId12" Type="http://schemas.openxmlformats.org/officeDocument/2006/relationships/audio" Target="../media/audio91.wav"/><Relationship Id="rId17" Type="http://schemas.openxmlformats.org/officeDocument/2006/relationships/audio" Target="../media/audio96.wav"/><Relationship Id="rId2" Type="http://schemas.openxmlformats.org/officeDocument/2006/relationships/audio" Target="../media/audio81.wav"/><Relationship Id="rId16" Type="http://schemas.openxmlformats.org/officeDocument/2006/relationships/audio" Target="../media/audio95.wav"/><Relationship Id="rId20" Type="http://schemas.openxmlformats.org/officeDocument/2006/relationships/audio" Target="../media/audio99.wav"/><Relationship Id="rId1" Type="http://schemas.openxmlformats.org/officeDocument/2006/relationships/slideLayout" Target="../slideLayouts/slideLayout7.xml"/><Relationship Id="rId6" Type="http://schemas.openxmlformats.org/officeDocument/2006/relationships/audio" Target="../media/audio85.wav"/><Relationship Id="rId11" Type="http://schemas.openxmlformats.org/officeDocument/2006/relationships/audio" Target="../media/audio90.wav"/><Relationship Id="rId5" Type="http://schemas.openxmlformats.org/officeDocument/2006/relationships/audio" Target="../media/audio84.wav"/><Relationship Id="rId15" Type="http://schemas.openxmlformats.org/officeDocument/2006/relationships/audio" Target="../media/audio94.wav"/><Relationship Id="rId10" Type="http://schemas.openxmlformats.org/officeDocument/2006/relationships/audio" Target="../media/audio89.wav"/><Relationship Id="rId19" Type="http://schemas.openxmlformats.org/officeDocument/2006/relationships/audio" Target="../media/audio98.wav"/><Relationship Id="rId4" Type="http://schemas.openxmlformats.org/officeDocument/2006/relationships/audio" Target="../media/audio83.wav"/><Relationship Id="rId9" Type="http://schemas.openxmlformats.org/officeDocument/2006/relationships/audio" Target="../media/audio88.wav"/><Relationship Id="rId14" Type="http://schemas.openxmlformats.org/officeDocument/2006/relationships/audio" Target="../media/audio93.wav"/></Relationships>
</file>

<file path=ppt/slides/_rels/slide2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01.wav"/><Relationship Id="rId7" Type="http://schemas.openxmlformats.org/officeDocument/2006/relationships/image" Target="../media/image11.png"/><Relationship Id="rId2" Type="http://schemas.openxmlformats.org/officeDocument/2006/relationships/audio" Target="../media/audio100.wav"/><Relationship Id="rId1" Type="http://schemas.openxmlformats.org/officeDocument/2006/relationships/slideLayout" Target="../slideLayouts/slideLayout1.xml"/><Relationship Id="rId6" Type="http://schemas.openxmlformats.org/officeDocument/2006/relationships/audio" Target="../media/audio104.wav"/><Relationship Id="rId5" Type="http://schemas.openxmlformats.org/officeDocument/2006/relationships/audio" Target="../media/audio103.wav"/><Relationship Id="rId4" Type="http://schemas.openxmlformats.org/officeDocument/2006/relationships/audio" Target="../media/audio102.wav"/></Relationships>
</file>

<file path=ppt/slides/_rels/slide24.xml.rels><?xml version="1.0" encoding="UTF-8" standalone="yes"?>
<Relationships xmlns="http://schemas.openxmlformats.org/package/2006/relationships"><Relationship Id="rId3" Type="http://schemas.openxmlformats.org/officeDocument/2006/relationships/audio" Target="../media/audio106.wav"/><Relationship Id="rId2" Type="http://schemas.openxmlformats.org/officeDocument/2006/relationships/audio" Target="../media/audio105.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audio" Target="../media/audio107.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09.wav"/><Relationship Id="rId7" Type="http://schemas.openxmlformats.org/officeDocument/2006/relationships/image" Target="../media/image15.png"/><Relationship Id="rId2" Type="http://schemas.openxmlformats.org/officeDocument/2006/relationships/audio" Target="../media/audio108.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110.wav"/></Relationships>
</file>

<file path=ppt/slides/_rels/slide27.xml.rels><?xml version="1.0" encoding="UTF-8" standalone="yes"?>
<Relationships xmlns="http://schemas.openxmlformats.org/package/2006/relationships"><Relationship Id="rId2" Type="http://schemas.openxmlformats.org/officeDocument/2006/relationships/audio" Target="../media/audio11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12.wav"/><Relationship Id="rId2" Type="http://schemas.openxmlformats.org/officeDocument/2006/relationships/audio" Target="../media/audio75.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audio" Target="../media/audio114.wav"/><Relationship Id="rId4" Type="http://schemas.openxmlformats.org/officeDocument/2006/relationships/audio" Target="../media/audio113.wav"/></Relationships>
</file>

<file path=ppt/slides/_rels/slide29.xml.rels><?xml version="1.0" encoding="UTF-8" standalone="yes"?>
<Relationships xmlns="http://schemas.openxmlformats.org/package/2006/relationships"><Relationship Id="rId3" Type="http://schemas.openxmlformats.org/officeDocument/2006/relationships/audio" Target="../media/audio116.wav"/><Relationship Id="rId7" Type="http://schemas.openxmlformats.org/officeDocument/2006/relationships/image" Target="../media/image10.png"/><Relationship Id="rId2" Type="http://schemas.openxmlformats.org/officeDocument/2006/relationships/audio" Target="../media/audio115.wav"/><Relationship Id="rId1" Type="http://schemas.openxmlformats.org/officeDocument/2006/relationships/slideLayout" Target="../slideLayouts/slideLayout7.xml"/><Relationship Id="rId6" Type="http://schemas.openxmlformats.org/officeDocument/2006/relationships/audio" Target="../media/audio119.wav"/><Relationship Id="rId5" Type="http://schemas.openxmlformats.org/officeDocument/2006/relationships/audio" Target="../media/audio118.wav"/><Relationship Id="rId4" Type="http://schemas.openxmlformats.org/officeDocument/2006/relationships/audio" Target="../media/audio117.wav"/></Relationships>
</file>

<file path=ppt/slides/_rels/slide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2.wav"/><Relationship Id="rId1" Type="http://schemas.openxmlformats.org/officeDocument/2006/relationships/slideLayout" Target="../slideLayouts/slideLayout35.xml"/><Relationship Id="rId5" Type="http://schemas.openxmlformats.org/officeDocument/2006/relationships/audio" Target="../media/audio9.wav"/><Relationship Id="rId4" Type="http://schemas.openxmlformats.org/officeDocument/2006/relationships/audio" Target="../media/audio8.wav"/></Relationships>
</file>

<file path=ppt/slides/_rels/slide30.xml.rels><?xml version="1.0" encoding="UTF-8" standalone="yes"?>
<Relationships xmlns="http://schemas.openxmlformats.org/package/2006/relationships"><Relationship Id="rId3" Type="http://schemas.openxmlformats.org/officeDocument/2006/relationships/audio" Target="../media/audio115.wav"/><Relationship Id="rId7" Type="http://schemas.openxmlformats.org/officeDocument/2006/relationships/image" Target="../media/image10.png"/><Relationship Id="rId2" Type="http://schemas.openxmlformats.org/officeDocument/2006/relationships/audio" Target="../media/audio75.wav"/><Relationship Id="rId1" Type="http://schemas.openxmlformats.org/officeDocument/2006/relationships/slideLayout" Target="../slideLayouts/slideLayout7.xml"/><Relationship Id="rId6" Type="http://schemas.openxmlformats.org/officeDocument/2006/relationships/audio" Target="../media/audio122.wav"/><Relationship Id="rId5" Type="http://schemas.openxmlformats.org/officeDocument/2006/relationships/audio" Target="../media/audio121.wav"/><Relationship Id="rId4" Type="http://schemas.openxmlformats.org/officeDocument/2006/relationships/audio" Target="../media/audio120.wav"/></Relationships>
</file>

<file path=ppt/slides/_rels/slide31.xml.rels><?xml version="1.0" encoding="UTF-8" standalone="yes"?>
<Relationships xmlns="http://schemas.openxmlformats.org/package/2006/relationships"><Relationship Id="rId8" Type="http://schemas.openxmlformats.org/officeDocument/2006/relationships/audio" Target="../media/audio127.wav"/><Relationship Id="rId13" Type="http://schemas.openxmlformats.org/officeDocument/2006/relationships/audio" Target="../media/audio131.wav"/><Relationship Id="rId3" Type="http://schemas.openxmlformats.org/officeDocument/2006/relationships/audio" Target="../media/audio124.wav"/><Relationship Id="rId7" Type="http://schemas.openxmlformats.org/officeDocument/2006/relationships/audio" Target="../media/audio126.wav"/><Relationship Id="rId12" Type="http://schemas.openxmlformats.org/officeDocument/2006/relationships/audio" Target="../media/audio130.wav"/><Relationship Id="rId17" Type="http://schemas.openxmlformats.org/officeDocument/2006/relationships/audio" Target="../media/audio135.wav"/><Relationship Id="rId2" Type="http://schemas.openxmlformats.org/officeDocument/2006/relationships/audio" Target="../media/audio123.wav"/><Relationship Id="rId16" Type="http://schemas.openxmlformats.org/officeDocument/2006/relationships/audio" Target="../media/audio134.wav"/><Relationship Id="rId1" Type="http://schemas.openxmlformats.org/officeDocument/2006/relationships/slideLayout" Target="../slideLayouts/slideLayout7.xml"/><Relationship Id="rId6" Type="http://schemas.openxmlformats.org/officeDocument/2006/relationships/audio" Target="../media/audio125.wav"/><Relationship Id="rId11" Type="http://schemas.openxmlformats.org/officeDocument/2006/relationships/audio" Target="../media/audio89.wav"/><Relationship Id="rId5" Type="http://schemas.openxmlformats.org/officeDocument/2006/relationships/audio" Target="../media/audio85.wav"/><Relationship Id="rId15" Type="http://schemas.openxmlformats.org/officeDocument/2006/relationships/audio" Target="../media/audio133.wav"/><Relationship Id="rId10" Type="http://schemas.openxmlformats.org/officeDocument/2006/relationships/audio" Target="../media/audio129.wav"/><Relationship Id="rId4" Type="http://schemas.openxmlformats.org/officeDocument/2006/relationships/audio" Target="../media/audio84.wav"/><Relationship Id="rId9" Type="http://schemas.openxmlformats.org/officeDocument/2006/relationships/audio" Target="../media/audio128.wav"/><Relationship Id="rId14" Type="http://schemas.openxmlformats.org/officeDocument/2006/relationships/audio" Target="../media/audio132.wav"/></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37.wav"/><Relationship Id="rId7" Type="http://schemas.openxmlformats.org/officeDocument/2006/relationships/audio" Target="../media/audio141.wav"/><Relationship Id="rId2" Type="http://schemas.openxmlformats.org/officeDocument/2006/relationships/audio" Target="../media/audio136.wav"/><Relationship Id="rId1" Type="http://schemas.openxmlformats.org/officeDocument/2006/relationships/slideLayout" Target="../slideLayouts/slideLayout7.xml"/><Relationship Id="rId6" Type="http://schemas.openxmlformats.org/officeDocument/2006/relationships/audio" Target="../media/audio140.wav"/><Relationship Id="rId11" Type="http://schemas.openxmlformats.org/officeDocument/2006/relationships/image" Target="../media/image19.png"/><Relationship Id="rId5" Type="http://schemas.openxmlformats.org/officeDocument/2006/relationships/audio" Target="../media/audio139.wav"/><Relationship Id="rId10" Type="http://schemas.openxmlformats.org/officeDocument/2006/relationships/image" Target="../media/image18.png"/><Relationship Id="rId4" Type="http://schemas.openxmlformats.org/officeDocument/2006/relationships/audio" Target="../media/audio138.wav"/><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audio" Target="../media/audio143.wav"/><Relationship Id="rId2" Type="http://schemas.openxmlformats.org/officeDocument/2006/relationships/audio" Target="../media/audio142.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145.wav"/><Relationship Id="rId7" Type="http://schemas.openxmlformats.org/officeDocument/2006/relationships/audio" Target="../media/audio149.wav"/><Relationship Id="rId2" Type="http://schemas.openxmlformats.org/officeDocument/2006/relationships/audio" Target="../media/audio144.wav"/><Relationship Id="rId1" Type="http://schemas.openxmlformats.org/officeDocument/2006/relationships/slideLayout" Target="../slideLayouts/slideLayout7.xml"/><Relationship Id="rId6" Type="http://schemas.openxmlformats.org/officeDocument/2006/relationships/audio" Target="../media/audio148.wav"/><Relationship Id="rId5" Type="http://schemas.openxmlformats.org/officeDocument/2006/relationships/audio" Target="../media/audio147.wav"/><Relationship Id="rId4" Type="http://schemas.openxmlformats.org/officeDocument/2006/relationships/audio" Target="../media/audio146.wav"/></Relationships>
</file>

<file path=ppt/slides/_rels/slide35.xml.rels><?xml version="1.0" encoding="UTF-8" standalone="yes"?>
<Relationships xmlns="http://schemas.openxmlformats.org/package/2006/relationships"><Relationship Id="rId3" Type="http://schemas.openxmlformats.org/officeDocument/2006/relationships/audio" Target="../media/audio151.wav"/><Relationship Id="rId2" Type="http://schemas.openxmlformats.org/officeDocument/2006/relationships/audio" Target="../media/audio150.wav"/><Relationship Id="rId1" Type="http://schemas.openxmlformats.org/officeDocument/2006/relationships/slideLayout" Target="../slideLayouts/slideLayout7.xml"/><Relationship Id="rId5" Type="http://schemas.openxmlformats.org/officeDocument/2006/relationships/audio" Target="../media/audio153.wav"/><Relationship Id="rId4" Type="http://schemas.openxmlformats.org/officeDocument/2006/relationships/audio" Target="../media/audio152.wav"/></Relationships>
</file>

<file path=ppt/slides/_rels/slide36.xml.rels><?xml version="1.0" encoding="UTF-8" standalone="yes"?>
<Relationships xmlns="http://schemas.openxmlformats.org/package/2006/relationships"><Relationship Id="rId2" Type="http://schemas.openxmlformats.org/officeDocument/2006/relationships/audio" Target="../media/audio154.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audio" Target="../media/audio161.wav"/><Relationship Id="rId3" Type="http://schemas.openxmlformats.org/officeDocument/2006/relationships/audio" Target="../media/audio156.wav"/><Relationship Id="rId7" Type="http://schemas.openxmlformats.org/officeDocument/2006/relationships/audio" Target="../media/audio160.wav"/><Relationship Id="rId2" Type="http://schemas.openxmlformats.org/officeDocument/2006/relationships/audio" Target="../media/audio155.wav"/><Relationship Id="rId1" Type="http://schemas.openxmlformats.org/officeDocument/2006/relationships/slideLayout" Target="../slideLayouts/slideLayout7.xml"/><Relationship Id="rId6" Type="http://schemas.openxmlformats.org/officeDocument/2006/relationships/audio" Target="../media/audio159.wav"/><Relationship Id="rId5" Type="http://schemas.openxmlformats.org/officeDocument/2006/relationships/audio" Target="../media/audio158.wav"/><Relationship Id="rId4" Type="http://schemas.openxmlformats.org/officeDocument/2006/relationships/audio" Target="../media/audio157.wav"/><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audio" Target="../media/audio163.wav"/><Relationship Id="rId2" Type="http://schemas.openxmlformats.org/officeDocument/2006/relationships/audio" Target="../media/audio162.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165.wav"/><Relationship Id="rId2" Type="http://schemas.openxmlformats.org/officeDocument/2006/relationships/audio" Target="../media/audio164.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audio" Target="../media/audio166.wav"/></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4.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3.jpe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image" Target="../media/image6.png"/><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audio" Target="../media/audio168.wav"/><Relationship Id="rId2" Type="http://schemas.openxmlformats.org/officeDocument/2006/relationships/audio" Target="../media/audio167.wav"/><Relationship Id="rId1" Type="http://schemas.openxmlformats.org/officeDocument/2006/relationships/slideLayout" Target="../slideLayouts/slideLayout7.xml"/><Relationship Id="rId6" Type="http://schemas.openxmlformats.org/officeDocument/2006/relationships/audio" Target="../media/audio171.wav"/><Relationship Id="rId5" Type="http://schemas.openxmlformats.org/officeDocument/2006/relationships/audio" Target="../media/audio170.wav"/><Relationship Id="rId4" Type="http://schemas.openxmlformats.org/officeDocument/2006/relationships/audio" Target="../media/audio169.wav"/></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73.wav"/><Relationship Id="rId7" Type="http://schemas.openxmlformats.org/officeDocument/2006/relationships/image" Target="../media/image24.png"/><Relationship Id="rId2" Type="http://schemas.openxmlformats.org/officeDocument/2006/relationships/audio" Target="../media/audio172.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audio" Target="../media/audio174.wav"/><Relationship Id="rId9"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audio" Target="../media/audio176.wav"/><Relationship Id="rId2" Type="http://schemas.openxmlformats.org/officeDocument/2006/relationships/audio" Target="../media/audio175.wav"/><Relationship Id="rId1" Type="http://schemas.openxmlformats.org/officeDocument/2006/relationships/slideLayout" Target="../slideLayouts/slideLayout7.xml"/><Relationship Id="rId4" Type="http://schemas.openxmlformats.org/officeDocument/2006/relationships/audio" Target="../media/audio177.wav"/></Relationships>
</file>

<file path=ppt/slides/_rels/slide43.xml.rels><?xml version="1.0" encoding="UTF-8" standalone="yes"?>
<Relationships xmlns="http://schemas.openxmlformats.org/package/2006/relationships"><Relationship Id="rId3" Type="http://schemas.openxmlformats.org/officeDocument/2006/relationships/audio" Target="../media/audio170.wav"/><Relationship Id="rId2" Type="http://schemas.openxmlformats.org/officeDocument/2006/relationships/audio" Target="../media/audio178.wav"/><Relationship Id="rId1" Type="http://schemas.openxmlformats.org/officeDocument/2006/relationships/slideLayout" Target="../slideLayouts/slideLayout7.xml"/><Relationship Id="rId4" Type="http://schemas.openxmlformats.org/officeDocument/2006/relationships/audio" Target="../media/audio179.wav"/></Relationships>
</file>

<file path=ppt/slides/_rels/slide44.xml.rels><?xml version="1.0" encoding="UTF-8" standalone="yes"?>
<Relationships xmlns="http://schemas.openxmlformats.org/package/2006/relationships"><Relationship Id="rId2" Type="http://schemas.openxmlformats.org/officeDocument/2006/relationships/audio" Target="../media/audio180.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82.wav"/><Relationship Id="rId2" Type="http://schemas.openxmlformats.org/officeDocument/2006/relationships/audio" Target="../media/audio181.wav"/><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audio" Target="../media/audio183.wav"/></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84.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85.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audio" Target="../media/audio192.wav"/><Relationship Id="rId3" Type="http://schemas.openxmlformats.org/officeDocument/2006/relationships/audio" Target="../media/audio187.wav"/><Relationship Id="rId7" Type="http://schemas.openxmlformats.org/officeDocument/2006/relationships/audio" Target="../media/audio191.wav"/><Relationship Id="rId2" Type="http://schemas.openxmlformats.org/officeDocument/2006/relationships/audio" Target="../media/audio186.wav"/><Relationship Id="rId1" Type="http://schemas.openxmlformats.org/officeDocument/2006/relationships/slideLayout" Target="../slideLayouts/slideLayout7.xml"/><Relationship Id="rId6" Type="http://schemas.openxmlformats.org/officeDocument/2006/relationships/audio" Target="../media/audio190.wav"/><Relationship Id="rId5" Type="http://schemas.openxmlformats.org/officeDocument/2006/relationships/audio" Target="../media/audio189.wav"/><Relationship Id="rId4" Type="http://schemas.openxmlformats.org/officeDocument/2006/relationships/audio" Target="../media/audio188.wav"/></Relationships>
</file>

<file path=ppt/slides/_rels/slide49.xml.rels><?xml version="1.0" encoding="UTF-8" standalone="yes"?>
<Relationships xmlns="http://schemas.openxmlformats.org/package/2006/relationships"><Relationship Id="rId3" Type="http://schemas.openxmlformats.org/officeDocument/2006/relationships/audio" Target="../media/audio194.wav"/><Relationship Id="rId2" Type="http://schemas.openxmlformats.org/officeDocument/2006/relationships/audio" Target="../media/audio193.wav"/><Relationship Id="rId1" Type="http://schemas.openxmlformats.org/officeDocument/2006/relationships/slideLayout" Target="../slideLayouts/slideLayout7.xml"/><Relationship Id="rId4" Type="http://schemas.openxmlformats.org/officeDocument/2006/relationships/audio" Target="../media/audio195.wav"/></Relationships>
</file>

<file path=ppt/slides/_rels/slide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20.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23.wav"/><Relationship Id="rId4" Type="http://schemas.openxmlformats.org/officeDocument/2006/relationships/audio" Target="../media/audio22.wav"/></Relationships>
</file>

<file path=ppt/slides/_rels/slide50.xml.rels><?xml version="1.0" encoding="UTF-8" standalone="yes"?>
<Relationships xmlns="http://schemas.openxmlformats.org/package/2006/relationships"><Relationship Id="rId3" Type="http://schemas.openxmlformats.org/officeDocument/2006/relationships/audio" Target="../media/audio197.wav"/><Relationship Id="rId7" Type="http://schemas.openxmlformats.org/officeDocument/2006/relationships/audio" Target="../media/audio201.wav"/><Relationship Id="rId2" Type="http://schemas.openxmlformats.org/officeDocument/2006/relationships/audio" Target="../media/audio196.wav"/><Relationship Id="rId1" Type="http://schemas.openxmlformats.org/officeDocument/2006/relationships/slideLayout" Target="../slideLayouts/slideLayout7.xml"/><Relationship Id="rId6" Type="http://schemas.openxmlformats.org/officeDocument/2006/relationships/audio" Target="../media/audio200.wav"/><Relationship Id="rId5" Type="http://schemas.openxmlformats.org/officeDocument/2006/relationships/audio" Target="../media/audio199.wav"/><Relationship Id="rId4" Type="http://schemas.openxmlformats.org/officeDocument/2006/relationships/audio" Target="../media/audio198.wav"/></Relationships>
</file>

<file path=ppt/slides/_rels/slide51.xml.rels><?xml version="1.0" encoding="UTF-8" standalone="yes"?>
<Relationships xmlns="http://schemas.openxmlformats.org/package/2006/relationships"><Relationship Id="rId3" Type="http://schemas.openxmlformats.org/officeDocument/2006/relationships/audio" Target="../media/audio203.wav"/><Relationship Id="rId2" Type="http://schemas.openxmlformats.org/officeDocument/2006/relationships/audio" Target="../media/audio202.wav"/><Relationship Id="rId1" Type="http://schemas.openxmlformats.org/officeDocument/2006/relationships/slideLayout" Target="../slideLayouts/slideLayout7.xml"/><Relationship Id="rId4" Type="http://schemas.openxmlformats.org/officeDocument/2006/relationships/audio" Target="../media/audio204.wav"/></Relationships>
</file>

<file path=ppt/slides/_rels/slide52.xml.rels><?xml version="1.0" encoding="UTF-8" standalone="yes"?>
<Relationships xmlns="http://schemas.openxmlformats.org/package/2006/relationships"><Relationship Id="rId3" Type="http://schemas.openxmlformats.org/officeDocument/2006/relationships/audio" Target="../media/audio206.wav"/><Relationship Id="rId2" Type="http://schemas.openxmlformats.org/officeDocument/2006/relationships/audio" Target="../media/audio205.wav"/><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audio" Target="../media/audio213.wav"/><Relationship Id="rId3" Type="http://schemas.openxmlformats.org/officeDocument/2006/relationships/audio" Target="../media/audio208.wav"/><Relationship Id="rId7" Type="http://schemas.openxmlformats.org/officeDocument/2006/relationships/audio" Target="../media/audio212.wav"/><Relationship Id="rId2" Type="http://schemas.openxmlformats.org/officeDocument/2006/relationships/audio" Target="../media/audio207.wav"/><Relationship Id="rId1" Type="http://schemas.openxmlformats.org/officeDocument/2006/relationships/slideLayout" Target="../slideLayouts/slideLayout7.xml"/><Relationship Id="rId6" Type="http://schemas.openxmlformats.org/officeDocument/2006/relationships/audio" Target="../media/audio211.wav"/><Relationship Id="rId5" Type="http://schemas.openxmlformats.org/officeDocument/2006/relationships/audio" Target="../media/audio210.wav"/><Relationship Id="rId4" Type="http://schemas.openxmlformats.org/officeDocument/2006/relationships/audio" Target="../media/audio209.wav"/></Relationships>
</file>

<file path=ppt/slides/_rels/slide54.xml.rels><?xml version="1.0" encoding="UTF-8" standalone="yes"?>
<Relationships xmlns="http://schemas.openxmlformats.org/package/2006/relationships"><Relationship Id="rId3" Type="http://schemas.openxmlformats.org/officeDocument/2006/relationships/audio" Target="../media/audio215.wav"/><Relationship Id="rId2" Type="http://schemas.openxmlformats.org/officeDocument/2006/relationships/audio" Target="../media/audio214.wav"/><Relationship Id="rId1" Type="http://schemas.openxmlformats.org/officeDocument/2006/relationships/slideLayout" Target="../slideLayouts/slideLayout7.xml"/><Relationship Id="rId4" Type="http://schemas.openxmlformats.org/officeDocument/2006/relationships/audio" Target="../media/audio216.wav"/></Relationships>
</file>

<file path=ppt/slides/_rels/slide55.xml.rels><?xml version="1.0" encoding="UTF-8" standalone="yes"?>
<Relationships xmlns="http://schemas.openxmlformats.org/package/2006/relationships"><Relationship Id="rId3" Type="http://schemas.openxmlformats.org/officeDocument/2006/relationships/audio" Target="../media/audio218.wav"/><Relationship Id="rId2" Type="http://schemas.openxmlformats.org/officeDocument/2006/relationships/audio" Target="../media/audio217.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audio" Target="../media/audio219.wav"/><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audio" Target="../media/audio220.wav"/><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audio" Target="../media/audio222.wav"/><Relationship Id="rId2" Type="http://schemas.openxmlformats.org/officeDocument/2006/relationships/audio" Target="../media/audio221.wav"/><Relationship Id="rId1" Type="http://schemas.openxmlformats.org/officeDocument/2006/relationships/slideLayout" Target="../slideLayouts/slideLayout7.xml"/><Relationship Id="rId4" Type="http://schemas.openxmlformats.org/officeDocument/2006/relationships/audio" Target="../media/audio223.wav"/></Relationships>
</file>

<file path=ppt/slides/_rels/slide59.xml.rels><?xml version="1.0" encoding="UTF-8" standalone="yes"?>
<Relationships xmlns="http://schemas.openxmlformats.org/package/2006/relationships"><Relationship Id="rId3" Type="http://schemas.openxmlformats.org/officeDocument/2006/relationships/audio" Target="../media/audio225.wav"/><Relationship Id="rId2" Type="http://schemas.openxmlformats.org/officeDocument/2006/relationships/audio" Target="../media/audio224.wav"/><Relationship Id="rId1" Type="http://schemas.openxmlformats.org/officeDocument/2006/relationships/slideLayout" Target="../slideLayouts/slideLayout7.xml"/><Relationship Id="rId4" Type="http://schemas.openxmlformats.org/officeDocument/2006/relationships/audio" Target="../media/audio226.wav"/></Relationships>
</file>

<file path=ppt/slides/_rels/slide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24.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audio" Target="../media/audio228.wav"/><Relationship Id="rId2" Type="http://schemas.openxmlformats.org/officeDocument/2006/relationships/audio" Target="../media/audio227.wav"/><Relationship Id="rId1" Type="http://schemas.openxmlformats.org/officeDocument/2006/relationships/slideLayout" Target="../slideLayouts/slideLayout7.xml"/><Relationship Id="rId4" Type="http://schemas.openxmlformats.org/officeDocument/2006/relationships/audio" Target="../media/audio229.wav"/></Relationships>
</file>

<file path=ppt/slides/_rels/slide61.xml.rels><?xml version="1.0" encoding="UTF-8" standalone="yes"?>
<Relationships xmlns="http://schemas.openxmlformats.org/package/2006/relationships"><Relationship Id="rId3" Type="http://schemas.openxmlformats.org/officeDocument/2006/relationships/audio" Target="../media/audio231.wav"/><Relationship Id="rId2" Type="http://schemas.openxmlformats.org/officeDocument/2006/relationships/audio" Target="../media/audio230.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26.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28.wav"/><Relationship Id="rId1" Type="http://schemas.openxmlformats.org/officeDocument/2006/relationships/slideLayout" Target="../slideLayouts/slideLayout7.xml"/><Relationship Id="rId5" Type="http://schemas.openxmlformats.org/officeDocument/2006/relationships/audio" Target="../media/audio31.wav"/><Relationship Id="rId4" Type="http://schemas.openxmlformats.org/officeDocument/2006/relationships/audio" Target="../media/audio30.wav"/></Relationships>
</file>

<file path=ppt/slides/_rels/slide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32.wav"/><Relationship Id="rId1" Type="http://schemas.openxmlformats.org/officeDocument/2006/relationships/slideLayout" Target="../slideLayouts/slideLayout7.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t="-2000" r="-2000" b="-2000"/>
          </a:stretch>
        </a:blipFill>
        <a:effectLst/>
      </p:bgPr>
    </p:bg>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619672" y="3538042"/>
            <a:ext cx="6264696" cy="1516499"/>
          </a:xfrm>
          <a:prstGeom prst="snipRound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wrap="square" anchor="ctr">
            <a:spAutoFit/>
          </a:bodyPr>
          <a:lstStyle/>
          <a:p>
            <a:pPr rtl="1">
              <a:defRPr/>
            </a:pPr>
            <a:r>
              <a:rPr lang="ar-EG" sz="8800" b="1" dirty="0">
                <a:solidFill>
                  <a:schemeClr val="tx1"/>
                </a:solidFill>
                <a:effectLst>
                  <a:outerShdw blurRad="50800" dist="38100" dir="8100000" algn="tr" rotWithShape="0">
                    <a:prstClr val="black">
                      <a:alpha val="40000"/>
                    </a:prstClr>
                  </a:outerShdw>
                </a:effectLst>
                <a:latin typeface="Times New Roman" pitchFamily="18" charset="0"/>
                <a:cs typeface="+mn-cs"/>
              </a:rPr>
              <a:t>المخلوقات الحية</a:t>
            </a:r>
            <a:endParaRPr lang="ar-EG" sz="11500" b="1" dirty="0">
              <a:solidFill>
                <a:schemeClr val="tx1"/>
              </a:solidFill>
              <a:effectLst>
                <a:outerShdw blurRad="50800" dist="38100" dir="8100000" algn="tr" rotWithShape="0">
                  <a:prstClr val="black">
                    <a:alpha val="40000"/>
                  </a:prstClr>
                </a:outerShdw>
              </a:effectLst>
              <a:latin typeface="Arial" charset="0"/>
              <a:cs typeface="+mn-cs"/>
            </a:endParaRPr>
          </a:p>
        </p:txBody>
      </p:sp>
      <p:sp>
        <p:nvSpPr>
          <p:cNvPr id="2" name="مستطيل 3"/>
          <p:cNvSpPr>
            <a:spLocks noChangeArrowheads="1"/>
          </p:cNvSpPr>
          <p:nvPr/>
        </p:nvSpPr>
        <p:spPr bwMode="auto">
          <a:xfrm>
            <a:off x="2599242" y="2100977"/>
            <a:ext cx="4305556" cy="1328023"/>
          </a:xfrm>
          <a:prstGeom prst="roundRect">
            <a:avLst/>
          </a:prstGeom>
          <a:ln>
            <a:noFill/>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r" rtl="1"/>
            <a:r>
              <a:rPr lang="ar-EG" sz="7200" b="1" dirty="0">
                <a:solidFill>
                  <a:srgbClr val="FFFF00"/>
                </a:solidFill>
                <a:effectLst>
                  <a:outerShdw blurRad="50800" dist="38100" dir="8100000" algn="tr" rotWithShape="0">
                    <a:prstClr val="black">
                      <a:alpha val="40000"/>
                    </a:prstClr>
                  </a:outerShdw>
                </a:effectLst>
                <a:latin typeface="Andalus" pitchFamily="18" charset="-78"/>
                <a:cs typeface="+mn-cs"/>
              </a:rPr>
              <a:t>الوحدة الأولى</a:t>
            </a:r>
          </a:p>
        </p:txBody>
      </p:sp>
    </p:spTree>
  </p:cSld>
  <p:clrMapOvr>
    <a:masterClrMapping/>
  </p:clrMapOvr>
  <p:transition>
    <p:newsflash/>
    <p:sndAc>
      <p:stSnd>
        <p:snd r:embed="rId2" name="0011 - 6 beeps fade out.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5"/>
          <p:cNvSpPr/>
          <p:nvPr/>
        </p:nvSpPr>
        <p:spPr bwMode="auto">
          <a:xfrm>
            <a:off x="1703382" y="611668"/>
            <a:ext cx="5348343" cy="919401"/>
          </a:xfrm>
          <a:prstGeom prst="round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r" rtl="1" fontAlgn="auto">
              <a:spcBef>
                <a:spcPts val="0"/>
              </a:spcBef>
              <a:spcAft>
                <a:spcPts val="0"/>
              </a:spcAft>
              <a:defRPr/>
            </a:pPr>
            <a:r>
              <a:rPr lang="ar-EG" sz="4800" b="1" dirty="0">
                <a:solidFill>
                  <a:schemeClr val="tx1"/>
                </a:solidFill>
                <a:latin typeface="Times New Roman" pitchFamily="18" charset="0"/>
                <a:cs typeface="+mn-cs"/>
              </a:rPr>
              <a:t>كيف تنمو اليرقة وتتغير؟ </a:t>
            </a:r>
            <a:endParaRPr lang="en-US" sz="4800" b="1" dirty="0">
              <a:solidFill>
                <a:schemeClr val="tx1"/>
              </a:solidFill>
              <a:latin typeface="Times New Roman" pitchFamily="18" charset="0"/>
              <a:cs typeface="+mn-cs"/>
            </a:endParaRPr>
          </a:p>
        </p:txBody>
      </p:sp>
      <p:sp>
        <p:nvSpPr>
          <p:cNvPr id="25" name="TextBox 1"/>
          <p:cNvSpPr txBox="1"/>
          <p:nvPr/>
        </p:nvSpPr>
        <p:spPr bwMode="auto">
          <a:xfrm>
            <a:off x="2156982" y="1583606"/>
            <a:ext cx="4165600" cy="768350"/>
          </a:xfrm>
          <a:prstGeom prst="rect">
            <a:avLst/>
          </a:prstGeom>
          <a:noFill/>
        </p:spPr>
        <p:txBody>
          <a:bodyPr rtlCol="1">
            <a:spAutoFit/>
          </a:bodyPr>
          <a:lstStyle/>
          <a:p>
            <a:pPr algn="r" rtl="1" fontAlgn="auto">
              <a:spcBef>
                <a:spcPts val="0"/>
              </a:spcBef>
              <a:spcAft>
                <a:spcPts val="0"/>
              </a:spcAft>
              <a:defRPr/>
            </a:pPr>
            <a:r>
              <a:rPr lang="ar-EG" sz="4400" b="1" dirty="0">
                <a:effectLst>
                  <a:outerShdw blurRad="50800" dist="38100" dir="8100000" algn="tr" rotWithShape="0">
                    <a:prstClr val="black">
                      <a:alpha val="40000"/>
                    </a:prstClr>
                  </a:outerShdw>
                </a:effectLst>
                <a:latin typeface="+mn-lt"/>
                <a:cs typeface="+mn-cs"/>
              </a:rPr>
              <a:t>أستخلص النتائج</a:t>
            </a:r>
            <a:endParaRPr lang="en-US" sz="4400" b="1" dirty="0">
              <a:effectLst>
                <a:outerShdw blurRad="50800" dist="38100" dir="8100000" algn="tr" rotWithShape="0">
                  <a:prstClr val="black">
                    <a:alpha val="40000"/>
                  </a:prstClr>
                </a:outerShdw>
              </a:effectLst>
              <a:latin typeface="+mn-lt"/>
              <a:cs typeface="+mn-cs"/>
            </a:endParaRPr>
          </a:p>
        </p:txBody>
      </p:sp>
      <p:sp>
        <p:nvSpPr>
          <p:cNvPr id="59" name="مستطيل 18"/>
          <p:cNvSpPr>
            <a:spLocks noChangeArrowheads="1"/>
          </p:cNvSpPr>
          <p:nvPr/>
        </p:nvSpPr>
        <p:spPr bwMode="auto">
          <a:xfrm>
            <a:off x="2156982" y="2640848"/>
            <a:ext cx="5500726" cy="919401"/>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rtl="1"/>
            <a:r>
              <a:rPr lang="ar-EG" sz="4800" b="1" dirty="0">
                <a:solidFill>
                  <a:srgbClr val="FFFF00"/>
                </a:solidFill>
                <a:latin typeface="Times New Roman" pitchFamily="18" charset="0"/>
              </a:rPr>
              <a:t>أستكشــف      أكــثـــــــر</a:t>
            </a:r>
            <a:endParaRPr lang="en-US" sz="4800" b="1" dirty="0">
              <a:solidFill>
                <a:srgbClr val="FFFF00"/>
              </a:solidFill>
              <a:latin typeface="Times New Roman" pitchFamily="18" charset="0"/>
            </a:endParaRPr>
          </a:p>
        </p:txBody>
      </p:sp>
      <p:sp>
        <p:nvSpPr>
          <p:cNvPr id="60" name="Rectangle 8"/>
          <p:cNvSpPr>
            <a:spLocks noChangeArrowheads="1"/>
          </p:cNvSpPr>
          <p:nvPr/>
        </p:nvSpPr>
        <p:spPr bwMode="auto">
          <a:xfrm>
            <a:off x="2189860" y="3604028"/>
            <a:ext cx="5500726" cy="2431435"/>
          </a:xfrm>
          <a:prstGeom prst="rect">
            <a:avLst/>
          </a:prstGeom>
          <a:noFill/>
          <a:ln w="9525">
            <a:noFill/>
            <a:miter lim="800000"/>
            <a:headEnd/>
            <a:tailEnd/>
          </a:ln>
        </p:spPr>
        <p:txBody>
          <a:bodyPr wrap="square">
            <a:spAutoFit/>
          </a:bodyPr>
          <a:lstStyle/>
          <a:p>
            <a:pPr algn="justLow" rtl="1">
              <a:defRPr/>
            </a:pPr>
            <a:r>
              <a:rPr lang="ar-EG" sz="4000" b="1" dirty="0">
                <a:solidFill>
                  <a:srgbClr val="C00000"/>
                </a:solidFill>
                <a:latin typeface="Times New Roman" pitchFamily="18" charset="0"/>
                <a:cs typeface="+mn-cs"/>
              </a:rPr>
              <a:t>أجرب.</a:t>
            </a:r>
          </a:p>
          <a:p>
            <a:pPr algn="justLow" rtl="1">
              <a:defRPr/>
            </a:pPr>
            <a:r>
              <a:rPr lang="ar-EG" sz="4000" b="1" dirty="0">
                <a:solidFill>
                  <a:srgbClr val="C00000"/>
                </a:solidFill>
                <a:latin typeface="Times New Roman" pitchFamily="18" charset="0"/>
                <a:cs typeface="+mn-cs"/>
              </a:rPr>
              <a:t> </a:t>
            </a:r>
            <a:r>
              <a:rPr lang="ar-EG" sz="3600" b="1" dirty="0">
                <a:latin typeface="Times New Roman" pitchFamily="18" charset="0"/>
                <a:cs typeface="+mn-cs"/>
              </a:rPr>
              <a:t>كيف يتغير أبو </a:t>
            </a:r>
            <a:r>
              <a:rPr lang="ar-EG" sz="3600" b="1" dirty="0" err="1">
                <a:latin typeface="Times New Roman" pitchFamily="18" charset="0"/>
                <a:cs typeface="+mn-cs"/>
              </a:rPr>
              <a:t>ذنيبة</a:t>
            </a:r>
            <a:r>
              <a:rPr lang="ar-EG" sz="3600" b="1" dirty="0">
                <a:latin typeface="Times New Roman" pitchFamily="18" charset="0"/>
                <a:cs typeface="+mn-cs"/>
              </a:rPr>
              <a:t> في أثناء نموه؟ أحاول أن أضع خطة للإجابة عن ذلك.</a:t>
            </a:r>
            <a:endParaRPr lang="ar-EG" sz="3600" dirty="0">
              <a:latin typeface="Times New Roman" pitchFamily="18"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checkerboard(across)">
                                      <p:cBhvr>
                                        <p:cTn id="17" dur="500"/>
                                        <p:tgtEl>
                                          <p:spTgt spid="59"/>
                                        </p:tgtEl>
                                      </p:cBhvr>
                                    </p:animEffect>
                                  </p:childTnLst>
                                  <p:subTnLst>
                                    <p:audio>
                                      <p:cMediaNode>
                                        <p:cTn display="0" masterRel="sameClick">
                                          <p:stCondLst>
                                            <p:cond evt="begin" delay="0">
                                              <p:tn val="15"/>
                                            </p:cond>
                                          </p:stCondLst>
                                          <p:endCondLst>
                                            <p:cond evt="onStopAudio" delay="0">
                                              <p:tgtEl>
                                                <p:sldTgt/>
                                              </p:tgtEl>
                                            </p:cond>
                                          </p:endCondLst>
                                        </p:cTn>
                                        <p:tgtEl>
                                          <p:sndTgt r:embed="rId2" name="أستكشف أكثر.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ox(out)">
                                      <p:cBhvr>
                                        <p:cTn id="22" dur="500"/>
                                        <p:tgtEl>
                                          <p:spTgt spid="60"/>
                                        </p:tgtEl>
                                      </p:cBhvr>
                                    </p:animEffect>
                                  </p:childTnLst>
                                  <p:subTnLst>
                                    <p:audio>
                                      <p:cMediaNode>
                                        <p:cTn display="0" masterRel="sameClick">
                                          <p:stCondLst>
                                            <p:cond evt="begin" delay="0">
                                              <p:tn val="20"/>
                                            </p:cond>
                                          </p:stCondLst>
                                          <p:endCondLst>
                                            <p:cond evt="onStopAudio" delay="0">
                                              <p:tgtEl>
                                                <p:sldTgt/>
                                              </p:tgtEl>
                                            </p:cond>
                                          </p:endCondLst>
                                        </p:cTn>
                                        <p:tgtEl>
                                          <p:sndTgt r:embed="rId3" name="أجرب كيف يتغير أبو ذني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5" grpId="0"/>
      <p:bldP spid="59" grpId="0" animBg="1"/>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مستطيل 2"/>
          <p:cNvSpPr>
            <a:spLocks noChangeArrowheads="1"/>
          </p:cNvSpPr>
          <p:nvPr/>
        </p:nvSpPr>
        <p:spPr bwMode="auto">
          <a:xfrm>
            <a:off x="179388" y="908050"/>
            <a:ext cx="8424862" cy="3970318"/>
          </a:xfrm>
          <a:prstGeom prst="rect">
            <a:avLst/>
          </a:prstGeom>
          <a:noFill/>
          <a:ln w="9525">
            <a:noFill/>
            <a:miter lim="800000"/>
            <a:headEnd/>
            <a:tailEnd/>
          </a:ln>
        </p:spPr>
        <p:txBody>
          <a:bodyPr>
            <a:spAutoFit/>
          </a:bodyPr>
          <a:lstStyle/>
          <a:p>
            <a:pPr algn="r" rtl="1"/>
            <a:r>
              <a:rPr lang="en-US" sz="3600" b="1" dirty="0">
                <a:solidFill>
                  <a:srgbClr val="0000FF"/>
                </a:solidFill>
              </a:rPr>
              <a:t> </a:t>
            </a:r>
            <a:r>
              <a:rPr lang="ar-SA" sz="3600" b="1" dirty="0">
                <a:solidFill>
                  <a:srgbClr val="C00000"/>
                </a:solidFill>
              </a:rPr>
              <a:t>سؤالي هو</a:t>
            </a:r>
            <a:r>
              <a:rPr lang="ar-SA" sz="3600" b="1" dirty="0">
                <a:solidFill>
                  <a:srgbClr val="7030A0"/>
                </a:solidFill>
              </a:rPr>
              <a:t>: </a:t>
            </a:r>
            <a:r>
              <a:rPr lang="ar-EG" sz="3600" b="1" dirty="0">
                <a:solidFill>
                  <a:srgbClr val="7030A0"/>
                </a:solidFill>
              </a:rPr>
              <a:t>كيف يتغير(أبو </a:t>
            </a:r>
            <a:r>
              <a:rPr lang="ar-EG" sz="3600" b="1" dirty="0" err="1">
                <a:solidFill>
                  <a:srgbClr val="7030A0"/>
                </a:solidFill>
              </a:rPr>
              <a:t>ذنيبة</a:t>
            </a:r>
            <a:r>
              <a:rPr lang="ar-EG" sz="3600" b="1" dirty="0">
                <a:solidFill>
                  <a:srgbClr val="7030A0"/>
                </a:solidFill>
              </a:rPr>
              <a:t>) في أثناء نموه؟</a:t>
            </a:r>
            <a:endParaRPr lang="en-US" sz="3600" dirty="0">
              <a:solidFill>
                <a:srgbClr val="7030A0"/>
              </a:solidFill>
            </a:endParaRPr>
          </a:p>
          <a:p>
            <a:pPr algn="r" rtl="1"/>
            <a:r>
              <a:rPr lang="ar-EG" sz="3600" b="1" dirty="0">
                <a:solidFill>
                  <a:srgbClr val="C00000"/>
                </a:solidFill>
              </a:rPr>
              <a:t>أكون فرضية: </a:t>
            </a:r>
            <a:endParaRPr lang="en-US" sz="3600" dirty="0">
              <a:solidFill>
                <a:srgbClr val="C00000"/>
              </a:solidFill>
            </a:endParaRPr>
          </a:p>
          <a:p>
            <a:pPr algn="r" rtl="1"/>
            <a:r>
              <a:rPr lang="ar-EG" sz="3600" b="1" dirty="0">
                <a:solidFill>
                  <a:srgbClr val="7030A0"/>
                </a:solidFill>
              </a:rPr>
              <a:t>"ينمو أبو ذنيبة ويتكون له رئتان لتنفس الهواء الجوي وأرجل</a:t>
            </a:r>
            <a:r>
              <a:rPr lang="ar-SA" sz="3600" b="1" dirty="0">
                <a:solidFill>
                  <a:srgbClr val="7030A0"/>
                </a:solidFill>
              </a:rPr>
              <a:t>ٌ</a:t>
            </a:r>
            <a:r>
              <a:rPr lang="ar-EG" sz="3600" b="1" dirty="0">
                <a:solidFill>
                  <a:srgbClr val="7030A0"/>
                </a:solidFill>
              </a:rPr>
              <a:t> أمامية وخلفية".</a:t>
            </a:r>
            <a:endParaRPr lang="en-US" sz="3600" dirty="0">
              <a:solidFill>
                <a:srgbClr val="7030A0"/>
              </a:solidFill>
            </a:endParaRPr>
          </a:p>
          <a:p>
            <a:pPr algn="r" rtl="1"/>
            <a:r>
              <a:rPr lang="ar-EG" sz="3600" b="1" dirty="0">
                <a:solidFill>
                  <a:srgbClr val="C00000"/>
                </a:solidFill>
              </a:rPr>
              <a:t>ألاحظ: </a:t>
            </a:r>
            <a:endParaRPr lang="en-US" sz="3600" dirty="0">
              <a:solidFill>
                <a:srgbClr val="C00000"/>
              </a:solidFill>
            </a:endParaRPr>
          </a:p>
          <a:p>
            <a:pPr algn="r" rtl="1"/>
            <a:r>
              <a:rPr lang="ar-EG" sz="3600" b="1" dirty="0">
                <a:solidFill>
                  <a:srgbClr val="7030A0"/>
                </a:solidFill>
              </a:rPr>
              <a:t>أصف أبا </a:t>
            </a:r>
            <a:r>
              <a:rPr lang="ar-SA" sz="3600" b="1" dirty="0">
                <a:solidFill>
                  <a:srgbClr val="7030A0"/>
                </a:solidFill>
              </a:rPr>
              <a:t>ذنيبة </a:t>
            </a:r>
            <a:r>
              <a:rPr lang="ar-EG" sz="3600" b="1" dirty="0">
                <a:solidFill>
                  <a:srgbClr val="7030A0"/>
                </a:solidFill>
              </a:rPr>
              <a:t>وألاحظ التغيرات التي تطرأ عليه حتى يصبح ضفدع</a:t>
            </a:r>
            <a:r>
              <a:rPr lang="ar-SA" sz="3600" b="1" dirty="0" err="1">
                <a:solidFill>
                  <a:srgbClr val="7030A0"/>
                </a:solidFill>
              </a:rPr>
              <a:t>ًا</a:t>
            </a:r>
            <a:r>
              <a:rPr lang="ar-EG" sz="3600" b="1" dirty="0">
                <a:solidFill>
                  <a:srgbClr val="7030A0"/>
                </a:solidFill>
              </a:rPr>
              <a:t> كامل</a:t>
            </a:r>
            <a:r>
              <a:rPr lang="ar-SA" sz="3600" b="1" dirty="0" err="1">
                <a:solidFill>
                  <a:srgbClr val="7030A0"/>
                </a:solidFill>
              </a:rPr>
              <a:t>ًا</a:t>
            </a:r>
            <a:r>
              <a:rPr lang="ar-EG" sz="3600" b="1" dirty="0">
                <a:solidFill>
                  <a:srgbClr val="7030A0"/>
                </a:solidFill>
              </a:rPr>
              <a:t> وأسجل ملاحظاتي.</a:t>
            </a:r>
            <a:r>
              <a:rPr lang="en-US" sz="3600" b="1" dirty="0">
                <a:solidFill>
                  <a:srgbClr val="7030A0"/>
                </a:solidFill>
              </a:rPr>
              <a:t> </a:t>
            </a:r>
            <a:endParaRPr lang="en-US" sz="3600"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سؤالي هو   كيف يتغير(أبو ذنيبة.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p:cTn id="13"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339">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أكون فرضية.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p:cTn id="19" dur="5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4339">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4" name="ينمو أبو ذنيبة ويتكون له.wav"/>
                                        </p:tgtEl>
                                      </p:cMediaNode>
                                    </p:audio>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p:cTn id="25" dur="5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4339">
                                            <p:txEl>
                                              <p:pRg st="3" end="3"/>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5" name="ألاحظ.wav"/>
                                        </p:tgtEl>
                                      </p:cMediaNode>
                                    </p:audio>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p:cTn id="31" dur="5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4339">
                                            <p:txEl>
                                              <p:pRg st="4" end="4"/>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6" name="أصف أبا ذنيبة وألاحظ التغيرات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مستطيل 2"/>
          <p:cNvSpPr>
            <a:spLocks noChangeArrowheads="1"/>
          </p:cNvSpPr>
          <p:nvPr/>
        </p:nvSpPr>
        <p:spPr bwMode="auto">
          <a:xfrm>
            <a:off x="971600" y="428178"/>
            <a:ext cx="7449208" cy="6001643"/>
          </a:xfrm>
          <a:prstGeom prst="rect">
            <a:avLst/>
          </a:prstGeom>
          <a:noFill/>
          <a:ln w="9525">
            <a:noFill/>
            <a:miter lim="800000"/>
            <a:headEnd/>
            <a:tailEnd/>
          </a:ln>
        </p:spPr>
        <p:txBody>
          <a:bodyPr wrap="square">
            <a:spAutoFit/>
          </a:bodyPr>
          <a:lstStyle/>
          <a:p>
            <a:pPr algn="justLow" rtl="1"/>
            <a:r>
              <a:rPr lang="ar-EG" sz="3200" b="1" dirty="0">
                <a:solidFill>
                  <a:srgbClr val="C00000"/>
                </a:solidFill>
              </a:rPr>
              <a:t>أفسر البيانات:  </a:t>
            </a:r>
            <a:endParaRPr lang="en-US" sz="3200" dirty="0">
              <a:solidFill>
                <a:srgbClr val="C00000"/>
              </a:solidFill>
            </a:endParaRPr>
          </a:p>
          <a:p>
            <a:pPr algn="justLow" rtl="1"/>
            <a:r>
              <a:rPr lang="ar-EG" sz="3200" b="1" dirty="0">
                <a:solidFill>
                  <a:srgbClr val="7030A0"/>
                </a:solidFill>
              </a:rPr>
              <a:t>تفقس البيضة ويخرج أبو </a:t>
            </a:r>
            <a:r>
              <a:rPr lang="ar-EG" sz="3200" b="1" dirty="0" err="1">
                <a:solidFill>
                  <a:srgbClr val="7030A0"/>
                </a:solidFill>
              </a:rPr>
              <a:t>ذنيبة</a:t>
            </a:r>
            <a:r>
              <a:rPr lang="ar-EG" sz="3200" b="1" dirty="0">
                <a:solidFill>
                  <a:srgbClr val="7030A0"/>
                </a:solidFill>
              </a:rPr>
              <a:t>، ويسبح ويتنفس بالخياشيم، ثم تتكون الأرجل والرئتان، ثم ينمو فيصبح ضفدعًا مكتمل النمو.</a:t>
            </a:r>
            <a:endParaRPr lang="en-US" sz="3200" dirty="0">
              <a:solidFill>
                <a:srgbClr val="7030A0"/>
              </a:solidFill>
            </a:endParaRPr>
          </a:p>
          <a:p>
            <a:pPr algn="justLow" rtl="1"/>
            <a:r>
              <a:rPr lang="ar-SA" sz="3200" b="1" dirty="0">
                <a:solidFill>
                  <a:srgbClr val="C00000"/>
                </a:solidFill>
              </a:rPr>
              <a:t>أستنتج</a:t>
            </a:r>
            <a:r>
              <a:rPr lang="ar-EG" sz="3200" b="1" dirty="0">
                <a:solidFill>
                  <a:srgbClr val="C00000"/>
                </a:solidFill>
              </a:rPr>
              <a:t>: </a:t>
            </a:r>
            <a:r>
              <a:rPr lang="ar-EG" sz="3200" b="1" dirty="0">
                <a:solidFill>
                  <a:srgbClr val="7030A0"/>
                </a:solidFill>
              </a:rPr>
              <a:t>ما مراحل دورة حياة الضفدع؟</a:t>
            </a:r>
            <a:endParaRPr lang="en-US" sz="3200" dirty="0">
              <a:solidFill>
                <a:srgbClr val="7030A0"/>
              </a:solidFill>
            </a:endParaRPr>
          </a:p>
          <a:p>
            <a:pPr algn="justLow" rtl="1"/>
            <a:r>
              <a:rPr lang="ar-EG" sz="3200" b="1" dirty="0">
                <a:solidFill>
                  <a:srgbClr val="C00000"/>
                </a:solidFill>
              </a:rPr>
              <a:t>1</a:t>
            </a:r>
            <a:r>
              <a:rPr lang="ar-SA" sz="3200" b="1" dirty="0">
                <a:solidFill>
                  <a:srgbClr val="C00000"/>
                </a:solidFill>
              </a:rPr>
              <a:t>- </a:t>
            </a:r>
            <a:r>
              <a:rPr lang="ar-EG" sz="3200" b="1" dirty="0">
                <a:solidFill>
                  <a:srgbClr val="C00000"/>
                </a:solidFill>
              </a:rPr>
              <a:t>البيضة: </a:t>
            </a:r>
            <a:r>
              <a:rPr lang="ar-EG" sz="3200" b="1" dirty="0">
                <a:solidFill>
                  <a:srgbClr val="7030A0"/>
                </a:solidFill>
              </a:rPr>
              <a:t>تضع أنثى الضفدع بيوضها في الماء.</a:t>
            </a:r>
          </a:p>
          <a:p>
            <a:pPr algn="justLow" rtl="1"/>
            <a:r>
              <a:rPr lang="ar-EG" sz="3200" b="1" dirty="0">
                <a:solidFill>
                  <a:srgbClr val="C00000"/>
                </a:solidFill>
              </a:rPr>
              <a:t>2</a:t>
            </a:r>
            <a:r>
              <a:rPr lang="ar-SA" sz="3200" b="1" dirty="0">
                <a:solidFill>
                  <a:srgbClr val="C00000"/>
                </a:solidFill>
              </a:rPr>
              <a:t>- </a:t>
            </a:r>
            <a:r>
              <a:rPr lang="ar-EG" sz="3200" b="1" dirty="0">
                <a:solidFill>
                  <a:srgbClr val="C00000"/>
                </a:solidFill>
              </a:rPr>
              <a:t>أبو ذنيبة: </a:t>
            </a:r>
            <a:r>
              <a:rPr lang="ar-EG" sz="3200" b="1" dirty="0">
                <a:solidFill>
                  <a:srgbClr val="7030A0"/>
                </a:solidFill>
              </a:rPr>
              <a:t>يفقس أبو ذنيبة البيضة، ويسبح، ويتنفس بالخياشيم كالأسماك.</a:t>
            </a:r>
          </a:p>
          <a:p>
            <a:pPr algn="justLow" rtl="1"/>
            <a:r>
              <a:rPr lang="ar-EG" sz="3200" b="1" dirty="0">
                <a:solidFill>
                  <a:srgbClr val="C00000"/>
                </a:solidFill>
              </a:rPr>
              <a:t>3</a:t>
            </a:r>
            <a:r>
              <a:rPr lang="ar-SA" sz="3200" b="1" dirty="0">
                <a:solidFill>
                  <a:srgbClr val="C00000"/>
                </a:solidFill>
              </a:rPr>
              <a:t>- </a:t>
            </a:r>
            <a:r>
              <a:rPr lang="ar-EG" sz="3200" b="1" dirty="0">
                <a:solidFill>
                  <a:srgbClr val="C00000"/>
                </a:solidFill>
              </a:rPr>
              <a:t>الضِّـفدع الصغير: </a:t>
            </a:r>
            <a:r>
              <a:rPr lang="ar-EG" sz="3200" b="1" dirty="0">
                <a:solidFill>
                  <a:srgbClr val="7030A0"/>
                </a:solidFill>
              </a:rPr>
              <a:t>ينمو أبو ذنيبة وتبدأ الأرجل والرئتان في التكوّن. </a:t>
            </a:r>
          </a:p>
          <a:p>
            <a:pPr algn="justLow" rtl="1"/>
            <a:r>
              <a:rPr lang="ar-EG" sz="3200" b="1" dirty="0">
                <a:solidFill>
                  <a:srgbClr val="C00000"/>
                </a:solidFill>
              </a:rPr>
              <a:t>4</a:t>
            </a:r>
            <a:r>
              <a:rPr lang="ar-SA" sz="3200" b="1" dirty="0">
                <a:solidFill>
                  <a:srgbClr val="C00000"/>
                </a:solidFill>
              </a:rPr>
              <a:t>-</a:t>
            </a:r>
            <a:r>
              <a:rPr lang="ar-EG" sz="3200" b="1" dirty="0">
                <a:solidFill>
                  <a:srgbClr val="C00000"/>
                </a:solidFill>
              </a:rPr>
              <a:t> الضِّـفدع المُكتَمِل النموّ: </a:t>
            </a:r>
            <a:r>
              <a:rPr lang="ar-EG" sz="3200" b="1" dirty="0">
                <a:solidFill>
                  <a:srgbClr val="7030A0"/>
                </a:solidFill>
              </a:rPr>
              <a:t>يشبه الضفدع المكتمل النمو أبَوَيْـه، وينتقل إلى اليابسة، ويستطيع التكاثر.</a:t>
            </a:r>
            <a:endParaRPr lang="en-US" sz="3200"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أفسر البيانِات.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p:cTn id="13"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339">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تفقس البيضة ويخرج أبو ذنيبة، ويسبح.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p:cTn id="19" dur="5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4339">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4" name="أستنتج  ما مراحل دورة حياة الضفدع؟.wav"/>
                                        </p:tgtEl>
                                      </p:cMediaNode>
                                    </p:audio>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p:cTn id="25" dur="5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4339">
                                            <p:txEl>
                                              <p:pRg st="3" end="3"/>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5" name="البيضة  تضع أنثى الضفدع بيوضها في الماء.wav"/>
                                        </p:tgtEl>
                                      </p:cMediaNode>
                                    </p:audio>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p:cTn id="31" dur="5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4339">
                                            <p:txEl>
                                              <p:pRg st="4" end="4"/>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6" name="أبو ذنيبة  يفقس أبو ذنيبة البيضة.wav"/>
                                        </p:tgtEl>
                                      </p:cMediaNode>
                                    </p:audio>
                                  </p:sub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p:cTn id="37" dur="500" fill="hold"/>
                                        <p:tgtEl>
                                          <p:spTgt spid="1433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4339">
                                            <p:txEl>
                                              <p:pRg st="5" end="5"/>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7" name="الضِّـفدع الصغير  ينمو أبو.wav"/>
                                        </p:tgtEl>
                                      </p:cMediaNode>
                                    </p:audio>
                                  </p:sub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14339">
                                            <p:txEl>
                                              <p:pRg st="6" end="6"/>
                                            </p:txEl>
                                          </p:spTgt>
                                        </p:tgtEl>
                                        <p:attrNameLst>
                                          <p:attrName>style.visibility</p:attrName>
                                        </p:attrNameLst>
                                      </p:cBhvr>
                                      <p:to>
                                        <p:strVal val="visible"/>
                                      </p:to>
                                    </p:set>
                                    <p:anim calcmode="lin" valueType="num">
                                      <p:cBhvr>
                                        <p:cTn id="43" dur="500" fill="hold"/>
                                        <p:tgtEl>
                                          <p:spTgt spid="1433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4339">
                                            <p:txEl>
                                              <p:pRg st="6" end="6"/>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8" name="الضِّـفدع المُكتَمِل النموّ  يشبه الضفد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3142039" y="522299"/>
            <a:ext cx="4622691" cy="1546489"/>
            <a:chOff x="3199562" y="3382709"/>
            <a:chExt cx="4622691" cy="1546489"/>
          </a:xfrm>
          <a:noFill/>
          <a:effectLst>
            <a:reflection blurRad="6350" stA="52000" endA="300" endPos="35000" dir="5400000" sy="-100000" algn="bl" rotWithShape="0"/>
          </a:effectLst>
        </p:grpSpPr>
        <p:sp>
          <p:nvSpPr>
            <p:cNvPr id="18" name="Lightning Bolt 11"/>
            <p:cNvSpPr/>
            <p:nvPr/>
          </p:nvSpPr>
          <p:spPr>
            <a:xfrm rot="5400000">
              <a:off x="6750683" y="3857628"/>
              <a:ext cx="928694" cy="121444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b="1">
                <a:solidFill>
                  <a:schemeClr val="tx1"/>
                </a:solidFill>
              </a:endParaRPr>
            </a:p>
          </p:txBody>
        </p:sp>
        <p:sp>
          <p:nvSpPr>
            <p:cNvPr id="19" name="Cloud 12"/>
            <p:cNvSpPr/>
            <p:nvPr/>
          </p:nvSpPr>
          <p:spPr>
            <a:xfrm>
              <a:off x="3199562" y="3382709"/>
              <a:ext cx="3240360" cy="882427"/>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rtl="1" fontAlgn="auto">
                <a:spcBef>
                  <a:spcPts val="0"/>
                </a:spcBef>
                <a:spcAft>
                  <a:spcPts val="0"/>
                </a:spcAft>
                <a:defRPr/>
              </a:pPr>
              <a:r>
                <a:rPr lang="ar-EG" sz="4000" b="1" dirty="0">
                  <a:solidFill>
                    <a:schemeClr val="bg1"/>
                  </a:solidFill>
                </a:rPr>
                <a:t>أقرأ وأتعلم </a:t>
              </a:r>
            </a:p>
          </p:txBody>
        </p:sp>
      </p:grpSp>
      <p:sp>
        <p:nvSpPr>
          <p:cNvPr id="12" name="Rectangle 11"/>
          <p:cNvSpPr/>
          <p:nvPr/>
        </p:nvSpPr>
        <p:spPr bwMode="auto">
          <a:xfrm>
            <a:off x="3473244" y="1579175"/>
            <a:ext cx="2577950" cy="646331"/>
          </a:xfrm>
          <a:prstGeom prst="rect">
            <a:avLst/>
          </a:prstGeom>
        </p:spPr>
        <p:txBody>
          <a:bodyPr wrap="none">
            <a:spAutoFit/>
          </a:bodyPr>
          <a:lstStyle/>
          <a:p>
            <a:pPr algn="ctr" rtl="1" fontAlgn="auto">
              <a:spcBef>
                <a:spcPts val="0"/>
              </a:spcBef>
              <a:spcAft>
                <a:spcPts val="0"/>
              </a:spcAft>
              <a:defRPr/>
            </a:pPr>
            <a:r>
              <a:rPr lang="ar-EG" sz="3600" b="1" dirty="0">
                <a:latin typeface="+mn-lt"/>
                <a:cs typeface="+mn-cs"/>
              </a:rPr>
              <a:t>السؤال الأساسي</a:t>
            </a:r>
          </a:p>
        </p:txBody>
      </p:sp>
      <p:sp>
        <p:nvSpPr>
          <p:cNvPr id="15" name="Rectangle 14"/>
          <p:cNvSpPr/>
          <p:nvPr/>
        </p:nvSpPr>
        <p:spPr bwMode="auto">
          <a:xfrm>
            <a:off x="2396220" y="2310658"/>
            <a:ext cx="4286280" cy="584775"/>
          </a:xfrm>
          <a:prstGeom prst="rect">
            <a:avLst/>
          </a:prstGeom>
        </p:spPr>
        <p:txBody>
          <a:bodyPr wrap="square">
            <a:spAutoFit/>
          </a:bodyPr>
          <a:lstStyle/>
          <a:p>
            <a:pPr algn="r" rtl="1" fontAlgn="auto">
              <a:spcBef>
                <a:spcPts val="0"/>
              </a:spcBef>
              <a:spcAft>
                <a:spcPts val="0"/>
              </a:spcAft>
              <a:defRPr/>
            </a:pPr>
            <a:r>
              <a:rPr lang="ar-EG" sz="3200" b="1" dirty="0">
                <a:solidFill>
                  <a:srgbClr val="FF0000"/>
                </a:solidFill>
                <a:effectLst>
                  <a:outerShdw blurRad="50800" dist="38100" dir="8100000" algn="tr" rotWithShape="0">
                    <a:prstClr val="black">
                      <a:alpha val="40000"/>
                    </a:prstClr>
                  </a:outerShdw>
                </a:effectLst>
                <a:latin typeface="+mn-lt"/>
                <a:cs typeface="+mn-cs"/>
              </a:rPr>
              <a:t>كيف تنمو الحيوانات وتتكاثر؟</a:t>
            </a:r>
          </a:p>
        </p:txBody>
      </p:sp>
      <p:grpSp>
        <p:nvGrpSpPr>
          <p:cNvPr id="30" name="مجموعة 16"/>
          <p:cNvGrpSpPr>
            <a:grpSpLocks/>
          </p:cNvGrpSpPr>
          <p:nvPr/>
        </p:nvGrpSpPr>
        <p:grpSpPr bwMode="auto">
          <a:xfrm>
            <a:off x="5997315" y="2594919"/>
            <a:ext cx="2571768" cy="922355"/>
            <a:chOff x="3929058" y="642918"/>
            <a:chExt cx="4000528" cy="1921986"/>
          </a:xfrm>
          <a:noFill/>
        </p:grpSpPr>
        <p:grpSp>
          <p:nvGrpSpPr>
            <p:cNvPr id="31" name="Group 3"/>
            <p:cNvGrpSpPr/>
            <p:nvPr/>
          </p:nvGrpSpPr>
          <p:grpSpPr>
            <a:xfrm>
              <a:off x="3929058" y="642918"/>
              <a:ext cx="4000528" cy="1921986"/>
              <a:chOff x="4857752" y="464322"/>
              <a:chExt cx="3571902" cy="1643074"/>
            </a:xfrm>
            <a:grpFill/>
            <a:effectLst>
              <a:reflection blurRad="6350" stA="52000" endA="300" endPos="35000" dir="5400000" sy="-100000" algn="bl" rotWithShape="0"/>
            </a:effectLst>
            <a:scene3d>
              <a:camera prst="perspectiveRelaxed"/>
              <a:lightRig rig="threePt" dir="t"/>
            </a:scene3d>
          </p:grpSpPr>
          <p:sp>
            <p:nvSpPr>
              <p:cNvPr id="33" name="Moon 4"/>
              <p:cNvSpPr/>
              <p:nvPr/>
            </p:nvSpPr>
            <p:spPr>
              <a:xfrm rot="5400000">
                <a:off x="5840024" y="-517950"/>
                <a:ext cx="1607355" cy="3571900"/>
              </a:xfrm>
              <a:prstGeom prst="moon">
                <a:avLst>
                  <a:gd name="adj" fmla="val 66889"/>
                </a:avLst>
              </a:prstGeom>
              <a:grpFill/>
              <a:ln>
                <a:noFill/>
              </a:ln>
              <a:effectLst/>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solidFill>
                    <a:schemeClr val="tx1"/>
                  </a:solidFill>
                </a:endParaRPr>
              </a:p>
            </p:txBody>
          </p:sp>
          <p:grpSp>
            <p:nvGrpSpPr>
              <p:cNvPr id="34" name="Group 4"/>
              <p:cNvGrpSpPr/>
              <p:nvPr/>
            </p:nvGrpSpPr>
            <p:grpSpPr>
              <a:xfrm>
                <a:off x="4857754" y="500041"/>
                <a:ext cx="3571900" cy="1607355"/>
                <a:chOff x="4857754" y="500041"/>
                <a:chExt cx="3571900" cy="1607355"/>
              </a:xfrm>
              <a:grpFill/>
            </p:grpSpPr>
            <p:sp>
              <p:nvSpPr>
                <p:cNvPr id="35" name="Moon 3"/>
                <p:cNvSpPr/>
                <p:nvPr/>
              </p:nvSpPr>
              <p:spPr>
                <a:xfrm rot="16200000">
                  <a:off x="5840026" y="-482231"/>
                  <a:ext cx="1607355" cy="3571900"/>
                </a:xfrm>
                <a:prstGeom prst="moon">
                  <a:avLst>
                    <a:gd name="adj" fmla="val 66889"/>
                  </a:avLst>
                </a:prstGeom>
                <a:grpFill/>
                <a:ln>
                  <a:noFill/>
                </a:ln>
                <a:effectLst>
                  <a:glow rad="139700">
                    <a:schemeClr val="accent3">
                      <a:satMod val="175000"/>
                      <a:alpha val="40000"/>
                    </a:schemeClr>
                  </a:glow>
                </a:effectLst>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2400">
                    <a:solidFill>
                      <a:schemeClr val="tx1"/>
                    </a:solidFill>
                  </a:endParaRPr>
                </a:p>
              </p:txBody>
            </p:sp>
            <p:sp>
              <p:nvSpPr>
                <p:cNvPr id="36" name="TextBox 1"/>
                <p:cNvSpPr txBox="1"/>
                <p:nvPr/>
              </p:nvSpPr>
              <p:spPr>
                <a:xfrm>
                  <a:off x="5431808" y="852507"/>
                  <a:ext cx="2756742" cy="1026141"/>
                </a:xfrm>
                <a:prstGeom prst="rect">
                  <a:avLst/>
                </a:prstGeom>
                <a:grpFill/>
                <a:ln>
                  <a:noFill/>
                </a:ln>
              </p:spPr>
              <p:txBody>
                <a:bodyPr rtlCol="1">
                  <a:spAutoFit/>
                </a:bodyPr>
                <a:lstStyle/>
                <a:p>
                  <a:pPr algn="ctr" fontAlgn="auto">
                    <a:spcBef>
                      <a:spcPts val="0"/>
                    </a:spcBef>
                    <a:spcAft>
                      <a:spcPts val="0"/>
                    </a:spcAft>
                    <a:defRPr/>
                  </a:pPr>
                  <a:endParaRPr lang="ar-EG" sz="7200" dirty="0">
                    <a:latin typeface="Times New Roman" pitchFamily="18" charset="0"/>
                    <a:cs typeface="+mn-cs"/>
                  </a:endParaRPr>
                </a:p>
              </p:txBody>
            </p:sp>
          </p:grpSp>
        </p:grpSp>
        <p:sp>
          <p:nvSpPr>
            <p:cNvPr id="32" name="مستطيل 15"/>
            <p:cNvSpPr>
              <a:spLocks noChangeArrowheads="1"/>
            </p:cNvSpPr>
            <p:nvPr/>
          </p:nvSpPr>
          <p:spPr bwMode="auto">
            <a:xfrm>
              <a:off x="4355976" y="1363415"/>
              <a:ext cx="2880320" cy="769441"/>
            </a:xfrm>
            <a:prstGeom prst="rect">
              <a:avLst/>
            </a:prstGeom>
            <a:grpFill/>
            <a:ln w="9525">
              <a:noFill/>
              <a:miter lim="800000"/>
              <a:headEnd/>
              <a:tailEnd/>
            </a:ln>
          </p:spPr>
          <p:txBody>
            <a:bodyPr>
              <a:spAutoFit/>
            </a:bodyPr>
            <a:lstStyle/>
            <a:p>
              <a:pPr algn="ctr"/>
              <a:r>
                <a:rPr lang="ar-EG" sz="4400" b="1" dirty="0">
                  <a:solidFill>
                    <a:srgbClr val="002060"/>
                  </a:solidFill>
                  <a:latin typeface="Times New Roman" pitchFamily="18" charset="0"/>
                </a:rPr>
                <a:t>المفردات</a:t>
              </a:r>
            </a:p>
          </p:txBody>
        </p:sp>
      </p:grpSp>
      <p:sp>
        <p:nvSpPr>
          <p:cNvPr id="37" name="TextBox 11"/>
          <p:cNvSpPr txBox="1"/>
          <p:nvPr/>
        </p:nvSpPr>
        <p:spPr bwMode="auto">
          <a:xfrm>
            <a:off x="4211960" y="3714577"/>
            <a:ext cx="2482850" cy="2554545"/>
          </a:xfrm>
          <a:prstGeom prst="rect">
            <a:avLst/>
          </a:prstGeom>
          <a:noFill/>
        </p:spPr>
        <p:txBody>
          <a:bodyPr rtlCol="1">
            <a:spAutoFit/>
          </a:bodyPr>
          <a:lstStyle/>
          <a:p>
            <a:pPr algn="ctr" rtl="1" fontAlgn="auto">
              <a:spcBef>
                <a:spcPts val="0"/>
              </a:spcBef>
              <a:spcAft>
                <a:spcPts val="0"/>
              </a:spcAft>
              <a:defRPr/>
            </a:pPr>
            <a:r>
              <a:rPr lang="ar-SA" sz="4000" b="1" dirty="0">
                <a:latin typeface="Times New Roman" pitchFamily="18" charset="0"/>
                <a:cs typeface="+mn-cs"/>
              </a:rPr>
              <a:t>التحول</a:t>
            </a:r>
          </a:p>
          <a:p>
            <a:pPr algn="ctr" rtl="1" fontAlgn="auto">
              <a:spcBef>
                <a:spcPts val="0"/>
              </a:spcBef>
              <a:spcAft>
                <a:spcPts val="0"/>
              </a:spcAft>
              <a:defRPr/>
            </a:pPr>
            <a:r>
              <a:rPr lang="ar-EG" sz="4000" b="1" dirty="0">
                <a:latin typeface="Times New Roman" pitchFamily="18" charset="0"/>
                <a:cs typeface="+mn-cs"/>
              </a:rPr>
              <a:t>البيضة</a:t>
            </a:r>
            <a:endParaRPr lang="ar-SA" sz="4000" b="1" dirty="0">
              <a:latin typeface="Times New Roman" pitchFamily="18" charset="0"/>
              <a:cs typeface="+mn-cs"/>
            </a:endParaRPr>
          </a:p>
          <a:p>
            <a:pPr algn="ctr" rtl="1" fontAlgn="auto">
              <a:spcBef>
                <a:spcPts val="0"/>
              </a:spcBef>
              <a:spcAft>
                <a:spcPts val="0"/>
              </a:spcAft>
              <a:defRPr/>
            </a:pPr>
            <a:r>
              <a:rPr lang="ar-SA" sz="4000" b="1" dirty="0">
                <a:latin typeface="Times New Roman" pitchFamily="18" charset="0"/>
                <a:cs typeface="+mn-cs"/>
              </a:rPr>
              <a:t>اليرقة</a:t>
            </a:r>
          </a:p>
          <a:p>
            <a:pPr algn="ctr" rtl="1" fontAlgn="auto">
              <a:spcBef>
                <a:spcPts val="0"/>
              </a:spcBef>
              <a:spcAft>
                <a:spcPts val="0"/>
              </a:spcAft>
              <a:defRPr/>
            </a:pPr>
            <a:r>
              <a:rPr lang="ar-SA" sz="4000" b="1" dirty="0">
                <a:latin typeface="Times New Roman" pitchFamily="18" charset="0"/>
                <a:cs typeface="+mn-cs"/>
              </a:rPr>
              <a:t>العذراء</a:t>
            </a:r>
            <a:endParaRPr lang="ar-EG" sz="4000" b="1" dirty="0">
              <a:latin typeface="Times New Roman" pitchFamily="18"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أقرأ وأتعلم.wav"/>
                                        </p:tgtEl>
                                      </p:cMediaNode>
                                    </p:audio>
                                  </p:sub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3" name="السؤال الأساسي.wav"/>
                                        </p:tgtEl>
                                      </p:cMediaNode>
                                    </p:audio>
                                  </p:sub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كيف تنمو الحيوانات وتتكاثر.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المفـردات.wav"/>
                                        </p:tgtEl>
                                      </p:cMediaNode>
                                    </p:audio>
                                  </p:sub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37">
                                            <p:txEl>
                                              <p:pRg st="0" end="0"/>
                                            </p:txEl>
                                          </p:spTgt>
                                        </p:tgtEl>
                                        <p:attrNameLst>
                                          <p:attrName>style.visibility</p:attrName>
                                        </p:attrNameLst>
                                      </p:cBhvr>
                                      <p:to>
                                        <p:strVal val="visible"/>
                                      </p:to>
                                    </p:set>
                                    <p:animScale>
                                      <p:cBhvr>
                                        <p:cTn id="32" dur="500" decel="50000" fill="hold">
                                          <p:stCondLst>
                                            <p:cond delay="0"/>
                                          </p:stCondLst>
                                        </p:cTn>
                                        <p:tgtEl>
                                          <p:spTgt spid="3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37">
                                            <p:txEl>
                                              <p:pRg st="0" end="0"/>
                                            </p:txEl>
                                          </p:spTgt>
                                        </p:tgtEl>
                                        <p:attrNameLst>
                                          <p:attrName>ppt_x</p:attrName>
                                          <p:attrName>ppt_y</p:attrName>
                                        </p:attrNameLst>
                                      </p:cBhvr>
                                    </p:animMotion>
                                    <p:animEffect transition="in" filter="fade">
                                      <p:cBhvr>
                                        <p:cTn id="34" dur="500"/>
                                        <p:tgtEl>
                                          <p:spTgt spid="3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6" name="التحول.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37">
                                            <p:txEl>
                                              <p:pRg st="1" end="1"/>
                                            </p:txEl>
                                          </p:spTgt>
                                        </p:tgtEl>
                                        <p:attrNameLst>
                                          <p:attrName>style.visibility</p:attrName>
                                        </p:attrNameLst>
                                      </p:cBhvr>
                                      <p:to>
                                        <p:strVal val="visible"/>
                                      </p:to>
                                    </p:set>
                                    <p:animScale>
                                      <p:cBhvr>
                                        <p:cTn id="39" dur="500" decel="50000" fill="hold">
                                          <p:stCondLst>
                                            <p:cond delay="0"/>
                                          </p:stCondLst>
                                        </p:cTn>
                                        <p:tgtEl>
                                          <p:spTgt spid="37">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500" decel="50000" fill="hold">
                                          <p:stCondLst>
                                            <p:cond delay="0"/>
                                          </p:stCondLst>
                                        </p:cTn>
                                        <p:tgtEl>
                                          <p:spTgt spid="37">
                                            <p:txEl>
                                              <p:pRg st="1" end="1"/>
                                            </p:txEl>
                                          </p:spTgt>
                                        </p:tgtEl>
                                        <p:attrNameLst>
                                          <p:attrName>ppt_x</p:attrName>
                                          <p:attrName>ppt_y</p:attrName>
                                        </p:attrNameLst>
                                      </p:cBhvr>
                                    </p:animMotion>
                                    <p:animEffect transition="in" filter="fade">
                                      <p:cBhvr>
                                        <p:cTn id="41" dur="500"/>
                                        <p:tgtEl>
                                          <p:spTgt spid="37">
                                            <p:txEl>
                                              <p:pRg st="1" end="1"/>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7" name="البيضة 13.wav"/>
                                        </p:tgtEl>
                                      </p:cMediaNode>
                                    </p:audio>
                                  </p:sub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37">
                                            <p:txEl>
                                              <p:pRg st="2" end="2"/>
                                            </p:txEl>
                                          </p:spTgt>
                                        </p:tgtEl>
                                        <p:attrNameLst>
                                          <p:attrName>style.visibility</p:attrName>
                                        </p:attrNameLst>
                                      </p:cBhvr>
                                      <p:to>
                                        <p:strVal val="visible"/>
                                      </p:to>
                                    </p:set>
                                    <p:animScale>
                                      <p:cBhvr>
                                        <p:cTn id="46" dur="500" decel="50000" fill="hold">
                                          <p:stCondLst>
                                            <p:cond delay="0"/>
                                          </p:stCondLst>
                                        </p:cTn>
                                        <p:tgtEl>
                                          <p:spTgt spid="37">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37">
                                            <p:txEl>
                                              <p:pRg st="2" end="2"/>
                                            </p:txEl>
                                          </p:spTgt>
                                        </p:tgtEl>
                                        <p:attrNameLst>
                                          <p:attrName>ppt_x</p:attrName>
                                          <p:attrName>ppt_y</p:attrName>
                                        </p:attrNameLst>
                                      </p:cBhvr>
                                    </p:animMotion>
                                    <p:animEffect transition="in" filter="fade">
                                      <p:cBhvr>
                                        <p:cTn id="48" dur="500"/>
                                        <p:tgtEl>
                                          <p:spTgt spid="37">
                                            <p:txEl>
                                              <p:pRg st="2" end="2"/>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8" name="اليرقة.wav"/>
                                        </p:tgtEl>
                                      </p:cMediaNode>
                                    </p:audio>
                                  </p:subTnLst>
                                </p:cTn>
                              </p:par>
                            </p:childTnLst>
                          </p:cTn>
                        </p:par>
                      </p:childTnLst>
                    </p:cTn>
                  </p:par>
                  <p:par>
                    <p:cTn id="49" fill="hold">
                      <p:stCondLst>
                        <p:cond delay="indefinite"/>
                      </p:stCondLst>
                      <p:childTnLst>
                        <p:par>
                          <p:cTn id="50" fill="hold">
                            <p:stCondLst>
                              <p:cond delay="0"/>
                            </p:stCondLst>
                            <p:childTnLst>
                              <p:par>
                                <p:cTn id="51" presetID="52" presetClass="entr" presetSubtype="0" fill="hold" nodeType="clickEffect">
                                  <p:stCondLst>
                                    <p:cond delay="0"/>
                                  </p:stCondLst>
                                  <p:childTnLst>
                                    <p:set>
                                      <p:cBhvr>
                                        <p:cTn id="52" dur="1" fill="hold">
                                          <p:stCondLst>
                                            <p:cond delay="0"/>
                                          </p:stCondLst>
                                        </p:cTn>
                                        <p:tgtEl>
                                          <p:spTgt spid="37">
                                            <p:txEl>
                                              <p:pRg st="3" end="3"/>
                                            </p:txEl>
                                          </p:spTgt>
                                        </p:tgtEl>
                                        <p:attrNameLst>
                                          <p:attrName>style.visibility</p:attrName>
                                        </p:attrNameLst>
                                      </p:cBhvr>
                                      <p:to>
                                        <p:strVal val="visible"/>
                                      </p:to>
                                    </p:set>
                                    <p:animScale>
                                      <p:cBhvr>
                                        <p:cTn id="53" dur="500" decel="50000" fill="hold">
                                          <p:stCondLst>
                                            <p:cond delay="0"/>
                                          </p:stCondLst>
                                        </p:cTn>
                                        <p:tgtEl>
                                          <p:spTgt spid="37">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500" decel="50000" fill="hold">
                                          <p:stCondLst>
                                            <p:cond delay="0"/>
                                          </p:stCondLst>
                                        </p:cTn>
                                        <p:tgtEl>
                                          <p:spTgt spid="37">
                                            <p:txEl>
                                              <p:pRg st="3" end="3"/>
                                            </p:txEl>
                                          </p:spTgt>
                                        </p:tgtEl>
                                        <p:attrNameLst>
                                          <p:attrName>ppt_x</p:attrName>
                                          <p:attrName>ppt_y</p:attrName>
                                        </p:attrNameLst>
                                      </p:cBhvr>
                                    </p:animMotion>
                                    <p:animEffect transition="in" filter="fade">
                                      <p:cBhvr>
                                        <p:cTn id="55" dur="500"/>
                                        <p:tgtEl>
                                          <p:spTgt spid="37">
                                            <p:txEl>
                                              <p:pRg st="3" end="3"/>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9" name="العذر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5"/>
          <p:cNvSpPr txBox="1">
            <a:spLocks noChangeArrowheads="1"/>
          </p:cNvSpPr>
          <p:nvPr/>
        </p:nvSpPr>
        <p:spPr bwMode="auto">
          <a:xfrm>
            <a:off x="2302960" y="750387"/>
            <a:ext cx="5257515" cy="715089"/>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gn="r" rtl="1"/>
            <a:r>
              <a:rPr lang="ar-EG" sz="3600" b="1" dirty="0">
                <a:solidFill>
                  <a:srgbClr val="FFFF00"/>
                </a:solidFill>
                <a:latin typeface="Times New Roman" pitchFamily="18" charset="0"/>
              </a:rPr>
              <a:t>ما دورات حياة بعض الحيوانات؟</a:t>
            </a:r>
            <a:endParaRPr lang="en-US" sz="3600" b="1" dirty="0">
              <a:solidFill>
                <a:srgbClr val="FFFF00"/>
              </a:solidFill>
              <a:latin typeface="Times New Roman" pitchFamily="18" charset="0"/>
            </a:endParaRPr>
          </a:p>
        </p:txBody>
      </p:sp>
      <p:sp>
        <p:nvSpPr>
          <p:cNvPr id="42" name="Rectangle 2"/>
          <p:cNvSpPr>
            <a:spLocks noChangeArrowheads="1"/>
          </p:cNvSpPr>
          <p:nvPr/>
        </p:nvSpPr>
        <p:spPr bwMode="auto">
          <a:xfrm>
            <a:off x="2178826" y="2179137"/>
            <a:ext cx="4786347" cy="3970318"/>
          </a:xfrm>
          <a:prstGeom prst="rect">
            <a:avLst/>
          </a:prstGeom>
          <a:noFill/>
          <a:ln w="9525">
            <a:noFill/>
            <a:miter lim="800000"/>
            <a:headEnd/>
            <a:tailEnd/>
          </a:ln>
        </p:spPr>
        <p:txBody>
          <a:bodyPr wrap="square">
            <a:spAutoFit/>
          </a:bodyPr>
          <a:lstStyle/>
          <a:p>
            <a:pPr algn="justLow" rtl="1">
              <a:defRPr/>
            </a:pPr>
            <a:r>
              <a:rPr lang="ar-EG" sz="3600" b="1" dirty="0">
                <a:latin typeface="Times New Roman" pitchFamily="18" charset="0"/>
                <a:cs typeface="+mn-cs"/>
              </a:rPr>
              <a:t>هل تعلم أن الفراشة كانت يرقة صغيرة، وأن أبا ذنيبة ضفدع صغير؟</a:t>
            </a:r>
            <a:endParaRPr lang="en-US" sz="3600" b="1" dirty="0">
              <a:latin typeface="Times New Roman" pitchFamily="18" charset="0"/>
              <a:cs typeface="+mn-cs"/>
            </a:endParaRPr>
          </a:p>
          <a:p>
            <a:pPr algn="justLow" rtl="1">
              <a:defRPr/>
            </a:pPr>
            <a:r>
              <a:rPr lang="ar-EG" sz="3600" b="1" dirty="0">
                <a:latin typeface="Times New Roman" pitchFamily="18" charset="0"/>
                <a:cs typeface="+mn-cs"/>
              </a:rPr>
              <a:t>تمر الحيوانات بتغيرات كبيرة في أثناء نموها، ولكن هل تتغير الحيوانات كلها بالطريقة نفسها؟ </a:t>
            </a:r>
            <a:endParaRPr lang="en-US" sz="3600" b="1" dirty="0">
              <a:latin typeface="Times New Roman" pitchFamily="18"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42">
                                            <p:txEl>
                                              <p:pRg st="0" end="0"/>
                                            </p:txEl>
                                          </p:spTgt>
                                        </p:tgtEl>
                                        <p:attrNameLst>
                                          <p:attrName>style.visibility</p:attrName>
                                        </p:attrNameLst>
                                      </p:cBhvr>
                                      <p:to>
                                        <p:strVal val="visible"/>
                                      </p:to>
                                    </p:set>
                                    <p:anim calcmode="lin" valueType="num">
                                      <p:cBhvr>
                                        <p:cTn id="14"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42">
                                            <p:txEl>
                                              <p:pRg st="0" end="0"/>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هل تعلم أن الفراشة كانت.wav"/>
                                        </p:tgtEl>
                                      </p:cMediaNode>
                                    </p:audio>
                                  </p:sub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42">
                                            <p:txEl>
                                              <p:pRg st="1" end="1"/>
                                            </p:txEl>
                                          </p:spTgt>
                                        </p:tgtEl>
                                        <p:attrNameLst>
                                          <p:attrName>style.visibility</p:attrName>
                                        </p:attrNameLst>
                                      </p:cBhvr>
                                      <p:to>
                                        <p:strVal val="visible"/>
                                      </p:to>
                                    </p:set>
                                    <p:anim calcmode="lin" valueType="num">
                                      <p:cBhvr>
                                        <p:cTn id="22" dur="500" fill="hold"/>
                                        <p:tgtEl>
                                          <p:spTgt spid="4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2">
                                            <p:txEl>
                                              <p:pRg st="1" end="1"/>
                                            </p:txEl>
                                          </p:spTgt>
                                        </p:tgtEl>
                                        <p:attrNameLst>
                                          <p:attrName>ppt_h</p:attrName>
                                        </p:attrNameLst>
                                      </p:cBhvr>
                                      <p:tavLst>
                                        <p:tav tm="0">
                                          <p:val>
                                            <p:fltVal val="0"/>
                                          </p:val>
                                        </p:tav>
                                        <p:tav tm="100000">
                                          <p:val>
                                            <p:strVal val="#ppt_h"/>
                                          </p:val>
                                        </p:tav>
                                      </p:tavLst>
                                    </p:anim>
                                    <p:anim calcmode="lin" valueType="num">
                                      <p:cBhvr>
                                        <p:cTn id="24" dur="500" fill="hold"/>
                                        <p:tgtEl>
                                          <p:spTgt spid="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42">
                                            <p:txEl>
                                              <p:pRg st="1" end="1"/>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0"/>
                                            </p:cond>
                                          </p:stCondLst>
                                          <p:endCondLst>
                                            <p:cond evt="onStopAudio" delay="0">
                                              <p:tgtEl>
                                                <p:sldTgt/>
                                              </p:tgtEl>
                                            </p:cond>
                                          </p:endCondLst>
                                        </p:cTn>
                                        <p:tgtEl>
                                          <p:sndTgt r:embed="rId3" name="تمر الحيوانات بتغيرات كبيرة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17"/>
          <p:cNvGrpSpPr>
            <a:grpSpLocks/>
          </p:cNvGrpSpPr>
          <p:nvPr/>
        </p:nvGrpSpPr>
        <p:grpSpPr bwMode="auto">
          <a:xfrm>
            <a:off x="827584" y="619197"/>
            <a:ext cx="6697042" cy="1428750"/>
            <a:chOff x="611560" y="214313"/>
            <a:chExt cx="7776864" cy="1428750"/>
          </a:xfrm>
          <a:noFill/>
        </p:grpSpPr>
        <p:grpSp>
          <p:nvGrpSpPr>
            <p:cNvPr id="5" name="Group 9"/>
            <p:cNvGrpSpPr>
              <a:grpSpLocks/>
            </p:cNvGrpSpPr>
            <p:nvPr/>
          </p:nvGrpSpPr>
          <p:grpSpPr bwMode="auto">
            <a:xfrm>
              <a:off x="611560" y="214313"/>
              <a:ext cx="7776864" cy="1428750"/>
              <a:chOff x="3143240" y="214290"/>
              <a:chExt cx="3714776" cy="1428760"/>
            </a:xfrm>
            <a:grpFill/>
            <a:effectLst>
              <a:reflection blurRad="6350" stA="52000" endA="300" endPos="35000" dir="5400000" sy="-100000" algn="bl" rotWithShape="0"/>
            </a:effectLst>
            <a:scene3d>
              <a:camera prst="perspectiveRelaxedModerately"/>
              <a:lightRig rig="threePt" dir="t"/>
            </a:scene3d>
          </p:grpSpPr>
          <p:sp>
            <p:nvSpPr>
              <p:cNvPr id="40" name="Double Wave 6"/>
              <p:cNvSpPr/>
              <p:nvPr/>
            </p:nvSpPr>
            <p:spPr>
              <a:xfrm>
                <a:off x="3143240" y="214290"/>
                <a:ext cx="3714776" cy="1428760"/>
              </a:xfrm>
              <a:prstGeom prst="doubleWave">
                <a:avLst/>
              </a:prstGeom>
              <a:grpFill/>
              <a:ln>
                <a:noFill/>
              </a:ln>
              <a:effectLst>
                <a:outerShdw blurRad="190500" dist="228600" dir="2700000" algn="ctr">
                  <a:srgbClr val="000000">
                    <a:alpha val="30000"/>
                  </a:srgbClr>
                </a:outerShdw>
              </a:effectLst>
              <a:sp3d prstMaterial="matte">
                <a:bevelT w="127000" h="63500" prst="angle"/>
              </a:sp3d>
            </p:spPr>
            <p:style>
              <a:lnRef idx="0">
                <a:schemeClr val="accent2"/>
              </a:lnRef>
              <a:fillRef idx="3">
                <a:schemeClr val="accent2"/>
              </a:fillRef>
              <a:effectRef idx="3">
                <a:schemeClr val="accent2"/>
              </a:effectRef>
              <a:fontRef idx="minor">
                <a:schemeClr val="lt1"/>
              </a:fontRef>
            </p:style>
            <p:txBody>
              <a:bodyPr rtlCol="1" anchor="ctr"/>
              <a:lstStyle/>
              <a:p>
                <a:pPr algn="r" fontAlgn="auto">
                  <a:spcBef>
                    <a:spcPts val="0"/>
                  </a:spcBef>
                  <a:spcAft>
                    <a:spcPts val="0"/>
                  </a:spcAft>
                  <a:defRPr/>
                </a:pPr>
                <a:endParaRPr lang="ar-EG" b="1">
                  <a:solidFill>
                    <a:schemeClr val="tx1"/>
                  </a:solidFill>
                </a:endParaRPr>
              </a:p>
            </p:txBody>
          </p:sp>
          <p:sp>
            <p:nvSpPr>
              <p:cNvPr id="41" name="Rounded Rectangle 7"/>
              <p:cNvSpPr/>
              <p:nvPr/>
            </p:nvSpPr>
            <p:spPr>
              <a:xfrm>
                <a:off x="3143240" y="357166"/>
                <a:ext cx="3714776" cy="1143008"/>
              </a:xfrm>
              <a:prstGeom prst="roundRect">
                <a:avLst/>
              </a:prstGeom>
              <a:grpFill/>
              <a:ln>
                <a:noFill/>
              </a:ln>
              <a:effectLst>
                <a:outerShdw blurRad="44450" dist="27940" dir="5400000" algn="ctr">
                  <a:srgbClr val="000000">
                    <a:alpha val="32000"/>
                  </a:srgbClr>
                </a:outerShdw>
              </a:effectLst>
              <a:sp3d>
                <a:bevelT w="190500" h="38100"/>
              </a:sp3d>
            </p:spPr>
            <p:style>
              <a:lnRef idx="0">
                <a:schemeClr val="accent2"/>
              </a:lnRef>
              <a:fillRef idx="3">
                <a:schemeClr val="accent2"/>
              </a:fillRef>
              <a:effectRef idx="3">
                <a:schemeClr val="accent2"/>
              </a:effectRef>
              <a:fontRef idx="minor">
                <a:schemeClr val="lt1"/>
              </a:fontRef>
            </p:style>
            <p:txBody>
              <a:bodyPr rtlCol="1" anchor="ctr"/>
              <a:lstStyle/>
              <a:p>
                <a:pPr algn="r" fontAlgn="auto">
                  <a:spcBef>
                    <a:spcPts val="0"/>
                  </a:spcBef>
                  <a:spcAft>
                    <a:spcPts val="0"/>
                  </a:spcAft>
                  <a:defRPr/>
                </a:pPr>
                <a:endParaRPr lang="ar-EG" b="1" dirty="0">
                  <a:solidFill>
                    <a:schemeClr val="tx1"/>
                  </a:solidFill>
                </a:endParaRPr>
              </a:p>
            </p:txBody>
          </p:sp>
        </p:grpSp>
        <p:sp>
          <p:nvSpPr>
            <p:cNvPr id="39" name="TextBox 5"/>
            <p:cNvSpPr txBox="1">
              <a:spLocks noChangeArrowheads="1"/>
            </p:cNvSpPr>
            <p:nvPr/>
          </p:nvSpPr>
          <p:spPr bwMode="auto">
            <a:xfrm>
              <a:off x="2351317" y="225640"/>
              <a:ext cx="6033060" cy="715089"/>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gn="r" rtl="1"/>
              <a:r>
                <a:rPr lang="ar-EG" sz="3600" b="1" dirty="0">
                  <a:solidFill>
                    <a:srgbClr val="FFFF00"/>
                  </a:solidFill>
                  <a:latin typeface="Times New Roman" pitchFamily="18" charset="0"/>
                </a:rPr>
                <a:t>ما دورات حياة بعض الحيوانات؟</a:t>
              </a:r>
              <a:endParaRPr lang="en-US" sz="3600" b="1" dirty="0">
                <a:solidFill>
                  <a:srgbClr val="FFFF00"/>
                </a:solidFill>
                <a:latin typeface="Times New Roman" pitchFamily="18" charset="0"/>
              </a:endParaRPr>
            </a:p>
          </p:txBody>
        </p:sp>
      </p:grpSp>
      <p:sp>
        <p:nvSpPr>
          <p:cNvPr id="32" name="Rectangle 2"/>
          <p:cNvSpPr>
            <a:spLocks noChangeArrowheads="1"/>
          </p:cNvSpPr>
          <p:nvPr/>
        </p:nvSpPr>
        <p:spPr bwMode="auto">
          <a:xfrm>
            <a:off x="1117358" y="2059274"/>
            <a:ext cx="6909283" cy="3416320"/>
          </a:xfrm>
          <a:prstGeom prst="rect">
            <a:avLst/>
          </a:prstGeom>
          <a:noFill/>
          <a:ln w="9525">
            <a:noFill/>
            <a:miter lim="800000"/>
            <a:headEnd/>
            <a:tailEnd/>
          </a:ln>
        </p:spPr>
        <p:txBody>
          <a:bodyPr wrap="square">
            <a:spAutoFit/>
          </a:bodyPr>
          <a:lstStyle/>
          <a:p>
            <a:pPr algn="justLow" rtl="1">
              <a:defRPr/>
            </a:pPr>
            <a:r>
              <a:rPr lang="ar-EG" sz="3600" b="1" dirty="0">
                <a:solidFill>
                  <a:srgbClr val="C00000"/>
                </a:solidFill>
                <a:latin typeface="Calibri" pitchFamily="34" charset="0"/>
                <a:cs typeface="+mn-cs"/>
              </a:rPr>
              <a:t>تتغير الحيوانات بطرق مختلفة؛ فبعض الحيوانات تولد وهي تشبه آباءها، وأخرى تكون مختلفة؛ حيث يتغير شكلها أو لونها في أثناء نموها، وقد تتكون لها أجزاء جديدة. والطريقة التي يتغير بها الحيوان </a:t>
            </a:r>
            <a:r>
              <a:rPr lang="ar-SA" sz="3600" b="1" dirty="0">
                <a:solidFill>
                  <a:srgbClr val="C00000"/>
                </a:solidFill>
                <a:latin typeface="Calibri" pitchFamily="34" charset="0"/>
                <a:cs typeface="+mn-cs"/>
              </a:rPr>
              <a:t>مع </a:t>
            </a:r>
            <a:r>
              <a:rPr lang="ar-EG" sz="3600" b="1" dirty="0">
                <a:solidFill>
                  <a:srgbClr val="C00000"/>
                </a:solidFill>
                <a:latin typeface="Calibri" pitchFamily="34" charset="0"/>
                <a:cs typeface="+mn-cs"/>
              </a:rPr>
              <a:t>تقدمه في العمر هي جزء من دورة حياته. </a:t>
            </a:r>
            <a:endParaRPr lang="en-US" sz="3600" dirty="0">
              <a:solidFill>
                <a:srgbClr val="C00000"/>
              </a:solidFill>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fltVal val="0"/>
                                          </p:val>
                                        </p:tav>
                                        <p:tav tm="100000">
                                          <p:val>
                                            <p:strVal val="#ppt_h"/>
                                          </p:val>
                                        </p:tav>
                                      </p:tavLst>
                                    </p:anim>
                                    <p:anim calcmode="lin" valueType="num">
                                      <p:cBhvr>
                                        <p:cTn id="13" dur="5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4" dur="500" fill="hold"/>
                                        <p:tgtEl>
                                          <p:spTgt spid="3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
                                            </p:cond>
                                          </p:stCondLst>
                                          <p:endCondLst>
                                            <p:cond evt="onStopAudio" delay="0">
                                              <p:tgtEl>
                                                <p:sldTgt/>
                                              </p:tgtEl>
                                            </p:cond>
                                          </p:endCondLst>
                                        </p:cTn>
                                        <p:tgtEl>
                                          <p:sndTgt r:embed="rId2" name="تتغير الحيوانات بطرق مختلفة فبعض الحيوا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p:cNvGrpSpPr/>
          <p:nvPr/>
        </p:nvGrpSpPr>
        <p:grpSpPr>
          <a:xfrm>
            <a:off x="5786478" y="500018"/>
            <a:ext cx="3240360" cy="1587596"/>
            <a:chOff x="5784166" y="3341602"/>
            <a:chExt cx="3240360" cy="1587596"/>
          </a:xfrm>
          <a:noFill/>
          <a:effectLst>
            <a:reflection blurRad="6350" stA="52000" endA="300" endPos="35000" dir="5400000" sy="-100000" algn="bl" rotWithShape="0"/>
          </a:effectLst>
        </p:grpSpPr>
        <p:sp>
          <p:nvSpPr>
            <p:cNvPr id="18" name="Lightning Bolt 11"/>
            <p:cNvSpPr/>
            <p:nvPr/>
          </p:nvSpPr>
          <p:spPr>
            <a:xfrm rot="5400000">
              <a:off x="6750683" y="3857628"/>
              <a:ext cx="928694" cy="121444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b="1">
                <a:solidFill>
                  <a:schemeClr val="tx1"/>
                </a:solidFill>
              </a:endParaRPr>
            </a:p>
          </p:txBody>
        </p:sp>
        <p:sp>
          <p:nvSpPr>
            <p:cNvPr id="19" name="Cloud 12"/>
            <p:cNvSpPr/>
            <p:nvPr/>
          </p:nvSpPr>
          <p:spPr>
            <a:xfrm>
              <a:off x="5784166" y="3341602"/>
              <a:ext cx="3240360" cy="1143008"/>
            </a:xfrm>
            <a:prstGeom prst="cloud">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000" b="1" dirty="0">
                  <a:solidFill>
                    <a:schemeClr val="bg1"/>
                  </a:solidFill>
                </a:rPr>
                <a:t>أقرأ وأتعلم </a:t>
              </a:r>
            </a:p>
          </p:txBody>
        </p:sp>
      </p:grpSp>
      <p:sp>
        <p:nvSpPr>
          <p:cNvPr id="39" name="TextBox 5"/>
          <p:cNvSpPr txBox="1">
            <a:spLocks noChangeArrowheads="1"/>
          </p:cNvSpPr>
          <p:nvPr/>
        </p:nvSpPr>
        <p:spPr bwMode="auto">
          <a:xfrm>
            <a:off x="2048374" y="681630"/>
            <a:ext cx="5168968" cy="715089"/>
          </a:xfrm>
          <a:prstGeom prst="roundRect">
            <a:avLst/>
          </a:prstGeom>
          <a:ln>
            <a:headEnd/>
            <a:tailEnd/>
          </a:ln>
        </p:spPr>
        <p:style>
          <a:lnRef idx="3">
            <a:schemeClr val="lt1"/>
          </a:lnRef>
          <a:fillRef idx="1">
            <a:schemeClr val="accent5"/>
          </a:fillRef>
          <a:effectRef idx="1">
            <a:schemeClr val="accent5"/>
          </a:effectRef>
          <a:fontRef idx="minor">
            <a:schemeClr val="lt1"/>
          </a:fontRef>
        </p:style>
        <p:txBody>
          <a:bodyPr wrap="square">
            <a:spAutoFit/>
          </a:bodyPr>
          <a:lstStyle/>
          <a:p>
            <a:pPr algn="r" rtl="1"/>
            <a:r>
              <a:rPr lang="ar-EG" sz="3600" b="1" dirty="0">
                <a:solidFill>
                  <a:srgbClr val="FFFF00"/>
                </a:solidFill>
                <a:latin typeface="Times New Roman" pitchFamily="18" charset="0"/>
              </a:rPr>
              <a:t>ما دورات حياة بعض الحيوانات؟</a:t>
            </a:r>
            <a:endParaRPr lang="en-US" sz="3600" b="1" dirty="0">
              <a:solidFill>
                <a:srgbClr val="FFFF00"/>
              </a:solidFill>
              <a:latin typeface="Times New Roman" pitchFamily="18" charset="0"/>
            </a:endParaRPr>
          </a:p>
        </p:txBody>
      </p:sp>
      <p:sp>
        <p:nvSpPr>
          <p:cNvPr id="33" name="Rectangle 2"/>
          <p:cNvSpPr>
            <a:spLocks noChangeArrowheads="1"/>
          </p:cNvSpPr>
          <p:nvPr/>
        </p:nvSpPr>
        <p:spPr bwMode="auto">
          <a:xfrm>
            <a:off x="1578823" y="2094936"/>
            <a:ext cx="6245742" cy="3170099"/>
          </a:xfrm>
          <a:prstGeom prst="rect">
            <a:avLst/>
          </a:prstGeom>
          <a:noFill/>
          <a:ln w="9525">
            <a:noFill/>
            <a:miter lim="800000"/>
            <a:headEnd/>
            <a:tailEnd/>
          </a:ln>
        </p:spPr>
        <p:txBody>
          <a:bodyPr wrap="square">
            <a:spAutoFit/>
          </a:bodyPr>
          <a:lstStyle/>
          <a:p>
            <a:pPr algn="justLow" rtl="1">
              <a:defRPr/>
            </a:pPr>
            <a:r>
              <a:rPr lang="ar-EG" sz="4000" b="1" dirty="0">
                <a:latin typeface="Calibri" pitchFamily="34" charset="0"/>
                <a:cs typeface="+mn-cs"/>
              </a:rPr>
              <a:t>الحيوان يولد وينمو ويكتمل نموه ويتكاثر، ثم يموت ويتحلل جسمه، فيصير جزء</a:t>
            </a:r>
            <a:r>
              <a:rPr lang="ar-SA" sz="4000" b="1" dirty="0">
                <a:latin typeface="Calibri" pitchFamily="34" charset="0"/>
                <a:cs typeface="+mn-cs"/>
              </a:rPr>
              <a:t>ً</a:t>
            </a:r>
            <a:r>
              <a:rPr lang="ar-EG" sz="4000" b="1" dirty="0">
                <a:latin typeface="Calibri" pitchFamily="34" charset="0"/>
                <a:cs typeface="+mn-cs"/>
              </a:rPr>
              <a:t>ا من التربة، وبذلك يضيف مواد غذائية إلى التربة تستفيد منها مخلوقات حية أخرى لتنمو.</a:t>
            </a:r>
            <a:endParaRPr lang="en-US" sz="4000" b="1" dirty="0">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 calcmode="lin" valueType="num">
                                      <p:cBhvr>
                                        <p:cTn id="13" dur="5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4" dur="5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9"/>
                                            </p:cond>
                                          </p:stCondLst>
                                          <p:endCondLst>
                                            <p:cond evt="onStopAudio" delay="0">
                                              <p:tgtEl>
                                                <p:sldTgt/>
                                              </p:tgtEl>
                                            </p:cond>
                                          </p:endCondLst>
                                        </p:cTn>
                                        <p:tgtEl>
                                          <p:sndTgt r:embed="rId2" name="الحيوان يولد وينمو ويكتمل نموه ويتكاثر، ثم يمو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مجموعة 20"/>
          <p:cNvGrpSpPr/>
          <p:nvPr/>
        </p:nvGrpSpPr>
        <p:grpSpPr>
          <a:xfrm>
            <a:off x="405967" y="650046"/>
            <a:ext cx="8332065" cy="5759210"/>
            <a:chOff x="-214346" y="21161"/>
            <a:chExt cx="8920301" cy="6943194"/>
          </a:xfrm>
        </p:grpSpPr>
        <p:pic>
          <p:nvPicPr>
            <p:cNvPr id="4098" name="Picture 2"/>
            <p:cNvPicPr>
              <a:picLocks noChangeAspect="1" noChangeArrowheads="1"/>
            </p:cNvPicPr>
            <p:nvPr/>
          </p:nvPicPr>
          <p:blipFill>
            <a:blip r:embed="rId12">
              <a:lum bright="-14000" contrast="32000"/>
            </a:blip>
            <a:srcRect r="10938"/>
            <a:stretch>
              <a:fillRect/>
            </a:stretch>
          </p:blipFill>
          <p:spPr bwMode="auto">
            <a:xfrm>
              <a:off x="-214346" y="106356"/>
              <a:ext cx="8909476" cy="6857999"/>
            </a:xfrm>
            <a:prstGeom prst="rect">
              <a:avLst/>
            </a:prstGeom>
            <a:ln>
              <a:noFill/>
            </a:ln>
            <a:effectLst>
              <a:outerShdw blurRad="292100" dist="139700" dir="2700000" algn="tl" rotWithShape="0">
                <a:srgbClr val="333333">
                  <a:alpha val="65000"/>
                </a:srgbClr>
              </a:outerShdw>
            </a:effectLst>
          </p:spPr>
        </p:pic>
        <p:sp>
          <p:nvSpPr>
            <p:cNvPr id="13" name="مستطيل 12"/>
            <p:cNvSpPr/>
            <p:nvPr/>
          </p:nvSpPr>
          <p:spPr>
            <a:xfrm>
              <a:off x="3519370" y="2201975"/>
              <a:ext cx="2143140"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4" name="مستطيل 13"/>
            <p:cNvSpPr/>
            <p:nvPr/>
          </p:nvSpPr>
          <p:spPr>
            <a:xfrm>
              <a:off x="5857303" y="4160068"/>
              <a:ext cx="2143140" cy="121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7" name="مستطيل 16"/>
            <p:cNvSpPr/>
            <p:nvPr/>
          </p:nvSpPr>
          <p:spPr>
            <a:xfrm>
              <a:off x="3369135" y="5821347"/>
              <a:ext cx="2143140" cy="114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8" name="مستطيل 17"/>
            <p:cNvSpPr/>
            <p:nvPr/>
          </p:nvSpPr>
          <p:spPr>
            <a:xfrm>
              <a:off x="-159942" y="4953266"/>
              <a:ext cx="2286016" cy="1643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9" name="مستطيل 18"/>
            <p:cNvSpPr/>
            <p:nvPr/>
          </p:nvSpPr>
          <p:spPr>
            <a:xfrm>
              <a:off x="5889139" y="21161"/>
              <a:ext cx="2816816" cy="1643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grpSp>
      <p:sp>
        <p:nvSpPr>
          <p:cNvPr id="15" name="وسيلة شرح بيضاوية 14"/>
          <p:cNvSpPr/>
          <p:nvPr/>
        </p:nvSpPr>
        <p:spPr bwMode="auto">
          <a:xfrm flipH="1">
            <a:off x="594740" y="693034"/>
            <a:ext cx="2997193" cy="662437"/>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rtl="1" fontAlgn="auto">
              <a:spcBef>
                <a:spcPts val="0"/>
              </a:spcBef>
              <a:spcAft>
                <a:spcPts val="0"/>
              </a:spcAft>
              <a:defRPr/>
            </a:pPr>
            <a:endParaRPr lang="en-US"/>
          </a:p>
        </p:txBody>
      </p:sp>
      <p:sp>
        <p:nvSpPr>
          <p:cNvPr id="8" name="مستطيل مستدير الزوايا 7"/>
          <p:cNvSpPr/>
          <p:nvPr/>
        </p:nvSpPr>
        <p:spPr>
          <a:xfrm>
            <a:off x="3180330" y="2284783"/>
            <a:ext cx="2997193" cy="1439863"/>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EG" sz="2800" b="1" dirty="0">
                <a:solidFill>
                  <a:srgbClr val="C00000"/>
                </a:solidFill>
              </a:rPr>
              <a:t>البيضة</a:t>
            </a:r>
          </a:p>
          <a:p>
            <a:pPr algn="ctr" rtl="1">
              <a:defRPr/>
            </a:pPr>
            <a:r>
              <a:rPr lang="ar-EG" sz="2400" b="1" dirty="0">
                <a:solidFill>
                  <a:schemeClr val="tx1"/>
                </a:solidFill>
              </a:rPr>
              <a:t>تضع أنثى الضفدع  بيوضها في الماء.</a:t>
            </a:r>
            <a:endParaRPr lang="en-US" sz="2400" b="1" dirty="0">
              <a:solidFill>
                <a:schemeClr val="tx1"/>
              </a:solidFill>
            </a:endParaRPr>
          </a:p>
        </p:txBody>
      </p:sp>
      <p:sp>
        <p:nvSpPr>
          <p:cNvPr id="9" name="مستطيل مستدير الزوايا 8"/>
          <p:cNvSpPr/>
          <p:nvPr/>
        </p:nvSpPr>
        <p:spPr>
          <a:xfrm>
            <a:off x="5712423" y="4367339"/>
            <a:ext cx="2779705" cy="1439862"/>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EG" sz="2800" b="1" dirty="0">
                <a:solidFill>
                  <a:srgbClr val="C00000"/>
                </a:solidFill>
              </a:rPr>
              <a:t>أبو </a:t>
            </a:r>
            <a:r>
              <a:rPr lang="ar-EG" sz="2800" b="1" dirty="0" err="1">
                <a:solidFill>
                  <a:srgbClr val="C00000"/>
                </a:solidFill>
              </a:rPr>
              <a:t>ذنيبة</a:t>
            </a:r>
            <a:endParaRPr lang="ar-EG" sz="2800" b="1" dirty="0">
              <a:solidFill>
                <a:srgbClr val="C00000"/>
              </a:solidFill>
            </a:endParaRPr>
          </a:p>
          <a:p>
            <a:pPr algn="justLow" rtl="1">
              <a:defRPr/>
            </a:pPr>
            <a:r>
              <a:rPr lang="ar-EG" sz="2400" b="1" dirty="0">
                <a:solidFill>
                  <a:schemeClr val="tx1"/>
                </a:solidFill>
              </a:rPr>
              <a:t>يفقس أبو </a:t>
            </a:r>
            <a:r>
              <a:rPr lang="ar-EG" sz="2400" b="1" dirty="0" err="1">
                <a:solidFill>
                  <a:schemeClr val="tx1"/>
                </a:solidFill>
              </a:rPr>
              <a:t>ذنيبة</a:t>
            </a:r>
            <a:r>
              <a:rPr lang="ar-EG" sz="2400" b="1" dirty="0">
                <a:solidFill>
                  <a:schemeClr val="tx1"/>
                </a:solidFill>
              </a:rPr>
              <a:t> من البيضة ويسبح ويتنفس بالخياشيم كالأسماك.</a:t>
            </a:r>
            <a:endParaRPr lang="en-US" sz="2400" b="1" dirty="0">
              <a:solidFill>
                <a:schemeClr val="tx1"/>
              </a:solidFill>
            </a:endParaRPr>
          </a:p>
        </p:txBody>
      </p:sp>
      <p:sp>
        <p:nvSpPr>
          <p:cNvPr id="20486" name="مستطيل 10"/>
          <p:cNvSpPr>
            <a:spLocks noChangeArrowheads="1"/>
          </p:cNvSpPr>
          <p:nvPr/>
        </p:nvSpPr>
        <p:spPr bwMode="auto">
          <a:xfrm>
            <a:off x="3194174" y="5317990"/>
            <a:ext cx="3255692" cy="1200329"/>
          </a:xfrm>
          <a:prstGeom prst="rect">
            <a:avLst/>
          </a:prstGeom>
          <a:solidFill>
            <a:schemeClr val="bg1">
              <a:alpha val="35000"/>
            </a:schemeClr>
          </a:solidFill>
          <a:ln w="9525">
            <a:noFill/>
            <a:miter lim="800000"/>
            <a:headEnd/>
            <a:tailEnd/>
          </a:ln>
        </p:spPr>
        <p:txBody>
          <a:bodyPr wrap="square">
            <a:spAutoFit/>
          </a:bodyPr>
          <a:lstStyle/>
          <a:p>
            <a:pPr algn="ctr" rtl="1">
              <a:defRPr/>
            </a:pPr>
            <a:r>
              <a:rPr lang="ar-EG" sz="2400" b="1" dirty="0">
                <a:solidFill>
                  <a:srgbClr val="C00000"/>
                </a:solidFill>
                <a:latin typeface="Arial" charset="0"/>
                <a:cs typeface="+mn-cs"/>
              </a:rPr>
              <a:t>الضفدع الصغير</a:t>
            </a:r>
          </a:p>
          <a:p>
            <a:pPr algn="ctr" rtl="1">
              <a:defRPr/>
            </a:pPr>
            <a:r>
              <a:rPr lang="ar-EG" sz="2400" b="1" dirty="0">
                <a:latin typeface="Arial" charset="0"/>
                <a:cs typeface="+mn-cs"/>
              </a:rPr>
              <a:t>ينمو أبو </a:t>
            </a:r>
            <a:r>
              <a:rPr lang="ar-EG" sz="2400" b="1" dirty="0" err="1">
                <a:latin typeface="Arial" charset="0"/>
                <a:cs typeface="+mn-cs"/>
              </a:rPr>
              <a:t>ذنيبة</a:t>
            </a:r>
            <a:r>
              <a:rPr lang="ar-EG" sz="2400" b="1" dirty="0">
                <a:latin typeface="Arial" charset="0"/>
                <a:cs typeface="+mn-cs"/>
              </a:rPr>
              <a:t> وتبدأ الأرجل والرئتان في التكون.</a:t>
            </a:r>
            <a:endParaRPr lang="en-US" sz="2400" b="1" dirty="0">
              <a:latin typeface="Arial" charset="0"/>
              <a:cs typeface="+mn-cs"/>
            </a:endParaRPr>
          </a:p>
        </p:txBody>
      </p:sp>
      <p:sp>
        <p:nvSpPr>
          <p:cNvPr id="20487" name="مستطيل 11"/>
          <p:cNvSpPr>
            <a:spLocks noChangeArrowheads="1"/>
          </p:cNvSpPr>
          <p:nvPr/>
        </p:nvSpPr>
        <p:spPr bwMode="auto">
          <a:xfrm>
            <a:off x="335607" y="4645551"/>
            <a:ext cx="2928927" cy="1631216"/>
          </a:xfrm>
          <a:prstGeom prst="rect">
            <a:avLst/>
          </a:prstGeom>
          <a:solidFill>
            <a:schemeClr val="bg1">
              <a:alpha val="35000"/>
            </a:schemeClr>
          </a:solidFill>
          <a:ln w="9525">
            <a:noFill/>
            <a:miter lim="800000"/>
            <a:headEnd/>
            <a:tailEnd/>
          </a:ln>
        </p:spPr>
        <p:txBody>
          <a:bodyPr wrap="square">
            <a:spAutoFit/>
          </a:bodyPr>
          <a:lstStyle/>
          <a:p>
            <a:pPr algn="ctr" rtl="1">
              <a:defRPr/>
            </a:pPr>
            <a:r>
              <a:rPr lang="ar-EG" sz="2800" b="1" dirty="0">
                <a:solidFill>
                  <a:srgbClr val="C00000"/>
                </a:solidFill>
                <a:latin typeface="Arial" charset="0"/>
                <a:cs typeface="+mn-cs"/>
              </a:rPr>
              <a:t>الضفدع المكتمل النمو</a:t>
            </a:r>
          </a:p>
          <a:p>
            <a:pPr algn="ctr" rtl="1">
              <a:defRPr/>
            </a:pPr>
            <a:r>
              <a:rPr lang="ar-EG" sz="2400" b="1" dirty="0">
                <a:latin typeface="Arial" charset="0"/>
                <a:cs typeface="+mn-cs"/>
              </a:rPr>
              <a:t>يشبه الضفدع المكتمل النمو أبويه وينتقل إلى اليابسة ويستطيع التكاثر.</a:t>
            </a:r>
            <a:endParaRPr lang="en-US" sz="2400" b="1" dirty="0">
              <a:latin typeface="Arial" charset="0"/>
              <a:cs typeface="+mn-cs"/>
            </a:endParaRPr>
          </a:p>
        </p:txBody>
      </p:sp>
      <p:sp>
        <p:nvSpPr>
          <p:cNvPr id="21512" name="مستطيل 12"/>
          <p:cNvSpPr>
            <a:spLocks noChangeArrowheads="1"/>
          </p:cNvSpPr>
          <p:nvPr/>
        </p:nvSpPr>
        <p:spPr bwMode="auto">
          <a:xfrm>
            <a:off x="608681" y="681828"/>
            <a:ext cx="2924175" cy="646112"/>
          </a:xfrm>
          <a:prstGeom prst="rect">
            <a:avLst/>
          </a:prstGeom>
          <a:noFill/>
          <a:ln w="9525">
            <a:noFill/>
            <a:miter lim="800000"/>
            <a:headEnd/>
            <a:tailEnd/>
          </a:ln>
        </p:spPr>
        <p:txBody>
          <a:bodyPr wrap="none">
            <a:spAutoFit/>
          </a:bodyPr>
          <a:lstStyle/>
          <a:p>
            <a:pPr algn="ctr" rtl="1"/>
            <a:r>
              <a:rPr lang="ar-EG" sz="3600" b="1" dirty="0">
                <a:solidFill>
                  <a:srgbClr val="FFFF00"/>
                </a:solidFill>
              </a:rPr>
              <a:t>دورة حياة الضفدع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21512"/>
                                        </p:tgtEl>
                                        <p:attrNameLst>
                                          <p:attrName>style.visibility</p:attrName>
                                        </p:attrNameLst>
                                      </p:cBhvr>
                                      <p:to>
                                        <p:strVal val="visible"/>
                                      </p:to>
                                    </p:set>
                                    <p:animScale>
                                      <p:cBhvr>
                                        <p:cTn id="10" dur="500" decel="50000" fill="hold">
                                          <p:stCondLst>
                                            <p:cond delay="0"/>
                                          </p:stCondLst>
                                        </p:cTn>
                                        <p:tgtEl>
                                          <p:spTgt spid="215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512"/>
                                        </p:tgtEl>
                                        <p:attrNameLst>
                                          <p:attrName>ppt_x</p:attrName>
                                          <p:attrName>ppt_y</p:attrName>
                                        </p:attrNameLst>
                                      </p:cBhvr>
                                    </p:animMotion>
                                    <p:animEffect transition="in" filter="fade">
                                      <p:cBhvr>
                                        <p:cTn id="12" dur="500"/>
                                        <p:tgtEl>
                                          <p:spTgt spid="21512"/>
                                        </p:tgtEl>
                                      </p:cBhvr>
                                    </p:animEffect>
                                  </p:childTnLst>
                                  <p:subTnLst>
                                    <p:audio>
                                      <p:cMediaNode>
                                        <p:cTn display="0" masterRel="sameClick">
                                          <p:stCondLst>
                                            <p:cond evt="begin" delay="0">
                                              <p:tn val="8"/>
                                            </p:cond>
                                          </p:stCondLst>
                                          <p:endCondLst>
                                            <p:cond evt="onStopAudio" delay="0">
                                              <p:tgtEl>
                                                <p:sldTgt/>
                                              </p:tgtEl>
                                            </p:cond>
                                          </p:endCondLst>
                                        </p:cTn>
                                        <p:tgtEl>
                                          <p:sndTgt r:embed="rId3" name="دورة حياة الضفدع.wav"/>
                                        </p:tgtEl>
                                      </p:cMediaNode>
                                    </p:audio>
                                  </p:sub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heel(4)">
                                      <p:cBhvr>
                                        <p:cTn id="20" dur="500"/>
                                        <p:tgtEl>
                                          <p:spTgt spid="8">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البيضة.wav"/>
                                        </p:tgtEl>
                                      </p:cMediaNode>
                                    </p:audio>
                                  </p:sub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heel(4)">
                                      <p:cBhvr>
                                        <p:cTn id="25" dur="500"/>
                                        <p:tgtEl>
                                          <p:spTgt spid="8">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تضع أنثى الضفدع  بيوضها في الماء.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4)">
                                      <p:cBhvr>
                                        <p:cTn id="30" dur="500"/>
                                        <p:tgtEl>
                                          <p:spTgt spid="9">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أبو ذنيبة.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wheel(4)">
                                      <p:cBhvr>
                                        <p:cTn id="35" dur="500"/>
                                        <p:tgtEl>
                                          <p:spTgt spid="9">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يفقس أبو ذنيبة من البيضة ويسبح ويتنفس.wav"/>
                                        </p:tgtEl>
                                      </p:cMediaNode>
                                    </p:audio>
                                  </p:subTnLst>
                                </p:cTn>
                              </p:par>
                            </p:childTnLst>
                          </p:cTn>
                        </p:par>
                      </p:childTnLst>
                    </p:cTn>
                  </p:par>
                  <p:par>
                    <p:cTn id="36" fill="hold">
                      <p:stCondLst>
                        <p:cond delay="indefinite"/>
                      </p:stCondLst>
                      <p:childTnLst>
                        <p:par>
                          <p:cTn id="37" fill="hold">
                            <p:stCondLst>
                              <p:cond delay="0"/>
                            </p:stCondLst>
                            <p:childTnLst>
                              <p:par>
                                <p:cTn id="38" presetID="21" presetClass="entr" presetSubtype="4" fill="hold" nodeType="clickEffect">
                                  <p:stCondLst>
                                    <p:cond delay="0"/>
                                  </p:stCondLst>
                                  <p:childTnLst>
                                    <p:set>
                                      <p:cBhvr>
                                        <p:cTn id="39" dur="1" fill="hold">
                                          <p:stCondLst>
                                            <p:cond delay="0"/>
                                          </p:stCondLst>
                                        </p:cTn>
                                        <p:tgtEl>
                                          <p:spTgt spid="20486">
                                            <p:txEl>
                                              <p:pRg st="0" end="0"/>
                                            </p:txEl>
                                          </p:spTgt>
                                        </p:tgtEl>
                                        <p:attrNameLst>
                                          <p:attrName>style.visibility</p:attrName>
                                        </p:attrNameLst>
                                      </p:cBhvr>
                                      <p:to>
                                        <p:strVal val="visible"/>
                                      </p:to>
                                    </p:set>
                                    <p:animEffect transition="in" filter="wheel(4)">
                                      <p:cBhvr>
                                        <p:cTn id="40" dur="500"/>
                                        <p:tgtEl>
                                          <p:spTgt spid="20486">
                                            <p:txEl>
                                              <p:pRg st="0" end="0"/>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8" name="الضفدع الصغير.wav"/>
                                        </p:tgtEl>
                                      </p:cMediaNode>
                                    </p:audio>
                                  </p:subTnLst>
                                </p:cTn>
                              </p:par>
                            </p:childTnLst>
                          </p:cTn>
                        </p:par>
                      </p:childTnLst>
                    </p:cTn>
                  </p:par>
                  <p:par>
                    <p:cTn id="41" fill="hold">
                      <p:stCondLst>
                        <p:cond delay="indefinite"/>
                      </p:stCondLst>
                      <p:childTnLst>
                        <p:par>
                          <p:cTn id="42" fill="hold">
                            <p:stCondLst>
                              <p:cond delay="0"/>
                            </p:stCondLst>
                            <p:childTnLst>
                              <p:par>
                                <p:cTn id="43" presetID="21" presetClass="entr" presetSubtype="4" fill="hold" nodeType="clickEffect">
                                  <p:stCondLst>
                                    <p:cond delay="0"/>
                                  </p:stCondLst>
                                  <p:childTnLst>
                                    <p:set>
                                      <p:cBhvr>
                                        <p:cTn id="44" dur="1" fill="hold">
                                          <p:stCondLst>
                                            <p:cond delay="0"/>
                                          </p:stCondLst>
                                        </p:cTn>
                                        <p:tgtEl>
                                          <p:spTgt spid="20486">
                                            <p:txEl>
                                              <p:pRg st="1" end="1"/>
                                            </p:txEl>
                                          </p:spTgt>
                                        </p:tgtEl>
                                        <p:attrNameLst>
                                          <p:attrName>style.visibility</p:attrName>
                                        </p:attrNameLst>
                                      </p:cBhvr>
                                      <p:to>
                                        <p:strVal val="visible"/>
                                      </p:to>
                                    </p:set>
                                    <p:animEffect transition="in" filter="wheel(4)">
                                      <p:cBhvr>
                                        <p:cTn id="45" dur="500"/>
                                        <p:tgtEl>
                                          <p:spTgt spid="20486">
                                            <p:txEl>
                                              <p:pRg st="1" end="1"/>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9" name="ينمو أبو ذنيبة وتبدأ الأرجل والرئتان في.wav"/>
                                        </p:tgtEl>
                                      </p:cMediaNode>
                                    </p:audio>
                                  </p:sub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20487">
                                            <p:txEl>
                                              <p:pRg st="0" end="0"/>
                                            </p:txEl>
                                          </p:spTgt>
                                        </p:tgtEl>
                                        <p:attrNameLst>
                                          <p:attrName>style.visibility</p:attrName>
                                        </p:attrNameLst>
                                      </p:cBhvr>
                                      <p:to>
                                        <p:strVal val="visible"/>
                                      </p:to>
                                    </p:set>
                                    <p:animEffect transition="in" filter="wheel(4)">
                                      <p:cBhvr>
                                        <p:cTn id="50" dur="500"/>
                                        <p:tgtEl>
                                          <p:spTgt spid="20487">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10" name="الضفدع المكتمل النمو.wav"/>
                                        </p:tgtEl>
                                      </p:cMediaNode>
                                    </p:audio>
                                  </p:subTnLst>
                                </p:cTn>
                              </p:par>
                            </p:childTnLst>
                          </p:cTn>
                        </p:par>
                      </p:childTnLst>
                    </p:cTn>
                  </p:par>
                  <p:par>
                    <p:cTn id="51" fill="hold">
                      <p:stCondLst>
                        <p:cond delay="indefinite"/>
                      </p:stCondLst>
                      <p:childTnLst>
                        <p:par>
                          <p:cTn id="52" fill="hold">
                            <p:stCondLst>
                              <p:cond delay="0"/>
                            </p:stCondLst>
                            <p:childTnLst>
                              <p:par>
                                <p:cTn id="53" presetID="21" presetClass="entr" presetSubtype="4" fill="hold" nodeType="clickEffect">
                                  <p:stCondLst>
                                    <p:cond delay="0"/>
                                  </p:stCondLst>
                                  <p:childTnLst>
                                    <p:set>
                                      <p:cBhvr>
                                        <p:cTn id="54" dur="1" fill="hold">
                                          <p:stCondLst>
                                            <p:cond delay="0"/>
                                          </p:stCondLst>
                                        </p:cTn>
                                        <p:tgtEl>
                                          <p:spTgt spid="20487">
                                            <p:txEl>
                                              <p:pRg st="1" end="1"/>
                                            </p:txEl>
                                          </p:spTgt>
                                        </p:tgtEl>
                                        <p:attrNameLst>
                                          <p:attrName>style.visibility</p:attrName>
                                        </p:attrNameLst>
                                      </p:cBhvr>
                                      <p:to>
                                        <p:strVal val="visible"/>
                                      </p:to>
                                    </p:set>
                                    <p:animEffect transition="in" filter="wheel(4)">
                                      <p:cBhvr>
                                        <p:cTn id="55" dur="500"/>
                                        <p:tgtEl>
                                          <p:spTgt spid="20487">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11" name="يشبه الضفدع المكتمل النمو أبوي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5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475656" y="548680"/>
            <a:ext cx="6547693" cy="783193"/>
          </a:xfrm>
          <a:prstGeom prst="round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r" rtl="1" fontAlgn="auto">
              <a:spcBef>
                <a:spcPts val="0"/>
              </a:spcBef>
              <a:spcAft>
                <a:spcPts val="0"/>
              </a:spcAft>
              <a:defRPr/>
            </a:pPr>
            <a:r>
              <a:rPr lang="ar-EG" sz="4000" b="1" dirty="0">
                <a:latin typeface="+mn-lt"/>
                <a:cs typeface="+mn-cs"/>
              </a:rPr>
              <a:t>دورة حياة البرمائيات وبعض الحشرات</a:t>
            </a:r>
            <a:endParaRPr lang="en-US" sz="4000" b="1" dirty="0">
              <a:latin typeface="+mn-lt"/>
              <a:cs typeface="+mn-cs"/>
            </a:endParaRPr>
          </a:p>
        </p:txBody>
      </p:sp>
      <p:sp>
        <p:nvSpPr>
          <p:cNvPr id="3" name="TextBox 2"/>
          <p:cNvSpPr txBox="1">
            <a:spLocks noChangeArrowheads="1"/>
          </p:cNvSpPr>
          <p:nvPr/>
        </p:nvSpPr>
        <p:spPr bwMode="auto">
          <a:xfrm>
            <a:off x="755650" y="1988840"/>
            <a:ext cx="7632700" cy="3416320"/>
          </a:xfrm>
          <a:prstGeom prst="rect">
            <a:avLst/>
          </a:prstGeom>
          <a:noFill/>
          <a:ln w="9525">
            <a:noFill/>
            <a:miter lim="800000"/>
            <a:headEnd/>
            <a:tailEnd/>
          </a:ln>
        </p:spPr>
        <p:txBody>
          <a:bodyPr>
            <a:spAutoFit/>
          </a:bodyPr>
          <a:lstStyle/>
          <a:p>
            <a:pPr algn="justLow" rtl="1">
              <a:defRPr/>
            </a:pPr>
            <a:r>
              <a:rPr lang="ar-EG" sz="3600" b="1" dirty="0">
                <a:latin typeface="Arial" charset="0"/>
                <a:cs typeface="+mn-cs"/>
              </a:rPr>
              <a:t>بعض الحيوانات يتغير شكلها في أثناء دو</a:t>
            </a:r>
            <a:r>
              <a:rPr lang="ar-SA" sz="3600" b="1" dirty="0">
                <a:latin typeface="Arial" charset="0"/>
                <a:cs typeface="+mn-cs"/>
              </a:rPr>
              <a:t>ر</a:t>
            </a:r>
            <a:r>
              <a:rPr lang="ar-EG" sz="3600" b="1" dirty="0">
                <a:latin typeface="Arial" charset="0"/>
                <a:cs typeface="+mn-cs"/>
              </a:rPr>
              <a:t>ة حياتها من خلال عملية تسمى </a:t>
            </a:r>
            <a:r>
              <a:rPr lang="ar-EG" sz="3600" b="1" dirty="0">
                <a:solidFill>
                  <a:srgbClr val="FF0000"/>
                </a:solidFill>
                <a:latin typeface="Arial" charset="0"/>
                <a:cs typeface="+mn-cs"/>
              </a:rPr>
              <a:t>التحول</a:t>
            </a:r>
            <a:r>
              <a:rPr lang="ar-EG" sz="3600" b="1" dirty="0">
                <a:latin typeface="Arial" charset="0"/>
                <a:cs typeface="+mn-cs"/>
              </a:rPr>
              <a:t>؛ فالبرمائيات وبعض الحشرات تمر بمرحلة ا</a:t>
            </a:r>
            <a:r>
              <a:rPr lang="ar-SA" sz="3600" b="1" dirty="0">
                <a:latin typeface="Arial" charset="0"/>
                <a:cs typeface="+mn-cs"/>
              </a:rPr>
              <a:t>لت</a:t>
            </a:r>
            <a:r>
              <a:rPr lang="ar-EG" sz="3600" b="1" dirty="0">
                <a:latin typeface="Arial" charset="0"/>
                <a:cs typeface="+mn-cs"/>
              </a:rPr>
              <a:t>حول؛ إذ تبدأ دورة حياتها </a:t>
            </a:r>
            <a:r>
              <a:rPr lang="ar-EG" sz="3600" b="1" dirty="0">
                <a:solidFill>
                  <a:srgbClr val="FF0000"/>
                </a:solidFill>
                <a:latin typeface="Arial" charset="0"/>
                <a:cs typeface="+mn-cs"/>
              </a:rPr>
              <a:t>بالبيضة</a:t>
            </a:r>
            <a:r>
              <a:rPr lang="ar-EG" sz="3600" b="1" dirty="0">
                <a:latin typeface="Arial" charset="0"/>
                <a:cs typeface="+mn-cs"/>
              </a:rPr>
              <a:t>، التي تحتوي على الغذاء الذي يحتاج إليه الحيوان الصغير. ومعظم </a:t>
            </a:r>
            <a:r>
              <a:rPr lang="ar-EG" sz="3600" b="1" dirty="0" err="1">
                <a:latin typeface="Arial" charset="0"/>
                <a:cs typeface="+mn-cs"/>
              </a:rPr>
              <a:t>البيوض</a:t>
            </a:r>
            <a:r>
              <a:rPr lang="ar-EG" sz="3600" b="1" dirty="0">
                <a:latin typeface="Arial" charset="0"/>
                <a:cs typeface="+mn-cs"/>
              </a:rPr>
              <a:t> محاطة بغلاف خارجي لحماية الحيوان.</a:t>
            </a:r>
            <a:endParaRPr lang="en-US" sz="3600" b="1" dirty="0">
              <a:latin typeface="Times New Roman" pitchFamily="18"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دورة حياة البرمائيات وبعض الحشرات.wav"/>
                                        </p:tgtEl>
                                      </p:cMediaNode>
                                    </p:audio>
                                  </p:sub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بعض الحيوانات يتغير شكلها في أثناء دروة حيات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647700" y="1997839"/>
            <a:ext cx="7848600" cy="2862322"/>
          </a:xfrm>
          <a:prstGeom prst="rect">
            <a:avLst/>
          </a:prstGeom>
          <a:noFill/>
          <a:ln w="9525">
            <a:noFill/>
            <a:miter lim="800000"/>
            <a:headEnd/>
            <a:tailEnd/>
          </a:ln>
        </p:spPr>
        <p:txBody>
          <a:bodyPr>
            <a:spAutoFit/>
          </a:bodyPr>
          <a:lstStyle/>
          <a:p>
            <a:pPr algn="justLow" rtl="1">
              <a:defRPr/>
            </a:pPr>
            <a:r>
              <a:rPr lang="ar-EG" sz="3600" b="1" dirty="0">
                <a:latin typeface="Arial" charset="0"/>
                <a:cs typeface="+mn-cs"/>
              </a:rPr>
              <a:t>عندما ينمو الحيوان الصغير داخل البيضة لدرجة كافية يفقس الصغير البيضة، </a:t>
            </a:r>
            <a:r>
              <a:rPr lang="ar-EG" sz="3600" b="1" dirty="0" err="1">
                <a:latin typeface="Arial" charset="0"/>
                <a:cs typeface="+mn-cs"/>
              </a:rPr>
              <a:t>ويخرج.</a:t>
            </a:r>
            <a:r>
              <a:rPr lang="ar-EG" sz="3600" b="1" dirty="0">
                <a:latin typeface="Arial" charset="0"/>
                <a:cs typeface="+mn-cs"/>
              </a:rPr>
              <a:t> </a:t>
            </a:r>
            <a:endParaRPr lang="en-US" sz="3600" b="1" dirty="0">
              <a:latin typeface="Arial" charset="0"/>
              <a:cs typeface="+mn-cs"/>
            </a:endParaRPr>
          </a:p>
          <a:p>
            <a:pPr algn="justLow" rtl="1">
              <a:defRPr/>
            </a:pPr>
            <a:r>
              <a:rPr lang="ar-EG" sz="3600" b="1" dirty="0">
                <a:latin typeface="Arial" charset="0"/>
                <a:cs typeface="+mn-cs"/>
              </a:rPr>
              <a:t>عندئذ يكون الحيوان لا يشبه </a:t>
            </a:r>
            <a:r>
              <a:rPr lang="ar-EG" sz="3600" b="1" dirty="0" err="1">
                <a:latin typeface="Arial" charset="0"/>
                <a:cs typeface="+mn-cs"/>
              </a:rPr>
              <a:t>أبويه!</a:t>
            </a:r>
            <a:r>
              <a:rPr lang="ar-EG" sz="3600" b="1" dirty="0">
                <a:latin typeface="Arial" charset="0"/>
                <a:cs typeface="+mn-cs"/>
              </a:rPr>
              <a:t> ومع مرور الوقت ينمو ويكبر، وعندها يشبه أبويه. </a:t>
            </a:r>
            <a:br>
              <a:rPr lang="ar-SA" sz="3600" b="1" dirty="0">
                <a:latin typeface="Arial" charset="0"/>
                <a:cs typeface="+mn-cs"/>
              </a:rPr>
            </a:br>
            <a:r>
              <a:rPr lang="ar-EG" sz="3600" b="1" dirty="0">
                <a:latin typeface="Arial" charset="0"/>
                <a:cs typeface="+mn-cs"/>
              </a:rPr>
              <a:t>ومعظم البرمائيات والحشرات لا تعتني بصغارها.</a:t>
            </a:r>
            <a:endParaRPr lang="en-US" sz="3600" b="1" dirty="0">
              <a:latin typeface="Arial" charset="0"/>
              <a:cs typeface="+mn-cs"/>
            </a:endParaRPr>
          </a:p>
        </p:txBody>
      </p:sp>
      <p:sp>
        <p:nvSpPr>
          <p:cNvPr id="4" name="TextBox 1">
            <a:extLst>
              <a:ext uri="{FF2B5EF4-FFF2-40B4-BE49-F238E27FC236}">
                <a16:creationId xmlns:a16="http://schemas.microsoft.com/office/drawing/2014/main" id="{E65FCB4F-16AE-4A95-A0BE-C50A69498B32}"/>
              </a:ext>
            </a:extLst>
          </p:cNvPr>
          <p:cNvSpPr txBox="1"/>
          <p:nvPr/>
        </p:nvSpPr>
        <p:spPr bwMode="auto">
          <a:xfrm>
            <a:off x="1475656" y="548680"/>
            <a:ext cx="6547693" cy="783193"/>
          </a:xfrm>
          <a:prstGeom prst="round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r" rtl="1" fontAlgn="auto">
              <a:spcBef>
                <a:spcPts val="0"/>
              </a:spcBef>
              <a:spcAft>
                <a:spcPts val="0"/>
              </a:spcAft>
              <a:defRPr/>
            </a:pPr>
            <a:r>
              <a:rPr lang="ar-EG" sz="4000" b="1" dirty="0">
                <a:latin typeface="+mn-lt"/>
                <a:cs typeface="+mn-cs"/>
              </a:rPr>
              <a:t>دورة حياة البرمائيات وبعض الحشرات</a:t>
            </a:r>
            <a:endParaRPr lang="en-US" sz="4000" b="1" dirty="0">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دورة حياة البرمائيات وبعض الحشرات.wav"/>
                                        </p:tgtEl>
                                      </p:cMediaNode>
                                    </p:audio>
                                  </p:sub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عندما ينمو الحيوان الصغير داخل البيضة لدر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ave 14"/>
          <p:cNvSpPr/>
          <p:nvPr/>
        </p:nvSpPr>
        <p:spPr>
          <a:xfrm>
            <a:off x="735128" y="3429000"/>
            <a:ext cx="7673744" cy="1728192"/>
          </a:xfrm>
          <a:prstGeom prst="snip2Same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rtlCol="1" anchor="ctr"/>
          <a:lstStyle/>
          <a:p>
            <a:pPr algn="r" rtl="1" fontAlgn="auto">
              <a:spcBef>
                <a:spcPts val="0"/>
              </a:spcBef>
              <a:spcAft>
                <a:spcPts val="0"/>
              </a:spcAft>
              <a:defRPr/>
            </a:pPr>
            <a:r>
              <a:rPr lang="ar-EG" sz="6000" b="1" dirty="0">
                <a:solidFill>
                  <a:schemeClr val="tx1"/>
                </a:solidFill>
              </a:rPr>
              <a:t>المخلوقات </a:t>
            </a:r>
            <a:r>
              <a:rPr lang="ar-SA" sz="6000" b="1" dirty="0">
                <a:solidFill>
                  <a:schemeClr val="tx1"/>
                </a:solidFill>
              </a:rPr>
              <a:t>الحية</a:t>
            </a:r>
            <a:r>
              <a:rPr lang="ar-EG" sz="6000" b="1" dirty="0">
                <a:solidFill>
                  <a:schemeClr val="tx1"/>
                </a:solidFill>
              </a:rPr>
              <a:t> تنمو وتتغير </a:t>
            </a:r>
            <a:endParaRPr lang="en-US" sz="6000" b="1" dirty="0">
              <a:solidFill>
                <a:schemeClr val="tx1"/>
              </a:solidFill>
            </a:endParaRPr>
          </a:p>
        </p:txBody>
      </p:sp>
      <p:sp>
        <p:nvSpPr>
          <p:cNvPr id="7" name="Rectangle 1"/>
          <p:cNvSpPr>
            <a:spLocks noChangeArrowheads="1"/>
          </p:cNvSpPr>
          <p:nvPr/>
        </p:nvSpPr>
        <p:spPr bwMode="auto">
          <a:xfrm>
            <a:off x="2988442" y="1988840"/>
            <a:ext cx="3167116" cy="1021556"/>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square" anchor="ctr">
            <a:spAutoFit/>
          </a:bodyPr>
          <a:lstStyle/>
          <a:p>
            <a:pPr algn="r" rtl="1">
              <a:defRPr/>
            </a:pPr>
            <a:r>
              <a:rPr lang="ar-EG" sz="5400" b="1" dirty="0">
                <a:latin typeface="Traditional Arabic" pitchFamily="18" charset="-78"/>
                <a:ea typeface="Times New Roman" pitchFamily="18" charset="0"/>
                <a:cs typeface="+mn-cs"/>
              </a:rPr>
              <a:t>الفصل الثاني</a:t>
            </a:r>
            <a:endParaRPr lang="ar-EG" sz="5400" b="1" dirty="0">
              <a:latin typeface="Traditional Arabic" pitchFamily="18" charset="-78"/>
              <a:cs typeface="+mn-cs"/>
            </a:endParaRPr>
          </a:p>
        </p:txBody>
      </p:sp>
    </p:spTree>
  </p:cSld>
  <p:clrMapOvr>
    <a:masterClrMapping/>
  </p:clrMapOvr>
  <p:transition>
    <p:zoom/>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ثاني  2.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مخلوقات الحية تنمو وتتغ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1" name="Rectangle 8"/>
          <p:cNvSpPr>
            <a:spLocks noChangeArrowheads="1"/>
          </p:cNvSpPr>
          <p:nvPr/>
        </p:nvSpPr>
        <p:spPr bwMode="auto">
          <a:xfrm>
            <a:off x="842714" y="2263988"/>
            <a:ext cx="7143800" cy="707886"/>
          </a:xfrm>
          <a:prstGeom prst="rect">
            <a:avLst/>
          </a:prstGeom>
          <a:noFill/>
          <a:ln w="9525">
            <a:noFill/>
            <a:miter lim="800000"/>
            <a:headEnd/>
            <a:tailEnd/>
          </a:ln>
        </p:spPr>
        <p:txBody>
          <a:bodyPr wrap="square">
            <a:spAutoFit/>
          </a:bodyPr>
          <a:lstStyle/>
          <a:p>
            <a:pPr algn="r" rtl="1">
              <a:defRPr/>
            </a:pPr>
            <a:r>
              <a:rPr lang="ar-SA" sz="4000" b="1" dirty="0">
                <a:solidFill>
                  <a:srgbClr val="00B0F0"/>
                </a:solidFill>
                <a:latin typeface="Calibri" pitchFamily="34" charset="0"/>
                <a:cs typeface="+mn-cs"/>
              </a:rPr>
              <a:t>الت</a:t>
            </a:r>
            <a:r>
              <a:rPr lang="ar-EG" sz="4000" b="1" dirty="0">
                <a:solidFill>
                  <a:srgbClr val="00B0F0"/>
                </a:solidFill>
                <a:latin typeface="Calibri" pitchFamily="34" charset="0"/>
                <a:cs typeface="+mn-cs"/>
              </a:rPr>
              <a:t>تابع. </a:t>
            </a:r>
            <a:r>
              <a:rPr lang="ar-EG" sz="4000" b="1" dirty="0">
                <a:latin typeface="Arial" charset="0"/>
                <a:cs typeface="+mn-cs"/>
              </a:rPr>
              <a:t>سم</a:t>
            </a:r>
            <a:r>
              <a:rPr lang="ar-SA" sz="4000" b="1" dirty="0">
                <a:latin typeface="Arial" charset="0"/>
                <a:cs typeface="+mn-cs"/>
              </a:rPr>
              <a:t>ِّ</a:t>
            </a:r>
            <a:r>
              <a:rPr lang="ar-EG" sz="4000" b="1" dirty="0">
                <a:latin typeface="Arial" charset="0"/>
                <a:cs typeface="+mn-cs"/>
              </a:rPr>
              <a:t> مراحل حياة حشرة الخنفساء.</a:t>
            </a:r>
            <a:endParaRPr lang="en-US" sz="4000" b="1" dirty="0">
              <a:latin typeface="Calibri" pitchFamily="34" charset="0"/>
              <a:cs typeface="+mn-cs"/>
            </a:endParaRPr>
          </a:p>
        </p:txBody>
      </p:sp>
      <p:sp>
        <p:nvSpPr>
          <p:cNvPr id="17409" name="Rectangle 1"/>
          <p:cNvSpPr>
            <a:spLocks noChangeArrowheads="1"/>
          </p:cNvSpPr>
          <p:nvPr/>
        </p:nvSpPr>
        <p:spPr bwMode="auto">
          <a:xfrm>
            <a:off x="1702170" y="3632754"/>
            <a:ext cx="5963690" cy="1323439"/>
          </a:xfrm>
          <a:prstGeom prst="rect">
            <a:avLst/>
          </a:prstGeom>
          <a:noFill/>
          <a:ln w="9525">
            <a:noFill/>
            <a:miter lim="800000"/>
            <a:headEnd/>
            <a:tailEnd/>
          </a:ln>
        </p:spPr>
        <p:txBody>
          <a:bodyPr wrap="square" anchor="ctr">
            <a:spAutoFit/>
          </a:bodyPr>
          <a:lstStyle/>
          <a:p>
            <a:pPr algn="r" rtl="1"/>
            <a:r>
              <a:rPr lang="ar-EG" sz="4000" b="1" dirty="0">
                <a:solidFill>
                  <a:srgbClr val="C00000"/>
                </a:solidFill>
              </a:rPr>
              <a:t>بيضة - يرقة - عذراء - خنفساء مكتملة النمو.</a:t>
            </a:r>
            <a:r>
              <a:rPr lang="en-US" sz="4000" b="1" dirty="0">
                <a:solidFill>
                  <a:srgbClr val="C00000"/>
                </a:solidFill>
              </a:rPr>
              <a:t> </a:t>
            </a:r>
            <a:endParaRPr lang="en-US" sz="4000" dirty="0">
              <a:solidFill>
                <a:srgbClr val="C00000"/>
              </a:solidFill>
            </a:endParaRPr>
          </a:p>
        </p:txBody>
      </p:sp>
      <p:sp>
        <p:nvSpPr>
          <p:cNvPr id="14" name="مربع نص 13"/>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1" name="مربع نص 4"/>
          <p:cNvSpPr txBox="1"/>
          <p:nvPr/>
        </p:nvSpPr>
        <p:spPr>
          <a:xfrm>
            <a:off x="2826640" y="941388"/>
            <a:ext cx="3714750" cy="919401"/>
          </a:xfrm>
          <a:prstGeom prst="roundRect">
            <a:avLst/>
          </a:prstGeom>
        </p:spPr>
        <p:style>
          <a:lnRef idx="3">
            <a:schemeClr val="lt1"/>
          </a:lnRef>
          <a:fillRef idx="1">
            <a:schemeClr val="accent3"/>
          </a:fillRef>
          <a:effectRef idx="1">
            <a:schemeClr val="accent3"/>
          </a:effectRef>
          <a:fontRef idx="minor">
            <a:schemeClr val="lt1"/>
          </a:fontRef>
        </p:style>
        <p:txBody>
          <a:bodyPr>
            <a:spAutoFit/>
          </a:bodyPr>
          <a:lstStyle/>
          <a:p>
            <a:pPr algn="ctr" rtl="1" fontAlgn="auto">
              <a:spcBef>
                <a:spcPts val="0"/>
              </a:spcBef>
              <a:spcAft>
                <a:spcPts val="0"/>
              </a:spcAft>
              <a:defRPr/>
            </a:pPr>
            <a:r>
              <a:rPr lang="ar-EG" sz="4800" b="1" dirty="0">
                <a:solidFill>
                  <a:srgbClr val="FFFF00"/>
                </a:solidFill>
                <a:latin typeface="+mn-lt"/>
                <a:cs typeface="+mn-cs"/>
              </a:rPr>
              <a:t>أختبر نفســــي:</a:t>
            </a:r>
            <a:endParaRPr lang="en-US" sz="4800" b="1" dirty="0">
              <a:solidFill>
                <a:srgbClr val="FFFF00"/>
              </a:solidFill>
              <a:latin typeface="+mn-lt"/>
              <a:cs typeface="+mn-cs"/>
            </a:endParaRPr>
          </a:p>
        </p:txBody>
      </p:sp>
      <p:pic>
        <p:nvPicPr>
          <p:cNvPr id="12" name="Picture 2"/>
          <p:cNvPicPr>
            <a:picLocks noChangeAspect="1" noChangeArrowheads="1"/>
          </p:cNvPicPr>
          <p:nvPr/>
        </p:nvPicPr>
        <p:blipFill>
          <a:blip r:embed="rId5"/>
          <a:srcRect/>
          <a:stretch>
            <a:fillRect/>
          </a:stretch>
        </p:blipFill>
        <p:spPr bwMode="auto">
          <a:xfrm>
            <a:off x="6541390" y="1106486"/>
            <a:ext cx="500066" cy="50006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style.rotation</p:attrName>
                                        </p:attrNameLst>
                                      </p:cBhvr>
                                      <p:tavLst>
                                        <p:tav tm="0">
                                          <p:val>
                                            <p:fltVal val="720"/>
                                          </p:val>
                                        </p:tav>
                                        <p:tav tm="100000">
                                          <p:val>
                                            <p:fltVal val="0"/>
                                          </p:val>
                                        </p:tav>
                                      </p:tavLst>
                                    </p:anim>
                                    <p:anim calcmode="lin" valueType="num">
                                      <p:cBhvr>
                                        <p:cTn id="9" dur="500" fill="hold"/>
                                        <p:tgtEl>
                                          <p:spTgt spid="11"/>
                                        </p:tgtEl>
                                        <p:attrNameLst>
                                          <p:attrName>ppt_h</p:attrName>
                                        </p:attrNameLst>
                                      </p:cBhvr>
                                      <p:tavLst>
                                        <p:tav tm="0">
                                          <p:val>
                                            <p:fltVal val="0"/>
                                          </p:val>
                                        </p:tav>
                                        <p:tav tm="100000">
                                          <p:val>
                                            <p:strVal val="#ppt_h"/>
                                          </p:val>
                                        </p:tav>
                                      </p:tavLst>
                                    </p:anim>
                                    <p:anim calcmode="lin" valueType="num">
                                      <p:cBhvr>
                                        <p:cTn id="10" dur="500" fill="hold"/>
                                        <p:tgtEl>
                                          <p:spTgt spid="11"/>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أختبــــــر نفســــي.wav"/>
                                        </p:tgtEl>
                                      </p:cMediaNode>
                                    </p:audio>
                                  </p:subTnLst>
                                </p:cTn>
                              </p:par>
                              <p:par>
                                <p:cTn id="11" presetID="4"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23561"/>
                                        </p:tgtEl>
                                        <p:attrNameLst>
                                          <p:attrName>style.visibility</p:attrName>
                                        </p:attrNameLst>
                                      </p:cBhvr>
                                      <p:to>
                                        <p:strVal val="visible"/>
                                      </p:to>
                                    </p:set>
                                    <p:anim calcmode="lin" valueType="num">
                                      <p:cBhvr>
                                        <p:cTn id="18" dur="500" fill="hold"/>
                                        <p:tgtEl>
                                          <p:spTgt spid="23561"/>
                                        </p:tgtEl>
                                        <p:attrNameLst>
                                          <p:attrName>ppt_w</p:attrName>
                                        </p:attrNameLst>
                                      </p:cBhvr>
                                      <p:tavLst>
                                        <p:tav tm="0">
                                          <p:val>
                                            <p:fltVal val="0"/>
                                          </p:val>
                                        </p:tav>
                                        <p:tav tm="100000">
                                          <p:val>
                                            <p:strVal val="#ppt_w"/>
                                          </p:val>
                                        </p:tav>
                                      </p:tavLst>
                                    </p:anim>
                                    <p:anim calcmode="lin" valueType="num">
                                      <p:cBhvr>
                                        <p:cTn id="19" dur="500" fill="hold"/>
                                        <p:tgtEl>
                                          <p:spTgt spid="2356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3" name="التتابع سمِّ مراحل حياة حشرة.wav"/>
                                        </p:tgtEl>
                                      </p:cMediaNode>
                                    </p:audio>
                                  </p:sub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409"/>
                                        </p:tgtEl>
                                        <p:attrNameLst>
                                          <p:attrName>style.visibility</p:attrName>
                                        </p:attrNameLst>
                                      </p:cBhvr>
                                      <p:to>
                                        <p:strVal val="visible"/>
                                      </p:to>
                                    </p:set>
                                    <p:anim calcmode="lin" valueType="num">
                                      <p:cBhvr>
                                        <p:cTn id="24" dur="500" fill="hold"/>
                                        <p:tgtEl>
                                          <p:spTgt spid="17409"/>
                                        </p:tgtEl>
                                        <p:attrNameLst>
                                          <p:attrName>ppt_w</p:attrName>
                                        </p:attrNameLst>
                                      </p:cBhvr>
                                      <p:tavLst>
                                        <p:tav tm="0">
                                          <p:val>
                                            <p:fltVal val="0"/>
                                          </p:val>
                                        </p:tav>
                                        <p:tav tm="100000">
                                          <p:val>
                                            <p:strVal val="#ppt_w"/>
                                          </p:val>
                                        </p:tav>
                                      </p:tavLst>
                                    </p:anim>
                                    <p:anim calcmode="lin" valueType="num">
                                      <p:cBhvr>
                                        <p:cTn id="25" dur="500" fill="hold"/>
                                        <p:tgtEl>
                                          <p:spTgt spid="174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4" name="بيضة - يرقة - عذراء - خنفساء مكتملة ال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17409"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ربع نص 13"/>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8" name="Rectangle 8"/>
          <p:cNvSpPr>
            <a:spLocks noChangeArrowheads="1"/>
          </p:cNvSpPr>
          <p:nvPr/>
        </p:nvSpPr>
        <p:spPr bwMode="auto">
          <a:xfrm>
            <a:off x="539552" y="1196752"/>
            <a:ext cx="7951795" cy="1246495"/>
          </a:xfrm>
          <a:prstGeom prst="rect">
            <a:avLst/>
          </a:prstGeom>
          <a:noFill/>
          <a:ln w="9525">
            <a:noFill/>
            <a:miter lim="800000"/>
            <a:headEnd/>
            <a:tailEnd/>
          </a:ln>
        </p:spPr>
        <p:txBody>
          <a:bodyPr wrap="square">
            <a:spAutoFit/>
          </a:bodyPr>
          <a:lstStyle/>
          <a:p>
            <a:pPr algn="r" rtl="1">
              <a:lnSpc>
                <a:spcPts val="4500"/>
              </a:lnSpc>
              <a:defRPr/>
            </a:pPr>
            <a:r>
              <a:rPr lang="ar-EG" sz="4000" b="1" dirty="0">
                <a:solidFill>
                  <a:srgbClr val="7030A0"/>
                </a:solidFill>
                <a:latin typeface="Calibri" pitchFamily="34" charset="0"/>
                <a:cs typeface="+mn-cs"/>
              </a:rPr>
              <a:t>التفكير الناقد.</a:t>
            </a:r>
            <a:br>
              <a:rPr lang="ar-SA" sz="4000" b="1" dirty="0">
                <a:solidFill>
                  <a:srgbClr val="FF0000"/>
                </a:solidFill>
                <a:latin typeface="Calibri" pitchFamily="34" charset="0"/>
                <a:cs typeface="+mn-cs"/>
              </a:rPr>
            </a:br>
            <a:r>
              <a:rPr lang="ar-EG" sz="3600" b="1" dirty="0">
                <a:latin typeface="Arial" charset="0"/>
                <a:cs typeface="+mn-cs"/>
              </a:rPr>
              <a:t>قارن بين دورة حياة الخنفساء ودورة حياة الضفدع؟</a:t>
            </a:r>
            <a:endParaRPr lang="en-US" sz="3600" b="1" dirty="0">
              <a:latin typeface="Arial" charset="0"/>
              <a:cs typeface="+mn-cs"/>
            </a:endParaRPr>
          </a:p>
        </p:txBody>
      </p:sp>
      <p:sp>
        <p:nvSpPr>
          <p:cNvPr id="9" name="Rectangle 1"/>
          <p:cNvSpPr>
            <a:spLocks noChangeArrowheads="1"/>
          </p:cNvSpPr>
          <p:nvPr/>
        </p:nvSpPr>
        <p:spPr bwMode="auto">
          <a:xfrm>
            <a:off x="760191" y="2475141"/>
            <a:ext cx="7747026" cy="2862322"/>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r" rtl="1"/>
            <a:r>
              <a:rPr lang="ar-EG" sz="3600" b="1" dirty="0">
                <a:solidFill>
                  <a:srgbClr val="C00000"/>
                </a:solidFill>
              </a:rPr>
              <a:t>دورة حياة الضفدع:</a:t>
            </a:r>
            <a:endParaRPr lang="ar-SA" sz="3600" b="1" dirty="0">
              <a:solidFill>
                <a:srgbClr val="C00000"/>
              </a:solidFill>
            </a:endParaRPr>
          </a:p>
          <a:p>
            <a:pPr algn="justLow" rtl="1"/>
            <a:r>
              <a:rPr lang="ar-EG" sz="3600" b="1" dirty="0">
                <a:solidFill>
                  <a:srgbClr val="7030A0"/>
                </a:solidFill>
              </a:rPr>
              <a:t>البيضة </a:t>
            </a:r>
            <a:r>
              <a:rPr lang="ar-SA" sz="3600" b="1" dirty="0">
                <a:solidFill>
                  <a:srgbClr val="7030A0"/>
                </a:solidFill>
              </a:rPr>
              <a:t>- </a:t>
            </a:r>
            <a:r>
              <a:rPr lang="ar-EG" sz="3600" b="1" dirty="0">
                <a:solidFill>
                  <a:srgbClr val="7030A0"/>
                </a:solidFill>
              </a:rPr>
              <a:t>أبو ذنيبة - الضفدع الصغير - الضفدع المكتمل النمو.</a:t>
            </a:r>
            <a:endParaRPr lang="en-US" sz="3600" dirty="0">
              <a:solidFill>
                <a:srgbClr val="7030A0"/>
              </a:solidFill>
            </a:endParaRPr>
          </a:p>
          <a:p>
            <a:pPr algn="r" rtl="1"/>
            <a:r>
              <a:rPr lang="ar-EG" sz="3600" b="1" dirty="0">
                <a:solidFill>
                  <a:srgbClr val="C00000"/>
                </a:solidFill>
              </a:rPr>
              <a:t>دورة حياة الخنفساء:</a:t>
            </a:r>
            <a:br>
              <a:rPr lang="ar-SA" sz="3600" b="1" dirty="0">
                <a:solidFill>
                  <a:srgbClr val="C00000"/>
                </a:solidFill>
              </a:rPr>
            </a:br>
            <a:r>
              <a:rPr lang="ar-EG" sz="3600" b="1" dirty="0">
                <a:solidFill>
                  <a:srgbClr val="7030A0"/>
                </a:solidFill>
              </a:rPr>
              <a:t>البيضة </a:t>
            </a:r>
            <a:r>
              <a:rPr lang="ar-SA" sz="3600" b="1" dirty="0">
                <a:solidFill>
                  <a:srgbClr val="7030A0"/>
                </a:solidFill>
              </a:rPr>
              <a:t>-</a:t>
            </a:r>
            <a:r>
              <a:rPr lang="ar-EG" sz="3600" b="1" dirty="0">
                <a:solidFill>
                  <a:srgbClr val="7030A0"/>
                </a:solidFill>
              </a:rPr>
              <a:t> اليرقة</a:t>
            </a:r>
            <a:r>
              <a:rPr lang="ar-SA" sz="3600" b="1" dirty="0">
                <a:solidFill>
                  <a:srgbClr val="7030A0"/>
                </a:solidFill>
              </a:rPr>
              <a:t> - </a:t>
            </a:r>
            <a:r>
              <a:rPr lang="ar-EG" sz="3600" b="1" dirty="0">
                <a:solidFill>
                  <a:srgbClr val="7030A0"/>
                </a:solidFill>
              </a:rPr>
              <a:t>العذراء - </a:t>
            </a:r>
            <a:r>
              <a:rPr lang="ar-SA" sz="3600" b="1" dirty="0">
                <a:solidFill>
                  <a:srgbClr val="7030A0"/>
                </a:solidFill>
              </a:rPr>
              <a:t>ال</a:t>
            </a:r>
            <a:r>
              <a:rPr lang="ar-EG" sz="3600" b="1" dirty="0">
                <a:solidFill>
                  <a:srgbClr val="7030A0"/>
                </a:solidFill>
              </a:rPr>
              <a:t>خنفساء مكتملة النمو.  </a:t>
            </a:r>
            <a:endParaRPr lang="en-US" sz="3600"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التفكير الناقد قارن بين دورة حياة الخنفساء.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0" end="0"/>
                                            </p:txEl>
                                          </p:spTgt>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p:cTn id="1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3" name="دورة حياة الضفدع  البيضة   – أبو ذنيبة.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p:cTn id="23"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4" name="دورة حياة الخنفساء  البيضة – الير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جدول 9"/>
          <p:cNvGraphicFramePr>
            <a:graphicFrameLocks noGrp="1"/>
          </p:cNvGraphicFramePr>
          <p:nvPr>
            <p:extLst>
              <p:ext uri="{D42A27DB-BD31-4B8C-83A1-F6EECF244321}">
                <p14:modId xmlns:p14="http://schemas.microsoft.com/office/powerpoint/2010/main" val="3513347044"/>
              </p:ext>
            </p:extLst>
          </p:nvPr>
        </p:nvGraphicFramePr>
        <p:xfrm>
          <a:off x="363674" y="78717"/>
          <a:ext cx="8676459" cy="6700566"/>
        </p:xfrm>
        <a:graphic>
          <a:graphicData uri="http://schemas.openxmlformats.org/drawingml/2006/table">
            <a:tbl>
              <a:tblPr rtl="1" firstRow="1" bandRow="1">
                <a:tableStyleId>{46F890A9-2807-4EBB-B81D-B2AA78EC7F39}</a:tableStyleId>
              </a:tblPr>
              <a:tblGrid>
                <a:gridCol w="1586443">
                  <a:extLst>
                    <a:ext uri="{9D8B030D-6E8A-4147-A177-3AD203B41FA5}">
                      <a16:colId xmlns:a16="http://schemas.microsoft.com/office/drawing/2014/main" val="20000"/>
                    </a:ext>
                  </a:extLst>
                </a:gridCol>
                <a:gridCol w="3421403">
                  <a:extLst>
                    <a:ext uri="{9D8B030D-6E8A-4147-A177-3AD203B41FA5}">
                      <a16:colId xmlns:a16="http://schemas.microsoft.com/office/drawing/2014/main" val="20001"/>
                    </a:ext>
                  </a:extLst>
                </a:gridCol>
                <a:gridCol w="3668613">
                  <a:extLst>
                    <a:ext uri="{9D8B030D-6E8A-4147-A177-3AD203B41FA5}">
                      <a16:colId xmlns:a16="http://schemas.microsoft.com/office/drawing/2014/main" val="20002"/>
                    </a:ext>
                  </a:extLst>
                </a:gridCol>
              </a:tblGrid>
              <a:tr h="952423">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52423">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52423">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86028">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52423">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52423">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52423">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5" name="مربع نص 14"/>
          <p:cNvSpPr txBox="1"/>
          <p:nvPr/>
        </p:nvSpPr>
        <p:spPr>
          <a:xfrm>
            <a:off x="7416547" y="233775"/>
            <a:ext cx="1785950" cy="461665"/>
          </a:xfrm>
          <a:prstGeom prst="rect">
            <a:avLst/>
          </a:prstGeom>
          <a:noFill/>
        </p:spPr>
        <p:txBody>
          <a:bodyPr wrap="square" rtlCol="1">
            <a:spAutoFit/>
          </a:bodyPr>
          <a:lstStyle/>
          <a:p>
            <a:pPr algn="ctr" rtl="1"/>
            <a:r>
              <a:rPr lang="ar-SA" sz="2400" b="1" dirty="0"/>
              <a:t> </a:t>
            </a:r>
            <a:r>
              <a:rPr lang="ar-EG" sz="2400" b="1" dirty="0"/>
              <a:t>دورة الحياة</a:t>
            </a:r>
          </a:p>
        </p:txBody>
      </p:sp>
      <p:sp>
        <p:nvSpPr>
          <p:cNvPr id="17" name="مربع نص 16"/>
          <p:cNvSpPr txBox="1"/>
          <p:nvPr/>
        </p:nvSpPr>
        <p:spPr>
          <a:xfrm>
            <a:off x="4429124" y="220784"/>
            <a:ext cx="2500330" cy="461665"/>
          </a:xfrm>
          <a:prstGeom prst="rect">
            <a:avLst/>
          </a:prstGeom>
          <a:noFill/>
        </p:spPr>
        <p:txBody>
          <a:bodyPr wrap="square" rtlCol="1">
            <a:spAutoFit/>
          </a:bodyPr>
          <a:lstStyle/>
          <a:p>
            <a:pPr algn="ctr" rtl="1"/>
            <a:r>
              <a:rPr lang="ar-SA" sz="2400" b="1" dirty="0"/>
              <a:t>الضفدع</a:t>
            </a:r>
            <a:endParaRPr lang="ar-EG" sz="2400" b="1" dirty="0"/>
          </a:p>
        </p:txBody>
      </p:sp>
      <p:sp>
        <p:nvSpPr>
          <p:cNvPr id="18" name="مربع نص 17"/>
          <p:cNvSpPr txBox="1"/>
          <p:nvPr/>
        </p:nvSpPr>
        <p:spPr>
          <a:xfrm>
            <a:off x="785786" y="220784"/>
            <a:ext cx="2500330" cy="461665"/>
          </a:xfrm>
          <a:prstGeom prst="rect">
            <a:avLst/>
          </a:prstGeom>
          <a:noFill/>
        </p:spPr>
        <p:txBody>
          <a:bodyPr wrap="square" rtlCol="1">
            <a:spAutoFit/>
          </a:bodyPr>
          <a:lstStyle/>
          <a:p>
            <a:pPr algn="ctr" rtl="1"/>
            <a:r>
              <a:rPr lang="ar-SA" sz="2400" b="1" dirty="0"/>
              <a:t>الخنفساء</a:t>
            </a:r>
            <a:endParaRPr lang="ar-EG" sz="2400" b="1" dirty="0"/>
          </a:p>
        </p:txBody>
      </p:sp>
      <p:sp>
        <p:nvSpPr>
          <p:cNvPr id="19" name="مربع نص 18"/>
          <p:cNvSpPr txBox="1"/>
          <p:nvPr/>
        </p:nvSpPr>
        <p:spPr>
          <a:xfrm>
            <a:off x="7358082" y="1357298"/>
            <a:ext cx="1785950" cy="461665"/>
          </a:xfrm>
          <a:prstGeom prst="rect">
            <a:avLst/>
          </a:prstGeom>
          <a:noFill/>
        </p:spPr>
        <p:txBody>
          <a:bodyPr wrap="square" rtlCol="1">
            <a:spAutoFit/>
          </a:bodyPr>
          <a:lstStyle/>
          <a:p>
            <a:pPr algn="ctr" rtl="1"/>
            <a:r>
              <a:rPr lang="ar-EG" sz="2400" b="1" dirty="0"/>
              <a:t>1ــ البيضة:</a:t>
            </a:r>
            <a:endParaRPr lang="en-US" sz="2400" dirty="0"/>
          </a:p>
        </p:txBody>
      </p:sp>
      <p:sp>
        <p:nvSpPr>
          <p:cNvPr id="20" name="مربع نص 19"/>
          <p:cNvSpPr txBox="1"/>
          <p:nvPr/>
        </p:nvSpPr>
        <p:spPr>
          <a:xfrm>
            <a:off x="7429520" y="2071678"/>
            <a:ext cx="1785950" cy="830997"/>
          </a:xfrm>
          <a:prstGeom prst="rect">
            <a:avLst/>
          </a:prstGeom>
          <a:noFill/>
        </p:spPr>
        <p:txBody>
          <a:bodyPr wrap="square" rtlCol="1">
            <a:spAutoFit/>
          </a:bodyPr>
          <a:lstStyle/>
          <a:p>
            <a:pPr algn="ctr" rtl="1"/>
            <a:r>
              <a:rPr lang="ar-EG" sz="2400" b="1" dirty="0"/>
              <a:t>2ــ أبو ذنيبة (مرحلة التحول)</a:t>
            </a:r>
            <a:endParaRPr lang="en-US" sz="2400" dirty="0"/>
          </a:p>
        </p:txBody>
      </p:sp>
      <p:sp>
        <p:nvSpPr>
          <p:cNvPr id="21" name="مربع نص 20"/>
          <p:cNvSpPr txBox="1"/>
          <p:nvPr/>
        </p:nvSpPr>
        <p:spPr>
          <a:xfrm>
            <a:off x="7358082" y="3166402"/>
            <a:ext cx="1785950" cy="461665"/>
          </a:xfrm>
          <a:prstGeom prst="rect">
            <a:avLst/>
          </a:prstGeom>
          <a:noFill/>
        </p:spPr>
        <p:txBody>
          <a:bodyPr wrap="square" rtlCol="1">
            <a:spAutoFit/>
          </a:bodyPr>
          <a:lstStyle/>
          <a:p>
            <a:pPr algn="ctr" rtl="1"/>
            <a:r>
              <a:rPr lang="ar-EG" sz="2400" b="1" dirty="0"/>
              <a:t>اليرقة</a:t>
            </a:r>
            <a:endParaRPr lang="ar-EG" sz="2400" dirty="0"/>
          </a:p>
        </p:txBody>
      </p:sp>
      <p:sp>
        <p:nvSpPr>
          <p:cNvPr id="22" name="مربع نص 21"/>
          <p:cNvSpPr txBox="1"/>
          <p:nvPr/>
        </p:nvSpPr>
        <p:spPr>
          <a:xfrm>
            <a:off x="7429520" y="4143380"/>
            <a:ext cx="1785950" cy="461665"/>
          </a:xfrm>
          <a:prstGeom prst="rect">
            <a:avLst/>
          </a:prstGeom>
          <a:noFill/>
        </p:spPr>
        <p:txBody>
          <a:bodyPr wrap="square" rtlCol="1">
            <a:spAutoFit/>
          </a:bodyPr>
          <a:lstStyle/>
          <a:p>
            <a:pPr algn="ctr" rtl="1"/>
            <a:r>
              <a:rPr lang="ar-EG" sz="2400" b="1" dirty="0"/>
              <a:t>العذراء</a:t>
            </a:r>
            <a:endParaRPr lang="en-US" sz="2400" dirty="0"/>
          </a:p>
        </p:txBody>
      </p:sp>
      <p:sp>
        <p:nvSpPr>
          <p:cNvPr id="23" name="مربع نص 22"/>
          <p:cNvSpPr txBox="1"/>
          <p:nvPr/>
        </p:nvSpPr>
        <p:spPr>
          <a:xfrm>
            <a:off x="7358082" y="4910278"/>
            <a:ext cx="1785950" cy="830997"/>
          </a:xfrm>
          <a:prstGeom prst="rect">
            <a:avLst/>
          </a:prstGeom>
          <a:noFill/>
        </p:spPr>
        <p:txBody>
          <a:bodyPr wrap="square" rtlCol="1">
            <a:spAutoFit/>
          </a:bodyPr>
          <a:lstStyle/>
          <a:p>
            <a:pPr algn="ctr" rtl="1"/>
            <a:r>
              <a:rPr lang="ar-EG" sz="2400" b="1" dirty="0"/>
              <a:t>3ــ الضـفدع الصغير:</a:t>
            </a:r>
            <a:endParaRPr lang="en-US" sz="2400" dirty="0"/>
          </a:p>
        </p:txBody>
      </p:sp>
      <p:sp>
        <p:nvSpPr>
          <p:cNvPr id="24" name="مربع نص 23"/>
          <p:cNvSpPr txBox="1"/>
          <p:nvPr/>
        </p:nvSpPr>
        <p:spPr>
          <a:xfrm>
            <a:off x="7358082" y="5884151"/>
            <a:ext cx="1785950" cy="830997"/>
          </a:xfrm>
          <a:prstGeom prst="rect">
            <a:avLst/>
          </a:prstGeom>
          <a:noFill/>
        </p:spPr>
        <p:txBody>
          <a:bodyPr wrap="square" rtlCol="1">
            <a:spAutoFit/>
          </a:bodyPr>
          <a:lstStyle/>
          <a:p>
            <a:pPr algn="ctr" rtl="1"/>
            <a:r>
              <a:rPr lang="ar-EG" sz="2400" b="1" dirty="0"/>
              <a:t>4ــ الضِّـفدع المُكتَمِل النموّ:</a:t>
            </a:r>
            <a:endParaRPr lang="en-US" sz="2400" dirty="0"/>
          </a:p>
        </p:txBody>
      </p:sp>
      <p:sp>
        <p:nvSpPr>
          <p:cNvPr id="25" name="مربع نص 24"/>
          <p:cNvSpPr txBox="1"/>
          <p:nvPr/>
        </p:nvSpPr>
        <p:spPr>
          <a:xfrm>
            <a:off x="3929058" y="1071546"/>
            <a:ext cx="3429024" cy="830997"/>
          </a:xfrm>
          <a:prstGeom prst="rect">
            <a:avLst/>
          </a:prstGeom>
          <a:noFill/>
        </p:spPr>
        <p:txBody>
          <a:bodyPr wrap="square" rtlCol="1">
            <a:spAutoFit/>
          </a:bodyPr>
          <a:lstStyle/>
          <a:p>
            <a:pPr algn="ctr" rtl="1"/>
            <a:r>
              <a:rPr lang="ar-EG" sz="2400" b="1" dirty="0"/>
              <a:t>تضع أنثى الضفدع بيوضها في الماء</a:t>
            </a:r>
            <a:endParaRPr lang="en-US" sz="2400" dirty="0"/>
          </a:p>
        </p:txBody>
      </p:sp>
      <p:sp>
        <p:nvSpPr>
          <p:cNvPr id="26" name="مربع نص 25"/>
          <p:cNvSpPr txBox="1"/>
          <p:nvPr/>
        </p:nvSpPr>
        <p:spPr>
          <a:xfrm>
            <a:off x="3459866" y="1934308"/>
            <a:ext cx="4116805" cy="1200329"/>
          </a:xfrm>
          <a:prstGeom prst="rect">
            <a:avLst/>
          </a:prstGeom>
          <a:noFill/>
        </p:spPr>
        <p:txBody>
          <a:bodyPr wrap="square" rtlCol="1">
            <a:spAutoFit/>
          </a:bodyPr>
          <a:lstStyle/>
          <a:p>
            <a:pPr algn="ctr" rtl="1"/>
            <a:r>
              <a:rPr lang="ar-EG" sz="2400" b="1" dirty="0"/>
              <a:t>تفقس البيضة، ويخرج أبو ذنيبة ، ويسبح، ويتنفس بالخياشيم كالأسماك، ولا يُشبه الأبوين.</a:t>
            </a:r>
            <a:endParaRPr lang="en-US" sz="2400" dirty="0"/>
          </a:p>
        </p:txBody>
      </p:sp>
      <p:sp>
        <p:nvSpPr>
          <p:cNvPr id="27" name="مربع نص 26"/>
          <p:cNvSpPr txBox="1"/>
          <p:nvPr/>
        </p:nvSpPr>
        <p:spPr>
          <a:xfrm>
            <a:off x="4786314" y="3143248"/>
            <a:ext cx="1785950" cy="461665"/>
          </a:xfrm>
          <a:prstGeom prst="rect">
            <a:avLst/>
          </a:prstGeom>
          <a:noFill/>
        </p:spPr>
        <p:txBody>
          <a:bodyPr wrap="square" rtlCol="1">
            <a:spAutoFit/>
          </a:bodyPr>
          <a:lstStyle/>
          <a:p>
            <a:pPr algn="ctr" rtl="1"/>
            <a:r>
              <a:rPr lang="ar-EG" sz="2400" b="1" dirty="0"/>
              <a:t>لا يوجد</a:t>
            </a:r>
            <a:endParaRPr lang="en-US" sz="2400" dirty="0"/>
          </a:p>
        </p:txBody>
      </p:sp>
      <p:sp>
        <p:nvSpPr>
          <p:cNvPr id="28" name="مربع نص 27"/>
          <p:cNvSpPr txBox="1"/>
          <p:nvPr/>
        </p:nvSpPr>
        <p:spPr>
          <a:xfrm>
            <a:off x="4857752" y="4143380"/>
            <a:ext cx="1785950" cy="461665"/>
          </a:xfrm>
          <a:prstGeom prst="rect">
            <a:avLst/>
          </a:prstGeom>
          <a:noFill/>
        </p:spPr>
        <p:txBody>
          <a:bodyPr wrap="square" rtlCol="1">
            <a:spAutoFit/>
          </a:bodyPr>
          <a:lstStyle/>
          <a:p>
            <a:pPr algn="ctr" rtl="1"/>
            <a:r>
              <a:rPr lang="ar-EG" sz="2400" b="1" dirty="0"/>
              <a:t>لا يوجد</a:t>
            </a:r>
            <a:endParaRPr lang="en-US" sz="2400" dirty="0"/>
          </a:p>
        </p:txBody>
      </p:sp>
      <p:sp>
        <p:nvSpPr>
          <p:cNvPr id="29" name="مربع نص 28"/>
          <p:cNvSpPr txBox="1"/>
          <p:nvPr/>
        </p:nvSpPr>
        <p:spPr>
          <a:xfrm>
            <a:off x="3710469" y="4713470"/>
            <a:ext cx="3866202" cy="1200329"/>
          </a:xfrm>
          <a:prstGeom prst="rect">
            <a:avLst/>
          </a:prstGeom>
          <a:noFill/>
        </p:spPr>
        <p:txBody>
          <a:bodyPr wrap="square" rtlCol="1">
            <a:spAutoFit/>
          </a:bodyPr>
          <a:lstStyle/>
          <a:p>
            <a:pPr algn="ctr" rtl="1"/>
            <a:r>
              <a:rPr lang="ar-EG" sz="2400" b="1" dirty="0"/>
              <a:t>ينمو أبو ذنيبة وتبدأ الأرجل والرئتان في التكوّن، ومعظم البرمائيات لا تعتني بصغارها</a:t>
            </a:r>
            <a:endParaRPr lang="ar-EG" sz="2400" dirty="0"/>
          </a:p>
        </p:txBody>
      </p:sp>
      <p:sp>
        <p:nvSpPr>
          <p:cNvPr id="30" name="مربع نص 29"/>
          <p:cNvSpPr txBox="1"/>
          <p:nvPr/>
        </p:nvSpPr>
        <p:spPr>
          <a:xfrm>
            <a:off x="3777570" y="5793228"/>
            <a:ext cx="3719084" cy="830997"/>
          </a:xfrm>
          <a:prstGeom prst="rect">
            <a:avLst/>
          </a:prstGeom>
          <a:noFill/>
        </p:spPr>
        <p:txBody>
          <a:bodyPr wrap="square" rtlCol="1">
            <a:spAutoFit/>
          </a:bodyPr>
          <a:lstStyle/>
          <a:p>
            <a:pPr algn="ctr" rtl="1"/>
            <a:r>
              <a:rPr lang="ar-EG" sz="2400" b="1" dirty="0"/>
              <a:t>يصير الضفدع الصغير مكتمل</a:t>
            </a:r>
            <a:r>
              <a:rPr lang="ar-SA" sz="2400" b="1" dirty="0"/>
              <a:t>َ</a:t>
            </a:r>
            <a:r>
              <a:rPr lang="ar-EG" sz="2400" b="1" dirty="0"/>
              <a:t> النمو شبيهًا بأبويه ويستطيع التكاثر.</a:t>
            </a:r>
            <a:endParaRPr lang="ar-EG" sz="2400" dirty="0"/>
          </a:p>
        </p:txBody>
      </p:sp>
      <p:sp>
        <p:nvSpPr>
          <p:cNvPr id="31" name="مربع نص 30"/>
          <p:cNvSpPr txBox="1"/>
          <p:nvPr/>
        </p:nvSpPr>
        <p:spPr>
          <a:xfrm>
            <a:off x="1142976" y="2214554"/>
            <a:ext cx="1785950" cy="461665"/>
          </a:xfrm>
          <a:prstGeom prst="rect">
            <a:avLst/>
          </a:prstGeom>
          <a:noFill/>
        </p:spPr>
        <p:txBody>
          <a:bodyPr wrap="square" rtlCol="1">
            <a:spAutoFit/>
          </a:bodyPr>
          <a:lstStyle/>
          <a:p>
            <a:pPr algn="ctr" rtl="1"/>
            <a:r>
              <a:rPr lang="ar-EG" sz="2400" b="1" dirty="0"/>
              <a:t>لا يوجد</a:t>
            </a:r>
            <a:endParaRPr lang="en-US" sz="2400" dirty="0"/>
          </a:p>
        </p:txBody>
      </p:sp>
      <p:sp>
        <p:nvSpPr>
          <p:cNvPr id="32" name="مربع نص 31"/>
          <p:cNvSpPr txBox="1"/>
          <p:nvPr/>
        </p:nvSpPr>
        <p:spPr>
          <a:xfrm>
            <a:off x="188337" y="2982301"/>
            <a:ext cx="3966710" cy="830997"/>
          </a:xfrm>
          <a:prstGeom prst="rect">
            <a:avLst/>
          </a:prstGeom>
          <a:noFill/>
        </p:spPr>
        <p:txBody>
          <a:bodyPr wrap="square" rtlCol="1">
            <a:spAutoFit/>
          </a:bodyPr>
          <a:lstStyle/>
          <a:p>
            <a:pPr algn="ctr" rtl="1"/>
            <a:r>
              <a:rPr lang="ar-EG" sz="2400" b="1" dirty="0"/>
              <a:t>تفقس البيضة وتخرج اليرقة، وتتغذى على الحشرات الصغيرة لتنمو</a:t>
            </a:r>
            <a:endParaRPr lang="ar-EG" sz="2400" dirty="0"/>
          </a:p>
        </p:txBody>
      </p:sp>
      <p:sp>
        <p:nvSpPr>
          <p:cNvPr id="33" name="مربع نص 32"/>
          <p:cNvSpPr txBox="1"/>
          <p:nvPr/>
        </p:nvSpPr>
        <p:spPr>
          <a:xfrm>
            <a:off x="285720" y="3955325"/>
            <a:ext cx="3500462" cy="830997"/>
          </a:xfrm>
          <a:prstGeom prst="rect">
            <a:avLst/>
          </a:prstGeom>
          <a:noFill/>
        </p:spPr>
        <p:txBody>
          <a:bodyPr wrap="square" rtlCol="1">
            <a:spAutoFit/>
          </a:bodyPr>
          <a:lstStyle/>
          <a:p>
            <a:pPr algn="ctr" rtl="1"/>
            <a:r>
              <a:rPr lang="ar-EG" sz="2400" b="1" dirty="0"/>
              <a:t>يتكوَّن حول اليرقة قشرة صُـلْبة، </a:t>
            </a:r>
            <a:br>
              <a:rPr lang="ar-EG" sz="2400" b="1" dirty="0"/>
            </a:br>
            <a:r>
              <a:rPr lang="ar-EG" sz="2400" b="1" dirty="0"/>
              <a:t>ثم تنمو أجنحتُها</a:t>
            </a:r>
            <a:endParaRPr lang="en-US" sz="2400" dirty="0"/>
          </a:p>
        </p:txBody>
      </p:sp>
      <p:sp>
        <p:nvSpPr>
          <p:cNvPr id="34" name="مربع نص 33"/>
          <p:cNvSpPr txBox="1"/>
          <p:nvPr/>
        </p:nvSpPr>
        <p:spPr>
          <a:xfrm>
            <a:off x="1142976" y="5000636"/>
            <a:ext cx="1785950" cy="461665"/>
          </a:xfrm>
          <a:prstGeom prst="rect">
            <a:avLst/>
          </a:prstGeom>
          <a:noFill/>
        </p:spPr>
        <p:txBody>
          <a:bodyPr wrap="square" rtlCol="1">
            <a:spAutoFit/>
          </a:bodyPr>
          <a:lstStyle/>
          <a:p>
            <a:pPr algn="ctr" rtl="1"/>
            <a:r>
              <a:rPr lang="ar-EG" sz="2400" b="1" dirty="0"/>
              <a:t>لا يوجد</a:t>
            </a:r>
            <a:endParaRPr lang="en-US" sz="2400" dirty="0"/>
          </a:p>
        </p:txBody>
      </p:sp>
      <p:sp>
        <p:nvSpPr>
          <p:cNvPr id="35" name="مربع نص 34"/>
          <p:cNvSpPr txBox="1"/>
          <p:nvPr/>
        </p:nvSpPr>
        <p:spPr>
          <a:xfrm>
            <a:off x="188337" y="5838689"/>
            <a:ext cx="3966710" cy="830997"/>
          </a:xfrm>
          <a:prstGeom prst="rect">
            <a:avLst/>
          </a:prstGeom>
          <a:noFill/>
        </p:spPr>
        <p:txBody>
          <a:bodyPr wrap="square" rtlCol="1">
            <a:spAutoFit/>
          </a:bodyPr>
          <a:lstStyle/>
          <a:p>
            <a:pPr algn="ctr" rtl="1"/>
            <a:r>
              <a:rPr lang="ar-EG" sz="2400" b="1" dirty="0"/>
              <a:t>خنفساء مكتملة النمو:</a:t>
            </a:r>
            <a:r>
              <a:rPr lang="ar-SA" sz="2400" b="1" dirty="0"/>
              <a:t> </a:t>
            </a:r>
            <a:r>
              <a:rPr lang="ar-EG" sz="2400" b="1" dirty="0"/>
              <a:t>لها أجنحة حمراء، وتستطيع الأنثى وضْع البيوض</a:t>
            </a:r>
            <a:endParaRPr lang="ar-EG" sz="2400" dirty="0"/>
          </a:p>
        </p:txBody>
      </p:sp>
      <p:sp>
        <p:nvSpPr>
          <p:cNvPr id="36" name="مربع نص 35"/>
          <p:cNvSpPr txBox="1"/>
          <p:nvPr/>
        </p:nvSpPr>
        <p:spPr>
          <a:xfrm>
            <a:off x="334356" y="1122170"/>
            <a:ext cx="3714776" cy="461665"/>
          </a:xfrm>
          <a:prstGeom prst="rect">
            <a:avLst/>
          </a:prstGeom>
          <a:noFill/>
        </p:spPr>
        <p:txBody>
          <a:bodyPr wrap="square" rtlCol="1">
            <a:spAutoFit/>
          </a:bodyPr>
          <a:lstStyle/>
          <a:p>
            <a:pPr algn="ctr" rtl="1"/>
            <a:r>
              <a:rPr lang="ar-EG" sz="2400" b="1" dirty="0"/>
              <a:t>تضع الخنفساء بيوضها على اليابسة</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2" name="دورة الحياة ش8.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ضفدع.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Left)">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الخنفساء.wav"/>
                                        </p:tgtEl>
                                      </p:cMediaNode>
                                    </p:audio>
                                  </p:sub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5" name="1- البيضة.wav"/>
                                        </p:tgtEl>
                                      </p:cMediaNode>
                                    </p:audio>
                                  </p:sub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trips(downLeft)">
                                      <p:cBhvr>
                                        <p:cTn id="30" dur="500"/>
                                        <p:tgtEl>
                                          <p:spTgt spid="25"/>
                                        </p:tgtEl>
                                      </p:cBhvr>
                                    </p:animEffect>
                                  </p:childTnLst>
                                  <p:subTnLst>
                                    <p:audio>
                                      <p:cMediaNode>
                                        <p:cTn display="0" masterRel="sameClick">
                                          <p:stCondLst>
                                            <p:cond evt="begin" delay="0">
                                              <p:tn val="28"/>
                                            </p:cond>
                                          </p:stCondLst>
                                          <p:endCondLst>
                                            <p:cond evt="onStopAudio" delay="0">
                                              <p:tgtEl>
                                                <p:sldTgt/>
                                              </p:tgtEl>
                                            </p:cond>
                                          </p:endCondLst>
                                        </p:cTn>
                                        <p:tgtEl>
                                          <p:sndTgt r:embed="rId6" name="تضع أنثى الضفدع بيوضها في الماء.wav"/>
                                        </p:tgtEl>
                                      </p:cMediaNode>
                                    </p:audio>
                                  </p:sub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strips(downLeft)">
                                      <p:cBhvr>
                                        <p:cTn id="35" dur="500"/>
                                        <p:tgtEl>
                                          <p:spTgt spid="36"/>
                                        </p:tgtEl>
                                      </p:cBhvr>
                                    </p:animEffect>
                                  </p:childTnLst>
                                  <p:subTnLst>
                                    <p:audio>
                                      <p:cMediaNode>
                                        <p:cTn display="0" masterRel="sameClick">
                                          <p:stCondLst>
                                            <p:cond evt="begin" delay="0">
                                              <p:tn val="33"/>
                                            </p:cond>
                                          </p:stCondLst>
                                          <p:endCondLst>
                                            <p:cond evt="onStopAudio" delay="0">
                                              <p:tgtEl>
                                                <p:sldTgt/>
                                              </p:tgtEl>
                                            </p:cond>
                                          </p:endCondLst>
                                        </p:cTn>
                                        <p:tgtEl>
                                          <p:sndTgt r:embed="rId7" name="تضع الخنفساء بيوضها على اليابسة.wav"/>
                                        </p:tgtEl>
                                      </p:cMediaNode>
                                    </p:audio>
                                  </p:sub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strips(downLeft)">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8" name="2ــ أبو ذنيبة (مرحلة التحول).wav"/>
                                        </p:tgtEl>
                                      </p:cMediaNode>
                                    </p:audio>
                                  </p:sub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animEffect transition="in" filter="strips(downLeft)">
                                      <p:cBhvr>
                                        <p:cTn id="45" dur="500"/>
                                        <p:tgtEl>
                                          <p:spTgt spid="26">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9" name="تفقس البيضة، ويخرج أبو ذنيبة ، ويسبح.wav"/>
                                        </p:tgtEl>
                                      </p:cMediaNode>
                                    </p:audio>
                                  </p:sub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strips(downLeft)">
                                      <p:cBhvr>
                                        <p:cTn id="50"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10" name="لا يوجد  2.wav"/>
                                        </p:tgtEl>
                                      </p:cMediaNode>
                                    </p:audio>
                                  </p:sub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strips(downLeft)">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11" name="اليرقة.wav"/>
                                        </p:tgtEl>
                                      </p:cMediaNode>
                                    </p:audio>
                                  </p:sub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strips(downLeft)">
                                      <p:cBhvr>
                                        <p:cTn id="60" dur="500"/>
                                        <p:tgtEl>
                                          <p:spTgt spid="27"/>
                                        </p:tgtEl>
                                      </p:cBhvr>
                                    </p:animEffect>
                                  </p:childTnLst>
                                  <p:subTnLst>
                                    <p:audio>
                                      <p:cMediaNode>
                                        <p:cTn display="0" masterRel="sameClick">
                                          <p:stCondLst>
                                            <p:cond evt="begin" delay="0">
                                              <p:tn val="58"/>
                                            </p:cond>
                                          </p:stCondLst>
                                          <p:endCondLst>
                                            <p:cond evt="onStopAudio" delay="0">
                                              <p:tgtEl>
                                                <p:sldTgt/>
                                              </p:tgtEl>
                                            </p:cond>
                                          </p:endCondLst>
                                        </p:cTn>
                                        <p:tgtEl>
                                          <p:sndTgt r:embed="rId10" name="لا يوجد  2.wav"/>
                                        </p:tgtEl>
                                      </p:cMediaNode>
                                    </p:audio>
                                  </p:sub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strips(downLeft)">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12" name="تفقس البيضة وتخرج اليرقة، وتتغذى على.wav"/>
                                        </p:tgtEl>
                                      </p:cMediaNode>
                                    </p:audio>
                                  </p:sub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strips(downLeft)">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13" name="العذراء.wav"/>
                                        </p:tgtEl>
                                      </p:cMediaNode>
                                    </p:audio>
                                  </p:subTnLst>
                                </p:cTn>
                              </p:par>
                            </p:childTnLst>
                          </p:cTn>
                        </p:par>
                      </p:childTnLst>
                    </p:cTn>
                  </p:par>
                  <p:par>
                    <p:cTn id="71" fill="hold">
                      <p:stCondLst>
                        <p:cond delay="indefinite"/>
                      </p:stCondLst>
                      <p:childTnLst>
                        <p:par>
                          <p:cTn id="72" fill="hold">
                            <p:stCondLst>
                              <p:cond delay="0"/>
                            </p:stCondLst>
                            <p:childTnLst>
                              <p:par>
                                <p:cTn id="73" presetID="18" presetClass="entr" presetSubtype="12"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strips(downLeft)">
                                      <p:cBhvr>
                                        <p:cTn id="75" dur="500"/>
                                        <p:tgtEl>
                                          <p:spTgt spid="28"/>
                                        </p:tgtEl>
                                      </p:cBhvr>
                                    </p:animEffect>
                                  </p:childTnLst>
                                  <p:subTnLst>
                                    <p:audio>
                                      <p:cMediaNode>
                                        <p:cTn display="0" masterRel="sameClick">
                                          <p:stCondLst>
                                            <p:cond evt="begin" delay="0">
                                              <p:tn val="73"/>
                                            </p:cond>
                                          </p:stCondLst>
                                          <p:endCondLst>
                                            <p:cond evt="onStopAudio" delay="0">
                                              <p:tgtEl>
                                                <p:sldTgt/>
                                              </p:tgtEl>
                                            </p:cond>
                                          </p:endCondLst>
                                        </p:cTn>
                                        <p:tgtEl>
                                          <p:sndTgt r:embed="rId14" name="لا يوجد.wav"/>
                                        </p:tgtEl>
                                      </p:cMediaNode>
                                    </p:audio>
                                  </p:subTnLst>
                                </p:cTn>
                              </p:par>
                            </p:childTnLst>
                          </p:cTn>
                        </p:par>
                      </p:childTnLst>
                    </p:cTn>
                  </p:par>
                  <p:par>
                    <p:cTn id="76" fill="hold">
                      <p:stCondLst>
                        <p:cond delay="indefinite"/>
                      </p:stCondLst>
                      <p:childTnLst>
                        <p:par>
                          <p:cTn id="77" fill="hold">
                            <p:stCondLst>
                              <p:cond delay="0"/>
                            </p:stCondLst>
                            <p:childTnLst>
                              <p:par>
                                <p:cTn id="78" presetID="18" presetClass="entr" presetSubtype="12"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strips(downLeft)">
                                      <p:cBhvr>
                                        <p:cTn id="80" dur="500"/>
                                        <p:tgtEl>
                                          <p:spTgt spid="33"/>
                                        </p:tgtEl>
                                      </p:cBhvr>
                                    </p:animEffect>
                                  </p:childTnLst>
                                  <p:subTnLst>
                                    <p:audio>
                                      <p:cMediaNode>
                                        <p:cTn display="0" masterRel="sameClick">
                                          <p:stCondLst>
                                            <p:cond evt="begin" delay="0">
                                              <p:tn val="78"/>
                                            </p:cond>
                                          </p:stCondLst>
                                          <p:endCondLst>
                                            <p:cond evt="onStopAudio" delay="0">
                                              <p:tgtEl>
                                                <p:sldTgt/>
                                              </p:tgtEl>
                                            </p:cond>
                                          </p:endCondLst>
                                        </p:cTn>
                                        <p:tgtEl>
                                          <p:sndTgt r:embed="rId15" name="يتكوَّن حول اليرقة قشرة صُـلْبة، ثم تنمو أجنحتُها.wav"/>
                                        </p:tgtEl>
                                      </p:cMediaNode>
                                    </p:audio>
                                  </p:subTnLst>
                                </p:cTn>
                              </p:par>
                            </p:childTnLst>
                          </p:cTn>
                        </p:par>
                      </p:childTnLst>
                    </p:cTn>
                  </p:par>
                  <p:par>
                    <p:cTn id="81" fill="hold">
                      <p:stCondLst>
                        <p:cond delay="indefinite"/>
                      </p:stCondLst>
                      <p:childTnLst>
                        <p:par>
                          <p:cTn id="82" fill="hold">
                            <p:stCondLst>
                              <p:cond delay="0"/>
                            </p:stCondLst>
                            <p:childTnLst>
                              <p:par>
                                <p:cTn id="83" presetID="18" presetClass="entr" presetSubtype="12"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strips(downLeft)">
                                      <p:cBhvr>
                                        <p:cTn id="85" dur="500"/>
                                        <p:tgtEl>
                                          <p:spTgt spid="23"/>
                                        </p:tgtEl>
                                      </p:cBhvr>
                                    </p:animEffect>
                                  </p:childTnLst>
                                  <p:subTnLst>
                                    <p:audio>
                                      <p:cMediaNode>
                                        <p:cTn display="0" masterRel="sameClick">
                                          <p:stCondLst>
                                            <p:cond evt="begin" delay="0">
                                              <p:tn val="83"/>
                                            </p:cond>
                                          </p:stCondLst>
                                          <p:endCondLst>
                                            <p:cond evt="onStopAudio" delay="0">
                                              <p:tgtEl>
                                                <p:sldTgt/>
                                              </p:tgtEl>
                                            </p:cond>
                                          </p:endCondLst>
                                        </p:cTn>
                                        <p:tgtEl>
                                          <p:sndTgt r:embed="rId16" name="3ــ الضـفدع الصغير.wav"/>
                                        </p:tgtEl>
                                      </p:cMediaNode>
                                    </p:audio>
                                  </p:subTnLst>
                                </p:cTn>
                              </p:par>
                            </p:childTnLst>
                          </p:cTn>
                        </p:par>
                      </p:childTnLst>
                    </p:cTn>
                  </p:par>
                  <p:par>
                    <p:cTn id="86" fill="hold">
                      <p:stCondLst>
                        <p:cond delay="indefinite"/>
                      </p:stCondLst>
                      <p:childTnLst>
                        <p:par>
                          <p:cTn id="87" fill="hold">
                            <p:stCondLst>
                              <p:cond delay="0"/>
                            </p:stCondLst>
                            <p:childTnLst>
                              <p:par>
                                <p:cTn id="88" presetID="18" presetClass="entr" presetSubtype="12"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strips(downLeft)">
                                      <p:cBhvr>
                                        <p:cTn id="90" dur="500"/>
                                        <p:tgtEl>
                                          <p:spTgt spid="29"/>
                                        </p:tgtEl>
                                      </p:cBhvr>
                                    </p:animEffect>
                                  </p:childTnLst>
                                  <p:subTnLst>
                                    <p:audio>
                                      <p:cMediaNode>
                                        <p:cTn display="0" masterRel="sameClick">
                                          <p:stCondLst>
                                            <p:cond evt="begin" delay="0">
                                              <p:tn val="88"/>
                                            </p:cond>
                                          </p:stCondLst>
                                          <p:endCondLst>
                                            <p:cond evt="onStopAudio" delay="0">
                                              <p:tgtEl>
                                                <p:sldTgt/>
                                              </p:tgtEl>
                                            </p:cond>
                                          </p:endCondLst>
                                        </p:cTn>
                                        <p:tgtEl>
                                          <p:sndTgt r:embed="rId17" name="ينمو أبو ذنيبة وتبدأ الأرجل والرئتان في التكوّن،.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strips(downLeft)">
                                      <p:cBhvr>
                                        <p:cTn id="95" dur="500"/>
                                        <p:tgtEl>
                                          <p:spTgt spid="34"/>
                                        </p:tgtEl>
                                      </p:cBhvr>
                                    </p:animEffect>
                                  </p:childTnLst>
                                  <p:subTnLst>
                                    <p:audio>
                                      <p:cMediaNode>
                                        <p:cTn display="0" masterRel="sameClick">
                                          <p:stCondLst>
                                            <p:cond evt="begin" delay="0">
                                              <p:tn val="93"/>
                                            </p:cond>
                                          </p:stCondLst>
                                          <p:endCondLst>
                                            <p:cond evt="onStopAudio" delay="0">
                                              <p:tgtEl>
                                                <p:sldTgt/>
                                              </p:tgtEl>
                                            </p:cond>
                                          </p:endCondLst>
                                        </p:cTn>
                                        <p:tgtEl>
                                          <p:sndTgt r:embed="rId14" name="لا يوجد.wav"/>
                                        </p:tgtEl>
                                      </p:cMediaNode>
                                    </p:audio>
                                  </p:sub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strips(downLeft)">
                                      <p:cBhvr>
                                        <p:cTn id="100" dur="500"/>
                                        <p:tgtEl>
                                          <p:spTgt spid="24"/>
                                        </p:tgtEl>
                                      </p:cBhvr>
                                    </p:animEffect>
                                  </p:childTnLst>
                                  <p:subTnLst>
                                    <p:audio>
                                      <p:cMediaNode>
                                        <p:cTn display="0" masterRel="sameClick">
                                          <p:stCondLst>
                                            <p:cond evt="begin" delay="0">
                                              <p:tn val="98"/>
                                            </p:cond>
                                          </p:stCondLst>
                                          <p:endCondLst>
                                            <p:cond evt="onStopAudio" delay="0">
                                              <p:tgtEl>
                                                <p:sldTgt/>
                                              </p:tgtEl>
                                            </p:cond>
                                          </p:endCondLst>
                                        </p:cTn>
                                        <p:tgtEl>
                                          <p:sndTgt r:embed="rId18" name="4ــ الضِّـفدع المُكتَمِل النموّ.wav"/>
                                        </p:tgtEl>
                                      </p:cMediaNode>
                                    </p:audio>
                                  </p:sub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strips(downLeft)">
                                      <p:cBhvr>
                                        <p:cTn id="105" dur="500"/>
                                        <p:tgtEl>
                                          <p:spTgt spid="30"/>
                                        </p:tgtEl>
                                      </p:cBhvr>
                                    </p:animEffect>
                                  </p:childTnLst>
                                  <p:subTnLst>
                                    <p:audio>
                                      <p:cMediaNode>
                                        <p:cTn display="0" masterRel="sameClick">
                                          <p:stCondLst>
                                            <p:cond evt="begin" delay="0">
                                              <p:tn val="103"/>
                                            </p:cond>
                                          </p:stCondLst>
                                          <p:endCondLst>
                                            <p:cond evt="onStopAudio" delay="0">
                                              <p:tgtEl>
                                                <p:sldTgt/>
                                              </p:tgtEl>
                                            </p:cond>
                                          </p:endCondLst>
                                        </p:cTn>
                                        <p:tgtEl>
                                          <p:sndTgt r:embed="rId19" name="يصير الضفدع الصغير مكتملَ النمو شبيهًا بأبويه.wav"/>
                                        </p:tgtEl>
                                      </p:cMediaNode>
                                    </p:audio>
                                  </p:subTnLst>
                                </p:cTn>
                              </p:par>
                            </p:childTnLst>
                          </p:cTn>
                        </p:par>
                      </p:childTnLst>
                    </p:cTn>
                  </p:par>
                  <p:par>
                    <p:cTn id="106" fill="hold">
                      <p:stCondLst>
                        <p:cond delay="indefinite"/>
                      </p:stCondLst>
                      <p:childTnLst>
                        <p:par>
                          <p:cTn id="107" fill="hold">
                            <p:stCondLst>
                              <p:cond delay="0"/>
                            </p:stCondLst>
                            <p:childTnLst>
                              <p:par>
                                <p:cTn id="108" presetID="18" presetClass="entr" presetSubtype="12"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strips(downLeft)">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0" name="خنفساء مكتملة النمو لها أجنحة حمر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P spid="24" grpId="0"/>
      <p:bldP spid="25" grpId="0"/>
      <p:bldP spid="27" grpId="0"/>
      <p:bldP spid="28" grpId="0"/>
      <p:bldP spid="29" grpId="0"/>
      <p:bldP spid="30" grpId="0"/>
      <p:bldP spid="31" grpId="0"/>
      <p:bldP spid="32" grpId="0"/>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25"/>
          <p:cNvGrpSpPr>
            <a:grpSpLocks/>
          </p:cNvGrpSpPr>
          <p:nvPr/>
        </p:nvGrpSpPr>
        <p:grpSpPr bwMode="auto">
          <a:xfrm>
            <a:off x="620993" y="398342"/>
            <a:ext cx="8020974" cy="6361226"/>
            <a:chOff x="107504" y="15825"/>
            <a:chExt cx="8992813" cy="6813376"/>
          </a:xfrm>
        </p:grpSpPr>
        <p:grpSp>
          <p:nvGrpSpPr>
            <p:cNvPr id="27655" name="مجموعة 24"/>
            <p:cNvGrpSpPr>
              <a:grpSpLocks/>
            </p:cNvGrpSpPr>
            <p:nvPr/>
          </p:nvGrpSpPr>
          <p:grpSpPr bwMode="auto">
            <a:xfrm>
              <a:off x="107504" y="15825"/>
              <a:ext cx="8992813" cy="6813376"/>
              <a:chOff x="0" y="17146"/>
              <a:chExt cx="9172892" cy="6500812"/>
            </a:xfrm>
          </p:grpSpPr>
          <p:pic>
            <p:nvPicPr>
              <p:cNvPr id="27657" name="Picture 2"/>
              <p:cNvPicPr>
                <a:picLocks noChangeAspect="1" noChangeArrowheads="1"/>
              </p:cNvPicPr>
              <p:nvPr/>
            </p:nvPicPr>
            <p:blipFill>
              <a:blip r:embed="rId7">
                <a:lum contrast="20000"/>
              </a:blip>
              <a:srcRect/>
              <a:stretch>
                <a:fillRect/>
              </a:stretch>
            </p:blipFill>
            <p:spPr bwMode="auto">
              <a:xfrm>
                <a:off x="28892" y="17146"/>
                <a:ext cx="9144000" cy="6500812"/>
              </a:xfrm>
              <a:prstGeom prst="rect">
                <a:avLst/>
              </a:prstGeom>
              <a:ln>
                <a:noFill/>
              </a:ln>
              <a:effectLst>
                <a:outerShdw blurRad="292100" dist="139700" dir="2700000" algn="tl" rotWithShape="0">
                  <a:srgbClr val="333333">
                    <a:alpha val="65000"/>
                  </a:srgbClr>
                </a:outerShdw>
              </a:effectLst>
            </p:spPr>
          </p:pic>
          <p:sp>
            <p:nvSpPr>
              <p:cNvPr id="21" name="مستطيل 20"/>
              <p:cNvSpPr/>
              <p:nvPr/>
            </p:nvSpPr>
            <p:spPr>
              <a:xfrm>
                <a:off x="6588797" y="2852757"/>
                <a:ext cx="2087234" cy="129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مستطيل 21"/>
              <p:cNvSpPr/>
              <p:nvPr/>
            </p:nvSpPr>
            <p:spPr>
              <a:xfrm>
                <a:off x="0" y="5229219"/>
                <a:ext cx="2843432" cy="107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مستطيل 22"/>
              <p:cNvSpPr/>
              <p:nvPr/>
            </p:nvSpPr>
            <p:spPr>
              <a:xfrm>
                <a:off x="3779369" y="5562439"/>
                <a:ext cx="3024790" cy="890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مستطيل 23"/>
              <p:cNvSpPr/>
              <p:nvPr/>
            </p:nvSpPr>
            <p:spPr>
              <a:xfrm>
                <a:off x="250987" y="764076"/>
                <a:ext cx="2088854" cy="1296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7656" name="صورة 14" descr="images (1).jpg"/>
            <p:cNvPicPr>
              <a:picLocks noChangeAspect="1"/>
            </p:cNvPicPr>
            <p:nvPr/>
          </p:nvPicPr>
          <p:blipFill>
            <a:blip r:embed="rId8">
              <a:lum contrast="30000"/>
            </a:blip>
            <a:srcRect/>
            <a:stretch>
              <a:fillRect/>
            </a:stretch>
          </p:blipFill>
          <p:spPr bwMode="auto">
            <a:xfrm>
              <a:off x="2411760" y="692696"/>
              <a:ext cx="2206313" cy="1152128"/>
            </a:xfrm>
            <a:prstGeom prst="rect">
              <a:avLst/>
            </a:prstGeom>
            <a:noFill/>
            <a:ln w="38100">
              <a:solidFill>
                <a:srgbClr val="006600"/>
              </a:solidFill>
              <a:miter lim="800000"/>
              <a:headEnd/>
              <a:tailEnd/>
            </a:ln>
          </p:spPr>
        </p:pic>
      </p:grpSp>
      <p:sp>
        <p:nvSpPr>
          <p:cNvPr id="4" name="مستطيل مستدير الزوايا 3"/>
          <p:cNvSpPr/>
          <p:nvPr/>
        </p:nvSpPr>
        <p:spPr>
          <a:xfrm>
            <a:off x="628097" y="1506252"/>
            <a:ext cx="2305050" cy="1152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EG" sz="2400" b="1" dirty="0">
                <a:solidFill>
                  <a:schemeClr val="tx1"/>
                </a:solidFill>
              </a:rPr>
              <a:t>البيضة: تبدأ الخنفساء حياتها من البيضة.</a:t>
            </a:r>
            <a:endParaRPr lang="en-US" sz="2400" b="1" dirty="0">
              <a:solidFill>
                <a:schemeClr val="tx1"/>
              </a:solidFill>
            </a:endParaRPr>
          </a:p>
        </p:txBody>
      </p:sp>
      <p:sp>
        <p:nvSpPr>
          <p:cNvPr id="26629" name="مستطيل 4"/>
          <p:cNvSpPr>
            <a:spLocks noChangeArrowheads="1"/>
          </p:cNvSpPr>
          <p:nvPr/>
        </p:nvSpPr>
        <p:spPr bwMode="auto">
          <a:xfrm>
            <a:off x="3757484" y="3392379"/>
            <a:ext cx="4765523" cy="830997"/>
          </a:xfrm>
          <a:prstGeom prst="rect">
            <a:avLst/>
          </a:prstGeom>
          <a:noFill/>
          <a:ln w="9525">
            <a:noFill/>
            <a:miter lim="800000"/>
            <a:headEnd/>
            <a:tailEnd/>
          </a:ln>
        </p:spPr>
        <p:txBody>
          <a:bodyPr wrap="square">
            <a:spAutoFit/>
          </a:bodyPr>
          <a:lstStyle/>
          <a:p>
            <a:pPr algn="ctr">
              <a:defRPr/>
            </a:pPr>
            <a:r>
              <a:rPr lang="ar-EG" sz="2400" b="1" dirty="0">
                <a:latin typeface="Arial" charset="0"/>
                <a:cs typeface="+mn-cs"/>
              </a:rPr>
              <a:t>اليرقة: عندما تفقس بيضة الحشرة تخرج اليرقة وتتغذى على الحشرات الصغيرة لتنمو. </a:t>
            </a:r>
            <a:endParaRPr lang="en-US" sz="2400" b="1" dirty="0">
              <a:latin typeface="Arial" charset="0"/>
              <a:cs typeface="+mn-cs"/>
            </a:endParaRPr>
          </a:p>
        </p:txBody>
      </p:sp>
      <p:sp>
        <p:nvSpPr>
          <p:cNvPr id="26630" name="مستطيل 5"/>
          <p:cNvSpPr>
            <a:spLocks noChangeArrowheads="1"/>
          </p:cNvSpPr>
          <p:nvPr/>
        </p:nvSpPr>
        <p:spPr bwMode="auto">
          <a:xfrm>
            <a:off x="3563888" y="5915707"/>
            <a:ext cx="4955994" cy="830997"/>
          </a:xfrm>
          <a:prstGeom prst="rect">
            <a:avLst/>
          </a:prstGeom>
          <a:noFill/>
          <a:ln w="9525">
            <a:noFill/>
            <a:miter lim="800000"/>
            <a:headEnd/>
            <a:tailEnd/>
          </a:ln>
        </p:spPr>
        <p:txBody>
          <a:bodyPr wrap="square">
            <a:spAutoFit/>
          </a:bodyPr>
          <a:lstStyle/>
          <a:p>
            <a:pPr algn="ctr">
              <a:defRPr/>
            </a:pPr>
            <a:r>
              <a:rPr lang="ar-EG" sz="2400" b="1" dirty="0">
                <a:latin typeface="Arial" charset="0"/>
                <a:cs typeface="+mn-cs"/>
              </a:rPr>
              <a:t>العذراء: تتحول اليرقة إلى مرحلة العذراء، وتكون حولها قشرة صلبة وبعدها تنمو أجنحتها.</a:t>
            </a:r>
            <a:endParaRPr lang="en-US" sz="2400" b="1" dirty="0">
              <a:latin typeface="Arial" charset="0"/>
              <a:cs typeface="+mn-cs"/>
            </a:endParaRPr>
          </a:p>
        </p:txBody>
      </p:sp>
      <p:sp>
        <p:nvSpPr>
          <p:cNvPr id="26631" name="مستطيل 6"/>
          <p:cNvSpPr>
            <a:spLocks noChangeArrowheads="1"/>
          </p:cNvSpPr>
          <p:nvPr/>
        </p:nvSpPr>
        <p:spPr bwMode="auto">
          <a:xfrm>
            <a:off x="753001" y="5410666"/>
            <a:ext cx="3004483" cy="1200329"/>
          </a:xfrm>
          <a:prstGeom prst="rect">
            <a:avLst/>
          </a:prstGeom>
          <a:noFill/>
          <a:ln w="9525">
            <a:noFill/>
            <a:miter lim="800000"/>
            <a:headEnd/>
            <a:tailEnd/>
          </a:ln>
        </p:spPr>
        <p:txBody>
          <a:bodyPr wrap="square">
            <a:spAutoFit/>
          </a:bodyPr>
          <a:lstStyle/>
          <a:p>
            <a:pPr algn="ctr">
              <a:defRPr/>
            </a:pPr>
            <a:r>
              <a:rPr lang="ar-EG" sz="2400" b="1" dirty="0">
                <a:latin typeface="Arial" charset="0"/>
                <a:cs typeface="+mn-cs"/>
              </a:rPr>
              <a:t>الخنفساء المكتملة النمو: لها أجنحة حمراء وتستطيع إناثها وضع </a:t>
            </a:r>
            <a:r>
              <a:rPr lang="ar-EG" sz="2400" b="1" dirty="0" err="1">
                <a:latin typeface="Arial" charset="0"/>
                <a:cs typeface="+mn-cs"/>
              </a:rPr>
              <a:t>البيوض</a:t>
            </a:r>
            <a:r>
              <a:rPr lang="ar-EG" sz="2400" b="1" dirty="0">
                <a:latin typeface="Arial" charset="0"/>
                <a:cs typeface="+mn-cs"/>
              </a:rPr>
              <a:t>.</a:t>
            </a:r>
            <a:endParaRPr lang="en-US" sz="2400" b="1" dirty="0">
              <a:latin typeface="Arial"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دورة حياة الخنفساء.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البيضة تبدأ الخنفساء حياتها من.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6629"/>
                                        </p:tgtEl>
                                        <p:attrNameLst>
                                          <p:attrName>style.visibility</p:attrName>
                                        </p:attrNameLst>
                                      </p:cBhvr>
                                      <p:to>
                                        <p:strVal val="visible"/>
                                      </p:to>
                                    </p:set>
                                    <p:anim calcmode="lin" valueType="num">
                                      <p:cBhvr>
                                        <p:cTn id="19" dur="500" fill="hold"/>
                                        <p:tgtEl>
                                          <p:spTgt spid="26629"/>
                                        </p:tgtEl>
                                        <p:attrNameLst>
                                          <p:attrName>ppt_w</p:attrName>
                                        </p:attrNameLst>
                                      </p:cBhvr>
                                      <p:tavLst>
                                        <p:tav tm="0">
                                          <p:val>
                                            <p:fltVal val="0"/>
                                          </p:val>
                                        </p:tav>
                                        <p:tav tm="100000">
                                          <p:val>
                                            <p:strVal val="#ppt_w"/>
                                          </p:val>
                                        </p:tav>
                                      </p:tavLst>
                                    </p:anim>
                                    <p:anim calcmode="lin" valueType="num">
                                      <p:cBhvr>
                                        <p:cTn id="20" dur="500" fill="hold"/>
                                        <p:tgtEl>
                                          <p:spTgt spid="2662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4" name="اليرقة عندما تفقس بيضة الحشرة تخرج اليرقة.wav"/>
                                        </p:tgtEl>
                                      </p:cMediaNode>
                                    </p:audio>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6630"/>
                                        </p:tgtEl>
                                        <p:attrNameLst>
                                          <p:attrName>style.visibility</p:attrName>
                                        </p:attrNameLst>
                                      </p:cBhvr>
                                      <p:to>
                                        <p:strVal val="visible"/>
                                      </p:to>
                                    </p:set>
                                    <p:anim calcmode="lin" valueType="num">
                                      <p:cBhvr>
                                        <p:cTn id="25" dur="500" fill="hold"/>
                                        <p:tgtEl>
                                          <p:spTgt spid="26630"/>
                                        </p:tgtEl>
                                        <p:attrNameLst>
                                          <p:attrName>ppt_w</p:attrName>
                                        </p:attrNameLst>
                                      </p:cBhvr>
                                      <p:tavLst>
                                        <p:tav tm="0">
                                          <p:val>
                                            <p:fltVal val="0"/>
                                          </p:val>
                                        </p:tav>
                                        <p:tav tm="100000">
                                          <p:val>
                                            <p:strVal val="#ppt_w"/>
                                          </p:val>
                                        </p:tav>
                                      </p:tavLst>
                                    </p:anim>
                                    <p:anim calcmode="lin" valueType="num">
                                      <p:cBhvr>
                                        <p:cTn id="26" dur="500" fill="hold"/>
                                        <p:tgtEl>
                                          <p:spTgt spid="266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5" name="العذراء تتحول اليرقة إلى مرحلة العذراء، وتكون.wav"/>
                                        </p:tgtEl>
                                      </p:cMediaNode>
                                    </p:audio>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6631"/>
                                        </p:tgtEl>
                                        <p:attrNameLst>
                                          <p:attrName>style.visibility</p:attrName>
                                        </p:attrNameLst>
                                      </p:cBhvr>
                                      <p:to>
                                        <p:strVal val="visible"/>
                                      </p:to>
                                    </p:set>
                                    <p:anim calcmode="lin" valueType="num">
                                      <p:cBhvr>
                                        <p:cTn id="31" dur="500" fill="hold"/>
                                        <p:tgtEl>
                                          <p:spTgt spid="26631"/>
                                        </p:tgtEl>
                                        <p:attrNameLst>
                                          <p:attrName>ppt_w</p:attrName>
                                        </p:attrNameLst>
                                      </p:cBhvr>
                                      <p:tavLst>
                                        <p:tav tm="0">
                                          <p:val>
                                            <p:fltVal val="0"/>
                                          </p:val>
                                        </p:tav>
                                        <p:tav tm="100000">
                                          <p:val>
                                            <p:strVal val="#ppt_w"/>
                                          </p:val>
                                        </p:tav>
                                      </p:tavLst>
                                    </p:anim>
                                    <p:anim calcmode="lin" valueType="num">
                                      <p:cBhvr>
                                        <p:cTn id="32" dur="500" fill="hold"/>
                                        <p:tgtEl>
                                          <p:spTgt spid="266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6" name="الخنفساء المكتملة النمو لها أجن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629" grpId="0"/>
      <p:bldP spid="26630" grpId="0"/>
      <p:bldP spid="266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Rectangle 8"/>
          <p:cNvSpPr>
            <a:spLocks noChangeArrowheads="1"/>
          </p:cNvSpPr>
          <p:nvPr/>
        </p:nvSpPr>
        <p:spPr bwMode="auto">
          <a:xfrm>
            <a:off x="971600" y="2132856"/>
            <a:ext cx="6858048" cy="3785652"/>
          </a:xfrm>
          <a:prstGeom prst="rect">
            <a:avLst/>
          </a:prstGeom>
          <a:noFill/>
          <a:ln w="9525">
            <a:noFill/>
            <a:miter lim="800000"/>
            <a:headEnd/>
            <a:tailEnd/>
          </a:ln>
        </p:spPr>
        <p:txBody>
          <a:bodyPr wrap="square">
            <a:spAutoFit/>
          </a:bodyPr>
          <a:lstStyle/>
          <a:p>
            <a:pPr algn="justLow" rtl="1">
              <a:defRPr/>
            </a:pPr>
            <a:r>
              <a:rPr lang="ar-EG" sz="4000" b="1" dirty="0">
                <a:latin typeface="Times New Roman" pitchFamily="18" charset="0"/>
                <a:cs typeface="+mn-cs"/>
              </a:rPr>
              <a:t>تتشابه الزواحف والأسماك والطيور في دورات حياتها؛ فهي تتكاثر بالبيوض. ولكن الزواحف تضع بيوضها على أرض جافة، فيما تضع الأسماك بيوضها في الماء. أما الطيور فتبني أعشاش</a:t>
            </a:r>
            <a:r>
              <a:rPr lang="ar-SA" sz="4000" b="1" dirty="0">
                <a:latin typeface="Times New Roman" pitchFamily="18" charset="0"/>
                <a:cs typeface="+mn-cs"/>
              </a:rPr>
              <a:t>ً</a:t>
            </a:r>
            <a:r>
              <a:rPr lang="ar-EG" sz="4000" b="1" dirty="0">
                <a:latin typeface="Times New Roman" pitchFamily="18" charset="0"/>
                <a:cs typeface="+mn-cs"/>
              </a:rPr>
              <a:t>ا لحماية بيوضها، وترقد عليها إلى أن تفقس.</a:t>
            </a:r>
            <a:endParaRPr lang="en-US" sz="4000" b="1" dirty="0">
              <a:latin typeface="Times New Roman" pitchFamily="18" charset="0"/>
              <a:cs typeface="+mn-cs"/>
            </a:endParaRPr>
          </a:p>
        </p:txBody>
      </p:sp>
      <p:sp>
        <p:nvSpPr>
          <p:cNvPr id="9" name="TextBox 5"/>
          <p:cNvSpPr txBox="1"/>
          <p:nvPr/>
        </p:nvSpPr>
        <p:spPr bwMode="auto">
          <a:xfrm>
            <a:off x="1142976" y="718095"/>
            <a:ext cx="6858048" cy="708025"/>
          </a:xfrm>
          <a:prstGeom prst="rect">
            <a:avLst/>
          </a:prstGeom>
        </p:spPr>
        <p:style>
          <a:lnRef idx="3">
            <a:schemeClr val="lt1"/>
          </a:lnRef>
          <a:fillRef idx="1">
            <a:schemeClr val="accent5"/>
          </a:fillRef>
          <a:effectRef idx="1">
            <a:schemeClr val="accent5"/>
          </a:effectRef>
          <a:fontRef idx="minor">
            <a:schemeClr val="lt1"/>
          </a:fontRef>
        </p:style>
        <p:txBody>
          <a:bodyPr wrap="square" rtlCol="1">
            <a:spAutoFit/>
          </a:bodyPr>
          <a:lstStyle/>
          <a:p>
            <a:pPr algn="ctr" rtl="1" fontAlgn="auto">
              <a:spcBef>
                <a:spcPts val="0"/>
              </a:spcBef>
              <a:spcAft>
                <a:spcPts val="0"/>
              </a:spcAft>
              <a:defRPr/>
            </a:pPr>
            <a:r>
              <a:rPr lang="ar-EG" sz="4000" b="1" dirty="0">
                <a:solidFill>
                  <a:srgbClr val="002060"/>
                </a:solidFill>
                <a:latin typeface="+mn-lt"/>
                <a:cs typeface="+mn-cs"/>
              </a:rPr>
              <a:t>كيف تنمو الزواحف والأسماك والطيور؟ </a:t>
            </a:r>
            <a:endParaRPr lang="en-US" sz="4000" b="1" dirty="0">
              <a:solidFill>
                <a:srgbClr val="002060"/>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كيف تنمو الزواحف والأسماك والطيور.wav"/>
                                        </p:tgtEl>
                                      </p:cMediaNode>
                                    </p:audio>
                                  </p:sub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7655"/>
                                        </p:tgtEl>
                                        <p:attrNameLst>
                                          <p:attrName>style.visibility</p:attrName>
                                        </p:attrNameLst>
                                      </p:cBhvr>
                                      <p:to>
                                        <p:strVal val="visible"/>
                                      </p:to>
                                    </p:set>
                                    <p:animEffect transition="in" filter="box(in)">
                                      <p:cBhvr>
                                        <p:cTn id="13" dur="500"/>
                                        <p:tgtEl>
                                          <p:spTgt spid="27655"/>
                                        </p:tgtEl>
                                      </p:cBhvr>
                                    </p:animEffect>
                                  </p:childTnLst>
                                  <p:subTnLst>
                                    <p:audio>
                                      <p:cMediaNode>
                                        <p:cTn display="0" masterRel="sameClick">
                                          <p:stCondLst>
                                            <p:cond evt="begin" delay="0">
                                              <p:tn val="11"/>
                                            </p:cond>
                                          </p:stCondLst>
                                          <p:endCondLst>
                                            <p:cond evt="onStopAudio" delay="0">
                                              <p:tgtEl>
                                                <p:sldTgt/>
                                              </p:tgtEl>
                                            </p:cond>
                                          </p:endCondLst>
                                        </p:cTn>
                                        <p:tgtEl>
                                          <p:sndTgt r:embed="rId3" name="تتشابه الزواحف والأسماك والطي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ChangeArrowheads="1"/>
          </p:cNvSpPr>
          <p:nvPr/>
        </p:nvSpPr>
        <p:spPr bwMode="auto">
          <a:xfrm>
            <a:off x="949313" y="1997869"/>
            <a:ext cx="7245374" cy="2862262"/>
          </a:xfrm>
          <a:prstGeom prst="rect">
            <a:avLst/>
          </a:prstGeom>
          <a:noFill/>
          <a:ln w="9525">
            <a:noFill/>
            <a:miter lim="800000"/>
            <a:headEnd/>
            <a:tailEnd/>
          </a:ln>
        </p:spPr>
        <p:txBody>
          <a:bodyPr wrap="square">
            <a:spAutoFit/>
          </a:bodyPr>
          <a:lstStyle/>
          <a:p>
            <a:pPr algn="justLow" rtl="1">
              <a:defRPr/>
            </a:pPr>
            <a:r>
              <a:rPr lang="ar-EG" sz="3600" b="1" dirty="0">
                <a:latin typeface="Times New Roman" pitchFamily="18" charset="0"/>
                <a:cs typeface="+mn-cs"/>
              </a:rPr>
              <a:t>ينمو الحيوان داخل البيضة التي تحتوي على كل ما يحتاج إليه ليعيش، وعندما ينمو لدرجة كافية يفقس الصغير البيضة ويخرج.</a:t>
            </a:r>
            <a:endParaRPr lang="ar-SA" sz="3600" b="1" dirty="0">
              <a:latin typeface="Times New Roman" pitchFamily="18" charset="0"/>
              <a:cs typeface="+mn-cs"/>
            </a:endParaRPr>
          </a:p>
          <a:p>
            <a:pPr algn="justLow" rtl="1">
              <a:defRPr/>
            </a:pPr>
            <a:r>
              <a:rPr lang="ar-SA" sz="3600" b="1" dirty="0">
                <a:latin typeface="Times New Roman" pitchFamily="18" charset="0"/>
                <a:cs typeface="+mn-cs"/>
              </a:rPr>
              <a:t>لا تمر الزواحف والأسماك والطيور بمرحلة التحول؛ فهي تشبه آباءها عندما تفقس.</a:t>
            </a:r>
            <a:endParaRPr lang="en-US" sz="3600" b="1" dirty="0">
              <a:latin typeface="Times New Roman" pitchFamily="18" charset="0"/>
              <a:cs typeface="+mn-cs"/>
            </a:endParaRPr>
          </a:p>
        </p:txBody>
      </p:sp>
      <p:sp>
        <p:nvSpPr>
          <p:cNvPr id="6" name="TextBox 5"/>
          <p:cNvSpPr txBox="1"/>
          <p:nvPr/>
        </p:nvSpPr>
        <p:spPr bwMode="auto">
          <a:xfrm>
            <a:off x="949313" y="620688"/>
            <a:ext cx="7245374" cy="783193"/>
          </a:xfrm>
          <a:prstGeom prst="roundRect">
            <a:avLst/>
          </a:prstGeom>
        </p:spPr>
        <p:style>
          <a:lnRef idx="3">
            <a:schemeClr val="lt1"/>
          </a:lnRef>
          <a:fillRef idx="1">
            <a:schemeClr val="accent6"/>
          </a:fillRef>
          <a:effectRef idx="1">
            <a:schemeClr val="accent6"/>
          </a:effectRef>
          <a:fontRef idx="minor">
            <a:schemeClr val="lt1"/>
          </a:fontRef>
        </p:style>
        <p:txBody>
          <a:bodyPr wrap="square" rtlCol="1">
            <a:spAutoFit/>
          </a:bodyPr>
          <a:lstStyle/>
          <a:p>
            <a:pPr algn="ctr" rtl="1" fontAlgn="auto">
              <a:spcBef>
                <a:spcPts val="0"/>
              </a:spcBef>
              <a:spcAft>
                <a:spcPts val="0"/>
              </a:spcAft>
              <a:defRPr/>
            </a:pPr>
            <a:r>
              <a:rPr lang="ar-EG" sz="4000" b="1" dirty="0">
                <a:solidFill>
                  <a:srgbClr val="002060"/>
                </a:solidFill>
                <a:latin typeface="+mn-lt"/>
                <a:cs typeface="+mn-cs"/>
              </a:rPr>
              <a:t>كيف تنمو الزواحف والأسماك والطيور؟ </a:t>
            </a:r>
            <a:endParaRPr lang="en-US" sz="4000" b="1" dirty="0">
              <a:solidFill>
                <a:srgbClr val="002060"/>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8676"/>
                                        </p:tgtEl>
                                        <p:attrNameLst>
                                          <p:attrName>style.visibility</p:attrName>
                                        </p:attrNameLst>
                                      </p:cBhvr>
                                      <p:to>
                                        <p:strVal val="visible"/>
                                      </p:to>
                                    </p:set>
                                    <p:anim calcmode="lin" valueType="num">
                                      <p:cBhvr>
                                        <p:cTn id="11" dur="500" fill="hold"/>
                                        <p:tgtEl>
                                          <p:spTgt spid="28676"/>
                                        </p:tgtEl>
                                        <p:attrNameLst>
                                          <p:attrName>ppt_w</p:attrName>
                                        </p:attrNameLst>
                                      </p:cBhvr>
                                      <p:tavLst>
                                        <p:tav tm="0">
                                          <p:val>
                                            <p:strVal val="#ppt_w*0.70"/>
                                          </p:val>
                                        </p:tav>
                                        <p:tav tm="100000">
                                          <p:val>
                                            <p:strVal val="#ppt_w"/>
                                          </p:val>
                                        </p:tav>
                                      </p:tavLst>
                                    </p:anim>
                                    <p:anim calcmode="lin" valueType="num">
                                      <p:cBhvr>
                                        <p:cTn id="12" dur="500" fill="hold"/>
                                        <p:tgtEl>
                                          <p:spTgt spid="28676"/>
                                        </p:tgtEl>
                                        <p:attrNameLst>
                                          <p:attrName>ppt_h</p:attrName>
                                        </p:attrNameLst>
                                      </p:cBhvr>
                                      <p:tavLst>
                                        <p:tav tm="0">
                                          <p:val>
                                            <p:strVal val="#ppt_h"/>
                                          </p:val>
                                        </p:tav>
                                        <p:tav tm="100000">
                                          <p:val>
                                            <p:strVal val="#ppt_h"/>
                                          </p:val>
                                        </p:tav>
                                      </p:tavLst>
                                    </p:anim>
                                    <p:animEffect transition="in" filter="fade">
                                      <p:cBhvr>
                                        <p:cTn id="13" dur="500"/>
                                        <p:tgtEl>
                                          <p:spTgt spid="28676"/>
                                        </p:tgtEl>
                                      </p:cBhvr>
                                    </p:animEffect>
                                  </p:childTnLst>
                                  <p:subTnLst>
                                    <p:audio>
                                      <p:cMediaNode>
                                        <p:cTn display="0" masterRel="sameClick">
                                          <p:stCondLst>
                                            <p:cond evt="begin" delay="0">
                                              <p:tn val="9"/>
                                            </p:cond>
                                          </p:stCondLst>
                                          <p:endCondLst>
                                            <p:cond evt="onStopAudio" delay="0">
                                              <p:tgtEl>
                                                <p:sldTgt/>
                                              </p:tgtEl>
                                            </p:cond>
                                          </p:endCondLst>
                                        </p:cTn>
                                        <p:tgtEl>
                                          <p:sndTgt r:embed="rId2" name="ينمو الحيوان داخل البيضة التي تحتوي على كل م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descr="4543.png"/>
          <p:cNvPicPr>
            <a:picLocks noChangeAspect="1"/>
          </p:cNvPicPr>
          <p:nvPr/>
        </p:nvPicPr>
        <p:blipFill>
          <a:blip r:embed="rId5"/>
          <a:stretch>
            <a:fillRect/>
          </a:stretch>
        </p:blipFill>
        <p:spPr>
          <a:xfrm>
            <a:off x="4216698" y="2080026"/>
            <a:ext cx="4286248" cy="2500330"/>
          </a:xfrm>
          <a:prstGeom prst="rect">
            <a:avLst/>
          </a:prstGeom>
        </p:spPr>
      </p:pic>
      <p:sp>
        <p:nvSpPr>
          <p:cNvPr id="13" name="مستطيل مستدير الزوايا 12"/>
          <p:cNvSpPr/>
          <p:nvPr/>
        </p:nvSpPr>
        <p:spPr>
          <a:xfrm>
            <a:off x="460626" y="1188392"/>
            <a:ext cx="1315723" cy="221457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EG" sz="2400" b="1" dirty="0">
                <a:solidFill>
                  <a:srgbClr val="FF0000"/>
                </a:solidFill>
              </a:rPr>
              <a:t>البيضة</a:t>
            </a:r>
            <a:r>
              <a:rPr lang="ar-SA" sz="2400" b="1" dirty="0">
                <a:solidFill>
                  <a:srgbClr val="FF0000"/>
                </a:solidFill>
              </a:rPr>
              <a:t> </a:t>
            </a:r>
            <a:r>
              <a:rPr lang="ar-EG" sz="2400" b="1" dirty="0">
                <a:solidFill>
                  <a:schemeClr val="tx1"/>
                </a:solidFill>
              </a:rPr>
              <a:t>تزحف الإناث لتضع بيوضها في رمل الشاطئ.</a:t>
            </a:r>
            <a:endParaRPr lang="en-US" sz="2400" b="1" dirty="0">
              <a:solidFill>
                <a:schemeClr val="tx1"/>
              </a:solidFill>
            </a:endParaRPr>
          </a:p>
        </p:txBody>
      </p:sp>
      <p:sp>
        <p:nvSpPr>
          <p:cNvPr id="14" name="مستطيل مستدير الزوايا 13"/>
          <p:cNvSpPr/>
          <p:nvPr/>
        </p:nvSpPr>
        <p:spPr>
          <a:xfrm>
            <a:off x="5204971" y="1155237"/>
            <a:ext cx="3143240" cy="13684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EG" sz="2800" b="1" dirty="0">
                <a:solidFill>
                  <a:srgbClr val="FF0000"/>
                </a:solidFill>
              </a:rPr>
              <a:t>السلاحف الصغيرة</a:t>
            </a:r>
            <a:r>
              <a:rPr lang="ar-SA" sz="2800" b="1" dirty="0">
                <a:solidFill>
                  <a:srgbClr val="FF0000"/>
                </a:solidFill>
              </a:rPr>
              <a:t> </a:t>
            </a:r>
            <a:br>
              <a:rPr lang="en-US" sz="2400" b="1" dirty="0">
                <a:solidFill>
                  <a:schemeClr val="tx1"/>
                </a:solidFill>
              </a:rPr>
            </a:br>
            <a:r>
              <a:rPr lang="ar-EG" sz="2400" b="1" dirty="0">
                <a:solidFill>
                  <a:schemeClr val="tx1"/>
                </a:solidFill>
              </a:rPr>
              <a:t>تفقس على الشاطئ ثم</a:t>
            </a:r>
            <a:r>
              <a:rPr lang="ar-SA" sz="2400" b="1" dirty="0">
                <a:solidFill>
                  <a:schemeClr val="tx1"/>
                </a:solidFill>
              </a:rPr>
              <a:t> </a:t>
            </a:r>
            <a:r>
              <a:rPr lang="ar-EG" sz="2400" b="1" dirty="0">
                <a:solidFill>
                  <a:schemeClr val="tx1"/>
                </a:solidFill>
              </a:rPr>
              <a:t>تزحف</a:t>
            </a:r>
            <a:r>
              <a:rPr lang="ar-SA" sz="2400" b="1" dirty="0">
                <a:solidFill>
                  <a:schemeClr val="tx1"/>
                </a:solidFill>
              </a:rPr>
              <a:t> </a:t>
            </a:r>
            <a:r>
              <a:rPr lang="ar-EG" sz="2400" b="1" dirty="0">
                <a:solidFill>
                  <a:schemeClr val="tx1"/>
                </a:solidFill>
              </a:rPr>
              <a:t>بسرعة نحو ماء البحر.</a:t>
            </a:r>
            <a:endParaRPr lang="en-US" sz="2400" b="1" dirty="0">
              <a:solidFill>
                <a:schemeClr val="tx1"/>
              </a:solidFill>
            </a:endParaRPr>
          </a:p>
        </p:txBody>
      </p:sp>
      <p:sp>
        <p:nvSpPr>
          <p:cNvPr id="15" name="مستطيل مستدير الزوايا 14"/>
          <p:cNvSpPr/>
          <p:nvPr/>
        </p:nvSpPr>
        <p:spPr>
          <a:xfrm>
            <a:off x="4889866" y="4581128"/>
            <a:ext cx="3773451" cy="178595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EG" sz="2800" b="1" dirty="0">
                <a:solidFill>
                  <a:srgbClr val="FF0000"/>
                </a:solidFill>
              </a:rPr>
              <a:t>سلحفاة مكتملة النمو</a:t>
            </a:r>
            <a:br>
              <a:rPr lang="en-US" sz="2800" b="1" dirty="0">
                <a:solidFill>
                  <a:srgbClr val="FF0000"/>
                </a:solidFill>
              </a:rPr>
            </a:br>
            <a:r>
              <a:rPr lang="ar-EG" sz="2800" b="1" dirty="0">
                <a:solidFill>
                  <a:schemeClr val="tx1"/>
                </a:solidFill>
              </a:rPr>
              <a:t>تنمو حتى 140كجم، وتبقى الإناث في البحر حتى يحين موعد وضع البيض.</a:t>
            </a:r>
            <a:endParaRPr lang="en-US" sz="2800" b="1" dirty="0">
              <a:solidFill>
                <a:schemeClr val="tx1"/>
              </a:solidFill>
            </a:endParaRPr>
          </a:p>
        </p:txBody>
      </p:sp>
      <p:pic>
        <p:nvPicPr>
          <p:cNvPr id="16" name="صورة 15" descr="45964.png"/>
          <p:cNvPicPr>
            <a:picLocks noChangeAspect="1"/>
          </p:cNvPicPr>
          <p:nvPr/>
        </p:nvPicPr>
        <p:blipFill>
          <a:blip r:embed="rId6" cstate="print"/>
          <a:stretch>
            <a:fillRect/>
          </a:stretch>
        </p:blipFill>
        <p:spPr>
          <a:xfrm>
            <a:off x="1680924" y="1257990"/>
            <a:ext cx="2571800" cy="2275565"/>
          </a:xfrm>
          <a:prstGeom prst="rect">
            <a:avLst/>
          </a:prstGeom>
        </p:spPr>
      </p:pic>
      <p:pic>
        <p:nvPicPr>
          <p:cNvPr id="4" name="صورة 3">
            <a:extLst>
              <a:ext uri="{FF2B5EF4-FFF2-40B4-BE49-F238E27FC236}">
                <a16:creationId xmlns:a16="http://schemas.microsoft.com/office/drawing/2014/main" id="{330FA631-538A-43BA-BE6F-16642643C4AD}"/>
              </a:ext>
            </a:extLst>
          </p:cNvPr>
          <p:cNvPicPr>
            <a:picLocks noChangeAspect="1"/>
          </p:cNvPicPr>
          <p:nvPr/>
        </p:nvPicPr>
        <p:blipFill>
          <a:blip r:embed="rId7"/>
          <a:stretch>
            <a:fillRect/>
          </a:stretch>
        </p:blipFill>
        <p:spPr>
          <a:xfrm>
            <a:off x="744129" y="3580791"/>
            <a:ext cx="3352800" cy="2752725"/>
          </a:xfrm>
          <a:prstGeom prst="rect">
            <a:avLst/>
          </a:prstGeom>
        </p:spPr>
      </p:pic>
      <p:sp>
        <p:nvSpPr>
          <p:cNvPr id="19" name="مربع نص 18">
            <a:extLst>
              <a:ext uri="{FF2B5EF4-FFF2-40B4-BE49-F238E27FC236}">
                <a16:creationId xmlns:a16="http://schemas.microsoft.com/office/drawing/2014/main" id="{A9E443D5-35E4-4223-9E8A-2C85C5264E99}"/>
              </a:ext>
            </a:extLst>
          </p:cNvPr>
          <p:cNvSpPr txBox="1"/>
          <p:nvPr/>
        </p:nvSpPr>
        <p:spPr>
          <a:xfrm>
            <a:off x="685129" y="372044"/>
            <a:ext cx="7663082" cy="783193"/>
          </a:xfrm>
          <a:prstGeom prst="roundRect">
            <a:avLst/>
          </a:prstGeom>
          <a:noFill/>
        </p:spPr>
        <p:txBody>
          <a:bodyPr wrap="square">
            <a:spAutoFit/>
          </a:bodyPr>
          <a:lstStyle/>
          <a:p>
            <a:pPr algn="ctr" rtl="1"/>
            <a:r>
              <a:rPr lang="ar-EG" sz="4000" b="1" dirty="0"/>
              <a:t>دورة حيـــــــاة </a:t>
            </a:r>
            <a:r>
              <a:rPr lang="ar-SA" sz="4000" b="1" dirty="0" err="1"/>
              <a:t>السلحف</a:t>
            </a:r>
            <a:r>
              <a:rPr lang="ar-EG" sz="4000" b="1" dirty="0"/>
              <a:t>ــــــ</a:t>
            </a:r>
            <a:r>
              <a:rPr lang="ar-SA" sz="4000" b="1" dirty="0" err="1"/>
              <a:t>اة</a:t>
            </a:r>
            <a:r>
              <a:rPr lang="ar-SA" sz="4000" b="1" dirty="0"/>
              <a:t> البح</a:t>
            </a:r>
            <a:r>
              <a:rPr lang="ar-EG" sz="4000" b="1" dirty="0"/>
              <a:t>ــــــــــــ</a:t>
            </a:r>
            <a:r>
              <a:rPr lang="ar-SA" sz="4000" b="1" dirty="0"/>
              <a:t>رية</a:t>
            </a:r>
            <a:endParaRPr lang="ar-EG" sz="4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البيضة تزحف الإناث لتضع بيوضها في رمل الشاطئ.wav"/>
                                        </p:tgtEl>
                                      </p:cMediaNode>
                                    </p:audio>
                                  </p:subTnLst>
                                </p:cTn>
                              </p:par>
                              <p:par>
                                <p:cTn id="14" presetID="18" presetClass="entr" presetSubtype="1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strips(down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p:cTn id="2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4">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السلاحف الصغيرة تفقس على الشاطئ ثم تزحف.wav"/>
                                        </p:tgtEl>
                                      </p:cMediaNode>
                                    </p:audio>
                                  </p:subTnLst>
                                </p:cTn>
                              </p:par>
                              <p:par>
                                <p:cTn id="23" presetID="18" presetClass="entr" presetSubtype="1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trips(downLeft)">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p:cTn id="3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5">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سلحفاةٌ مكتملة النمو تنمو حتى 140كجم وتبق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ChangeArrowheads="1"/>
          </p:cNvSpPr>
          <p:nvPr/>
        </p:nvSpPr>
        <p:spPr bwMode="auto">
          <a:xfrm>
            <a:off x="684213" y="1916113"/>
            <a:ext cx="7848600" cy="3416300"/>
          </a:xfrm>
          <a:prstGeom prst="rect">
            <a:avLst/>
          </a:prstGeom>
          <a:noFill/>
          <a:ln w="9525">
            <a:noFill/>
            <a:miter lim="800000"/>
            <a:headEnd/>
            <a:tailEnd/>
          </a:ln>
        </p:spPr>
        <p:txBody>
          <a:bodyPr>
            <a:spAutoFit/>
          </a:bodyPr>
          <a:lstStyle/>
          <a:p>
            <a:pPr algn="justLow" rtl="1">
              <a:defRPr/>
            </a:pPr>
            <a:r>
              <a:rPr lang="ar-EG" sz="3600" b="1" dirty="0">
                <a:latin typeface="Arial" charset="0"/>
                <a:cs typeface="+mn-cs"/>
              </a:rPr>
              <a:t>ومع مرور الوقت تنمو الزواحف الصغيرة والأسماك والطيور وتكبر. عندها يمكن أن تتكاثر. ومعظم الزواحف والأسماك لا تعتني بصغارها بعد أن تفقس؛ لأن الصغار يمكنها البحث عن غذائها بنفسها. أما معظم الطيور فتعتني بصغارها حتى تصبح قادرة على الطيران، وتجد غذاءها بنفسها.</a:t>
            </a:r>
            <a:endParaRPr lang="en-US" sz="3600" b="1" dirty="0">
              <a:latin typeface="Times New Roman" pitchFamily="18" charset="0"/>
              <a:cs typeface="+mn-cs"/>
            </a:endParaRPr>
          </a:p>
        </p:txBody>
      </p:sp>
      <p:sp>
        <p:nvSpPr>
          <p:cNvPr id="3" name="TextBox 5"/>
          <p:cNvSpPr txBox="1"/>
          <p:nvPr/>
        </p:nvSpPr>
        <p:spPr bwMode="auto">
          <a:xfrm>
            <a:off x="684213" y="620688"/>
            <a:ext cx="7848600" cy="783193"/>
          </a:xfrm>
          <a:prstGeom prst="roundRect">
            <a:avLst/>
          </a:prstGeom>
        </p:spPr>
        <p:style>
          <a:lnRef idx="3">
            <a:schemeClr val="lt1"/>
          </a:lnRef>
          <a:fillRef idx="1">
            <a:schemeClr val="accent6"/>
          </a:fillRef>
          <a:effectRef idx="1">
            <a:schemeClr val="accent6"/>
          </a:effectRef>
          <a:fontRef idx="minor">
            <a:schemeClr val="lt1"/>
          </a:fontRef>
        </p:style>
        <p:txBody>
          <a:bodyPr rtlCol="1">
            <a:spAutoFit/>
          </a:bodyPr>
          <a:lstStyle/>
          <a:p>
            <a:pPr algn="ctr" rtl="1" fontAlgn="auto">
              <a:spcBef>
                <a:spcPts val="0"/>
              </a:spcBef>
              <a:spcAft>
                <a:spcPts val="0"/>
              </a:spcAft>
              <a:defRPr/>
            </a:pPr>
            <a:r>
              <a:rPr lang="ar-EG" sz="4000" b="1" dirty="0">
                <a:solidFill>
                  <a:srgbClr val="002060"/>
                </a:solidFill>
                <a:latin typeface="+mn-lt"/>
                <a:cs typeface="+mn-cs"/>
              </a:rPr>
              <a:t>كيف تنمو الزواحف والأسماك والطيور؟ </a:t>
            </a:r>
            <a:endParaRPr lang="en-US" sz="4000" b="1" dirty="0">
              <a:solidFill>
                <a:srgbClr val="002060"/>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p:cTn id="11" dur="500" fill="hold"/>
                                        <p:tgtEl>
                                          <p:spTgt spid="32772"/>
                                        </p:tgtEl>
                                        <p:attrNameLst>
                                          <p:attrName>ppt_w</p:attrName>
                                        </p:attrNameLst>
                                      </p:cBhvr>
                                      <p:tavLst>
                                        <p:tav tm="0">
                                          <p:val>
                                            <p:strVal val="#ppt_w*0.70"/>
                                          </p:val>
                                        </p:tav>
                                        <p:tav tm="100000">
                                          <p:val>
                                            <p:strVal val="#ppt_w"/>
                                          </p:val>
                                        </p:tav>
                                      </p:tavLst>
                                    </p:anim>
                                    <p:anim calcmode="lin" valueType="num">
                                      <p:cBhvr>
                                        <p:cTn id="12" dur="500" fill="hold"/>
                                        <p:tgtEl>
                                          <p:spTgt spid="32772"/>
                                        </p:tgtEl>
                                        <p:attrNameLst>
                                          <p:attrName>ppt_h</p:attrName>
                                        </p:attrNameLst>
                                      </p:cBhvr>
                                      <p:tavLst>
                                        <p:tav tm="0">
                                          <p:val>
                                            <p:strVal val="#ppt_h"/>
                                          </p:val>
                                        </p:tav>
                                        <p:tav tm="100000">
                                          <p:val>
                                            <p:strVal val="#ppt_h"/>
                                          </p:val>
                                        </p:tav>
                                      </p:tavLst>
                                    </p:anim>
                                    <p:animEffect transition="in" filter="fade">
                                      <p:cBhvr>
                                        <p:cTn id="13" dur="500"/>
                                        <p:tgtEl>
                                          <p:spTgt spid="32772"/>
                                        </p:tgtEl>
                                      </p:cBhvr>
                                    </p:animEffect>
                                  </p:childTnLst>
                                  <p:subTnLst>
                                    <p:audio>
                                      <p:cMediaNode>
                                        <p:cTn display="0" masterRel="sameClick">
                                          <p:stCondLst>
                                            <p:cond evt="begin" delay="0">
                                              <p:tn val="9"/>
                                            </p:cond>
                                          </p:stCondLst>
                                          <p:endCondLst>
                                            <p:cond evt="onStopAudio" delay="0">
                                              <p:tgtEl>
                                                <p:sldTgt/>
                                              </p:tgtEl>
                                            </p:cond>
                                          </p:endCondLst>
                                        </p:cTn>
                                        <p:tgtEl>
                                          <p:sndTgt r:embed="rId2" name="ومع مرور الوقت تنمو الزواحف الصغيرة والأسما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9" name="Rectangle 8"/>
          <p:cNvSpPr>
            <a:spLocks noChangeArrowheads="1"/>
          </p:cNvSpPr>
          <p:nvPr/>
        </p:nvSpPr>
        <p:spPr bwMode="auto">
          <a:xfrm>
            <a:off x="-295723" y="2206390"/>
            <a:ext cx="8643938" cy="708025"/>
          </a:xfrm>
          <a:prstGeom prst="rect">
            <a:avLst/>
          </a:prstGeom>
          <a:noFill/>
          <a:ln w="9525">
            <a:noFill/>
            <a:miter lim="800000"/>
            <a:headEnd/>
            <a:tailEnd/>
          </a:ln>
        </p:spPr>
        <p:txBody>
          <a:bodyPr>
            <a:spAutoFit/>
          </a:bodyPr>
          <a:lstStyle/>
          <a:p>
            <a:pPr algn="r" rtl="1">
              <a:defRPr/>
            </a:pPr>
            <a:r>
              <a:rPr lang="ar-SA" sz="4000" b="1" dirty="0" err="1">
                <a:solidFill>
                  <a:srgbClr val="7030A0"/>
                </a:solidFill>
                <a:latin typeface="Calibri" pitchFamily="34" charset="0"/>
                <a:cs typeface="+mn-cs"/>
              </a:rPr>
              <a:t>الت</a:t>
            </a:r>
            <a:r>
              <a:rPr lang="ar-EG" sz="4000" b="1" dirty="0">
                <a:solidFill>
                  <a:srgbClr val="7030A0"/>
                </a:solidFill>
                <a:latin typeface="Calibri" pitchFamily="34" charset="0"/>
                <a:cs typeface="+mn-cs"/>
              </a:rPr>
              <a:t>تابع. </a:t>
            </a:r>
            <a:r>
              <a:rPr lang="ar-EG" sz="3200" b="1" dirty="0">
                <a:latin typeface="Calibri" pitchFamily="34" charset="0"/>
                <a:cs typeface="+mn-cs"/>
              </a:rPr>
              <a:t>ماذا يحدث بعد أن تضع </a:t>
            </a:r>
            <a:r>
              <a:rPr lang="ar-EG" sz="3200" b="1" dirty="0" err="1">
                <a:latin typeface="Calibri" pitchFamily="34" charset="0"/>
                <a:cs typeface="+mn-cs"/>
              </a:rPr>
              <a:t>ال</a:t>
            </a:r>
            <a:r>
              <a:rPr lang="ar-SA" sz="3200" b="1" dirty="0">
                <a:latin typeface="Calibri" pitchFamily="34" charset="0"/>
                <a:cs typeface="+mn-cs"/>
              </a:rPr>
              <a:t>أسماك </a:t>
            </a:r>
            <a:r>
              <a:rPr lang="ar-SA" sz="3200" b="1" dirty="0" err="1">
                <a:latin typeface="Calibri" pitchFamily="34" charset="0"/>
                <a:cs typeface="+mn-cs"/>
              </a:rPr>
              <a:t>البي</a:t>
            </a:r>
            <a:r>
              <a:rPr lang="ar-EG" sz="3200" b="1" dirty="0">
                <a:latin typeface="Calibri" pitchFamily="34" charset="0"/>
                <a:cs typeface="+mn-cs"/>
              </a:rPr>
              <a:t>و</a:t>
            </a:r>
            <a:r>
              <a:rPr lang="ar-SA" sz="3200" b="1" dirty="0">
                <a:latin typeface="Calibri" pitchFamily="34" charset="0"/>
                <a:cs typeface="+mn-cs"/>
              </a:rPr>
              <a:t>ض؟</a:t>
            </a:r>
            <a:endParaRPr lang="en-US" sz="3200" b="1" dirty="0">
              <a:latin typeface="Calibri" pitchFamily="34" charset="0"/>
              <a:cs typeface="+mn-cs"/>
            </a:endParaRPr>
          </a:p>
        </p:txBody>
      </p:sp>
      <p:sp>
        <p:nvSpPr>
          <p:cNvPr id="17409" name="Rectangle 1"/>
          <p:cNvSpPr>
            <a:spLocks noChangeArrowheads="1"/>
          </p:cNvSpPr>
          <p:nvPr/>
        </p:nvSpPr>
        <p:spPr bwMode="auto">
          <a:xfrm>
            <a:off x="1043608" y="3111341"/>
            <a:ext cx="7305026" cy="2062103"/>
          </a:xfrm>
          <a:prstGeom prst="rect">
            <a:avLst/>
          </a:prstGeom>
          <a:noFill/>
          <a:ln w="9525">
            <a:noFill/>
            <a:miter lim="800000"/>
            <a:headEnd/>
            <a:tailEnd/>
          </a:ln>
        </p:spPr>
        <p:txBody>
          <a:bodyPr wrap="square" anchor="ctr">
            <a:spAutoFit/>
          </a:bodyPr>
          <a:lstStyle/>
          <a:p>
            <a:pPr algn="ctr" rtl="1"/>
            <a:r>
              <a:rPr lang="ar-EG" sz="3200" b="1" dirty="0">
                <a:solidFill>
                  <a:srgbClr val="FF0000"/>
                </a:solidFill>
              </a:rPr>
              <a:t>البيضة – أسماك صغيرة – أسماك مكتملة النمو</a:t>
            </a:r>
            <a:r>
              <a:rPr lang="ar-SA" sz="3200" b="1" dirty="0">
                <a:solidFill>
                  <a:srgbClr val="FF0000"/>
                </a:solidFill>
              </a:rPr>
              <a:t>.</a:t>
            </a:r>
            <a:endParaRPr lang="ar-EG" sz="3200" b="1" dirty="0">
              <a:solidFill>
                <a:srgbClr val="FF0000"/>
              </a:solidFill>
            </a:endParaRPr>
          </a:p>
          <a:p>
            <a:pPr algn="justLow" rtl="1"/>
            <a:r>
              <a:rPr lang="ar-EG" sz="3200" b="1" dirty="0">
                <a:solidFill>
                  <a:srgbClr val="7030A0"/>
                </a:solidFill>
              </a:rPr>
              <a:t>بعد أن تضع </a:t>
            </a:r>
            <a:r>
              <a:rPr lang="ar-EG" sz="3200" b="1" dirty="0" err="1">
                <a:solidFill>
                  <a:srgbClr val="7030A0"/>
                </a:solidFill>
              </a:rPr>
              <a:t>البيوض</a:t>
            </a:r>
            <a:r>
              <a:rPr lang="ar-EG" sz="3200" b="1" dirty="0">
                <a:solidFill>
                  <a:srgbClr val="7030A0"/>
                </a:solidFill>
              </a:rPr>
              <a:t> تفقس الأسماك الصغيرة وتبدأ البحث عن الغذاء بنفسها، ثم تنمو حتى يكتمل نموها، ثم تتكاثر.</a:t>
            </a:r>
          </a:p>
        </p:txBody>
      </p:sp>
      <p:sp>
        <p:nvSpPr>
          <p:cNvPr id="14" name="مربع نص 13"/>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1" name="مربع نص 4"/>
          <p:cNvSpPr txBox="1"/>
          <p:nvPr/>
        </p:nvSpPr>
        <p:spPr>
          <a:xfrm>
            <a:off x="3275856" y="819146"/>
            <a:ext cx="3714750" cy="919401"/>
          </a:xfrm>
          <a:prstGeom prst="roundRect">
            <a:avLst/>
          </a:prstGeom>
        </p:spPr>
        <p:style>
          <a:lnRef idx="3">
            <a:schemeClr val="lt1"/>
          </a:lnRef>
          <a:fillRef idx="1">
            <a:schemeClr val="accent6"/>
          </a:fillRef>
          <a:effectRef idx="1">
            <a:schemeClr val="accent6"/>
          </a:effectRef>
          <a:fontRef idx="minor">
            <a:schemeClr val="lt1"/>
          </a:fontRef>
        </p:style>
        <p:txBody>
          <a:bodyPr>
            <a:spAutoFit/>
          </a:bodyPr>
          <a:lstStyle/>
          <a:p>
            <a:pPr algn="ctr" rtl="1" fontAlgn="auto">
              <a:spcBef>
                <a:spcPts val="0"/>
              </a:spcBef>
              <a:spcAft>
                <a:spcPts val="0"/>
              </a:spcAft>
              <a:defRPr/>
            </a:pPr>
            <a:r>
              <a:rPr lang="ar-EG" sz="4800" b="1" dirty="0">
                <a:latin typeface="+mn-lt"/>
                <a:cs typeface="+mn-cs"/>
              </a:rPr>
              <a:t>أختبر نفســــي:</a:t>
            </a:r>
            <a:endParaRPr lang="en-US" sz="4800" b="1" dirty="0">
              <a:latin typeface="+mn-lt"/>
              <a:cs typeface="+mn-cs"/>
            </a:endParaRPr>
          </a:p>
        </p:txBody>
      </p:sp>
      <p:pic>
        <p:nvPicPr>
          <p:cNvPr id="12" name="Picture 2"/>
          <p:cNvPicPr>
            <a:picLocks noChangeAspect="1" noChangeArrowheads="1"/>
          </p:cNvPicPr>
          <p:nvPr/>
        </p:nvPicPr>
        <p:blipFill>
          <a:blip r:embed="rId6"/>
          <a:srcRect/>
          <a:stretch>
            <a:fillRect/>
          </a:stretch>
        </p:blipFill>
        <p:spPr bwMode="auto">
          <a:xfrm>
            <a:off x="7164288" y="1028813"/>
            <a:ext cx="500066" cy="50006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style.rotation</p:attrName>
                                        </p:attrNameLst>
                                      </p:cBhvr>
                                      <p:tavLst>
                                        <p:tav tm="0">
                                          <p:val>
                                            <p:fltVal val="720"/>
                                          </p:val>
                                        </p:tav>
                                        <p:tav tm="100000">
                                          <p:val>
                                            <p:fltVal val="0"/>
                                          </p:val>
                                        </p:tav>
                                      </p:tavLst>
                                    </p:anim>
                                    <p:anim calcmode="lin" valueType="num">
                                      <p:cBhvr>
                                        <p:cTn id="9" dur="500" fill="hold"/>
                                        <p:tgtEl>
                                          <p:spTgt spid="11"/>
                                        </p:tgtEl>
                                        <p:attrNameLst>
                                          <p:attrName>ppt_h</p:attrName>
                                        </p:attrNameLst>
                                      </p:cBhvr>
                                      <p:tavLst>
                                        <p:tav tm="0">
                                          <p:val>
                                            <p:fltVal val="0"/>
                                          </p:val>
                                        </p:tav>
                                        <p:tav tm="100000">
                                          <p:val>
                                            <p:strVal val="#ppt_h"/>
                                          </p:val>
                                        </p:tav>
                                      </p:tavLst>
                                    </p:anim>
                                    <p:anim calcmode="lin" valueType="num">
                                      <p:cBhvr>
                                        <p:cTn id="10" dur="500" fill="hold"/>
                                        <p:tgtEl>
                                          <p:spTgt spid="11"/>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أختبــــــر نفســــي.wav"/>
                                        </p:tgtEl>
                                      </p:cMediaNode>
                                    </p:audio>
                                  </p:subTnLst>
                                </p:cTn>
                              </p:par>
                              <p:par>
                                <p:cTn id="11" presetID="4"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0729"/>
                                        </p:tgtEl>
                                        <p:attrNameLst>
                                          <p:attrName>style.visibility</p:attrName>
                                        </p:attrNameLst>
                                      </p:cBhvr>
                                      <p:to>
                                        <p:strVal val="visible"/>
                                      </p:to>
                                    </p:set>
                                    <p:animEffect transition="in" filter="box(out)">
                                      <p:cBhvr>
                                        <p:cTn id="18" dur="500"/>
                                        <p:tgtEl>
                                          <p:spTgt spid="30729"/>
                                        </p:tgtEl>
                                      </p:cBhvr>
                                    </p:animEffect>
                                  </p:childTnLst>
                                  <p:subTnLst>
                                    <p:audio>
                                      <p:cMediaNode>
                                        <p:cTn display="0" masterRel="sameClick">
                                          <p:stCondLst>
                                            <p:cond evt="begin" delay="0">
                                              <p:tn val="16"/>
                                            </p:cond>
                                          </p:stCondLst>
                                          <p:endCondLst>
                                            <p:cond evt="onStopAudio" delay="0">
                                              <p:tgtEl>
                                                <p:sldTgt/>
                                              </p:tgtEl>
                                            </p:cond>
                                          </p:endCondLst>
                                        </p:cTn>
                                        <p:tgtEl>
                                          <p:sndTgt r:embed="rId3" name="التتابع ماذا يحدث بعد أن تضع.wav"/>
                                        </p:tgtEl>
                                      </p:cMediaNode>
                                    </p:audio>
                                  </p:sub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17409">
                                            <p:txEl>
                                              <p:pRg st="0" end="0"/>
                                            </p:txEl>
                                          </p:spTgt>
                                        </p:tgtEl>
                                        <p:attrNameLst>
                                          <p:attrName>style.visibility</p:attrName>
                                        </p:attrNameLst>
                                      </p:cBhvr>
                                      <p:to>
                                        <p:strVal val="visible"/>
                                      </p:to>
                                    </p:set>
                                    <p:animScale>
                                      <p:cBhvr>
                                        <p:cTn id="23" dur="500" decel="50000" fill="hold">
                                          <p:stCondLst>
                                            <p:cond delay="0"/>
                                          </p:stCondLst>
                                        </p:cTn>
                                        <p:tgtEl>
                                          <p:spTgt spid="1740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500" decel="50000" fill="hold">
                                          <p:stCondLst>
                                            <p:cond delay="0"/>
                                          </p:stCondLst>
                                        </p:cTn>
                                        <p:tgtEl>
                                          <p:spTgt spid="17409">
                                            <p:txEl>
                                              <p:pRg st="0" end="0"/>
                                            </p:txEl>
                                          </p:spTgt>
                                        </p:tgtEl>
                                        <p:attrNameLst>
                                          <p:attrName>ppt_x</p:attrName>
                                          <p:attrName>ppt_y</p:attrName>
                                        </p:attrNameLst>
                                      </p:cBhvr>
                                    </p:animMotion>
                                    <p:animEffect transition="in" filter="fade">
                                      <p:cBhvr>
                                        <p:cTn id="25" dur="500"/>
                                        <p:tgtEl>
                                          <p:spTgt spid="17409">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4" name="البيضة – أسماك صغيرة – أسماك مكتملة النمو.wav"/>
                                        </p:tgtEl>
                                      </p:cMediaNode>
                                    </p:audio>
                                  </p:sub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childTnLst>
                                    <p:set>
                                      <p:cBhvr>
                                        <p:cTn id="29" dur="1" fill="hold">
                                          <p:stCondLst>
                                            <p:cond delay="0"/>
                                          </p:stCondLst>
                                        </p:cTn>
                                        <p:tgtEl>
                                          <p:spTgt spid="17409">
                                            <p:txEl>
                                              <p:pRg st="1" end="1"/>
                                            </p:txEl>
                                          </p:spTgt>
                                        </p:tgtEl>
                                        <p:attrNameLst>
                                          <p:attrName>style.visibility</p:attrName>
                                        </p:attrNameLst>
                                      </p:cBhvr>
                                      <p:to>
                                        <p:strVal val="visible"/>
                                      </p:to>
                                    </p:set>
                                    <p:animScale>
                                      <p:cBhvr>
                                        <p:cTn id="30" dur="500" decel="50000" fill="hold">
                                          <p:stCondLst>
                                            <p:cond delay="0"/>
                                          </p:stCondLst>
                                        </p:cTn>
                                        <p:tgtEl>
                                          <p:spTgt spid="1740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17409">
                                            <p:txEl>
                                              <p:pRg st="1" end="1"/>
                                            </p:txEl>
                                          </p:spTgt>
                                        </p:tgtEl>
                                        <p:attrNameLst>
                                          <p:attrName>ppt_x</p:attrName>
                                          <p:attrName>ppt_y</p:attrName>
                                        </p:attrNameLst>
                                      </p:cBhvr>
                                    </p:animMotion>
                                    <p:animEffect transition="in" filter="fade">
                                      <p:cBhvr>
                                        <p:cTn id="32" dur="500"/>
                                        <p:tgtEl>
                                          <p:spTgt spid="17409">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5" name="بعد أن تضع البيوض تفقس الأسما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P spid="17409" grpId="0" uiExpand="1" build="allAtOnce"/>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ربع نص 13"/>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1" name="مربع نص 4"/>
          <p:cNvSpPr txBox="1"/>
          <p:nvPr/>
        </p:nvSpPr>
        <p:spPr>
          <a:xfrm>
            <a:off x="2750344" y="717277"/>
            <a:ext cx="3714750" cy="919401"/>
          </a:xfrm>
          <a:prstGeom prst="roundRect">
            <a:avLst/>
          </a:prstGeom>
        </p:spPr>
        <p:style>
          <a:lnRef idx="3">
            <a:schemeClr val="lt1"/>
          </a:lnRef>
          <a:fillRef idx="1">
            <a:schemeClr val="accent6"/>
          </a:fillRef>
          <a:effectRef idx="1">
            <a:schemeClr val="accent6"/>
          </a:effectRef>
          <a:fontRef idx="minor">
            <a:schemeClr val="lt1"/>
          </a:fontRef>
        </p:style>
        <p:txBody>
          <a:bodyPr>
            <a:spAutoFit/>
          </a:bodyPr>
          <a:lstStyle/>
          <a:p>
            <a:pPr algn="ctr" rtl="1" fontAlgn="auto">
              <a:spcBef>
                <a:spcPts val="0"/>
              </a:spcBef>
              <a:spcAft>
                <a:spcPts val="0"/>
              </a:spcAft>
              <a:defRPr/>
            </a:pPr>
            <a:r>
              <a:rPr lang="ar-EG" sz="4800" b="1" dirty="0">
                <a:latin typeface="+mn-lt"/>
                <a:cs typeface="+mn-cs"/>
              </a:rPr>
              <a:t>أختبر نفســــي:</a:t>
            </a:r>
            <a:endParaRPr lang="en-US" sz="4800" b="1" dirty="0">
              <a:latin typeface="+mn-lt"/>
              <a:cs typeface="+mn-cs"/>
            </a:endParaRPr>
          </a:p>
        </p:txBody>
      </p:sp>
      <p:pic>
        <p:nvPicPr>
          <p:cNvPr id="12" name="Picture 2"/>
          <p:cNvPicPr>
            <a:picLocks noChangeAspect="1" noChangeArrowheads="1"/>
          </p:cNvPicPr>
          <p:nvPr/>
        </p:nvPicPr>
        <p:blipFill>
          <a:blip r:embed="rId7"/>
          <a:srcRect/>
          <a:stretch>
            <a:fillRect/>
          </a:stretch>
        </p:blipFill>
        <p:spPr bwMode="auto">
          <a:xfrm>
            <a:off x="6588224" y="941388"/>
            <a:ext cx="500066" cy="500066"/>
          </a:xfrm>
          <a:prstGeom prst="rect">
            <a:avLst/>
          </a:prstGeom>
          <a:noFill/>
          <a:ln w="9525">
            <a:noFill/>
            <a:miter lim="800000"/>
            <a:headEnd/>
            <a:tailEnd/>
          </a:ln>
          <a:effectLst/>
        </p:spPr>
      </p:pic>
      <p:sp>
        <p:nvSpPr>
          <p:cNvPr id="8" name="Rectangle 8"/>
          <p:cNvSpPr>
            <a:spLocks noChangeArrowheads="1"/>
          </p:cNvSpPr>
          <p:nvPr/>
        </p:nvSpPr>
        <p:spPr bwMode="auto">
          <a:xfrm>
            <a:off x="430245" y="2143116"/>
            <a:ext cx="8143875" cy="1246187"/>
          </a:xfrm>
          <a:prstGeom prst="rect">
            <a:avLst/>
          </a:prstGeom>
          <a:noFill/>
          <a:ln w="9525">
            <a:noFill/>
            <a:miter lim="800000"/>
            <a:headEnd/>
            <a:tailEnd/>
          </a:ln>
        </p:spPr>
        <p:txBody>
          <a:bodyPr>
            <a:spAutoFit/>
          </a:bodyPr>
          <a:lstStyle/>
          <a:p>
            <a:pPr algn="r" rtl="1">
              <a:lnSpc>
                <a:spcPts val="4500"/>
              </a:lnSpc>
              <a:defRPr/>
            </a:pPr>
            <a:r>
              <a:rPr lang="ar-EG" sz="4000" b="1" dirty="0">
                <a:solidFill>
                  <a:srgbClr val="7030A0"/>
                </a:solidFill>
                <a:latin typeface="Calibri" pitchFamily="34" charset="0"/>
                <a:cs typeface="+mn-cs"/>
              </a:rPr>
              <a:t>التفكير </a:t>
            </a:r>
            <a:r>
              <a:rPr lang="ar-EG" sz="4000" b="1" dirty="0" err="1">
                <a:solidFill>
                  <a:srgbClr val="7030A0"/>
                </a:solidFill>
                <a:latin typeface="Calibri" pitchFamily="34" charset="0"/>
                <a:cs typeface="+mn-cs"/>
              </a:rPr>
              <a:t>الناقد.</a:t>
            </a:r>
            <a:r>
              <a:rPr lang="ar-EG" sz="4000" b="1" dirty="0">
                <a:solidFill>
                  <a:srgbClr val="7030A0"/>
                </a:solidFill>
                <a:latin typeface="Calibri" pitchFamily="34" charset="0"/>
                <a:cs typeface="+mn-cs"/>
              </a:rPr>
              <a:t> </a:t>
            </a:r>
            <a:r>
              <a:rPr lang="ar-EG" sz="3200" b="1" dirty="0">
                <a:latin typeface="Calibri" pitchFamily="34" charset="0"/>
                <a:cs typeface="+mn-cs"/>
              </a:rPr>
              <a:t>ما أوجه الشبه وأوجه الاختلاف بين دورة حياة الزواحف ودورة حياة البرمائيات؟</a:t>
            </a:r>
            <a:endParaRPr lang="en-US" sz="3200" b="1" dirty="0">
              <a:latin typeface="Calibri" pitchFamily="34" charset="0"/>
              <a:cs typeface="+mn-cs"/>
            </a:endParaRPr>
          </a:p>
        </p:txBody>
      </p:sp>
      <p:sp>
        <p:nvSpPr>
          <p:cNvPr id="10" name="Rectangle 1"/>
          <p:cNvSpPr>
            <a:spLocks noChangeArrowheads="1"/>
          </p:cNvSpPr>
          <p:nvPr/>
        </p:nvSpPr>
        <p:spPr bwMode="auto">
          <a:xfrm>
            <a:off x="642910" y="3453846"/>
            <a:ext cx="7929618" cy="1077218"/>
          </a:xfrm>
          <a:prstGeom prst="rect">
            <a:avLst/>
          </a:prstGeom>
          <a:noFill/>
          <a:ln w="9525">
            <a:noFill/>
            <a:miter lim="800000"/>
            <a:headEnd/>
            <a:tailEnd/>
          </a:ln>
        </p:spPr>
        <p:txBody>
          <a:bodyPr wrap="square" anchor="ctr">
            <a:spAutoFit/>
          </a:bodyPr>
          <a:lstStyle/>
          <a:p>
            <a:pPr lvl="0" algn="justLow" rtl="1"/>
            <a:r>
              <a:rPr lang="ar-EG" sz="3200" b="1" dirty="0">
                <a:solidFill>
                  <a:srgbClr val="C00000"/>
                </a:solidFill>
              </a:rPr>
              <a:t>دورة حياة الضفدع:</a:t>
            </a:r>
            <a:endParaRPr lang="ar-SA" sz="3200" b="1" dirty="0">
              <a:solidFill>
                <a:srgbClr val="C00000"/>
              </a:solidFill>
            </a:endParaRPr>
          </a:p>
          <a:p>
            <a:pPr lvl="0" algn="justLow" rtl="1"/>
            <a:r>
              <a:rPr lang="ar-EG" sz="3200" b="1" dirty="0">
                <a:solidFill>
                  <a:srgbClr val="FF0000"/>
                </a:solidFill>
              </a:rPr>
              <a:t>البيضة </a:t>
            </a:r>
            <a:r>
              <a:rPr lang="ar-SA" sz="3200" b="1" dirty="0">
                <a:solidFill>
                  <a:srgbClr val="FF0000"/>
                </a:solidFill>
              </a:rPr>
              <a:t>-</a:t>
            </a:r>
            <a:r>
              <a:rPr lang="ar-EG" sz="3200" b="1" dirty="0">
                <a:solidFill>
                  <a:srgbClr val="FF0000"/>
                </a:solidFill>
              </a:rPr>
              <a:t> أبو ذنيبة - ضفدع صغير - ضفدع مكتمل النمو</a:t>
            </a:r>
            <a:r>
              <a:rPr lang="ar-SA" sz="3200" b="1" dirty="0">
                <a:solidFill>
                  <a:srgbClr val="FF0000"/>
                </a:solidFill>
              </a:rPr>
              <a:t>.</a:t>
            </a:r>
            <a:endParaRPr lang="en-US" sz="3200" dirty="0">
              <a:solidFill>
                <a:srgbClr val="FF0000"/>
              </a:solidFill>
            </a:endParaRPr>
          </a:p>
        </p:txBody>
      </p:sp>
      <p:sp>
        <p:nvSpPr>
          <p:cNvPr id="9" name="Rectangle 1"/>
          <p:cNvSpPr>
            <a:spLocks noChangeArrowheads="1"/>
          </p:cNvSpPr>
          <p:nvPr/>
        </p:nvSpPr>
        <p:spPr bwMode="auto">
          <a:xfrm>
            <a:off x="642910" y="4929198"/>
            <a:ext cx="7929618" cy="1077218"/>
          </a:xfrm>
          <a:prstGeom prst="rect">
            <a:avLst/>
          </a:prstGeom>
          <a:noFill/>
          <a:ln w="9525">
            <a:noFill/>
            <a:miter lim="800000"/>
            <a:headEnd/>
            <a:tailEnd/>
          </a:ln>
        </p:spPr>
        <p:txBody>
          <a:bodyPr wrap="square" anchor="ctr">
            <a:spAutoFit/>
          </a:bodyPr>
          <a:lstStyle/>
          <a:p>
            <a:pPr lvl="0" algn="justLow" rtl="1"/>
            <a:r>
              <a:rPr lang="ar-EG" sz="3200" b="1" dirty="0">
                <a:solidFill>
                  <a:srgbClr val="C00000"/>
                </a:solidFill>
              </a:rPr>
              <a:t>دورة حياة السلحفاة: </a:t>
            </a:r>
            <a:endParaRPr lang="ar-SA" sz="3200" b="1" dirty="0">
              <a:solidFill>
                <a:srgbClr val="C00000"/>
              </a:solidFill>
            </a:endParaRPr>
          </a:p>
          <a:p>
            <a:pPr lvl="0" algn="justLow" rtl="1"/>
            <a:r>
              <a:rPr lang="ar-EG" sz="3200" b="1" dirty="0">
                <a:solidFill>
                  <a:srgbClr val="FF0000"/>
                </a:solidFill>
              </a:rPr>
              <a:t>البيضة </a:t>
            </a:r>
            <a:r>
              <a:rPr lang="ar-SA" sz="3200" b="1" dirty="0">
                <a:solidFill>
                  <a:srgbClr val="FF0000"/>
                </a:solidFill>
              </a:rPr>
              <a:t>-</a:t>
            </a:r>
            <a:r>
              <a:rPr lang="ar-EG" sz="3200" b="1" dirty="0">
                <a:solidFill>
                  <a:srgbClr val="FF0000"/>
                </a:solidFill>
              </a:rPr>
              <a:t> السلاحف الصغيرة - سلحفاة مكتملة النمو</a:t>
            </a:r>
            <a:r>
              <a:rPr lang="ar-SA" sz="3200" b="1" dirty="0">
                <a:solidFill>
                  <a:srgbClr val="FF0000"/>
                </a:solidFill>
              </a:rPr>
              <a:t>. </a:t>
            </a:r>
            <a:endParaRPr lang="en-US" sz="32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التفكير الناقد ما أوجه الشبه وأوجه.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ox(in)">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دورة حياة الضفدع  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ox(in)">
                                      <p:cBhvr>
                                        <p:cTn id="17" dur="500"/>
                                        <p:tgtEl>
                                          <p:spTgt spid="10">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البيضة - أبو ذنيبة - ضفدع صغير - ضفدع مكتمل النمو.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ox(in)">
                                      <p:cBhvr>
                                        <p:cTn id="22" dur="500"/>
                                        <p:tgtEl>
                                          <p:spTgt spid="9">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دورة حياة السلحفاة.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ox(in)">
                                      <p:cBhvr>
                                        <p:cTn id="27" dur="500"/>
                                        <p:tgtEl>
                                          <p:spTgt spid="9">
                                            <p:txEl>
                                              <p:pRg st="1" end="1"/>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البيضة - السلاحف الصغيرة - سلحفاة مكتم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شكل حر 7"/>
          <p:cNvSpPr/>
          <p:nvPr/>
        </p:nvSpPr>
        <p:spPr>
          <a:xfrm>
            <a:off x="5004048" y="660443"/>
            <a:ext cx="3428992" cy="928694"/>
          </a:xfrm>
          <a:prstGeom prst="snip2DiagRect">
            <a:avLst/>
          </a:prstGeom>
          <a:solidFill>
            <a:srgbClr val="00B050"/>
          </a:soli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ar-EG" sz="4800" b="1" dirty="0">
                <a:solidFill>
                  <a:srgbClr val="FFFF00"/>
                </a:solidFill>
              </a:rPr>
              <a:t>الدرس الثاني</a:t>
            </a:r>
            <a:endParaRPr lang="en-US" sz="4800" b="1" dirty="0">
              <a:solidFill>
                <a:srgbClr val="FFFF00"/>
              </a:solidFill>
            </a:endParaRPr>
          </a:p>
        </p:txBody>
      </p:sp>
      <p:sp>
        <p:nvSpPr>
          <p:cNvPr id="9" name="مستطيل مستدير الزوايا 8"/>
          <p:cNvSpPr/>
          <p:nvPr/>
        </p:nvSpPr>
        <p:spPr>
          <a:xfrm>
            <a:off x="1835696" y="2276872"/>
            <a:ext cx="5786478" cy="928693"/>
          </a:xfrm>
          <a:prstGeom prst="roundRect">
            <a:avLst/>
          </a:prstGeom>
        </p:spPr>
        <p:style>
          <a:lnRef idx="3">
            <a:schemeClr val="lt1"/>
          </a:lnRef>
          <a:fillRef idx="1">
            <a:schemeClr val="accent2"/>
          </a:fillRef>
          <a:effectRef idx="1">
            <a:schemeClr val="accent2"/>
          </a:effectRef>
          <a:fontRef idx="minor">
            <a:schemeClr val="lt1"/>
          </a:fontRef>
        </p:style>
        <p:txBody>
          <a:bodyPr wrap="square" lIns="0" tIns="0" rIns="0" bIns="0" anchor="ctr" anchorCtr="0">
            <a:noAutofit/>
          </a:bodyPr>
          <a:lstStyle/>
          <a:p>
            <a:pPr algn="ctr">
              <a:defRPr/>
            </a:pPr>
            <a:r>
              <a:rPr lang="ar-EG" sz="5400" b="1" kern="10" dirty="0">
                <a:latin typeface="Arial"/>
                <a:cs typeface="Arial"/>
              </a:rPr>
              <a:t>دورات حياة الحيوانات</a:t>
            </a:r>
            <a:endParaRPr lang="en-US" sz="5400" b="1" kern="10" dirty="0">
              <a:latin typeface="Arial"/>
              <a:cs typeface="Arial"/>
            </a:endParaRPr>
          </a:p>
        </p:txBody>
      </p:sp>
      <p:sp>
        <p:nvSpPr>
          <p:cNvPr id="6" name="TextBox 7"/>
          <p:cNvSpPr txBox="1"/>
          <p:nvPr/>
        </p:nvSpPr>
        <p:spPr bwMode="auto">
          <a:xfrm>
            <a:off x="4260788" y="3623479"/>
            <a:ext cx="3384376" cy="708025"/>
          </a:xfrm>
          <a:prstGeom prst="rect">
            <a:avLst/>
          </a:prstGeom>
          <a:noFill/>
        </p:spPr>
        <p:txBody>
          <a:bodyPr wrap="square" rtlCol="1">
            <a:spAutoFit/>
          </a:bodyPr>
          <a:lstStyle/>
          <a:p>
            <a:pPr algn="ctr" fontAlgn="auto">
              <a:spcBef>
                <a:spcPts val="0"/>
              </a:spcBef>
              <a:spcAft>
                <a:spcPts val="0"/>
              </a:spcAft>
              <a:defRPr/>
            </a:pPr>
            <a:r>
              <a:rPr lang="ar-EG" sz="4000" b="1" dirty="0">
                <a:solidFill>
                  <a:srgbClr val="FF0000"/>
                </a:solidFill>
                <a:effectLst>
                  <a:outerShdw blurRad="38100" dist="38100" dir="2700000" algn="tl">
                    <a:srgbClr val="000000">
                      <a:alpha val="43137"/>
                    </a:srgbClr>
                  </a:outerShdw>
                </a:effectLst>
                <a:latin typeface="+mn-lt"/>
                <a:cs typeface="+mn-cs"/>
              </a:rPr>
              <a:t>أنظرُ وأتساءل</a:t>
            </a:r>
          </a:p>
        </p:txBody>
      </p:sp>
      <p:sp>
        <p:nvSpPr>
          <p:cNvPr id="7" name="Rectangle 2"/>
          <p:cNvSpPr>
            <a:spLocks noChangeArrowheads="1"/>
          </p:cNvSpPr>
          <p:nvPr/>
        </p:nvSpPr>
        <p:spPr bwMode="auto">
          <a:xfrm>
            <a:off x="2509038" y="4627897"/>
            <a:ext cx="5136126" cy="1569660"/>
          </a:xfrm>
          <a:prstGeom prst="rect">
            <a:avLst/>
          </a:prstGeom>
          <a:noFill/>
          <a:ln w="9525">
            <a:noFill/>
            <a:miter lim="800000"/>
            <a:headEnd/>
            <a:tailEnd/>
          </a:ln>
        </p:spPr>
        <p:txBody>
          <a:bodyPr wrap="square">
            <a:spAutoFit/>
          </a:bodyPr>
          <a:lstStyle/>
          <a:p>
            <a:pPr algn="justLow" rtl="1">
              <a:defRPr/>
            </a:pPr>
            <a:r>
              <a:rPr lang="ar-EG" sz="3200" b="1" dirty="0">
                <a:latin typeface="Times New Roman" pitchFamily="18" charset="0"/>
                <a:cs typeface="+mn-cs"/>
              </a:rPr>
              <a:t>تمر هذه العذراء بتغيرات كبيرة هل تتغير الحيوانات كلها بالطريقة نفسها؟</a:t>
            </a:r>
            <a:endParaRPr lang="en-US" sz="3200" b="1" dirty="0">
              <a:latin typeface="Times New Roman" pitchFamily="18" charset="0"/>
              <a:cs typeface="+mn-cs"/>
            </a:endParaRPr>
          </a:p>
          <a:p>
            <a:pPr algn="justLow" rtl="1">
              <a:defRPr/>
            </a:pPr>
            <a:r>
              <a:rPr lang="ar-EG" sz="3200" b="1" dirty="0">
                <a:latin typeface="Times New Roman" pitchFamily="18" charset="0"/>
                <a:cs typeface="+mn-cs"/>
              </a:rPr>
              <a:t>في أثناء نموها.</a:t>
            </a:r>
            <a:endParaRPr lang="ar-SA" sz="3200" b="1" dirty="0">
              <a:latin typeface="Times New Roman" pitchFamily="18" charset="0"/>
              <a:cs typeface="+mn-cs"/>
            </a:endParaRPr>
          </a:p>
        </p:txBody>
      </p:sp>
    </p:spTree>
  </p:cSld>
  <p:clrMapOvr>
    <a:masterClrMapping/>
  </p:clrMapOvr>
  <p:transition>
    <p:comb dir="vert"/>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 الثانى.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أنظر وأتساءل.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1" dur="500"/>
                                        <p:tgtEl>
                                          <p:spTgt spid="7">
                                            <p:txEl>
                                              <p:pRg st="0" end="0"/>
                                            </p:txEl>
                                          </p:spTgt>
                                        </p:tgtEl>
                                      </p:cBhvr>
                                    </p:animEffect>
                                  </p:childTnLst>
                                  <p:subTnLst>
                                    <p:audio>
                                      <p:cMediaNode mute="1">
                                        <p:cTn display="0" masterRel="sameClick">
                                          <p:stCondLst>
                                            <p:cond evt="begin" delay="0">
                                              <p:tn val="19"/>
                                            </p:cond>
                                          </p:stCondLst>
                                          <p:endCondLst>
                                            <p:cond evt="onStopAudio" delay="0">
                                              <p:tgtEl>
                                                <p:sldTgt/>
                                              </p:tgtEl>
                                            </p:cond>
                                          </p:endCondLst>
                                        </p:cTn>
                                        <p:tgtEl>
                                          <p:sndTgt r:embed="rId5" name="تمر هذه العذراء بتغيرات كبيرة في أثناء نموها.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6" dur="500"/>
                                        <p:tgtEl>
                                          <p:spTgt spid="7">
                                            <p:txEl>
                                              <p:pRg st="1" end="1"/>
                                            </p:txEl>
                                          </p:spTgt>
                                        </p:tgtEl>
                                      </p:cBhvr>
                                    </p:animEffect>
                                  </p:childTnLst>
                                  <p:subTnLst>
                                    <p:audio>
                                      <p:cMediaNode mute="1">
                                        <p:cTn display="0" masterRel="sameClick">
                                          <p:stCondLst>
                                            <p:cond evt="begin" delay="0">
                                              <p:tn val="24"/>
                                            </p:cond>
                                          </p:stCondLst>
                                          <p:endCondLst>
                                            <p:cond evt="onStopAudio" delay="0">
                                              <p:tgtEl>
                                                <p:sldTgt/>
                                              </p:tgtEl>
                                            </p:cond>
                                          </p:endCondLst>
                                        </p:cTn>
                                        <p:tgtEl>
                                          <p:sndTgt r:embed="rId5" name="تمر هذه العذراء بتغيرات كبيرة في أثناء نمو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ربع نص 13"/>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pic>
        <p:nvPicPr>
          <p:cNvPr id="12" name="Picture 2"/>
          <p:cNvPicPr>
            <a:picLocks noChangeAspect="1" noChangeArrowheads="1"/>
          </p:cNvPicPr>
          <p:nvPr/>
        </p:nvPicPr>
        <p:blipFill>
          <a:blip r:embed="rId7"/>
          <a:srcRect/>
          <a:stretch>
            <a:fillRect/>
          </a:stretch>
        </p:blipFill>
        <p:spPr bwMode="auto">
          <a:xfrm>
            <a:off x="6948264" y="859888"/>
            <a:ext cx="434137" cy="500066"/>
          </a:xfrm>
          <a:prstGeom prst="rect">
            <a:avLst/>
          </a:prstGeom>
          <a:noFill/>
          <a:ln w="9525">
            <a:noFill/>
            <a:miter lim="800000"/>
            <a:headEnd/>
            <a:tailEnd/>
          </a:ln>
          <a:effectLst/>
        </p:spPr>
      </p:pic>
      <p:sp>
        <p:nvSpPr>
          <p:cNvPr id="8" name="Rectangle 8"/>
          <p:cNvSpPr>
            <a:spLocks noChangeArrowheads="1"/>
          </p:cNvSpPr>
          <p:nvPr/>
        </p:nvSpPr>
        <p:spPr bwMode="auto">
          <a:xfrm>
            <a:off x="430245" y="2143116"/>
            <a:ext cx="8143875" cy="1246187"/>
          </a:xfrm>
          <a:prstGeom prst="rect">
            <a:avLst/>
          </a:prstGeom>
          <a:noFill/>
          <a:ln w="9525">
            <a:noFill/>
            <a:miter lim="800000"/>
            <a:headEnd/>
            <a:tailEnd/>
          </a:ln>
        </p:spPr>
        <p:txBody>
          <a:bodyPr>
            <a:spAutoFit/>
          </a:bodyPr>
          <a:lstStyle/>
          <a:p>
            <a:pPr algn="r" rtl="1">
              <a:lnSpc>
                <a:spcPts val="4500"/>
              </a:lnSpc>
              <a:defRPr/>
            </a:pPr>
            <a:r>
              <a:rPr lang="ar-EG" sz="4000" b="1" dirty="0">
                <a:solidFill>
                  <a:srgbClr val="7030A0"/>
                </a:solidFill>
                <a:latin typeface="Calibri" pitchFamily="34" charset="0"/>
                <a:cs typeface="+mn-cs"/>
              </a:rPr>
              <a:t>التفكير </a:t>
            </a:r>
            <a:r>
              <a:rPr lang="ar-EG" sz="4000" b="1" dirty="0" err="1">
                <a:solidFill>
                  <a:srgbClr val="7030A0"/>
                </a:solidFill>
                <a:latin typeface="Calibri" pitchFamily="34" charset="0"/>
                <a:cs typeface="+mn-cs"/>
              </a:rPr>
              <a:t>الناقد.</a:t>
            </a:r>
            <a:r>
              <a:rPr lang="ar-EG" sz="4000" b="1" dirty="0">
                <a:solidFill>
                  <a:srgbClr val="7030A0"/>
                </a:solidFill>
                <a:latin typeface="Calibri" pitchFamily="34" charset="0"/>
                <a:cs typeface="+mn-cs"/>
              </a:rPr>
              <a:t> </a:t>
            </a:r>
            <a:r>
              <a:rPr lang="ar-EG" sz="3200" b="1" dirty="0">
                <a:latin typeface="Calibri" pitchFamily="34" charset="0"/>
                <a:cs typeface="+mn-cs"/>
              </a:rPr>
              <a:t>ما أوجه الشبه وأوجه الاختلاف بين دورة حياة الزواحف ودورة حياة البرمائيات؟</a:t>
            </a:r>
            <a:endParaRPr lang="en-US" sz="3200" b="1" dirty="0">
              <a:latin typeface="Calibri" pitchFamily="34" charset="0"/>
              <a:cs typeface="+mn-cs"/>
            </a:endParaRPr>
          </a:p>
        </p:txBody>
      </p:sp>
      <p:sp>
        <p:nvSpPr>
          <p:cNvPr id="10" name="Rectangle 1"/>
          <p:cNvSpPr>
            <a:spLocks noChangeArrowheads="1"/>
          </p:cNvSpPr>
          <p:nvPr/>
        </p:nvSpPr>
        <p:spPr bwMode="auto">
          <a:xfrm>
            <a:off x="642910" y="3453846"/>
            <a:ext cx="7929618" cy="2554545"/>
          </a:xfrm>
          <a:prstGeom prst="rect">
            <a:avLst/>
          </a:prstGeom>
          <a:noFill/>
          <a:ln w="9525">
            <a:noFill/>
            <a:miter lim="800000"/>
            <a:headEnd/>
            <a:tailEnd/>
          </a:ln>
        </p:spPr>
        <p:txBody>
          <a:bodyPr wrap="square" anchor="ctr">
            <a:spAutoFit/>
          </a:bodyPr>
          <a:lstStyle/>
          <a:p>
            <a:pPr lvl="0" algn="justLow" rtl="1"/>
            <a:r>
              <a:rPr lang="ar-EG" sz="3200" b="1" dirty="0">
                <a:solidFill>
                  <a:srgbClr val="C00000"/>
                </a:solidFill>
              </a:rPr>
              <a:t>أوجه الشبه:</a:t>
            </a:r>
            <a:r>
              <a:rPr lang="ar-SA" sz="3200" b="1" dirty="0">
                <a:solidFill>
                  <a:srgbClr val="C00000"/>
                </a:solidFill>
              </a:rPr>
              <a:t> </a:t>
            </a:r>
            <a:r>
              <a:rPr lang="ar-EG" sz="3200" b="1" dirty="0">
                <a:solidFill>
                  <a:srgbClr val="7030A0"/>
                </a:solidFill>
              </a:rPr>
              <a:t>تبدأ دورة حياة الزواحف والبرمائيات بالبيض.</a:t>
            </a:r>
          </a:p>
          <a:p>
            <a:pPr lvl="0" algn="justLow" rtl="1"/>
            <a:r>
              <a:rPr lang="ar-EG" sz="3200" b="1" dirty="0">
                <a:solidFill>
                  <a:srgbClr val="C00000"/>
                </a:solidFill>
              </a:rPr>
              <a:t>أوجه الاختلاف: </a:t>
            </a:r>
            <a:r>
              <a:rPr lang="ar-EG" sz="3200" b="1" dirty="0">
                <a:solidFill>
                  <a:srgbClr val="7030A0"/>
                </a:solidFill>
              </a:rPr>
              <a:t>تمرُّ البرمائيات بمرحلة التَّحوُّل؛ فيخرج أبو </a:t>
            </a:r>
            <a:r>
              <a:rPr lang="ar-EG" sz="3200" b="1" dirty="0" err="1">
                <a:solidFill>
                  <a:srgbClr val="7030A0"/>
                </a:solidFill>
              </a:rPr>
              <a:t>ذنيبة</a:t>
            </a:r>
            <a:r>
              <a:rPr lang="ar-EG" sz="3200" b="1" dirty="0">
                <a:solidFill>
                  <a:srgbClr val="7030A0"/>
                </a:solidFill>
              </a:rPr>
              <a:t> من البيضة وهو لا يُشبه الأبوَيْن. </a:t>
            </a:r>
          </a:p>
          <a:p>
            <a:pPr lvl="0" algn="justLow" rtl="1"/>
            <a:r>
              <a:rPr lang="ar-EG" sz="3200" b="1" dirty="0">
                <a:solidFill>
                  <a:srgbClr val="006600"/>
                </a:solidFill>
              </a:rPr>
              <a:t>أما الزواحف فلا تمرّ بمرحلة التّحول فهي تُشبه آباءها عندما تفقس. </a:t>
            </a:r>
            <a:endParaRPr lang="en-US" sz="3200" dirty="0">
              <a:solidFill>
                <a:srgbClr val="006600"/>
              </a:solidFill>
            </a:endParaRPr>
          </a:p>
        </p:txBody>
      </p:sp>
      <p:sp>
        <p:nvSpPr>
          <p:cNvPr id="9" name="مربع نص 4">
            <a:extLst>
              <a:ext uri="{FF2B5EF4-FFF2-40B4-BE49-F238E27FC236}">
                <a16:creationId xmlns:a16="http://schemas.microsoft.com/office/drawing/2014/main" id="{85E18908-A35C-48F8-8831-32FF462DE1B0}"/>
              </a:ext>
            </a:extLst>
          </p:cNvPr>
          <p:cNvSpPr txBox="1"/>
          <p:nvPr/>
        </p:nvSpPr>
        <p:spPr>
          <a:xfrm>
            <a:off x="2915816" y="571500"/>
            <a:ext cx="3714750" cy="919401"/>
          </a:xfrm>
          <a:prstGeom prst="roundRect">
            <a:avLst/>
          </a:prstGeom>
        </p:spPr>
        <p:style>
          <a:lnRef idx="3">
            <a:schemeClr val="lt1"/>
          </a:lnRef>
          <a:fillRef idx="1">
            <a:schemeClr val="accent6"/>
          </a:fillRef>
          <a:effectRef idx="1">
            <a:schemeClr val="accent6"/>
          </a:effectRef>
          <a:fontRef idx="minor">
            <a:schemeClr val="lt1"/>
          </a:fontRef>
        </p:style>
        <p:txBody>
          <a:bodyPr>
            <a:spAutoFit/>
          </a:bodyPr>
          <a:lstStyle/>
          <a:p>
            <a:pPr algn="ctr" rtl="1" fontAlgn="auto">
              <a:spcBef>
                <a:spcPts val="0"/>
              </a:spcBef>
              <a:spcAft>
                <a:spcPts val="0"/>
              </a:spcAft>
              <a:defRPr/>
            </a:pPr>
            <a:r>
              <a:rPr lang="ar-EG" sz="4800" b="1" dirty="0">
                <a:latin typeface="+mn-lt"/>
                <a:cs typeface="+mn-cs"/>
              </a:rPr>
              <a:t>أختبر نفســــي:</a:t>
            </a:r>
            <a:endParaRPr lang="en-US" sz="4800" b="1" dirty="0">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style.rotation</p:attrName>
                                        </p:attrNameLst>
                                      </p:cBhvr>
                                      <p:tavLst>
                                        <p:tav tm="0">
                                          <p:val>
                                            <p:fltVal val="720"/>
                                          </p:val>
                                        </p:tav>
                                        <p:tav tm="100000">
                                          <p:val>
                                            <p:fltVal val="0"/>
                                          </p:val>
                                        </p:tav>
                                      </p:tavLst>
                                    </p:anim>
                                    <p:anim calcmode="lin" valueType="num">
                                      <p:cBhvr>
                                        <p:cTn id="9" dur="500" fill="hold"/>
                                        <p:tgtEl>
                                          <p:spTgt spid="9"/>
                                        </p:tgtEl>
                                        <p:attrNameLst>
                                          <p:attrName>ppt_h</p:attrName>
                                        </p:attrNameLst>
                                      </p:cBhvr>
                                      <p:tavLst>
                                        <p:tav tm="0">
                                          <p:val>
                                            <p:fltVal val="0"/>
                                          </p:val>
                                        </p:tav>
                                        <p:tav tm="100000">
                                          <p:val>
                                            <p:strVal val="#ppt_h"/>
                                          </p:val>
                                        </p:tav>
                                      </p:tavLst>
                                    </p:anim>
                                    <p:anim calcmode="lin" valueType="num">
                                      <p:cBhvr>
                                        <p:cTn id="10" dur="50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أختبــــــر نفســــي.wav"/>
                                        </p:tgtEl>
                                      </p:cMediaNode>
                                    </p:audio>
                                  </p:sub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4" presetClass="entr" presetSubtype="3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ou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تفكير الناقد ما أوجه الشبه وأوجه.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ox(in)">
                                      <p:cBhvr>
                                        <p:cTn id="22" dur="500"/>
                                        <p:tgtEl>
                                          <p:spTgt spid="10">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أوجه الشبه  ــ تبدأ دورة حياة الزواحف والبرمائيات بالبيض.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ox(in)">
                                      <p:cBhvr>
                                        <p:cTn id="27" dur="500"/>
                                        <p:tgtEl>
                                          <p:spTgt spid="10">
                                            <p:txEl>
                                              <p:pRg st="1" end="1"/>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أوجه الاختلاف  تمرُّ البرمائيات بمرحلة التَّحوُّل؛.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ox(in)">
                                      <p:cBhvr>
                                        <p:cTn id="32" dur="500"/>
                                        <p:tgtEl>
                                          <p:spTgt spid="10">
                                            <p:txEl>
                                              <p:pRg st="2" end="2"/>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6" name="أما الزواحف فلا تمرّ بمرحلة التّحول فهي تُشبه آباءها عندما تفق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جدول 8"/>
          <p:cNvGraphicFramePr>
            <a:graphicFrameLocks noGrp="1"/>
          </p:cNvGraphicFramePr>
          <p:nvPr>
            <p:extLst>
              <p:ext uri="{D42A27DB-BD31-4B8C-83A1-F6EECF244321}">
                <p14:modId xmlns:p14="http://schemas.microsoft.com/office/powerpoint/2010/main" val="693468096"/>
              </p:ext>
            </p:extLst>
          </p:nvPr>
        </p:nvGraphicFramePr>
        <p:xfrm>
          <a:off x="118629" y="219784"/>
          <a:ext cx="8906742" cy="6549437"/>
        </p:xfrm>
        <a:graphic>
          <a:graphicData uri="http://schemas.openxmlformats.org/drawingml/2006/table">
            <a:tbl>
              <a:tblPr rtl="1" firstRow="1" bandRow="1">
                <a:tableStyleId>{F2DE63D5-997A-4646-A377-4702673A728D}</a:tableStyleId>
              </a:tblPr>
              <a:tblGrid>
                <a:gridCol w="1828139">
                  <a:extLst>
                    <a:ext uri="{9D8B030D-6E8A-4147-A177-3AD203B41FA5}">
                      <a16:colId xmlns:a16="http://schemas.microsoft.com/office/drawing/2014/main" val="20000"/>
                    </a:ext>
                  </a:extLst>
                </a:gridCol>
                <a:gridCol w="3717664">
                  <a:extLst>
                    <a:ext uri="{9D8B030D-6E8A-4147-A177-3AD203B41FA5}">
                      <a16:colId xmlns:a16="http://schemas.microsoft.com/office/drawing/2014/main" val="20001"/>
                    </a:ext>
                  </a:extLst>
                </a:gridCol>
                <a:gridCol w="3360939">
                  <a:extLst>
                    <a:ext uri="{9D8B030D-6E8A-4147-A177-3AD203B41FA5}">
                      <a16:colId xmlns:a16="http://schemas.microsoft.com/office/drawing/2014/main" val="20002"/>
                    </a:ext>
                  </a:extLst>
                </a:gridCol>
              </a:tblGrid>
              <a:tr h="1192034">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9105">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17858">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20220">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20220">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ar-E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 name="مربع نص 14"/>
          <p:cNvSpPr txBox="1"/>
          <p:nvPr/>
        </p:nvSpPr>
        <p:spPr>
          <a:xfrm>
            <a:off x="7215206" y="443429"/>
            <a:ext cx="1857388" cy="523220"/>
          </a:xfrm>
          <a:prstGeom prst="rect">
            <a:avLst/>
          </a:prstGeom>
          <a:noFill/>
        </p:spPr>
        <p:txBody>
          <a:bodyPr wrap="square" rtlCol="1">
            <a:spAutoFit/>
          </a:bodyPr>
          <a:lstStyle/>
          <a:p>
            <a:pPr algn="ctr" rtl="1"/>
            <a:r>
              <a:rPr lang="ar-EG" sz="2800" b="1" dirty="0"/>
              <a:t>دورة الحياة</a:t>
            </a:r>
            <a:endParaRPr lang="ar-EG" sz="2800" dirty="0"/>
          </a:p>
        </p:txBody>
      </p:sp>
      <p:sp>
        <p:nvSpPr>
          <p:cNvPr id="17" name="مربع نص 16"/>
          <p:cNvSpPr txBox="1"/>
          <p:nvPr/>
        </p:nvSpPr>
        <p:spPr>
          <a:xfrm>
            <a:off x="7298768" y="1570382"/>
            <a:ext cx="1785918" cy="461665"/>
          </a:xfrm>
          <a:prstGeom prst="rect">
            <a:avLst/>
          </a:prstGeom>
          <a:noFill/>
        </p:spPr>
        <p:txBody>
          <a:bodyPr wrap="square" rtlCol="1">
            <a:spAutoFit/>
          </a:bodyPr>
          <a:lstStyle/>
          <a:p>
            <a:pPr algn="ctr" rtl="1"/>
            <a:r>
              <a:rPr lang="ar-EG" sz="2400" b="1" dirty="0"/>
              <a:t>1</a:t>
            </a:r>
            <a:r>
              <a:rPr lang="ar-SA" sz="2400" b="1" dirty="0"/>
              <a:t>-</a:t>
            </a:r>
            <a:r>
              <a:rPr lang="ar-EG" sz="2400" b="1" dirty="0"/>
              <a:t> البيضة</a:t>
            </a:r>
            <a:endParaRPr lang="ar-EG" sz="2400" dirty="0"/>
          </a:p>
        </p:txBody>
      </p:sp>
      <p:sp>
        <p:nvSpPr>
          <p:cNvPr id="18" name="مربع نص 17"/>
          <p:cNvSpPr txBox="1"/>
          <p:nvPr/>
        </p:nvSpPr>
        <p:spPr>
          <a:xfrm>
            <a:off x="7215206" y="2357430"/>
            <a:ext cx="1928794" cy="954107"/>
          </a:xfrm>
          <a:prstGeom prst="rect">
            <a:avLst/>
          </a:prstGeom>
          <a:noFill/>
        </p:spPr>
        <p:txBody>
          <a:bodyPr wrap="square" rtlCol="1">
            <a:spAutoFit/>
          </a:bodyPr>
          <a:lstStyle/>
          <a:p>
            <a:pPr algn="ctr" rtl="1"/>
            <a:r>
              <a:rPr lang="ar-EG" sz="3200" b="1" dirty="0"/>
              <a:t>2</a:t>
            </a:r>
            <a:r>
              <a:rPr lang="ar-SA" sz="2400" b="1" dirty="0"/>
              <a:t>-</a:t>
            </a:r>
            <a:r>
              <a:rPr lang="ar-EG" sz="2400" b="1" dirty="0"/>
              <a:t> (مرحلة التحول)</a:t>
            </a:r>
            <a:endParaRPr lang="ar-EG" sz="2400" dirty="0"/>
          </a:p>
        </p:txBody>
      </p:sp>
      <p:sp>
        <p:nvSpPr>
          <p:cNvPr id="19" name="مربع نص 18"/>
          <p:cNvSpPr txBox="1"/>
          <p:nvPr/>
        </p:nvSpPr>
        <p:spPr>
          <a:xfrm>
            <a:off x="7358082" y="3929066"/>
            <a:ext cx="1785918" cy="830997"/>
          </a:xfrm>
          <a:prstGeom prst="rect">
            <a:avLst/>
          </a:prstGeom>
          <a:noFill/>
        </p:spPr>
        <p:txBody>
          <a:bodyPr wrap="square" rtlCol="1">
            <a:spAutoFit/>
          </a:bodyPr>
          <a:lstStyle/>
          <a:p>
            <a:pPr algn="ctr" rtl="1"/>
            <a:r>
              <a:rPr lang="ar-EG" sz="2400" b="1" dirty="0"/>
              <a:t>3ـ</a:t>
            </a:r>
            <a:r>
              <a:rPr lang="ar-SA" sz="2400" b="1" dirty="0"/>
              <a:t> الحيوان الصغير</a:t>
            </a:r>
            <a:endParaRPr lang="ar-EG" sz="2400" dirty="0"/>
          </a:p>
        </p:txBody>
      </p:sp>
      <p:sp>
        <p:nvSpPr>
          <p:cNvPr id="20" name="مربع نص 19"/>
          <p:cNvSpPr txBox="1"/>
          <p:nvPr/>
        </p:nvSpPr>
        <p:spPr>
          <a:xfrm>
            <a:off x="7215206" y="5286388"/>
            <a:ext cx="1928794" cy="830997"/>
          </a:xfrm>
          <a:prstGeom prst="rect">
            <a:avLst/>
          </a:prstGeom>
          <a:noFill/>
        </p:spPr>
        <p:txBody>
          <a:bodyPr wrap="square" rtlCol="1">
            <a:spAutoFit/>
          </a:bodyPr>
          <a:lstStyle/>
          <a:p>
            <a:pPr algn="ctr" rtl="1"/>
            <a:r>
              <a:rPr lang="ar-SA" sz="2400" b="1" dirty="0"/>
              <a:t>4- الحيوان المكتمل النمو</a:t>
            </a:r>
            <a:endParaRPr lang="ar-EG" sz="2400" dirty="0"/>
          </a:p>
        </p:txBody>
      </p:sp>
      <p:sp>
        <p:nvSpPr>
          <p:cNvPr id="21" name="مربع نص 20"/>
          <p:cNvSpPr txBox="1"/>
          <p:nvPr/>
        </p:nvSpPr>
        <p:spPr>
          <a:xfrm>
            <a:off x="3839550" y="188877"/>
            <a:ext cx="3071834" cy="954107"/>
          </a:xfrm>
          <a:prstGeom prst="rect">
            <a:avLst/>
          </a:prstGeom>
          <a:noFill/>
        </p:spPr>
        <p:txBody>
          <a:bodyPr wrap="square" rtlCol="1">
            <a:spAutoFit/>
          </a:bodyPr>
          <a:lstStyle/>
          <a:p>
            <a:pPr algn="ctr" rtl="1"/>
            <a:r>
              <a:rPr lang="ar-EG" sz="2800" b="1" dirty="0"/>
              <a:t>البرمائيات</a:t>
            </a:r>
            <a:br>
              <a:rPr lang="ar-SA" sz="2800" b="1" dirty="0"/>
            </a:br>
            <a:r>
              <a:rPr lang="ar-EG" sz="2800" b="1" dirty="0"/>
              <a:t>(الضفدع)</a:t>
            </a:r>
            <a:endParaRPr lang="ar-EG" sz="2800" dirty="0"/>
          </a:p>
        </p:txBody>
      </p:sp>
      <p:sp>
        <p:nvSpPr>
          <p:cNvPr id="22" name="مربع نص 21"/>
          <p:cNvSpPr txBox="1"/>
          <p:nvPr/>
        </p:nvSpPr>
        <p:spPr>
          <a:xfrm>
            <a:off x="3964777" y="1385717"/>
            <a:ext cx="2928958" cy="830997"/>
          </a:xfrm>
          <a:prstGeom prst="rect">
            <a:avLst/>
          </a:prstGeom>
          <a:noFill/>
        </p:spPr>
        <p:txBody>
          <a:bodyPr wrap="square" rtlCol="1">
            <a:spAutoFit/>
          </a:bodyPr>
          <a:lstStyle/>
          <a:p>
            <a:pPr algn="ctr" rtl="1"/>
            <a:r>
              <a:rPr lang="ar-EG" sz="2400" b="1" dirty="0">
                <a:solidFill>
                  <a:srgbClr val="FF0000"/>
                </a:solidFill>
              </a:rPr>
              <a:t>تضع أنثى الضفدع بيوضها في الماء</a:t>
            </a:r>
            <a:r>
              <a:rPr lang="ar-SA" sz="2400" b="1" dirty="0">
                <a:solidFill>
                  <a:srgbClr val="FF0000"/>
                </a:solidFill>
              </a:rPr>
              <a:t>.</a:t>
            </a:r>
            <a:endParaRPr lang="ar-EG" sz="2400" b="1" dirty="0">
              <a:solidFill>
                <a:srgbClr val="FF0000"/>
              </a:solidFill>
            </a:endParaRPr>
          </a:p>
        </p:txBody>
      </p:sp>
      <p:sp>
        <p:nvSpPr>
          <p:cNvPr id="23" name="مربع نص 22"/>
          <p:cNvSpPr txBox="1"/>
          <p:nvPr/>
        </p:nvSpPr>
        <p:spPr>
          <a:xfrm>
            <a:off x="3714744" y="2300109"/>
            <a:ext cx="3500462" cy="1200329"/>
          </a:xfrm>
          <a:prstGeom prst="rect">
            <a:avLst/>
          </a:prstGeom>
          <a:noFill/>
        </p:spPr>
        <p:txBody>
          <a:bodyPr wrap="square" rtlCol="1">
            <a:spAutoFit/>
          </a:bodyPr>
          <a:lstStyle/>
          <a:p>
            <a:pPr algn="justLow" rtl="1"/>
            <a:r>
              <a:rPr lang="ar-EG" sz="2400" b="1" dirty="0">
                <a:solidFill>
                  <a:srgbClr val="FF0000"/>
                </a:solidFill>
              </a:rPr>
              <a:t>تفقس البيضة، ويخرج أبو ذنيبة، ويسبح، ويتنفس بالخياشيم كالأسماك، ولا يُشبه الأبوين.</a:t>
            </a:r>
            <a:endParaRPr lang="ar-EG" sz="2400" dirty="0">
              <a:solidFill>
                <a:srgbClr val="FF0000"/>
              </a:solidFill>
            </a:endParaRPr>
          </a:p>
        </p:txBody>
      </p:sp>
      <p:sp>
        <p:nvSpPr>
          <p:cNvPr id="24" name="مربع نص 23"/>
          <p:cNvSpPr txBox="1"/>
          <p:nvPr/>
        </p:nvSpPr>
        <p:spPr>
          <a:xfrm>
            <a:off x="3643306" y="3758517"/>
            <a:ext cx="3571900" cy="1200329"/>
          </a:xfrm>
          <a:prstGeom prst="rect">
            <a:avLst/>
          </a:prstGeom>
          <a:noFill/>
        </p:spPr>
        <p:txBody>
          <a:bodyPr wrap="square" rtlCol="1">
            <a:spAutoFit/>
          </a:bodyPr>
          <a:lstStyle/>
          <a:p>
            <a:pPr algn="justLow" rtl="1"/>
            <a:r>
              <a:rPr lang="ar-EG" sz="2400" b="1" dirty="0">
                <a:solidFill>
                  <a:srgbClr val="FF0000"/>
                </a:solidFill>
              </a:rPr>
              <a:t>ينمو أبو ذنيبة وتبدأ الأرجل والرئتان في التكوّن، ومعظم البرمائيات لا تعتني بصغارها</a:t>
            </a:r>
            <a:r>
              <a:rPr lang="ar-SA" sz="2400" b="1" dirty="0">
                <a:solidFill>
                  <a:srgbClr val="FF0000"/>
                </a:solidFill>
              </a:rPr>
              <a:t>.</a:t>
            </a:r>
            <a:endParaRPr lang="ar-EG" sz="2400" dirty="0">
              <a:solidFill>
                <a:srgbClr val="FF0000"/>
              </a:solidFill>
            </a:endParaRPr>
          </a:p>
        </p:txBody>
      </p:sp>
      <p:sp>
        <p:nvSpPr>
          <p:cNvPr id="25" name="مربع نص 24"/>
          <p:cNvSpPr txBox="1"/>
          <p:nvPr/>
        </p:nvSpPr>
        <p:spPr>
          <a:xfrm>
            <a:off x="3750463" y="5266121"/>
            <a:ext cx="3429024" cy="1200329"/>
          </a:xfrm>
          <a:prstGeom prst="rect">
            <a:avLst/>
          </a:prstGeom>
          <a:noFill/>
        </p:spPr>
        <p:txBody>
          <a:bodyPr wrap="square" rtlCol="1">
            <a:spAutoFit/>
          </a:bodyPr>
          <a:lstStyle/>
          <a:p>
            <a:pPr algn="justLow" rtl="1"/>
            <a:r>
              <a:rPr lang="ar-EG" sz="2400" b="1" dirty="0">
                <a:solidFill>
                  <a:srgbClr val="FF0000"/>
                </a:solidFill>
              </a:rPr>
              <a:t>يشبه الضفدع المكتمل النمو أبَوَيْـه، وينتقل إلى اليابسة، ويستطيع التكاثر.</a:t>
            </a:r>
            <a:endParaRPr lang="ar-EG" sz="2400" dirty="0">
              <a:solidFill>
                <a:srgbClr val="FF0000"/>
              </a:solidFill>
            </a:endParaRPr>
          </a:p>
        </p:txBody>
      </p:sp>
      <p:sp>
        <p:nvSpPr>
          <p:cNvPr id="26" name="مربع نص 25"/>
          <p:cNvSpPr txBox="1"/>
          <p:nvPr/>
        </p:nvSpPr>
        <p:spPr>
          <a:xfrm>
            <a:off x="491326" y="88779"/>
            <a:ext cx="2857520" cy="954107"/>
          </a:xfrm>
          <a:prstGeom prst="rect">
            <a:avLst/>
          </a:prstGeom>
          <a:noFill/>
        </p:spPr>
        <p:txBody>
          <a:bodyPr wrap="square" rtlCol="1">
            <a:spAutoFit/>
          </a:bodyPr>
          <a:lstStyle/>
          <a:p>
            <a:pPr algn="ctr" rtl="1"/>
            <a:r>
              <a:rPr lang="ar-EG" sz="2800" b="1" dirty="0"/>
              <a:t>الزواحف</a:t>
            </a:r>
            <a:br>
              <a:rPr lang="ar-SA" sz="2800" b="1" dirty="0"/>
            </a:br>
            <a:r>
              <a:rPr lang="ar-EG" sz="2800" b="1" dirty="0"/>
              <a:t>(السلحفاة البحرية)</a:t>
            </a:r>
            <a:r>
              <a:rPr lang="ar-SA" sz="2800" b="1" dirty="0"/>
              <a:t> </a:t>
            </a:r>
            <a:endParaRPr lang="ar-EG" sz="2800" dirty="0"/>
          </a:p>
        </p:txBody>
      </p:sp>
      <p:sp>
        <p:nvSpPr>
          <p:cNvPr id="27" name="مربع نص 26"/>
          <p:cNvSpPr txBox="1"/>
          <p:nvPr/>
        </p:nvSpPr>
        <p:spPr>
          <a:xfrm>
            <a:off x="0" y="1401651"/>
            <a:ext cx="3571868" cy="830997"/>
          </a:xfrm>
          <a:prstGeom prst="rect">
            <a:avLst/>
          </a:prstGeom>
          <a:noFill/>
        </p:spPr>
        <p:txBody>
          <a:bodyPr wrap="square" rtlCol="1">
            <a:spAutoFit/>
          </a:bodyPr>
          <a:lstStyle/>
          <a:p>
            <a:pPr algn="ctr" rtl="1"/>
            <a:r>
              <a:rPr lang="ar-EG" sz="2400" b="1" dirty="0">
                <a:solidFill>
                  <a:srgbClr val="FF0000"/>
                </a:solidFill>
              </a:rPr>
              <a:t>تضع الأنثى بيوضها في رمل الشاطئ.</a:t>
            </a:r>
            <a:endParaRPr lang="ar-EG" sz="2400" dirty="0">
              <a:solidFill>
                <a:srgbClr val="FF0000"/>
              </a:solidFill>
            </a:endParaRPr>
          </a:p>
        </p:txBody>
      </p:sp>
      <p:sp>
        <p:nvSpPr>
          <p:cNvPr id="28" name="مربع نص 27"/>
          <p:cNvSpPr txBox="1"/>
          <p:nvPr/>
        </p:nvSpPr>
        <p:spPr>
          <a:xfrm>
            <a:off x="857224" y="2643182"/>
            <a:ext cx="1643074" cy="461665"/>
          </a:xfrm>
          <a:prstGeom prst="rect">
            <a:avLst/>
          </a:prstGeom>
          <a:noFill/>
        </p:spPr>
        <p:txBody>
          <a:bodyPr wrap="square" rtlCol="1">
            <a:spAutoFit/>
          </a:bodyPr>
          <a:lstStyle/>
          <a:p>
            <a:pPr algn="ctr" rtl="1"/>
            <a:r>
              <a:rPr lang="ar-EG" sz="2400" b="1" dirty="0">
                <a:solidFill>
                  <a:srgbClr val="FF0000"/>
                </a:solidFill>
              </a:rPr>
              <a:t>لا يوجد</a:t>
            </a:r>
            <a:endParaRPr lang="ar-EG" sz="2400" dirty="0">
              <a:solidFill>
                <a:srgbClr val="FF0000"/>
              </a:solidFill>
            </a:endParaRPr>
          </a:p>
        </p:txBody>
      </p:sp>
      <p:sp>
        <p:nvSpPr>
          <p:cNvPr id="29" name="مربع نص 28"/>
          <p:cNvSpPr txBox="1"/>
          <p:nvPr/>
        </p:nvSpPr>
        <p:spPr>
          <a:xfrm>
            <a:off x="71406" y="3645290"/>
            <a:ext cx="3428992" cy="1569660"/>
          </a:xfrm>
          <a:prstGeom prst="rect">
            <a:avLst/>
          </a:prstGeom>
          <a:noFill/>
        </p:spPr>
        <p:txBody>
          <a:bodyPr wrap="square" rtlCol="1">
            <a:spAutoFit/>
          </a:bodyPr>
          <a:lstStyle/>
          <a:p>
            <a:pPr algn="justLow" rtl="1"/>
            <a:r>
              <a:rPr lang="ar-EG" sz="2400" b="1" dirty="0">
                <a:solidFill>
                  <a:srgbClr val="FF0000"/>
                </a:solidFill>
              </a:rPr>
              <a:t>تفقس على </a:t>
            </a:r>
            <a:r>
              <a:rPr lang="ar-SA" sz="2400" b="1" dirty="0">
                <a:solidFill>
                  <a:srgbClr val="FF0000"/>
                </a:solidFill>
              </a:rPr>
              <a:t>الشاطئ</a:t>
            </a:r>
            <a:r>
              <a:rPr lang="ar-EG" sz="2400" b="1" dirty="0">
                <a:solidFill>
                  <a:srgbClr val="FF0000"/>
                </a:solidFill>
              </a:rPr>
              <a:t>، ثم تزحف بسرعة نحو ماء البحر. ومعظم الزواحف لا تعتني بصغارها، تشبه الأبويْن.</a:t>
            </a:r>
            <a:endParaRPr lang="ar-EG" sz="2400" dirty="0">
              <a:solidFill>
                <a:srgbClr val="FF0000"/>
              </a:solidFill>
            </a:endParaRPr>
          </a:p>
        </p:txBody>
      </p:sp>
      <p:sp>
        <p:nvSpPr>
          <p:cNvPr id="30" name="مربع نص 29"/>
          <p:cNvSpPr txBox="1"/>
          <p:nvPr/>
        </p:nvSpPr>
        <p:spPr>
          <a:xfrm>
            <a:off x="71406" y="5286388"/>
            <a:ext cx="3500430" cy="1569660"/>
          </a:xfrm>
          <a:prstGeom prst="rect">
            <a:avLst/>
          </a:prstGeom>
          <a:noFill/>
        </p:spPr>
        <p:txBody>
          <a:bodyPr wrap="square" rtlCol="1">
            <a:spAutoFit/>
          </a:bodyPr>
          <a:lstStyle/>
          <a:p>
            <a:pPr algn="justLow" rtl="1"/>
            <a:r>
              <a:rPr lang="ar-EG" sz="2400" b="1" dirty="0">
                <a:solidFill>
                  <a:srgbClr val="FF0000"/>
                </a:solidFill>
              </a:rPr>
              <a:t>تنمو السلحفاة مكتملة النمو حتى 140 كجم، وتبقى الإناث في البحر، حتى يحين موعد وضع البيض</a:t>
            </a:r>
            <a:r>
              <a:rPr lang="ar-SA" sz="2400" b="1" dirty="0">
                <a:solidFill>
                  <a:srgbClr val="FF0000"/>
                </a:solidFill>
              </a:rPr>
              <a:t>.</a:t>
            </a:r>
            <a:endParaRPr lang="ar-EG" sz="2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2" name="دورة الحياة ش7.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Left)">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برمائيات(الضفدع).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4" name="1- البيضة.wav"/>
                                        </p:tgtEl>
                                      </p:cMediaNode>
                                    </p:audio>
                                  </p:sub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strips(downLeft)">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5" name="تضع أنثى الضفدع بيوضها في الماء.wav"/>
                                        </p:tgtEl>
                                      </p:cMediaNode>
                                    </p:audio>
                                  </p:sub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strips(downLeft)">
                                      <p:cBhvr>
                                        <p:cTn id="30" dur="500"/>
                                        <p:tgtEl>
                                          <p:spTgt spid="26"/>
                                        </p:tgtEl>
                                      </p:cBhvr>
                                    </p:animEffect>
                                  </p:childTnLst>
                                  <p:subTnLst>
                                    <p:audio>
                                      <p:cMediaNode>
                                        <p:cTn display="0" masterRel="sameClick">
                                          <p:stCondLst>
                                            <p:cond evt="begin" delay="0">
                                              <p:tn val="28"/>
                                            </p:cond>
                                          </p:stCondLst>
                                          <p:endCondLst>
                                            <p:cond evt="onStopAudio" delay="0">
                                              <p:tgtEl>
                                                <p:sldTgt/>
                                              </p:tgtEl>
                                            </p:cond>
                                          </p:endCondLst>
                                        </p:cTn>
                                        <p:tgtEl>
                                          <p:sndTgt r:embed="rId6" name="الزواحف (السلحفاة البحرية).wav"/>
                                        </p:tgtEl>
                                      </p:cMediaNode>
                                    </p:audio>
                                  </p:sub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1" nodeType="click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7" name="البيضة.wav"/>
                                        </p:tgtEl>
                                      </p:cMediaNode>
                                    </p:audio>
                                  </p:sub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strips(downLeft)">
                                      <p:cBhvr>
                                        <p:cTn id="40" dur="5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8" name="تضع الأنثى بيوضها في رمل الشاطئ.wav"/>
                                        </p:tgtEl>
                                      </p:cMediaNode>
                                    </p:audio>
                                  </p:subTnLst>
                                </p:cTn>
                              </p:par>
                            </p:childTnLst>
                          </p:cTn>
                        </p:par>
                      </p:childTnLst>
                    </p:cTn>
                  </p:par>
                  <p:par>
                    <p:cTn id="41" fill="hold">
                      <p:stCondLst>
                        <p:cond delay="indefinite"/>
                      </p:stCondLst>
                      <p:childTnLst>
                        <p:par>
                          <p:cTn id="42" fill="hold">
                            <p:stCondLst>
                              <p:cond delay="0"/>
                            </p:stCondLst>
                            <p:childTnLst>
                              <p:par>
                                <p:cTn id="43" presetID="18" presetClass="entr" presetSubtype="12"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strips(downLeft)">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9" name="2- (مرحلة التحول).wav"/>
                                        </p:tgtEl>
                                      </p:cMediaNode>
                                    </p:audio>
                                  </p:sub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strips(downLeft)">
                                      <p:cBhvr>
                                        <p:cTn id="50" dur="500"/>
                                        <p:tgtEl>
                                          <p:spTgt spid="23"/>
                                        </p:tgtEl>
                                      </p:cBhvr>
                                    </p:animEffect>
                                  </p:childTnLst>
                                  <p:subTnLst>
                                    <p:audio>
                                      <p:cMediaNode>
                                        <p:cTn display="0" masterRel="sameClick">
                                          <p:stCondLst>
                                            <p:cond evt="begin" delay="0">
                                              <p:tn val="48"/>
                                            </p:cond>
                                          </p:stCondLst>
                                          <p:endCondLst>
                                            <p:cond evt="onStopAudio" delay="0">
                                              <p:tgtEl>
                                                <p:sldTgt/>
                                              </p:tgtEl>
                                            </p:cond>
                                          </p:endCondLst>
                                        </p:cTn>
                                        <p:tgtEl>
                                          <p:sndTgt r:embed="rId10" name="تفقس البيضة، ويخرج أبو ذنيبة، ويسبح، ويتنفس بالخياشيم.wav"/>
                                        </p:tgtEl>
                                      </p:cMediaNode>
                                    </p:audio>
                                  </p:sub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strips(downLeft)">
                                      <p:cBhvr>
                                        <p:cTn id="55" dur="500"/>
                                        <p:tgtEl>
                                          <p:spTgt spid="28"/>
                                        </p:tgtEl>
                                      </p:cBhvr>
                                    </p:animEffect>
                                  </p:childTnLst>
                                  <p:subTnLst>
                                    <p:audio>
                                      <p:cMediaNode>
                                        <p:cTn display="0" masterRel="sameClick">
                                          <p:stCondLst>
                                            <p:cond evt="begin" delay="0">
                                              <p:tn val="53"/>
                                            </p:cond>
                                          </p:stCondLst>
                                          <p:endCondLst>
                                            <p:cond evt="onStopAudio" delay="0">
                                              <p:tgtEl>
                                                <p:sldTgt/>
                                              </p:tgtEl>
                                            </p:cond>
                                          </p:endCondLst>
                                        </p:cTn>
                                        <p:tgtEl>
                                          <p:sndTgt r:embed="rId11" name="لا يوجد  2.wav"/>
                                        </p:tgtEl>
                                      </p:cMediaNode>
                                    </p:audio>
                                  </p:sub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strips(downLeft)">
                                      <p:cBhvr>
                                        <p:cTn id="60" dur="500"/>
                                        <p:tgtEl>
                                          <p:spTgt spid="19"/>
                                        </p:tgtEl>
                                      </p:cBhvr>
                                    </p:animEffect>
                                  </p:childTnLst>
                                  <p:subTnLst>
                                    <p:audio>
                                      <p:cMediaNode>
                                        <p:cTn display="0" masterRel="sameClick">
                                          <p:stCondLst>
                                            <p:cond evt="begin" delay="0">
                                              <p:tn val="58"/>
                                            </p:cond>
                                          </p:stCondLst>
                                          <p:endCondLst>
                                            <p:cond evt="onStopAudio" delay="0">
                                              <p:tgtEl>
                                                <p:sldTgt/>
                                              </p:tgtEl>
                                            </p:cond>
                                          </p:endCondLst>
                                        </p:cTn>
                                        <p:tgtEl>
                                          <p:sndTgt r:embed="rId12" name="3- الحيوان الصغير.wav"/>
                                        </p:tgtEl>
                                      </p:cMediaNode>
                                    </p:audio>
                                  </p:sub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strips(downLeft)">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13" name="ينمو أبو ذنيبة وتبدأ الأرجل والرئتان في التكوّن، ومعظم البرمائيات لا.wav"/>
                                        </p:tgtEl>
                                      </p:cMediaNode>
                                    </p:audio>
                                  </p:sub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strips(downLeft)">
                                      <p:cBhvr>
                                        <p:cTn id="70" dur="500"/>
                                        <p:tgtEl>
                                          <p:spTgt spid="29"/>
                                        </p:tgtEl>
                                      </p:cBhvr>
                                    </p:animEffect>
                                  </p:childTnLst>
                                  <p:subTnLst>
                                    <p:audio>
                                      <p:cMediaNode>
                                        <p:cTn display="0" masterRel="sameClick">
                                          <p:stCondLst>
                                            <p:cond evt="begin" delay="0">
                                              <p:tn val="68"/>
                                            </p:cond>
                                          </p:stCondLst>
                                          <p:endCondLst>
                                            <p:cond evt="onStopAudio" delay="0">
                                              <p:tgtEl>
                                                <p:sldTgt/>
                                              </p:tgtEl>
                                            </p:cond>
                                          </p:endCondLst>
                                        </p:cTn>
                                        <p:tgtEl>
                                          <p:sndTgt r:embed="rId14" name="تفقس على الشاطئ، ثم تزحف بسرعة نحو ماء.wav"/>
                                        </p:tgtEl>
                                      </p:cMediaNode>
                                    </p:audio>
                                  </p:subTnLst>
                                </p:cTn>
                              </p:par>
                            </p:childTnLst>
                          </p:cTn>
                        </p:par>
                      </p:childTnLst>
                    </p:cTn>
                  </p:par>
                  <p:par>
                    <p:cTn id="71" fill="hold">
                      <p:stCondLst>
                        <p:cond delay="indefinite"/>
                      </p:stCondLst>
                      <p:childTnLst>
                        <p:par>
                          <p:cTn id="72" fill="hold">
                            <p:stCondLst>
                              <p:cond delay="0"/>
                            </p:stCondLst>
                            <p:childTnLst>
                              <p:par>
                                <p:cTn id="73" presetID="18" presetClass="entr" presetSubtype="12"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strips(downLeft)">
                                      <p:cBhvr>
                                        <p:cTn id="75" dur="500"/>
                                        <p:tgtEl>
                                          <p:spTgt spid="20"/>
                                        </p:tgtEl>
                                      </p:cBhvr>
                                    </p:animEffect>
                                  </p:childTnLst>
                                  <p:subTnLst>
                                    <p:audio>
                                      <p:cMediaNode>
                                        <p:cTn display="0" masterRel="sameClick">
                                          <p:stCondLst>
                                            <p:cond evt="begin" delay="0">
                                              <p:tn val="73"/>
                                            </p:cond>
                                          </p:stCondLst>
                                          <p:endCondLst>
                                            <p:cond evt="onStopAudio" delay="0">
                                              <p:tgtEl>
                                                <p:sldTgt/>
                                              </p:tgtEl>
                                            </p:cond>
                                          </p:endCondLst>
                                        </p:cTn>
                                        <p:tgtEl>
                                          <p:sndTgt r:embed="rId15" name="4- الحيوان المكتمل النمو.wav"/>
                                        </p:tgtEl>
                                      </p:cMediaNode>
                                    </p:audio>
                                  </p:subTnLst>
                                </p:cTn>
                              </p:par>
                            </p:childTnLst>
                          </p:cTn>
                        </p:par>
                      </p:childTnLst>
                    </p:cTn>
                  </p:par>
                  <p:par>
                    <p:cTn id="76" fill="hold">
                      <p:stCondLst>
                        <p:cond delay="indefinite"/>
                      </p:stCondLst>
                      <p:childTnLst>
                        <p:par>
                          <p:cTn id="77" fill="hold">
                            <p:stCondLst>
                              <p:cond delay="0"/>
                            </p:stCondLst>
                            <p:childTnLst>
                              <p:par>
                                <p:cTn id="78" presetID="18" presetClass="entr" presetSubtype="12"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strips(downLeft)">
                                      <p:cBhvr>
                                        <p:cTn id="80" dur="500"/>
                                        <p:tgtEl>
                                          <p:spTgt spid="25"/>
                                        </p:tgtEl>
                                      </p:cBhvr>
                                    </p:animEffect>
                                  </p:childTnLst>
                                  <p:subTnLst>
                                    <p:audio>
                                      <p:cMediaNode>
                                        <p:cTn display="0" masterRel="sameClick">
                                          <p:stCondLst>
                                            <p:cond evt="begin" delay="0">
                                              <p:tn val="78"/>
                                            </p:cond>
                                          </p:stCondLst>
                                          <p:endCondLst>
                                            <p:cond evt="onStopAudio" delay="0">
                                              <p:tgtEl>
                                                <p:sldTgt/>
                                              </p:tgtEl>
                                            </p:cond>
                                          </p:endCondLst>
                                        </p:cTn>
                                        <p:tgtEl>
                                          <p:sndTgt r:embed="rId16" name="يشبه الضفدع المكتمل النمو أبَوَيْـه، وينتقل إلى اليابسة.wav"/>
                                        </p:tgtEl>
                                      </p:cMediaNode>
                                    </p:audio>
                                  </p:subTnLst>
                                </p:cTn>
                              </p:par>
                            </p:childTnLst>
                          </p:cTn>
                        </p:par>
                      </p:childTnLst>
                    </p:cTn>
                  </p:par>
                  <p:par>
                    <p:cTn id="81" fill="hold">
                      <p:stCondLst>
                        <p:cond delay="indefinite"/>
                      </p:stCondLst>
                      <p:childTnLst>
                        <p:par>
                          <p:cTn id="82" fill="hold">
                            <p:stCondLst>
                              <p:cond delay="0"/>
                            </p:stCondLst>
                            <p:childTnLst>
                              <p:par>
                                <p:cTn id="83" presetID="18" presetClass="entr" presetSubtype="12"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strips(downLef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17" name="تنمو السلحفاة مكتملة النمو حتى 140 كجم، وتبق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7" grpId="1"/>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67" name="Rectangle 15"/>
          <p:cNvSpPr>
            <a:spLocks noChangeArrowheads="1"/>
          </p:cNvSpPr>
          <p:nvPr/>
        </p:nvSpPr>
        <p:spPr bwMode="auto">
          <a:xfrm>
            <a:off x="1475513" y="2300517"/>
            <a:ext cx="2857520" cy="3108543"/>
          </a:xfrm>
          <a:prstGeom prst="rect">
            <a:avLst/>
          </a:prstGeom>
          <a:noFill/>
          <a:ln w="9525">
            <a:noFill/>
            <a:miter lim="800000"/>
            <a:headEnd/>
            <a:tailEnd/>
          </a:ln>
        </p:spPr>
        <p:txBody>
          <a:bodyPr wrap="square">
            <a:spAutoFit/>
          </a:bodyPr>
          <a:lstStyle/>
          <a:p>
            <a:pPr algn="justLow" rtl="1">
              <a:defRPr/>
            </a:pPr>
            <a:r>
              <a:rPr lang="ar-EG" sz="3600" b="1" dirty="0">
                <a:solidFill>
                  <a:srgbClr val="FF0000"/>
                </a:solidFill>
                <a:latin typeface="Calibri" pitchFamily="34" charset="0"/>
                <a:cs typeface="+mn-cs"/>
              </a:rPr>
              <a:t>1- </a:t>
            </a:r>
            <a:r>
              <a:rPr lang="ar-EG" sz="3600" b="1" dirty="0" err="1">
                <a:solidFill>
                  <a:srgbClr val="FF0000"/>
                </a:solidFill>
                <a:latin typeface="Calibri" pitchFamily="34" charset="0"/>
                <a:cs typeface="+mn-cs"/>
              </a:rPr>
              <a:t>ألاحظ.</a:t>
            </a:r>
            <a:r>
              <a:rPr lang="ar-EG" sz="3600" b="1" dirty="0">
                <a:solidFill>
                  <a:srgbClr val="FF0000"/>
                </a:solidFill>
                <a:latin typeface="Calibri" pitchFamily="34" charset="0"/>
                <a:cs typeface="+mn-cs"/>
              </a:rPr>
              <a:t> </a:t>
            </a:r>
            <a:r>
              <a:rPr lang="ar-EG" sz="3200" b="1" dirty="0">
                <a:latin typeface="Calibri" pitchFamily="34" charset="0"/>
                <a:cs typeface="+mn-cs"/>
              </a:rPr>
              <a:t>أنظر إلى الصور الثلاث، وأرتبها باستخدام الأرقام من (1-3) بحيث تظهر دور</a:t>
            </a:r>
            <a:r>
              <a:rPr lang="ar-SA" sz="3200" b="1" dirty="0">
                <a:latin typeface="Calibri" pitchFamily="34" charset="0"/>
                <a:cs typeface="+mn-cs"/>
              </a:rPr>
              <a:t>ة</a:t>
            </a:r>
            <a:r>
              <a:rPr lang="ar-EG" sz="3200" b="1" dirty="0">
                <a:latin typeface="Calibri" pitchFamily="34" charset="0"/>
                <a:cs typeface="+mn-cs"/>
              </a:rPr>
              <a:t> حياة </a:t>
            </a:r>
            <a:r>
              <a:rPr lang="ar-EG" sz="3200" b="1" dirty="0" err="1">
                <a:latin typeface="Calibri" pitchFamily="34" charset="0"/>
                <a:cs typeface="+mn-cs"/>
              </a:rPr>
              <a:t>الدجاجة.</a:t>
            </a:r>
            <a:r>
              <a:rPr lang="ar-EG" sz="3200" b="1" dirty="0">
                <a:latin typeface="Calibri" pitchFamily="34" charset="0"/>
                <a:cs typeface="+mn-cs"/>
              </a:rPr>
              <a:t> </a:t>
            </a:r>
            <a:endParaRPr lang="en-US" sz="3200" b="1" dirty="0">
              <a:latin typeface="Calibri" pitchFamily="34" charset="0"/>
              <a:cs typeface="+mn-cs"/>
            </a:endParaRPr>
          </a:p>
        </p:txBody>
      </p:sp>
      <p:sp>
        <p:nvSpPr>
          <p:cNvPr id="35846" name="مستطيل 35"/>
          <p:cNvSpPr>
            <a:spLocks noChangeArrowheads="1"/>
          </p:cNvSpPr>
          <p:nvPr/>
        </p:nvSpPr>
        <p:spPr bwMode="auto">
          <a:xfrm>
            <a:off x="1425013" y="1448546"/>
            <a:ext cx="2786339" cy="646331"/>
          </a:xfrm>
          <a:prstGeom prst="rect">
            <a:avLst/>
          </a:prstGeom>
          <a:noFill/>
          <a:ln w="9525">
            <a:noFill/>
            <a:miter lim="800000"/>
            <a:headEnd/>
            <a:tailEnd/>
          </a:ln>
        </p:spPr>
        <p:txBody>
          <a:bodyPr wrap="none">
            <a:spAutoFit/>
          </a:bodyPr>
          <a:lstStyle/>
          <a:p>
            <a:pPr algn="r" rtl="1"/>
            <a:r>
              <a:rPr lang="ar-EG" sz="3600" b="1" dirty="0"/>
              <a:t>دورة حيا</a:t>
            </a:r>
            <a:r>
              <a:rPr lang="ar-SA" sz="3600" b="1" dirty="0"/>
              <a:t>ة</a:t>
            </a:r>
            <a:r>
              <a:rPr lang="ar-EG" sz="3600" b="1" dirty="0"/>
              <a:t> الطيور</a:t>
            </a:r>
          </a:p>
        </p:txBody>
      </p:sp>
      <p:sp>
        <p:nvSpPr>
          <p:cNvPr id="43" name="Rectangle 2"/>
          <p:cNvSpPr/>
          <p:nvPr/>
        </p:nvSpPr>
        <p:spPr bwMode="auto">
          <a:xfrm>
            <a:off x="1741352" y="593078"/>
            <a:ext cx="2386012" cy="769501"/>
          </a:xfrm>
          <a:prstGeom prst="snip2SameRect">
            <a:avLst/>
          </a:prstGeom>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ar-EG" sz="4000" b="1" dirty="0">
                <a:effectLst>
                  <a:outerShdw blurRad="38100" dist="38100" dir="2700000" algn="tl">
                    <a:srgbClr val="000000">
                      <a:alpha val="43137"/>
                    </a:srgbClr>
                  </a:outerShdw>
                </a:effectLst>
                <a:latin typeface="Arial" charset="0"/>
                <a:cs typeface="+mn-cs"/>
              </a:rPr>
              <a:t>نشاط</a:t>
            </a:r>
            <a:endParaRPr lang="ar-EG" sz="4000" b="1" dirty="0">
              <a:effectLst>
                <a:outerShdw blurRad="38100" dist="38100" dir="2700000" algn="tl">
                  <a:srgbClr val="000000">
                    <a:alpha val="43137"/>
                  </a:srgbClr>
                </a:outerShdw>
              </a:effectLst>
              <a:latin typeface="Calibri" pitchFamily="34" charset="0"/>
              <a:cs typeface="+mn-cs"/>
            </a:endParaRPr>
          </a:p>
        </p:txBody>
      </p:sp>
      <p:grpSp>
        <p:nvGrpSpPr>
          <p:cNvPr id="47" name="مجموعة 46"/>
          <p:cNvGrpSpPr/>
          <p:nvPr/>
        </p:nvGrpSpPr>
        <p:grpSpPr>
          <a:xfrm>
            <a:off x="382548" y="1038242"/>
            <a:ext cx="1214414" cy="4105270"/>
            <a:chOff x="5429256" y="642918"/>
            <a:chExt cx="1714512" cy="4819650"/>
          </a:xfrm>
        </p:grpSpPr>
        <p:pic>
          <p:nvPicPr>
            <p:cNvPr id="5122" name="Picture 2"/>
            <p:cNvPicPr>
              <a:picLocks noChangeAspect="1" noChangeArrowheads="1"/>
            </p:cNvPicPr>
            <p:nvPr/>
          </p:nvPicPr>
          <p:blipFill>
            <a:blip r:embed="rId8">
              <a:lum bright="-16000" contrast="32000"/>
            </a:blip>
            <a:srcRect/>
            <a:stretch>
              <a:fillRect/>
            </a:stretch>
          </p:blipFill>
          <p:spPr bwMode="auto">
            <a:xfrm>
              <a:off x="5429256" y="642918"/>
              <a:ext cx="1543050" cy="4819650"/>
            </a:xfrm>
            <a:prstGeom prst="rect">
              <a:avLst/>
            </a:prstGeom>
            <a:noFill/>
            <a:ln w="9525">
              <a:noFill/>
              <a:miter lim="800000"/>
              <a:headEnd/>
              <a:tailEnd/>
            </a:ln>
            <a:effectLst/>
          </p:spPr>
        </p:pic>
        <p:sp>
          <p:nvSpPr>
            <p:cNvPr id="44" name="مستطيل 43"/>
            <p:cNvSpPr/>
            <p:nvPr/>
          </p:nvSpPr>
          <p:spPr>
            <a:xfrm>
              <a:off x="6000760" y="1214422"/>
              <a:ext cx="1000132"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5" name="مستطيل 44"/>
            <p:cNvSpPr/>
            <p:nvPr/>
          </p:nvSpPr>
          <p:spPr>
            <a:xfrm>
              <a:off x="6429388" y="2143116"/>
              <a:ext cx="571504" cy="114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6" name="مستطيل 45"/>
            <p:cNvSpPr/>
            <p:nvPr/>
          </p:nvSpPr>
          <p:spPr>
            <a:xfrm>
              <a:off x="6715140" y="3214686"/>
              <a:ext cx="428628" cy="100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pic>
        <p:nvPicPr>
          <p:cNvPr id="21" name="صورة 20" descr="565.png"/>
          <p:cNvPicPr>
            <a:picLocks noChangeAspect="1"/>
          </p:cNvPicPr>
          <p:nvPr/>
        </p:nvPicPr>
        <p:blipFill>
          <a:blip r:embed="rId9">
            <a:clrChange>
              <a:clrFrom>
                <a:srgbClr val="FFFFFF"/>
              </a:clrFrom>
              <a:clrTo>
                <a:srgbClr val="FFFFFF">
                  <a:alpha val="0"/>
                </a:srgbClr>
              </a:clrTo>
            </a:clrChange>
          </a:blip>
          <a:stretch>
            <a:fillRect/>
          </a:stretch>
        </p:blipFill>
        <p:spPr>
          <a:xfrm>
            <a:off x="6255776" y="3562936"/>
            <a:ext cx="1666667" cy="3095238"/>
          </a:xfrm>
          <a:prstGeom prst="rect">
            <a:avLst/>
          </a:prstGeom>
        </p:spPr>
      </p:pic>
      <p:pic>
        <p:nvPicPr>
          <p:cNvPr id="22" name="صورة 21" descr="k1.png"/>
          <p:cNvPicPr>
            <a:picLocks noChangeAspect="1"/>
          </p:cNvPicPr>
          <p:nvPr/>
        </p:nvPicPr>
        <p:blipFill>
          <a:blip r:embed="rId10"/>
          <a:stretch>
            <a:fillRect/>
          </a:stretch>
        </p:blipFill>
        <p:spPr>
          <a:xfrm>
            <a:off x="6429388" y="2143116"/>
            <a:ext cx="1143008" cy="1358909"/>
          </a:xfrm>
          <a:prstGeom prst="rect">
            <a:avLst/>
          </a:prstGeom>
        </p:spPr>
      </p:pic>
      <p:pic>
        <p:nvPicPr>
          <p:cNvPr id="23" name="صورة 22" descr="k2.png"/>
          <p:cNvPicPr>
            <a:picLocks noChangeAspect="1"/>
          </p:cNvPicPr>
          <p:nvPr/>
        </p:nvPicPr>
        <p:blipFill>
          <a:blip r:embed="rId11"/>
          <a:stretch>
            <a:fillRect/>
          </a:stretch>
        </p:blipFill>
        <p:spPr>
          <a:xfrm>
            <a:off x="6429388" y="571480"/>
            <a:ext cx="1214560" cy="1214560"/>
          </a:xfrm>
          <a:prstGeom prst="rect">
            <a:avLst/>
          </a:prstGeom>
        </p:spPr>
      </p:pic>
      <p:sp>
        <p:nvSpPr>
          <p:cNvPr id="24" name="مربع نص 23"/>
          <p:cNvSpPr txBox="1"/>
          <p:nvPr/>
        </p:nvSpPr>
        <p:spPr>
          <a:xfrm>
            <a:off x="4857752" y="945047"/>
            <a:ext cx="1285884" cy="769441"/>
          </a:xfrm>
          <a:prstGeom prst="rect">
            <a:avLst/>
          </a:prstGeom>
          <a:noFill/>
        </p:spPr>
        <p:txBody>
          <a:bodyPr wrap="square" rtlCol="1">
            <a:spAutoFit/>
          </a:bodyPr>
          <a:lstStyle/>
          <a:p>
            <a:pPr algn="r" rtl="1"/>
            <a:r>
              <a:rPr lang="ar-SA" sz="4400" b="1" dirty="0">
                <a:latin typeface="Arial"/>
                <a:cs typeface="Arial"/>
              </a:rPr>
              <a:t>► </a:t>
            </a:r>
            <a:r>
              <a:rPr lang="ar-SA" sz="4400" b="1" dirty="0"/>
              <a:t>1</a:t>
            </a:r>
            <a:endParaRPr lang="ar-EG" sz="4400" b="1" dirty="0"/>
          </a:p>
        </p:txBody>
      </p:sp>
      <p:sp>
        <p:nvSpPr>
          <p:cNvPr id="25" name="مربع نص 24"/>
          <p:cNvSpPr txBox="1"/>
          <p:nvPr/>
        </p:nvSpPr>
        <p:spPr>
          <a:xfrm>
            <a:off x="4643438" y="2730997"/>
            <a:ext cx="1500198" cy="769441"/>
          </a:xfrm>
          <a:prstGeom prst="rect">
            <a:avLst/>
          </a:prstGeom>
          <a:noFill/>
        </p:spPr>
        <p:txBody>
          <a:bodyPr wrap="square" rtlCol="1">
            <a:spAutoFit/>
          </a:bodyPr>
          <a:lstStyle/>
          <a:p>
            <a:pPr algn="r" rtl="1"/>
            <a:r>
              <a:rPr lang="ar-SA" sz="4400" b="1" dirty="0">
                <a:latin typeface="Arial"/>
                <a:cs typeface="Arial"/>
              </a:rPr>
              <a:t>► </a:t>
            </a:r>
            <a:r>
              <a:rPr lang="ar-SA" sz="4400" b="1" dirty="0"/>
              <a:t>2</a:t>
            </a:r>
            <a:endParaRPr lang="ar-EG" sz="3600" b="1" dirty="0"/>
          </a:p>
        </p:txBody>
      </p:sp>
      <p:sp>
        <p:nvSpPr>
          <p:cNvPr id="27" name="مربع نص 26"/>
          <p:cNvSpPr txBox="1"/>
          <p:nvPr/>
        </p:nvSpPr>
        <p:spPr>
          <a:xfrm>
            <a:off x="4714876" y="4659823"/>
            <a:ext cx="1500198" cy="769441"/>
          </a:xfrm>
          <a:prstGeom prst="rect">
            <a:avLst/>
          </a:prstGeom>
          <a:noFill/>
        </p:spPr>
        <p:txBody>
          <a:bodyPr wrap="square" rtlCol="1">
            <a:spAutoFit/>
          </a:bodyPr>
          <a:lstStyle/>
          <a:p>
            <a:pPr algn="r" rtl="1"/>
            <a:r>
              <a:rPr lang="ar-SA" sz="4400" b="1" dirty="0">
                <a:latin typeface="Arial"/>
                <a:cs typeface="Arial"/>
              </a:rPr>
              <a:t>► </a:t>
            </a:r>
            <a:r>
              <a:rPr lang="ar-SA" sz="4400" b="1" dirty="0"/>
              <a:t>3</a:t>
            </a:r>
            <a:endParaRPr lang="ar-EG"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box(in)">
                                      <p:cBhvr>
                                        <p:cTn id="11" dur="500"/>
                                        <p:tgtEl>
                                          <p:spTgt spid="43">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نشاط.wav"/>
                                        </p:tgtEl>
                                      </p:cMediaNode>
                                    </p:audio>
                                  </p:sub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846"/>
                                        </p:tgtEl>
                                        <p:attrNameLst>
                                          <p:attrName>style.visibility</p:attrName>
                                        </p:attrNameLst>
                                      </p:cBhvr>
                                      <p:to>
                                        <p:strVal val="visible"/>
                                      </p:to>
                                    </p:set>
                                    <p:animEffect transition="in" filter="blinds(horizontal)">
                                      <p:cBhvr>
                                        <p:cTn id="16" dur="500"/>
                                        <p:tgtEl>
                                          <p:spTgt spid="35846"/>
                                        </p:tgtEl>
                                      </p:cBhvr>
                                    </p:animEffect>
                                  </p:childTnLst>
                                  <p:subTnLst>
                                    <p:audio>
                                      <p:cMediaNode>
                                        <p:cTn display="0" masterRel="sameClick">
                                          <p:stCondLst>
                                            <p:cond evt="begin" delay="0">
                                              <p:tn val="14"/>
                                            </p:cond>
                                          </p:stCondLst>
                                          <p:endCondLst>
                                            <p:cond evt="onStopAudio" delay="0">
                                              <p:tgtEl>
                                                <p:sldTgt/>
                                              </p:tgtEl>
                                            </p:cond>
                                          </p:endCondLst>
                                        </p:cTn>
                                        <p:tgtEl>
                                          <p:sndTgt r:embed="rId3" name="دورة حياة الطيور.wav"/>
                                        </p:tgtEl>
                                      </p:cMediaNode>
                                    </p:audio>
                                  </p:sub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5867"/>
                                        </p:tgtEl>
                                        <p:attrNameLst>
                                          <p:attrName>style.visibility</p:attrName>
                                        </p:attrNameLst>
                                      </p:cBhvr>
                                      <p:to>
                                        <p:strVal val="visible"/>
                                      </p:to>
                                    </p:set>
                                    <p:animEffect transition="in" filter="fade">
                                      <p:cBhvr>
                                        <p:cTn id="21" dur="400" decel="100000"/>
                                        <p:tgtEl>
                                          <p:spTgt spid="35867"/>
                                        </p:tgtEl>
                                      </p:cBhvr>
                                    </p:animEffect>
                                    <p:anim calcmode="lin" valueType="num">
                                      <p:cBhvr>
                                        <p:cTn id="22" dur="400" decel="100000" fill="hold"/>
                                        <p:tgtEl>
                                          <p:spTgt spid="35867"/>
                                        </p:tgtEl>
                                        <p:attrNameLst>
                                          <p:attrName>style.rotation</p:attrName>
                                        </p:attrNameLst>
                                      </p:cBhvr>
                                      <p:tavLst>
                                        <p:tav tm="0">
                                          <p:val>
                                            <p:fltVal val="-90"/>
                                          </p:val>
                                        </p:tav>
                                        <p:tav tm="100000">
                                          <p:val>
                                            <p:fltVal val="0"/>
                                          </p:val>
                                        </p:tav>
                                      </p:tavLst>
                                    </p:anim>
                                    <p:anim calcmode="lin" valueType="num">
                                      <p:cBhvr>
                                        <p:cTn id="23" dur="400" decel="100000" fill="hold"/>
                                        <p:tgtEl>
                                          <p:spTgt spid="35867"/>
                                        </p:tgtEl>
                                        <p:attrNameLst>
                                          <p:attrName>ppt_x</p:attrName>
                                        </p:attrNameLst>
                                      </p:cBhvr>
                                      <p:tavLst>
                                        <p:tav tm="0">
                                          <p:val>
                                            <p:strVal val="#ppt_x+0.4"/>
                                          </p:val>
                                        </p:tav>
                                        <p:tav tm="100000">
                                          <p:val>
                                            <p:strVal val="#ppt_x-0.05"/>
                                          </p:val>
                                        </p:tav>
                                      </p:tavLst>
                                    </p:anim>
                                    <p:anim calcmode="lin" valueType="num">
                                      <p:cBhvr>
                                        <p:cTn id="24" dur="400" decel="100000" fill="hold"/>
                                        <p:tgtEl>
                                          <p:spTgt spid="35867"/>
                                        </p:tgtEl>
                                        <p:attrNameLst>
                                          <p:attrName>ppt_y</p:attrName>
                                        </p:attrNameLst>
                                      </p:cBhvr>
                                      <p:tavLst>
                                        <p:tav tm="0">
                                          <p:val>
                                            <p:strVal val="#ppt_y-0.4"/>
                                          </p:val>
                                        </p:tav>
                                        <p:tav tm="100000">
                                          <p:val>
                                            <p:strVal val="#ppt_y+0.1"/>
                                          </p:val>
                                        </p:tav>
                                      </p:tavLst>
                                    </p:anim>
                                    <p:anim calcmode="lin" valueType="num">
                                      <p:cBhvr>
                                        <p:cTn id="25" dur="100" accel="100000" fill="hold">
                                          <p:stCondLst>
                                            <p:cond delay="400"/>
                                          </p:stCondLst>
                                        </p:cTn>
                                        <p:tgtEl>
                                          <p:spTgt spid="35867"/>
                                        </p:tgtEl>
                                        <p:attrNameLst>
                                          <p:attrName>ppt_x</p:attrName>
                                        </p:attrNameLst>
                                      </p:cBhvr>
                                      <p:tavLst>
                                        <p:tav tm="0">
                                          <p:val>
                                            <p:strVal val="#ppt_x-0.05"/>
                                          </p:val>
                                        </p:tav>
                                        <p:tav tm="100000">
                                          <p:val>
                                            <p:strVal val="#ppt_x"/>
                                          </p:val>
                                        </p:tav>
                                      </p:tavLst>
                                    </p:anim>
                                    <p:anim calcmode="lin" valueType="num">
                                      <p:cBhvr>
                                        <p:cTn id="26" dur="100" accel="100000" fill="hold">
                                          <p:stCondLst>
                                            <p:cond delay="400"/>
                                          </p:stCondLst>
                                        </p:cTn>
                                        <p:tgtEl>
                                          <p:spTgt spid="3586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ألاحظ أنظر إلى الصور الثلاث، وأرتبها باستخدام.wav"/>
                                        </p:tgtEl>
                                      </p:cMediaNode>
                                    </p:audio>
                                  </p:sub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strips(downLeft)">
                                      <p:cBhvr>
                                        <p:cTn id="31" dur="500"/>
                                        <p:tgtEl>
                                          <p:spTgt spid="23"/>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strips(downLeft)">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5" name="واحد – البيضة.wav"/>
                                        </p:tgtEl>
                                      </p:cMediaNode>
                                    </p:audio>
                                  </p:sub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strips(downLeft)">
                                      <p:cBhvr>
                                        <p:cTn id="39" dur="500"/>
                                        <p:tgtEl>
                                          <p:spTgt spid="2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strips(downLeft)">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6" name="اثنان- الفرخ الصغير.wav"/>
                                        </p:tgtEl>
                                      </p:cMediaNode>
                                    </p:audio>
                                  </p:sub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strips(downLeft)">
                                      <p:cBhvr>
                                        <p:cTn id="47" dur="500"/>
                                        <p:tgtEl>
                                          <p:spTgt spid="27"/>
                                        </p:tgtEl>
                                      </p:cBhvr>
                                    </p:animEffect>
                                  </p:childTnLst>
                                </p:cTn>
                              </p:par>
                              <p:par>
                                <p:cTn id="48" presetID="18" presetClass="entr" presetSubtype="12"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strips(downLeft)">
                                      <p:cBhvr>
                                        <p:cTn id="50" dur="500"/>
                                        <p:tgtEl>
                                          <p:spTgt spid="21"/>
                                        </p:tgtEl>
                                      </p:cBhvr>
                                    </p:animEffect>
                                  </p:childTnLst>
                                  <p:subTnLst>
                                    <p:audio>
                                      <p:cMediaNode>
                                        <p:cTn display="0" masterRel="sameClick">
                                          <p:stCondLst>
                                            <p:cond evt="begin" delay="0">
                                              <p:tn val="48"/>
                                            </p:cond>
                                          </p:stCondLst>
                                          <p:endCondLst>
                                            <p:cond evt="onStopAudio" delay="0">
                                              <p:tgtEl>
                                                <p:sldTgt/>
                                              </p:tgtEl>
                                            </p:cond>
                                          </p:endCondLst>
                                        </p:cTn>
                                        <p:tgtEl>
                                          <p:sndTgt r:embed="rId7" name="ثلاثة الدجاجة البالغ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7" grpId="0"/>
      <p:bldP spid="35846" grpId="0"/>
      <p:bldP spid="24" grpId="0"/>
      <p:bldP spid="25"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مستطيل 35"/>
          <p:cNvSpPr>
            <a:spLocks noChangeArrowheads="1"/>
          </p:cNvSpPr>
          <p:nvPr/>
        </p:nvSpPr>
        <p:spPr bwMode="auto">
          <a:xfrm>
            <a:off x="3059832" y="697431"/>
            <a:ext cx="2840235" cy="715089"/>
          </a:xfrm>
          <a:prstGeom prst="roundRect">
            <a:avLst/>
          </a:prstGeom>
          <a:ln>
            <a:headEnd/>
            <a:tailEnd/>
          </a:ln>
        </p:spPr>
        <p:style>
          <a:lnRef idx="3">
            <a:schemeClr val="lt1"/>
          </a:lnRef>
          <a:fillRef idx="1">
            <a:schemeClr val="accent2"/>
          </a:fillRef>
          <a:effectRef idx="1">
            <a:schemeClr val="accent2"/>
          </a:effectRef>
          <a:fontRef idx="minor">
            <a:schemeClr val="lt1"/>
          </a:fontRef>
        </p:style>
        <p:txBody>
          <a:bodyPr wrap="none">
            <a:spAutoFit/>
          </a:bodyPr>
          <a:lstStyle/>
          <a:p>
            <a:pPr algn="r" rtl="1"/>
            <a:r>
              <a:rPr lang="ar-EG" sz="3600" b="1" dirty="0"/>
              <a:t>دورة حيا</a:t>
            </a:r>
            <a:r>
              <a:rPr lang="ar-SA" sz="3600" b="1" dirty="0"/>
              <a:t>ة</a:t>
            </a:r>
            <a:r>
              <a:rPr lang="ar-EG" sz="3600" b="1" dirty="0"/>
              <a:t> الطيور</a:t>
            </a:r>
          </a:p>
        </p:txBody>
      </p:sp>
      <p:sp>
        <p:nvSpPr>
          <p:cNvPr id="21" name="Rectangle 15"/>
          <p:cNvSpPr>
            <a:spLocks noChangeArrowheads="1"/>
          </p:cNvSpPr>
          <p:nvPr/>
        </p:nvSpPr>
        <p:spPr bwMode="auto">
          <a:xfrm>
            <a:off x="2168390" y="1923320"/>
            <a:ext cx="4235715" cy="1754326"/>
          </a:xfrm>
          <a:prstGeom prst="rect">
            <a:avLst/>
          </a:prstGeom>
          <a:noFill/>
          <a:ln w="9525">
            <a:noFill/>
            <a:miter lim="800000"/>
            <a:headEnd/>
            <a:tailEnd/>
          </a:ln>
        </p:spPr>
        <p:txBody>
          <a:bodyPr wrap="square">
            <a:spAutoFit/>
          </a:bodyPr>
          <a:lstStyle/>
          <a:p>
            <a:pPr algn="justLow" rtl="1">
              <a:defRPr/>
            </a:pPr>
            <a:r>
              <a:rPr lang="ar-EG" sz="3600" b="1" dirty="0">
                <a:solidFill>
                  <a:srgbClr val="FF0000"/>
                </a:solidFill>
                <a:latin typeface="Calibri" pitchFamily="34" charset="0"/>
                <a:cs typeface="+mn-cs"/>
              </a:rPr>
              <a:t>2- </a:t>
            </a:r>
            <a:r>
              <a:rPr lang="ar-EG" sz="3600" b="1" dirty="0" err="1">
                <a:solidFill>
                  <a:srgbClr val="FF0000"/>
                </a:solidFill>
                <a:latin typeface="Calibri" pitchFamily="34" charset="0"/>
                <a:cs typeface="+mn-cs"/>
              </a:rPr>
              <a:t>أتواصل.</a:t>
            </a:r>
            <a:r>
              <a:rPr lang="ar-EG" sz="3600" b="1" dirty="0">
                <a:solidFill>
                  <a:srgbClr val="FF0000"/>
                </a:solidFill>
                <a:latin typeface="Calibri" pitchFamily="34" charset="0"/>
                <a:cs typeface="+mn-cs"/>
              </a:rPr>
              <a:t> </a:t>
            </a:r>
            <a:r>
              <a:rPr lang="ar-EG" sz="3600" b="1" dirty="0">
                <a:latin typeface="Calibri" pitchFamily="34" charset="0"/>
                <a:cs typeface="+mn-cs"/>
              </a:rPr>
              <a:t>أصف دور</a:t>
            </a:r>
            <a:r>
              <a:rPr lang="ar-SA" sz="3600" b="1" dirty="0">
                <a:latin typeface="Calibri" pitchFamily="34" charset="0"/>
                <a:cs typeface="+mn-cs"/>
              </a:rPr>
              <a:t>ة</a:t>
            </a:r>
            <a:r>
              <a:rPr lang="ar-EG" sz="3600" b="1" dirty="0">
                <a:latin typeface="Calibri" pitchFamily="34" charset="0"/>
                <a:cs typeface="+mn-cs"/>
              </a:rPr>
              <a:t> حيا</a:t>
            </a:r>
            <a:r>
              <a:rPr lang="ar-SA" sz="3600" b="1" dirty="0">
                <a:latin typeface="Calibri" pitchFamily="34" charset="0"/>
                <a:cs typeface="+mn-cs"/>
              </a:rPr>
              <a:t>ة</a:t>
            </a:r>
            <a:r>
              <a:rPr lang="ar-EG" sz="3600" b="1" dirty="0">
                <a:latin typeface="Calibri" pitchFamily="34" charset="0"/>
                <a:cs typeface="+mn-cs"/>
              </a:rPr>
              <a:t> </a:t>
            </a:r>
            <a:r>
              <a:rPr lang="ar-EG" sz="3600" b="1" dirty="0" err="1">
                <a:latin typeface="Calibri" pitchFamily="34" charset="0"/>
                <a:cs typeface="+mn-cs"/>
              </a:rPr>
              <a:t>الدجاجة.</a:t>
            </a:r>
            <a:r>
              <a:rPr lang="ar-EG" sz="3600" b="1" dirty="0">
                <a:latin typeface="Calibri" pitchFamily="34" charset="0"/>
                <a:cs typeface="+mn-cs"/>
              </a:rPr>
              <a:t> كيف تتغير الدجاجة كلما نمت؟ </a:t>
            </a:r>
            <a:endParaRPr lang="en-US" sz="3600" b="1" dirty="0">
              <a:latin typeface="Calibri" pitchFamily="34" charset="0"/>
              <a:cs typeface="+mn-cs"/>
            </a:endParaRPr>
          </a:p>
        </p:txBody>
      </p:sp>
      <p:sp>
        <p:nvSpPr>
          <p:cNvPr id="28673" name="Rectangle 1"/>
          <p:cNvSpPr>
            <a:spLocks noChangeArrowheads="1"/>
          </p:cNvSpPr>
          <p:nvPr/>
        </p:nvSpPr>
        <p:spPr bwMode="auto">
          <a:xfrm>
            <a:off x="2204554" y="3717032"/>
            <a:ext cx="4214778"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ar-EG" sz="3600" b="1" i="0" u="none" strike="noStrike" cap="none" normalizeH="0" baseline="0" dirty="0">
                <a:ln>
                  <a:noFill/>
                </a:ln>
                <a:solidFill>
                  <a:srgbClr val="FF0000"/>
                </a:solidFill>
                <a:effectLst>
                  <a:outerShdw blurRad="50800" dist="38100" dir="8100000" algn="tr" rotWithShape="0">
                    <a:prstClr val="black">
                      <a:alpha val="40000"/>
                    </a:prstClr>
                  </a:outerShdw>
                </a:effectLst>
                <a:latin typeface="Times New Roman" pitchFamily="18" charset="0"/>
                <a:ea typeface="Times New Roman" pitchFamily="18" charset="0"/>
                <a:cs typeface="Times New Roman" pitchFamily="18" charset="0"/>
              </a:rPr>
              <a:t>تبدأ حياتها من البيضة التي تفقس عن صغار تشبه آباءها ثم تنمو حتى تصبح طيورًا ناضجة تتكاثر.</a:t>
            </a:r>
            <a:r>
              <a:rPr kumimoji="0" lang="en-US" sz="3600" b="1" i="0" u="none" strike="noStrike" cap="none" normalizeH="0" baseline="0" dirty="0">
                <a:ln>
                  <a:noFill/>
                </a:ln>
                <a:solidFill>
                  <a:srgbClr val="FF0000"/>
                </a:solidFill>
                <a:effectLst>
                  <a:outerShdw blurRad="50800" dist="38100" dir="8100000" algn="tr" rotWithShape="0">
                    <a:prstClr val="black">
                      <a:alpha val="40000"/>
                    </a:prstClr>
                  </a:outerShdw>
                </a:effectLst>
                <a:latin typeface="Times New Roman" pitchFamily="18" charset="0"/>
                <a:ea typeface="Times New Roman" pitchFamily="18" charset="0"/>
                <a:cs typeface="Times New Roman" pitchFamily="18" charset="0"/>
              </a:rPr>
              <a:t> </a:t>
            </a:r>
            <a:endParaRPr kumimoji="0" lang="en-US" sz="3600" b="0" i="0" u="none" strike="noStrike" cap="none" normalizeH="0" baseline="0" dirty="0">
              <a:ln>
                <a:noFill/>
              </a:ln>
              <a:solidFill>
                <a:srgbClr val="FF0000"/>
              </a:solidFill>
              <a:effectLst>
                <a:outerShdw blurRad="50800" dist="38100" dir="8100000" algn="tr" rotWithShape="0">
                  <a:prstClr val="black">
                    <a:alpha val="40000"/>
                  </a:prst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500"/>
                                        <p:tgtEl>
                                          <p:spTgt spid="35846"/>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400" decel="100000"/>
                                        <p:tgtEl>
                                          <p:spTgt spid="21"/>
                                        </p:tgtEl>
                                      </p:cBhvr>
                                    </p:animEffect>
                                    <p:anim calcmode="lin" valueType="num">
                                      <p:cBhvr>
                                        <p:cTn id="12" dur="400" decel="100000" fill="hold"/>
                                        <p:tgtEl>
                                          <p:spTgt spid="21"/>
                                        </p:tgtEl>
                                        <p:attrNameLst>
                                          <p:attrName>style.rotation</p:attrName>
                                        </p:attrNameLst>
                                      </p:cBhvr>
                                      <p:tavLst>
                                        <p:tav tm="0">
                                          <p:val>
                                            <p:fltVal val="-90"/>
                                          </p:val>
                                        </p:tav>
                                        <p:tav tm="100000">
                                          <p:val>
                                            <p:fltVal val="0"/>
                                          </p:val>
                                        </p:tav>
                                      </p:tavLst>
                                    </p:anim>
                                    <p:anim calcmode="lin" valueType="num">
                                      <p:cBhvr>
                                        <p:cTn id="13" dur="400" decel="100000" fill="hold"/>
                                        <p:tgtEl>
                                          <p:spTgt spid="21"/>
                                        </p:tgtEl>
                                        <p:attrNameLst>
                                          <p:attrName>ppt_x</p:attrName>
                                        </p:attrNameLst>
                                      </p:cBhvr>
                                      <p:tavLst>
                                        <p:tav tm="0">
                                          <p:val>
                                            <p:strVal val="#ppt_x+0.4"/>
                                          </p:val>
                                        </p:tav>
                                        <p:tav tm="100000">
                                          <p:val>
                                            <p:strVal val="#ppt_x-0.05"/>
                                          </p:val>
                                        </p:tav>
                                      </p:tavLst>
                                    </p:anim>
                                    <p:anim calcmode="lin" valueType="num">
                                      <p:cBhvr>
                                        <p:cTn id="14" dur="400" decel="100000" fill="hold"/>
                                        <p:tgtEl>
                                          <p:spTgt spid="21"/>
                                        </p:tgtEl>
                                        <p:attrNameLst>
                                          <p:attrName>ppt_y</p:attrName>
                                        </p:attrNameLst>
                                      </p:cBhvr>
                                      <p:tavLst>
                                        <p:tav tm="0">
                                          <p:val>
                                            <p:strVal val="#ppt_y-0.4"/>
                                          </p:val>
                                        </p:tav>
                                        <p:tav tm="100000">
                                          <p:val>
                                            <p:strVal val="#ppt_y+0.1"/>
                                          </p:val>
                                        </p:tav>
                                      </p:tavLst>
                                    </p:anim>
                                    <p:anim calcmode="lin" valueType="num">
                                      <p:cBhvr>
                                        <p:cTn id="15" dur="100" accel="100000" fill="hold">
                                          <p:stCondLst>
                                            <p:cond delay="400"/>
                                          </p:stCondLst>
                                        </p:cTn>
                                        <p:tgtEl>
                                          <p:spTgt spid="21"/>
                                        </p:tgtEl>
                                        <p:attrNameLst>
                                          <p:attrName>ppt_x</p:attrName>
                                        </p:attrNameLst>
                                      </p:cBhvr>
                                      <p:tavLst>
                                        <p:tav tm="0">
                                          <p:val>
                                            <p:strVal val="#ppt_x-0.05"/>
                                          </p:val>
                                        </p:tav>
                                        <p:tav tm="100000">
                                          <p:val>
                                            <p:strVal val="#ppt_x"/>
                                          </p:val>
                                        </p:tav>
                                      </p:tavLst>
                                    </p:anim>
                                    <p:anim calcmode="lin" valueType="num">
                                      <p:cBhvr>
                                        <p:cTn id="16" dur="100" accel="100000" fill="hold">
                                          <p:stCondLst>
                                            <p:cond delay="400"/>
                                          </p:stCondLst>
                                        </p:cTn>
                                        <p:tgtEl>
                                          <p:spTgt spid="2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أتواصل أصف دورة حياة الدجاجة كيف تتغير.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additive="base">
                                        <p:cTn id="21" dur="500" fill="hold"/>
                                        <p:tgtEl>
                                          <p:spTgt spid="28673"/>
                                        </p:tgtEl>
                                        <p:attrNameLst>
                                          <p:attrName>ppt_x</p:attrName>
                                        </p:attrNameLst>
                                      </p:cBhvr>
                                      <p:tavLst>
                                        <p:tav tm="0">
                                          <p:val>
                                            <p:strVal val="#ppt_x"/>
                                          </p:val>
                                        </p:tav>
                                        <p:tav tm="100000">
                                          <p:val>
                                            <p:strVal val="#ppt_x"/>
                                          </p:val>
                                        </p:tav>
                                      </p:tavLst>
                                    </p:anim>
                                    <p:anim calcmode="lin" valueType="num">
                                      <p:cBhvr additive="base">
                                        <p:cTn id="22" dur="500" fill="hold"/>
                                        <p:tgtEl>
                                          <p:spTgt spid="286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تبدأ حياتها من البيضة التي تفقس عن صغار تشبه آباء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P spid="21" grpId="0"/>
      <p:bldP spid="2867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5"/>
          <p:cNvSpPr>
            <a:spLocks noChangeArrowheads="1"/>
          </p:cNvSpPr>
          <p:nvPr/>
        </p:nvSpPr>
        <p:spPr bwMode="auto">
          <a:xfrm>
            <a:off x="1276732" y="973752"/>
            <a:ext cx="6590536" cy="1877437"/>
          </a:xfrm>
          <a:prstGeom prst="rect">
            <a:avLst/>
          </a:prstGeom>
          <a:noFill/>
          <a:ln w="9525">
            <a:noFill/>
            <a:miter lim="800000"/>
            <a:headEnd/>
            <a:tailEnd/>
          </a:ln>
        </p:spPr>
        <p:txBody>
          <a:bodyPr wrap="square">
            <a:spAutoFit/>
          </a:bodyPr>
          <a:lstStyle/>
          <a:p>
            <a:pPr algn="justLow" rtl="1">
              <a:defRPr/>
            </a:pPr>
            <a:r>
              <a:rPr lang="ar-EG" sz="4000" b="1" dirty="0">
                <a:solidFill>
                  <a:srgbClr val="FF0000"/>
                </a:solidFill>
                <a:latin typeface="Calibri" pitchFamily="34" charset="0"/>
                <a:cs typeface="+mn-cs"/>
              </a:rPr>
              <a:t>3</a:t>
            </a:r>
            <a:r>
              <a:rPr lang="ar-SA" sz="4000" b="1" dirty="0">
                <a:solidFill>
                  <a:srgbClr val="FF0000"/>
                </a:solidFill>
                <a:latin typeface="Calibri" pitchFamily="34" charset="0"/>
                <a:cs typeface="+mn-cs"/>
              </a:rPr>
              <a:t>-</a:t>
            </a:r>
            <a:r>
              <a:rPr lang="ar-EG" sz="4000" b="1" dirty="0">
                <a:solidFill>
                  <a:srgbClr val="FF0000"/>
                </a:solidFill>
                <a:latin typeface="Calibri" pitchFamily="34" charset="0"/>
                <a:cs typeface="+mn-cs"/>
              </a:rPr>
              <a:t> أقارن.</a:t>
            </a:r>
          </a:p>
          <a:p>
            <a:pPr algn="justLow" rtl="1">
              <a:defRPr/>
            </a:pPr>
            <a:r>
              <a:rPr lang="ar-EG" sz="4000" b="1" dirty="0">
                <a:solidFill>
                  <a:srgbClr val="FF0000"/>
                </a:solidFill>
                <a:latin typeface="Calibri" pitchFamily="34" charset="0"/>
                <a:cs typeface="+mn-cs"/>
              </a:rPr>
              <a:t> </a:t>
            </a:r>
            <a:r>
              <a:rPr lang="ar-EG" sz="3600" b="1" dirty="0">
                <a:latin typeface="Calibri" pitchFamily="34" charset="0"/>
                <a:cs typeface="+mn-cs"/>
              </a:rPr>
              <a:t>ما أوجه الشبه بين دورة حيا</a:t>
            </a:r>
            <a:r>
              <a:rPr lang="ar-SA" sz="3600" b="1" dirty="0">
                <a:latin typeface="Calibri" pitchFamily="34" charset="0"/>
                <a:cs typeface="+mn-cs"/>
              </a:rPr>
              <a:t>ة</a:t>
            </a:r>
            <a:r>
              <a:rPr lang="ar-EG" sz="3600" b="1" dirty="0">
                <a:latin typeface="Calibri" pitchFamily="34" charset="0"/>
                <a:cs typeface="+mn-cs"/>
              </a:rPr>
              <a:t> الدجاجة ودور</a:t>
            </a:r>
            <a:r>
              <a:rPr lang="ar-SA" sz="3600" b="1" dirty="0">
                <a:latin typeface="Calibri" pitchFamily="34" charset="0"/>
                <a:cs typeface="+mn-cs"/>
              </a:rPr>
              <a:t>ة</a:t>
            </a:r>
            <a:r>
              <a:rPr lang="ar-EG" sz="3600" b="1" dirty="0">
                <a:latin typeface="Calibri" pitchFamily="34" charset="0"/>
                <a:cs typeface="+mn-cs"/>
              </a:rPr>
              <a:t> حيا</a:t>
            </a:r>
            <a:r>
              <a:rPr lang="ar-SA" sz="3600" b="1" dirty="0">
                <a:latin typeface="Calibri" pitchFamily="34" charset="0"/>
                <a:cs typeface="+mn-cs"/>
              </a:rPr>
              <a:t>ة</a:t>
            </a:r>
            <a:r>
              <a:rPr lang="ar-EG" sz="3600" b="1" dirty="0">
                <a:latin typeface="Calibri" pitchFamily="34" charset="0"/>
                <a:cs typeface="+mn-cs"/>
              </a:rPr>
              <a:t> </a:t>
            </a:r>
            <a:r>
              <a:rPr lang="ar-EG" sz="3600" b="1" dirty="0" err="1">
                <a:latin typeface="Calibri" pitchFamily="34" charset="0"/>
                <a:cs typeface="+mn-cs"/>
              </a:rPr>
              <a:t>السلحفاة؟</a:t>
            </a:r>
            <a:r>
              <a:rPr lang="ar-EG" sz="3600" b="1" dirty="0">
                <a:latin typeface="Calibri" pitchFamily="34" charset="0"/>
                <a:cs typeface="+mn-cs"/>
              </a:rPr>
              <a:t> وما أوجه </a:t>
            </a:r>
            <a:r>
              <a:rPr lang="ar-EG" sz="3600" b="1" dirty="0" err="1">
                <a:latin typeface="Calibri" pitchFamily="34" charset="0"/>
                <a:cs typeface="+mn-cs"/>
              </a:rPr>
              <a:t>الاختلاف؟</a:t>
            </a:r>
            <a:r>
              <a:rPr lang="ar-EG" sz="3600" b="1" dirty="0">
                <a:latin typeface="Calibri" pitchFamily="34" charset="0"/>
                <a:cs typeface="+mn-cs"/>
              </a:rPr>
              <a:t> </a:t>
            </a:r>
            <a:endParaRPr lang="en-US" sz="3600" b="1" dirty="0">
              <a:latin typeface="Calibri" pitchFamily="34" charset="0"/>
              <a:cs typeface="+mn-cs"/>
            </a:endParaRPr>
          </a:p>
        </p:txBody>
      </p:sp>
      <p:sp>
        <p:nvSpPr>
          <p:cNvPr id="28673" name="Rectangle 1"/>
          <p:cNvSpPr>
            <a:spLocks noChangeArrowheads="1"/>
          </p:cNvSpPr>
          <p:nvPr/>
        </p:nvSpPr>
        <p:spPr bwMode="auto">
          <a:xfrm>
            <a:off x="1529045" y="3206592"/>
            <a:ext cx="608591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Char char="•"/>
              <a:tabLst/>
            </a:pPr>
            <a:r>
              <a:rPr kumimoji="0" lang="ar-EG"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دورة حياة الدجاجة:</a:t>
            </a:r>
            <a:r>
              <a:rPr kumimoji="0" lang="ar-EG"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البيضة</a:t>
            </a:r>
            <a:r>
              <a:rPr kumimoji="0" lang="ar-SA"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دجاجة صغيرة </a:t>
            </a:r>
            <a:r>
              <a:rPr kumimoji="0" lang="ar-SA"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r>
              <a:rPr kumimoji="0" lang="ar-SA" sz="2800" b="1" i="0" u="none" strike="noStrike" cap="none" normalizeH="0" dirty="0">
                <a:ln>
                  <a:noFill/>
                </a:ln>
                <a:solidFill>
                  <a:srgbClr val="7030A0"/>
                </a:solidFill>
                <a:effectLst/>
                <a:latin typeface="Times New Roman" pitchFamily="18" charset="0"/>
                <a:ea typeface="Times New Roman" pitchFamily="18" charset="0"/>
                <a:cs typeface="Times New Roman" pitchFamily="18" charset="0"/>
              </a:rPr>
              <a:t> </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دجاجة مكتملة النمو.</a:t>
            </a:r>
            <a:endParaRPr lang="ar-EG" sz="2800" b="1" dirty="0">
              <a:solidFill>
                <a:srgbClr val="7030A0"/>
              </a:solidFill>
              <a:latin typeface="Times New Roman" pitchFamily="18" charset="0"/>
              <a:ea typeface="Times New Roman" pitchFamily="18" charset="0"/>
              <a:cs typeface="Times New Roman"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EG"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دورة حياة السلحفاة:</a:t>
            </a:r>
            <a:r>
              <a:rPr kumimoji="0" lang="ar-EG"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p>
          <a:p>
            <a:pPr marL="0" marR="0" lvl="0" indent="0" algn="r" defTabSz="914400" rtl="1" eaLnBrk="0" fontAlgn="base" latinLnBrk="0" hangingPunct="0">
              <a:lnSpc>
                <a:spcPct val="100000"/>
              </a:lnSpc>
              <a:spcBef>
                <a:spcPct val="0"/>
              </a:spcBef>
              <a:spcAft>
                <a:spcPct val="0"/>
              </a:spcAft>
              <a:buClrTx/>
              <a:buSzTx/>
              <a:buFontTx/>
              <a:buNone/>
              <a:tabLst/>
            </a:pP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البيضة</a:t>
            </a:r>
            <a:r>
              <a:rPr kumimoji="0" lang="ar-SA"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ar-SA"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سلحفاة </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صغيرة</a:t>
            </a:r>
            <a:r>
              <a:rPr kumimoji="0" lang="ar-SA"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سلحفاة مكتملة النمو.</a:t>
            </a:r>
            <a:endParaRPr kumimoji="0" lang="en-US" sz="2800" b="0" i="0" u="none" strike="noStrike" cap="none" normalizeH="0" baseline="0" dirty="0">
              <a:ln>
                <a:noFill/>
              </a:ln>
              <a:solidFill>
                <a:srgbClr val="7030A0"/>
              </a:solidFill>
              <a:effectLst/>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ar-EG"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أوجه الشبه</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تبدأ دورة حياة الدجاجة والسلحفاة بالبيضة، ثم صغار، ثم مكتمل النمو.</a:t>
            </a:r>
            <a:endParaRPr kumimoji="0" lang="en-US" sz="2800" b="0" i="0" u="none" strike="noStrike" cap="none" normalizeH="0" baseline="0" dirty="0">
              <a:ln>
                <a:noFill/>
              </a:ln>
              <a:solidFill>
                <a:srgbClr val="7030A0"/>
              </a:soli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400" decel="100000"/>
                                        <p:tgtEl>
                                          <p:spTgt spid="23"/>
                                        </p:tgtEl>
                                      </p:cBhvr>
                                    </p:animEffect>
                                    <p:anim calcmode="lin" valueType="num">
                                      <p:cBhvr>
                                        <p:cTn id="8" dur="400" decel="100000" fill="hold"/>
                                        <p:tgtEl>
                                          <p:spTgt spid="23"/>
                                        </p:tgtEl>
                                        <p:attrNameLst>
                                          <p:attrName>style.rotation</p:attrName>
                                        </p:attrNameLst>
                                      </p:cBhvr>
                                      <p:tavLst>
                                        <p:tav tm="0">
                                          <p:val>
                                            <p:fltVal val="-90"/>
                                          </p:val>
                                        </p:tav>
                                        <p:tav tm="100000">
                                          <p:val>
                                            <p:fltVal val="0"/>
                                          </p:val>
                                        </p:tav>
                                      </p:tavLst>
                                    </p:anim>
                                    <p:anim calcmode="lin" valueType="num">
                                      <p:cBhvr>
                                        <p:cTn id="9" dur="400" decel="100000" fill="hold"/>
                                        <p:tgtEl>
                                          <p:spTgt spid="23"/>
                                        </p:tgtEl>
                                        <p:attrNameLst>
                                          <p:attrName>ppt_x</p:attrName>
                                        </p:attrNameLst>
                                      </p:cBhvr>
                                      <p:tavLst>
                                        <p:tav tm="0">
                                          <p:val>
                                            <p:strVal val="#ppt_x+0.4"/>
                                          </p:val>
                                        </p:tav>
                                        <p:tav tm="100000">
                                          <p:val>
                                            <p:strVal val="#ppt_x-0.05"/>
                                          </p:val>
                                        </p:tav>
                                      </p:tavLst>
                                    </p:anim>
                                    <p:anim calcmode="lin" valueType="num">
                                      <p:cBhvr>
                                        <p:cTn id="10" dur="400" decel="100000" fill="hold"/>
                                        <p:tgtEl>
                                          <p:spTgt spid="2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2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2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قارن ما أوجه الشبه بين دورة حياة الدجاجة.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673">
                                            <p:txEl>
                                              <p:pRg st="0" end="0"/>
                                            </p:txEl>
                                          </p:spTgt>
                                        </p:tgtEl>
                                        <p:attrNameLst>
                                          <p:attrName>style.visibility</p:attrName>
                                        </p:attrNameLst>
                                      </p:cBhvr>
                                      <p:to>
                                        <p:strVal val="visible"/>
                                      </p:to>
                                    </p:set>
                                    <p:anim calcmode="lin" valueType="num">
                                      <p:cBhvr additive="base">
                                        <p:cTn id="17" dur="500" fill="hold"/>
                                        <p:tgtEl>
                                          <p:spTgt spid="2867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67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دورة حياة الدجاجة.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673">
                                            <p:txEl>
                                              <p:pRg st="1" end="1"/>
                                            </p:txEl>
                                          </p:spTgt>
                                        </p:tgtEl>
                                        <p:attrNameLst>
                                          <p:attrName>style.visibility</p:attrName>
                                        </p:attrNameLst>
                                      </p:cBhvr>
                                      <p:to>
                                        <p:strVal val="visible"/>
                                      </p:to>
                                    </p:set>
                                    <p:anim calcmode="lin" valueType="num">
                                      <p:cBhvr additive="base">
                                        <p:cTn id="23" dur="500" fill="hold"/>
                                        <p:tgtEl>
                                          <p:spTgt spid="2867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673">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البيضة-  دجاجة صغيرة صغير- دجاجة مكتملة النمو.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673">
                                            <p:txEl>
                                              <p:pRg st="2" end="2"/>
                                            </p:txEl>
                                          </p:spTgt>
                                        </p:tgtEl>
                                        <p:attrNameLst>
                                          <p:attrName>style.visibility</p:attrName>
                                        </p:attrNameLst>
                                      </p:cBhvr>
                                      <p:to>
                                        <p:strVal val="visible"/>
                                      </p:to>
                                    </p:set>
                                    <p:anim calcmode="lin" valueType="num">
                                      <p:cBhvr additive="base">
                                        <p:cTn id="29" dur="500" fill="hold"/>
                                        <p:tgtEl>
                                          <p:spTgt spid="2867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673">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دورة حياة السلحفاة.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673">
                                            <p:txEl>
                                              <p:pRg st="3" end="3"/>
                                            </p:txEl>
                                          </p:spTgt>
                                        </p:tgtEl>
                                        <p:attrNameLst>
                                          <p:attrName>style.visibility</p:attrName>
                                        </p:attrNameLst>
                                      </p:cBhvr>
                                      <p:to>
                                        <p:strVal val="visible"/>
                                      </p:to>
                                    </p:set>
                                    <p:anim calcmode="lin" valueType="num">
                                      <p:cBhvr additive="base">
                                        <p:cTn id="35" dur="500" fill="hold"/>
                                        <p:tgtEl>
                                          <p:spTgt spid="2867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8673">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6" name="البيضة– سلاحف صغيرة- سلحفاة مكتملة النمو.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673">
                                            <p:txEl>
                                              <p:pRg st="4" end="4"/>
                                            </p:txEl>
                                          </p:spTgt>
                                        </p:tgtEl>
                                        <p:attrNameLst>
                                          <p:attrName>style.visibility</p:attrName>
                                        </p:attrNameLst>
                                      </p:cBhvr>
                                      <p:to>
                                        <p:strVal val="visible"/>
                                      </p:to>
                                    </p:set>
                                    <p:anim calcmode="lin" valueType="num">
                                      <p:cBhvr additive="base">
                                        <p:cTn id="41" dur="500" fill="hold"/>
                                        <p:tgtEl>
                                          <p:spTgt spid="2867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8673">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7" name="أوجه الشبه  تبدأ دورة حياة الدجا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5"/>
          <p:cNvSpPr>
            <a:spLocks noChangeArrowheads="1"/>
          </p:cNvSpPr>
          <p:nvPr/>
        </p:nvSpPr>
        <p:spPr bwMode="auto">
          <a:xfrm>
            <a:off x="1979712" y="1144230"/>
            <a:ext cx="5941862" cy="1815882"/>
          </a:xfrm>
          <a:prstGeom prst="rect">
            <a:avLst/>
          </a:prstGeom>
          <a:noFill/>
          <a:ln w="9525">
            <a:noFill/>
            <a:miter lim="800000"/>
            <a:headEnd/>
            <a:tailEnd/>
          </a:ln>
        </p:spPr>
        <p:txBody>
          <a:bodyPr wrap="square">
            <a:spAutoFit/>
          </a:bodyPr>
          <a:lstStyle/>
          <a:p>
            <a:pPr algn="justLow" rtl="1">
              <a:defRPr/>
            </a:pPr>
            <a:r>
              <a:rPr lang="ar-EG" sz="4000" b="1" dirty="0">
                <a:solidFill>
                  <a:srgbClr val="FF0000"/>
                </a:solidFill>
                <a:latin typeface="Calibri" pitchFamily="34" charset="0"/>
                <a:cs typeface="+mn-cs"/>
              </a:rPr>
              <a:t>3– </a:t>
            </a:r>
            <a:r>
              <a:rPr lang="ar-EG" sz="4000" b="1" dirty="0" err="1">
                <a:solidFill>
                  <a:srgbClr val="FF0000"/>
                </a:solidFill>
                <a:latin typeface="Calibri" pitchFamily="34" charset="0"/>
                <a:cs typeface="+mn-cs"/>
              </a:rPr>
              <a:t>أقارن.</a:t>
            </a:r>
            <a:r>
              <a:rPr lang="ar-EG" sz="4000" b="1" dirty="0">
                <a:solidFill>
                  <a:srgbClr val="FF0000"/>
                </a:solidFill>
                <a:latin typeface="Calibri" pitchFamily="34" charset="0"/>
                <a:cs typeface="+mn-cs"/>
              </a:rPr>
              <a:t> </a:t>
            </a:r>
            <a:r>
              <a:rPr lang="ar-EG" sz="3600" b="1" dirty="0">
                <a:latin typeface="Calibri" pitchFamily="34" charset="0"/>
                <a:cs typeface="+mn-cs"/>
              </a:rPr>
              <a:t>ما أوجه الشبه بين دورة حيا</a:t>
            </a:r>
            <a:r>
              <a:rPr lang="ar-SA" sz="3600" b="1" dirty="0">
                <a:latin typeface="Calibri" pitchFamily="34" charset="0"/>
                <a:cs typeface="+mn-cs"/>
              </a:rPr>
              <a:t>ة</a:t>
            </a:r>
            <a:r>
              <a:rPr lang="ar-EG" sz="3600" b="1" dirty="0">
                <a:latin typeface="Calibri" pitchFamily="34" charset="0"/>
                <a:cs typeface="+mn-cs"/>
              </a:rPr>
              <a:t> الدجاجة ودور</a:t>
            </a:r>
            <a:r>
              <a:rPr lang="ar-SA" sz="3600" b="1" dirty="0">
                <a:latin typeface="Calibri" pitchFamily="34" charset="0"/>
                <a:cs typeface="+mn-cs"/>
              </a:rPr>
              <a:t>ة</a:t>
            </a:r>
            <a:r>
              <a:rPr lang="ar-EG" sz="3600" b="1" dirty="0">
                <a:latin typeface="Calibri" pitchFamily="34" charset="0"/>
                <a:cs typeface="+mn-cs"/>
              </a:rPr>
              <a:t> حيا</a:t>
            </a:r>
            <a:r>
              <a:rPr lang="ar-SA" sz="3600" b="1" dirty="0">
                <a:latin typeface="Calibri" pitchFamily="34" charset="0"/>
                <a:cs typeface="+mn-cs"/>
              </a:rPr>
              <a:t>ة</a:t>
            </a:r>
            <a:r>
              <a:rPr lang="ar-EG" sz="3600" b="1" dirty="0">
                <a:latin typeface="Calibri" pitchFamily="34" charset="0"/>
                <a:cs typeface="+mn-cs"/>
              </a:rPr>
              <a:t> </a:t>
            </a:r>
            <a:r>
              <a:rPr lang="ar-EG" sz="3600" b="1" dirty="0" err="1">
                <a:latin typeface="Calibri" pitchFamily="34" charset="0"/>
                <a:cs typeface="+mn-cs"/>
              </a:rPr>
              <a:t>السلحفاة؟</a:t>
            </a:r>
            <a:r>
              <a:rPr lang="ar-EG" sz="3600" b="1" dirty="0">
                <a:latin typeface="Calibri" pitchFamily="34" charset="0"/>
                <a:cs typeface="+mn-cs"/>
              </a:rPr>
              <a:t> وما أوجه </a:t>
            </a:r>
            <a:r>
              <a:rPr lang="ar-EG" sz="3600" b="1" dirty="0" err="1">
                <a:latin typeface="Calibri" pitchFamily="34" charset="0"/>
                <a:cs typeface="+mn-cs"/>
              </a:rPr>
              <a:t>الاختلاف؟</a:t>
            </a:r>
            <a:r>
              <a:rPr lang="ar-EG" sz="3600" b="1" dirty="0">
                <a:latin typeface="Calibri" pitchFamily="34" charset="0"/>
                <a:cs typeface="+mn-cs"/>
              </a:rPr>
              <a:t> </a:t>
            </a:r>
            <a:endParaRPr lang="en-US" sz="3600" b="1" dirty="0">
              <a:latin typeface="Calibri" pitchFamily="34" charset="0"/>
              <a:cs typeface="+mn-cs"/>
            </a:endParaRPr>
          </a:p>
        </p:txBody>
      </p:sp>
      <p:sp>
        <p:nvSpPr>
          <p:cNvPr id="28673" name="Rectangle 1"/>
          <p:cNvSpPr>
            <a:spLocks noChangeArrowheads="1"/>
          </p:cNvSpPr>
          <p:nvPr/>
        </p:nvSpPr>
        <p:spPr bwMode="auto">
          <a:xfrm>
            <a:off x="880989" y="3467001"/>
            <a:ext cx="738202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tabLst/>
            </a:pPr>
            <a:r>
              <a:rPr kumimoji="0" lang="ar-EG"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أوجه الاختلاف: </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الدجاجة من الطيور، والسلحفاة من الزواحف</a:t>
            </a:r>
          </a:p>
          <a:p>
            <a:pPr marL="0" marR="0" lvl="0" indent="0" algn="r" defTabSz="914400" rtl="1" eaLnBrk="0" fontAlgn="base" latinLnBrk="0" hangingPunct="0">
              <a:lnSpc>
                <a:spcPct val="100000"/>
              </a:lnSpc>
              <a:spcBef>
                <a:spcPct val="0"/>
              </a:spcBef>
              <a:spcAft>
                <a:spcPct val="0"/>
              </a:spcAft>
              <a:buClrTx/>
              <a:buSzTx/>
              <a:tabLst/>
            </a:pP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ــ تضع السلحفاة البيض في رمل الشاطئ، والدجاجة في أعشاش وترقد عليه حتى يفقس.</a:t>
            </a:r>
          </a:p>
          <a:p>
            <a:pPr marL="0" marR="0" lvl="0" indent="0" algn="r" defTabSz="914400" rtl="1" eaLnBrk="0" fontAlgn="base" latinLnBrk="0" hangingPunct="0">
              <a:lnSpc>
                <a:spcPct val="100000"/>
              </a:lnSpc>
              <a:spcBef>
                <a:spcPct val="0"/>
              </a:spcBef>
              <a:spcAft>
                <a:spcPct val="0"/>
              </a:spcAft>
              <a:buClrTx/>
              <a:buSzTx/>
              <a:tabLst/>
            </a:pP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ــ تعتني الدجاجة بصغارها، والسلاحف لا تعتني بصغارها.</a:t>
            </a:r>
            <a:endParaRPr lang="ar-EG" sz="2800" b="1" dirty="0">
              <a:solidFill>
                <a:srgbClr val="7030A0"/>
              </a:solidFill>
              <a:latin typeface="Times New Roman" pitchFamily="18" charset="0"/>
              <a:ea typeface="Times New Roman" pitchFamily="18" charset="0"/>
              <a:cs typeface="Times New Roman" pitchFamily="18" charset="0"/>
            </a:endParaRPr>
          </a:p>
          <a:p>
            <a:pPr marL="0" marR="0" lvl="0" indent="0" algn="r" defTabSz="914400" rtl="1" eaLnBrk="0" fontAlgn="base" latinLnBrk="0" hangingPunct="0">
              <a:lnSpc>
                <a:spcPct val="100000"/>
              </a:lnSpc>
              <a:spcBef>
                <a:spcPct val="0"/>
              </a:spcBef>
              <a:spcAft>
                <a:spcPct val="0"/>
              </a:spcAft>
              <a:buClrTx/>
              <a:buSzTx/>
              <a:tabLst/>
            </a:pP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ــ صغار الدجاج أقل شبهًا </a:t>
            </a:r>
            <a:r>
              <a:rPr kumimoji="0" lang="ar-EG" sz="28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بآبا</a:t>
            </a:r>
            <a:r>
              <a:rPr kumimoji="0" lang="ar-SA"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ئ</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ه</a:t>
            </a:r>
            <a:r>
              <a:rPr lang="ar-SA" sz="2800" b="1" dirty="0">
                <a:solidFill>
                  <a:srgbClr val="7030A0"/>
                </a:solidFill>
                <a:latin typeface="Times New Roman" pitchFamily="18" charset="0"/>
                <a:ea typeface="Times New Roman" pitchFamily="18" charset="0"/>
                <a:cs typeface="Times New Roman" pitchFamily="18" charset="0"/>
              </a:rPr>
              <a:t>ا</a:t>
            </a:r>
            <a:r>
              <a:rPr kumimoji="0" lang="ar-EG"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r>
              <a:rPr kumimoji="0" lang="en-US" sz="28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rgbClr val="7030A0"/>
              </a:soli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673">
                                            <p:txEl>
                                              <p:pRg st="0" end="0"/>
                                            </p:txEl>
                                          </p:spTgt>
                                        </p:tgtEl>
                                        <p:attrNameLst>
                                          <p:attrName>style.visibility</p:attrName>
                                        </p:attrNameLst>
                                      </p:cBhvr>
                                      <p:to>
                                        <p:strVal val="visible"/>
                                      </p:to>
                                    </p:set>
                                    <p:anim calcmode="lin" valueType="num">
                                      <p:cBhvr additive="base">
                                        <p:cTn id="11" dur="500" fill="hold"/>
                                        <p:tgtEl>
                                          <p:spTgt spid="2867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67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أوجه الاختلاف   الدجاجة من الطيور.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673">
                                            <p:txEl>
                                              <p:pRg st="1" end="1"/>
                                            </p:txEl>
                                          </p:spTgt>
                                        </p:tgtEl>
                                        <p:attrNameLst>
                                          <p:attrName>style.visibility</p:attrName>
                                        </p:attrNameLst>
                                      </p:cBhvr>
                                      <p:to>
                                        <p:strVal val="visible"/>
                                      </p:to>
                                    </p:set>
                                    <p:anim calcmode="lin" valueType="num">
                                      <p:cBhvr additive="base">
                                        <p:cTn id="17" dur="500" fill="hold"/>
                                        <p:tgtEl>
                                          <p:spTgt spid="2867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673">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تضع السلحفاة البيض في رمل الشاطئ.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673">
                                            <p:txEl>
                                              <p:pRg st="2" end="2"/>
                                            </p:txEl>
                                          </p:spTgt>
                                        </p:tgtEl>
                                        <p:attrNameLst>
                                          <p:attrName>style.visibility</p:attrName>
                                        </p:attrNameLst>
                                      </p:cBhvr>
                                      <p:to>
                                        <p:strVal val="visible"/>
                                      </p:to>
                                    </p:set>
                                    <p:anim calcmode="lin" valueType="num">
                                      <p:cBhvr additive="base">
                                        <p:cTn id="23" dur="500" fill="hold"/>
                                        <p:tgtEl>
                                          <p:spTgt spid="2867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673">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تعتني الدجاجة بصغارها، والسلاحف.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673">
                                            <p:txEl>
                                              <p:pRg st="3" end="3"/>
                                            </p:txEl>
                                          </p:spTgt>
                                        </p:tgtEl>
                                        <p:attrNameLst>
                                          <p:attrName>style.visibility</p:attrName>
                                        </p:attrNameLst>
                                      </p:cBhvr>
                                      <p:to>
                                        <p:strVal val="visible"/>
                                      </p:to>
                                    </p:set>
                                    <p:anim calcmode="lin" valueType="num">
                                      <p:cBhvr additive="base">
                                        <p:cTn id="29" dur="500" fill="hold"/>
                                        <p:tgtEl>
                                          <p:spTgt spid="2867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673">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صغار الدجاج أقل شبهًا بآبائ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عنوان 1"/>
          <p:cNvSpPr txBox="1">
            <a:spLocks/>
          </p:cNvSpPr>
          <p:nvPr/>
        </p:nvSpPr>
        <p:spPr>
          <a:xfrm>
            <a:off x="1963030" y="2816932"/>
            <a:ext cx="5217939" cy="1224136"/>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rtlCol="1"/>
          <a:lstStyle/>
          <a:p>
            <a:pPr algn="ctr" rtl="1" eaLnBrk="0" hangingPunct="0">
              <a:defRPr/>
            </a:pPr>
            <a:r>
              <a:rPr lang="ar-EG" sz="6000" b="1" dirty="0">
                <a:solidFill>
                  <a:srgbClr val="FFFF00"/>
                </a:solidFill>
                <a:effectLst>
                  <a:outerShdw blurRad="50800" dist="38100" dir="8100000" algn="tr" rotWithShape="0">
                    <a:prstClr val="black">
                      <a:alpha val="40000"/>
                    </a:prstClr>
                  </a:outerShdw>
                </a:effectLst>
                <a:latin typeface="+mj-lt"/>
                <a:ea typeface="+mj-ea"/>
                <a:cs typeface="+mn-cs"/>
              </a:rPr>
              <a:t>الشرح والتفسير</a:t>
            </a:r>
            <a:endParaRPr lang="en-US" sz="6000" b="1" dirty="0">
              <a:solidFill>
                <a:srgbClr val="FFFF00"/>
              </a:solidFill>
              <a:effectLst>
                <a:outerShdw blurRad="50800" dist="38100" dir="8100000" algn="tr" rotWithShape="0">
                  <a:prstClr val="black">
                    <a:alpha val="40000"/>
                  </a:prstClr>
                </a:outerShdw>
              </a:effectLst>
              <a:latin typeface="+mj-lt"/>
              <a:ea typeface="+mj-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شرح والتفس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مجموعة 24"/>
          <p:cNvGrpSpPr/>
          <p:nvPr/>
        </p:nvGrpSpPr>
        <p:grpSpPr>
          <a:xfrm>
            <a:off x="214282" y="1307590"/>
            <a:ext cx="8624464" cy="5264682"/>
            <a:chOff x="214282" y="1307590"/>
            <a:chExt cx="8129618" cy="5264682"/>
          </a:xfrm>
        </p:grpSpPr>
        <p:pic>
          <p:nvPicPr>
            <p:cNvPr id="6146" name="Picture 2"/>
            <p:cNvPicPr>
              <a:picLocks noChangeAspect="1" noChangeArrowheads="1"/>
            </p:cNvPicPr>
            <p:nvPr/>
          </p:nvPicPr>
          <p:blipFill>
            <a:blip r:embed="rId9">
              <a:lum bright="-10000" contrast="33000"/>
            </a:blip>
            <a:srcRect/>
            <a:stretch>
              <a:fillRect/>
            </a:stretch>
          </p:blipFill>
          <p:spPr bwMode="auto">
            <a:xfrm>
              <a:off x="214282" y="1362074"/>
              <a:ext cx="8129618" cy="5138759"/>
            </a:xfrm>
            <a:prstGeom prst="rect">
              <a:avLst/>
            </a:prstGeom>
            <a:noFill/>
            <a:ln w="9525">
              <a:noFill/>
              <a:miter lim="800000"/>
              <a:headEnd/>
              <a:tailEnd/>
            </a:ln>
            <a:effectLst/>
          </p:spPr>
        </p:pic>
        <p:sp>
          <p:nvSpPr>
            <p:cNvPr id="20" name="مستطيل 19"/>
            <p:cNvSpPr/>
            <p:nvPr/>
          </p:nvSpPr>
          <p:spPr>
            <a:xfrm>
              <a:off x="5486380" y="1307590"/>
              <a:ext cx="2857520" cy="571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ln w="0"/>
                <a:solidFill>
                  <a:schemeClr val="accent1"/>
                </a:solidFill>
                <a:effectLst>
                  <a:outerShdw blurRad="38100" dist="25400" dir="5400000" algn="ctr" rotWithShape="0">
                    <a:srgbClr val="6E747A">
                      <a:alpha val="43000"/>
                    </a:srgbClr>
                  </a:outerShdw>
                </a:effectLst>
              </a:endParaRPr>
            </a:p>
          </p:txBody>
        </p:sp>
        <p:sp>
          <p:nvSpPr>
            <p:cNvPr id="21" name="مستطيل 20"/>
            <p:cNvSpPr/>
            <p:nvPr/>
          </p:nvSpPr>
          <p:spPr>
            <a:xfrm>
              <a:off x="6072198" y="2500306"/>
              <a:ext cx="1785950" cy="100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3" name="مستطيل 22"/>
            <p:cNvSpPr/>
            <p:nvPr/>
          </p:nvSpPr>
          <p:spPr>
            <a:xfrm>
              <a:off x="887673" y="1785926"/>
              <a:ext cx="2255567" cy="100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4" name="مستطيل 23"/>
            <p:cNvSpPr/>
            <p:nvPr/>
          </p:nvSpPr>
          <p:spPr>
            <a:xfrm>
              <a:off x="4786314" y="5929306"/>
              <a:ext cx="1928826" cy="642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grpSp>
      <p:sp>
        <p:nvSpPr>
          <p:cNvPr id="3" name="TextBox 2"/>
          <p:cNvSpPr txBox="1"/>
          <p:nvPr/>
        </p:nvSpPr>
        <p:spPr bwMode="auto">
          <a:xfrm>
            <a:off x="2210332" y="585865"/>
            <a:ext cx="4240213" cy="7150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spAutoFit/>
          </a:bodyPr>
          <a:lstStyle/>
          <a:p>
            <a:pPr algn="ctr" rtl="1" fontAlgn="auto">
              <a:spcBef>
                <a:spcPts val="0"/>
              </a:spcBef>
              <a:spcAft>
                <a:spcPts val="0"/>
              </a:spcAft>
              <a:defRPr/>
            </a:pPr>
            <a:r>
              <a:rPr lang="ar-EG" sz="3600" b="1" dirty="0">
                <a:solidFill>
                  <a:schemeClr val="bg1"/>
                </a:solidFill>
                <a:latin typeface="+mn-lt"/>
                <a:cs typeface="+mn-cs"/>
              </a:rPr>
              <a:t>دورة حيـــاة </a:t>
            </a:r>
            <a:r>
              <a:rPr lang="ar-EG" sz="3600" b="1" dirty="0" err="1">
                <a:solidFill>
                  <a:schemeClr val="bg1"/>
                </a:solidFill>
                <a:latin typeface="+mn-lt"/>
                <a:cs typeface="+mn-cs"/>
              </a:rPr>
              <a:t>الس</a:t>
            </a:r>
            <a:r>
              <a:rPr lang="ar-SA" sz="3600" b="1" dirty="0">
                <a:solidFill>
                  <a:schemeClr val="bg1"/>
                </a:solidFill>
                <a:latin typeface="+mn-lt"/>
                <a:cs typeface="+mn-cs"/>
              </a:rPr>
              <a:t>م</a:t>
            </a:r>
            <a:r>
              <a:rPr lang="ar-EG" sz="3600" b="1" dirty="0">
                <a:solidFill>
                  <a:schemeClr val="bg1"/>
                </a:solidFill>
                <a:latin typeface="+mn-lt"/>
                <a:cs typeface="+mn-cs"/>
              </a:rPr>
              <a:t>ـــ</a:t>
            </a:r>
            <a:r>
              <a:rPr lang="ar-SA" sz="3600" b="1" dirty="0">
                <a:solidFill>
                  <a:schemeClr val="bg1"/>
                </a:solidFill>
                <a:latin typeface="+mn-lt"/>
                <a:cs typeface="+mn-cs"/>
              </a:rPr>
              <a:t>ك</a:t>
            </a:r>
            <a:endParaRPr lang="ar-EG" sz="3600" b="1" dirty="0">
              <a:solidFill>
                <a:schemeClr val="bg1"/>
              </a:solidFill>
              <a:latin typeface="+mn-lt"/>
              <a:cs typeface="+mn-cs"/>
            </a:endParaRPr>
          </a:p>
        </p:txBody>
      </p:sp>
      <p:sp>
        <p:nvSpPr>
          <p:cNvPr id="13" name="مستطيل مستدير الزوايا 12"/>
          <p:cNvSpPr/>
          <p:nvPr/>
        </p:nvSpPr>
        <p:spPr>
          <a:xfrm>
            <a:off x="6119843" y="2058988"/>
            <a:ext cx="2881313" cy="15144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EG" sz="2800" b="1" dirty="0">
                <a:solidFill>
                  <a:srgbClr val="0070C0"/>
                </a:solidFill>
              </a:rPr>
              <a:t>الأسماك الصغيرة</a:t>
            </a:r>
          </a:p>
          <a:p>
            <a:pPr algn="ctr" rtl="1">
              <a:defRPr/>
            </a:pPr>
            <a:r>
              <a:rPr lang="ar-EG" sz="2400" b="1" dirty="0">
                <a:solidFill>
                  <a:schemeClr val="tx1"/>
                </a:solidFill>
              </a:rPr>
              <a:t>تفقس الأسماك الصغيرة وتبدأ البحث عن الغذاء. </a:t>
            </a:r>
            <a:endParaRPr lang="en-US" sz="2400" b="1" dirty="0">
              <a:solidFill>
                <a:schemeClr val="tx1"/>
              </a:solidFill>
            </a:endParaRPr>
          </a:p>
        </p:txBody>
      </p:sp>
      <p:sp>
        <p:nvSpPr>
          <p:cNvPr id="14" name="مستطيل مستدير الزوايا 13"/>
          <p:cNvSpPr/>
          <p:nvPr/>
        </p:nvSpPr>
        <p:spPr>
          <a:xfrm>
            <a:off x="5655232" y="5095043"/>
            <a:ext cx="3441730" cy="14319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EG" sz="2800" b="1" dirty="0">
                <a:solidFill>
                  <a:srgbClr val="0070C0"/>
                </a:solidFill>
              </a:rPr>
              <a:t>الأسماك المكتملة النمو</a:t>
            </a:r>
          </a:p>
          <a:p>
            <a:pPr algn="ctr">
              <a:defRPr/>
            </a:pPr>
            <a:r>
              <a:rPr lang="ar-EG" sz="2400" b="1" dirty="0">
                <a:solidFill>
                  <a:schemeClr val="tx1"/>
                </a:solidFill>
              </a:rPr>
              <a:t>معظم هذه الأسماك تستمر في النمو خلال حياتها، وتضع الإناث آلاف </a:t>
            </a:r>
            <a:r>
              <a:rPr lang="ar-EG" sz="2400" b="1" dirty="0" err="1">
                <a:solidFill>
                  <a:schemeClr val="tx1"/>
                </a:solidFill>
              </a:rPr>
              <a:t>البيوض</a:t>
            </a:r>
            <a:r>
              <a:rPr lang="ar-EG" sz="2400" b="1" dirty="0">
                <a:solidFill>
                  <a:schemeClr val="tx1"/>
                </a:solidFill>
              </a:rPr>
              <a:t> كل سنة.</a:t>
            </a:r>
            <a:endParaRPr lang="en-US" sz="2400" b="1" dirty="0">
              <a:solidFill>
                <a:schemeClr val="tx1"/>
              </a:solidFill>
            </a:endParaRPr>
          </a:p>
        </p:txBody>
      </p:sp>
      <p:sp>
        <p:nvSpPr>
          <p:cNvPr id="15" name="مستطيل مستدير الزوايا 14"/>
          <p:cNvSpPr/>
          <p:nvPr/>
        </p:nvSpPr>
        <p:spPr>
          <a:xfrm>
            <a:off x="755650" y="1484313"/>
            <a:ext cx="2511425" cy="1512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EG" sz="2800" b="1" dirty="0">
                <a:solidFill>
                  <a:srgbClr val="0070C0"/>
                </a:solidFill>
              </a:rPr>
              <a:t>البيضة</a:t>
            </a:r>
          </a:p>
          <a:p>
            <a:pPr algn="ctr" rtl="1">
              <a:defRPr/>
            </a:pPr>
            <a:r>
              <a:rPr lang="ar-EG" sz="2400" b="1" dirty="0">
                <a:solidFill>
                  <a:schemeClr val="tx1"/>
                </a:solidFill>
              </a:rPr>
              <a:t>ينتقل بيض الأسماك عبر الماء أو يستقر في القاع</a:t>
            </a:r>
            <a:r>
              <a:rPr lang="ar-SA" sz="2400" b="1" dirty="0">
                <a:solidFill>
                  <a:schemeClr val="tx1"/>
                </a:solidFill>
              </a:rPr>
              <a:t>.</a:t>
            </a:r>
            <a:endParaRPr lang="en-US" sz="2400" b="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دورة حيـــاة السمـــك.wav"/>
                                        </p:tgtEl>
                                      </p:cMediaNode>
                                    </p:audio>
                                  </p:subTnLst>
                                </p:cTn>
                              </p:par>
                              <p:par>
                                <p:cTn id="8" presetID="4"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ox(i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ox(in)">
                                      <p:cBhvr>
                                        <p:cTn id="15" dur="500"/>
                                        <p:tgtEl>
                                          <p:spTgt spid="15">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بيضة ينتقل.wav"/>
                                        </p:tgtEl>
                                      </p:cMediaNode>
                                    </p:audio>
                                  </p:subTnLst>
                                </p:cTn>
                              </p:par>
                              <p:par>
                                <p:cTn id="16" presetID="4" presetClass="entr" presetSubtype="16" fill="hold" nodeType="with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box(in)">
                                      <p:cBhvr>
                                        <p:cTn id="18" dur="500"/>
                                        <p:tgtEl>
                                          <p:spTgt spid="15">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البيضة ينتقل بيض الأسماك عبر الماء أو يستقر في القاع.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box(in)">
                                      <p:cBhvr>
                                        <p:cTn id="23" dur="500"/>
                                        <p:tgtEl>
                                          <p:spTgt spid="13">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الأسماك الصغيرة.wav"/>
                                        </p:tgtEl>
                                      </p:cMediaNode>
                                    </p:audio>
                                  </p:subTnLst>
                                </p:cTn>
                              </p:par>
                              <p:par>
                                <p:cTn id="24" presetID="4" presetClass="entr" presetSubtype="16" fill="hold"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box(in)">
                                      <p:cBhvr>
                                        <p:cTn id="26" dur="500"/>
                                        <p:tgtEl>
                                          <p:spTgt spid="13">
                                            <p:txEl>
                                              <p:pRg st="1" end="1"/>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الأسماك الصغيرة تفقس الأسماك الصغيرة وتبدأ البحث عن الغذاء.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ox(in)">
                                      <p:cBhvr>
                                        <p:cTn id="31" dur="500"/>
                                        <p:tgtEl>
                                          <p:spTgt spid="14">
                                            <p:txEl>
                                              <p:pRg st="0" end="0"/>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7" name="الأسماك المكتملة النمو.wav"/>
                                        </p:tgtEl>
                                      </p:cMediaNode>
                                    </p:audio>
                                  </p:subTnLst>
                                </p:cTn>
                              </p:par>
                              <p:par>
                                <p:cTn id="32" presetID="4" presetClass="entr" presetSubtype="16" fill="hold" nodeType="with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box(in)">
                                      <p:cBhvr>
                                        <p:cTn id="34" dur="500"/>
                                        <p:tgtEl>
                                          <p:spTgt spid="14">
                                            <p:txEl>
                                              <p:pRg st="1" end="1"/>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8" name="الأسماك المكتملة ال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2"/>
          <p:cNvSpPr txBox="1">
            <a:spLocks noChangeArrowheads="1"/>
          </p:cNvSpPr>
          <p:nvPr/>
        </p:nvSpPr>
        <p:spPr bwMode="auto">
          <a:xfrm>
            <a:off x="1780234" y="1772816"/>
            <a:ext cx="5583532" cy="3970318"/>
          </a:xfrm>
          <a:prstGeom prst="rect">
            <a:avLst/>
          </a:prstGeom>
          <a:noFill/>
          <a:ln w="9525">
            <a:noFill/>
            <a:miter lim="800000"/>
            <a:headEnd/>
            <a:tailEnd/>
          </a:ln>
        </p:spPr>
        <p:txBody>
          <a:bodyPr wrap="square">
            <a:spAutoFit/>
          </a:bodyPr>
          <a:lstStyle/>
          <a:p>
            <a:pPr algn="justLow" rtl="1">
              <a:defRPr/>
            </a:pPr>
            <a:r>
              <a:rPr lang="ar-EG" sz="3600" b="1" dirty="0">
                <a:latin typeface="Arial" charset="0"/>
                <a:cs typeface="+mn-cs"/>
              </a:rPr>
              <a:t>تلد الثدييات </a:t>
            </a:r>
            <a:r>
              <a:rPr lang="ar-EG" sz="3600" b="1" dirty="0" err="1">
                <a:latin typeface="Arial" charset="0"/>
                <a:cs typeface="+mn-cs"/>
              </a:rPr>
              <a:t>صغارها.</a:t>
            </a:r>
            <a:r>
              <a:rPr lang="ar-EG" sz="3600" b="1" dirty="0">
                <a:latin typeface="Arial" charset="0"/>
                <a:cs typeface="+mn-cs"/>
              </a:rPr>
              <a:t> والصغار تشبه </a:t>
            </a:r>
            <a:r>
              <a:rPr lang="ar-SA" sz="3600" b="1" dirty="0">
                <a:latin typeface="Arial" charset="0"/>
                <a:cs typeface="+mn-cs"/>
              </a:rPr>
              <a:t>آ</a:t>
            </a:r>
            <a:r>
              <a:rPr lang="ar-EG" sz="3600" b="1" dirty="0">
                <a:latin typeface="Arial" charset="0"/>
                <a:cs typeface="+mn-cs"/>
              </a:rPr>
              <a:t>باءها كثيرًا منذ ولادتها. وتعتني الثدييات بصغارها </a:t>
            </a:r>
            <a:r>
              <a:rPr lang="ar-EG" sz="3600" b="1" dirty="0" err="1">
                <a:latin typeface="Arial" charset="0"/>
                <a:cs typeface="+mn-cs"/>
              </a:rPr>
              <a:t>وتطعمها.</a:t>
            </a:r>
            <a:r>
              <a:rPr lang="ar-EG" sz="3600" b="1" dirty="0">
                <a:latin typeface="Arial" charset="0"/>
                <a:cs typeface="+mn-cs"/>
              </a:rPr>
              <a:t> وعندما يكبر الصغار يتغير شكل الوجه، ليصبح مشابهًا للكبار. ومع مرور الوقت تتعلم لتعيش معتمدة على نفسها، </a:t>
            </a:r>
            <a:r>
              <a:rPr lang="ar-SA" sz="3600" b="1" dirty="0">
                <a:latin typeface="Arial" charset="0"/>
                <a:cs typeface="+mn-cs"/>
              </a:rPr>
              <a:t>وتتكاثر لتنجب صغارًا.</a:t>
            </a:r>
            <a:endParaRPr lang="en-US" sz="3600" b="1" dirty="0">
              <a:latin typeface="Arial" charset="0"/>
              <a:cs typeface="+mn-cs"/>
            </a:endParaRPr>
          </a:p>
        </p:txBody>
      </p:sp>
      <p:grpSp>
        <p:nvGrpSpPr>
          <p:cNvPr id="3" name="مجموعة 13"/>
          <p:cNvGrpSpPr>
            <a:grpSpLocks/>
          </p:cNvGrpSpPr>
          <p:nvPr/>
        </p:nvGrpSpPr>
        <p:grpSpPr bwMode="auto">
          <a:xfrm>
            <a:off x="1780233" y="523192"/>
            <a:ext cx="6985941" cy="1017322"/>
            <a:chOff x="467544" y="-27384"/>
            <a:chExt cx="8388424" cy="4311478"/>
          </a:xfrm>
          <a:noFill/>
        </p:grpSpPr>
        <p:grpSp>
          <p:nvGrpSpPr>
            <p:cNvPr id="4" name="مجموعة 8"/>
            <p:cNvGrpSpPr>
              <a:grpSpLocks/>
            </p:cNvGrpSpPr>
            <p:nvPr/>
          </p:nvGrpSpPr>
          <p:grpSpPr bwMode="auto">
            <a:xfrm>
              <a:off x="467544" y="-27384"/>
              <a:ext cx="8388424" cy="2119313"/>
              <a:chOff x="2987824" y="533400"/>
              <a:chExt cx="3616424" cy="2118792"/>
            </a:xfrm>
            <a:grpFill/>
            <a:scene3d>
              <a:camera prst="perspectiveRelaxedModerately"/>
              <a:lightRig rig="threePt" dir="t"/>
            </a:scene3d>
          </p:grpSpPr>
          <p:sp>
            <p:nvSpPr>
              <p:cNvPr id="19" name="دائرة مجوفة 18"/>
              <p:cNvSpPr/>
              <p:nvPr/>
            </p:nvSpPr>
            <p:spPr>
              <a:xfrm>
                <a:off x="3949212" y="533400"/>
                <a:ext cx="1759341" cy="2103512"/>
              </a:xfrm>
              <a:prstGeom prst="donut">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auto">
                  <a:spcBef>
                    <a:spcPts val="0"/>
                  </a:spcBef>
                  <a:spcAft>
                    <a:spcPts val="0"/>
                  </a:spcAft>
                  <a:defRPr/>
                </a:pPr>
                <a:endParaRPr lang="ar-EG">
                  <a:solidFill>
                    <a:schemeClr val="tx1"/>
                  </a:solidFill>
                </a:endParaRPr>
              </a:p>
            </p:txBody>
          </p:sp>
          <p:sp>
            <p:nvSpPr>
              <p:cNvPr id="20" name="سهم إلى اليسار واليمين 19"/>
              <p:cNvSpPr/>
              <p:nvPr/>
            </p:nvSpPr>
            <p:spPr>
              <a:xfrm>
                <a:off x="2987824" y="548680"/>
                <a:ext cx="3616424" cy="2103512"/>
              </a:xfrm>
              <a:prstGeom prst="leftRightArrow">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a:p>
                <a:pPr algn="r" fontAlgn="auto">
                  <a:spcBef>
                    <a:spcPts val="0"/>
                  </a:spcBef>
                  <a:spcAft>
                    <a:spcPts val="0"/>
                  </a:spcAft>
                  <a:defRPr/>
                </a:pPr>
                <a:endParaRPr lang="ar-EG" dirty="0"/>
              </a:p>
            </p:txBody>
          </p:sp>
        </p:grpSp>
        <p:sp>
          <p:nvSpPr>
            <p:cNvPr id="39945" name="TextBox 1"/>
            <p:cNvSpPr txBox="1">
              <a:spLocks noChangeArrowheads="1"/>
            </p:cNvSpPr>
            <p:nvPr/>
          </p:nvSpPr>
          <p:spPr bwMode="auto">
            <a:xfrm>
              <a:off x="1896586" y="676241"/>
              <a:ext cx="5530337" cy="3607853"/>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p>
              <a:pPr algn="r" rtl="1">
                <a:defRPr/>
              </a:pPr>
              <a:r>
                <a:rPr lang="ar-EG" sz="4400" b="1" dirty="0">
                  <a:solidFill>
                    <a:srgbClr val="FFFF00"/>
                  </a:solidFill>
                  <a:latin typeface="Arial" charset="0"/>
                  <a:cs typeface="+mn-cs"/>
                </a:rPr>
                <a:t>ما دورة حياة الثدييات؟</a:t>
              </a:r>
              <a:endParaRPr lang="en-US" sz="4400" b="1" dirty="0">
                <a:solidFill>
                  <a:srgbClr val="FFFF00"/>
                </a:solidFill>
                <a:latin typeface="Calibri" pitchFamily="34" charset="0"/>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92" decel="100000"/>
                                        <p:tgtEl>
                                          <p:spTgt spid="3"/>
                                        </p:tgtEl>
                                      </p:cBhvr>
                                    </p:animEffect>
                                    <p:animScale>
                                      <p:cBhvr>
                                        <p:cTn id="8" dur="192" decel="100000"/>
                                        <p:tgtEl>
                                          <p:spTgt spid="3"/>
                                        </p:tgtEl>
                                      </p:cBhvr>
                                      <p:from x="10000" y="10000"/>
                                      <p:to x="200000" y="450000"/>
                                    </p:animScale>
                                    <p:animScale>
                                      <p:cBhvr>
                                        <p:cTn id="9" dur="308" accel="100000" fill="hold">
                                          <p:stCondLst>
                                            <p:cond delay="192"/>
                                          </p:stCondLst>
                                        </p:cTn>
                                        <p:tgtEl>
                                          <p:spTgt spid="3"/>
                                        </p:tgtEl>
                                      </p:cBhvr>
                                      <p:from x="200000" y="450000"/>
                                      <p:to x="100000" y="100000"/>
                                    </p:animScale>
                                    <p:set>
                                      <p:cBhvr>
                                        <p:cTn id="10" dur="192" fill="hold"/>
                                        <p:tgtEl>
                                          <p:spTgt spid="3"/>
                                        </p:tgtEl>
                                        <p:attrNameLst>
                                          <p:attrName>ppt_x</p:attrName>
                                        </p:attrNameLst>
                                      </p:cBhvr>
                                      <p:to>
                                        <p:strVal val="(0.5)"/>
                                      </p:to>
                                    </p:set>
                                    <p:anim from="(0.5)" to="(#ppt_x)" calcmode="lin" valueType="num">
                                      <p:cBhvr>
                                        <p:cTn id="11" dur="308" accel="100000" fill="hold">
                                          <p:stCondLst>
                                            <p:cond delay="192"/>
                                          </p:stCondLst>
                                        </p:cTn>
                                        <p:tgtEl>
                                          <p:spTgt spid="3"/>
                                        </p:tgtEl>
                                        <p:attrNameLst>
                                          <p:attrName>ppt_x</p:attrName>
                                        </p:attrNameLst>
                                      </p:cBhvr>
                                    </p:anim>
                                    <p:set>
                                      <p:cBhvr>
                                        <p:cTn id="12" dur="192" fill="hold"/>
                                        <p:tgtEl>
                                          <p:spTgt spid="3"/>
                                        </p:tgtEl>
                                        <p:attrNameLst>
                                          <p:attrName>ppt_y</p:attrName>
                                        </p:attrNameLst>
                                      </p:cBhvr>
                                      <p:to>
                                        <p:strVal val="(#ppt_y+0.4)"/>
                                      </p:to>
                                    </p:set>
                                    <p:anim from="(#ppt_y+0.4)" to="(#ppt_y)" calcmode="lin" valueType="num">
                                      <p:cBhvr>
                                        <p:cTn id="13" dur="308" accel="100000" fill="hold">
                                          <p:stCondLst>
                                            <p:cond delay="192"/>
                                          </p:stCondLst>
                                        </p:cTn>
                                        <p:tgtEl>
                                          <p:spTgt spid="3"/>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ما دورة حياة الثدييات.wav"/>
                                        </p:tgtEl>
                                      </p:cMediaNode>
                                    </p:audio>
                                  </p:sub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39941"/>
                                        </p:tgtEl>
                                        <p:attrNameLst>
                                          <p:attrName>style.visibility</p:attrName>
                                        </p:attrNameLst>
                                      </p:cBhvr>
                                      <p:to>
                                        <p:strVal val="visible"/>
                                      </p:to>
                                    </p:set>
                                    <p:animScale>
                                      <p:cBhvr>
                                        <p:cTn id="18" dur="5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39941"/>
                                        </p:tgtEl>
                                        <p:attrNameLst>
                                          <p:attrName>ppt_x</p:attrName>
                                          <p:attrName>ppt_y</p:attrName>
                                        </p:attrNameLst>
                                      </p:cBhvr>
                                    </p:animMotion>
                                    <p:animEffect transition="in" filter="fade">
                                      <p:cBhvr>
                                        <p:cTn id="20" dur="500"/>
                                        <p:tgtEl>
                                          <p:spTgt spid="39941"/>
                                        </p:tgtEl>
                                      </p:cBhvr>
                                    </p:animEffect>
                                  </p:childTnLst>
                                  <p:subTnLst>
                                    <p:audio>
                                      <p:cMediaNode>
                                        <p:cTn display="0" masterRel="sameClick">
                                          <p:stCondLst>
                                            <p:cond evt="begin" delay="0">
                                              <p:tn val="16"/>
                                            </p:cond>
                                          </p:stCondLst>
                                          <p:endCondLst>
                                            <p:cond evt="onStopAudio" delay="0">
                                              <p:tgtEl>
                                                <p:sldTgt/>
                                              </p:tgtEl>
                                            </p:cond>
                                          </p:endCondLst>
                                        </p:cTn>
                                        <p:tgtEl>
                                          <p:sndTgt r:embed="rId3" name="تلد الثدييات صغارها والصغار تشبه آباءها كثيرً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9" name="Rectangle 8"/>
          <p:cNvSpPr>
            <a:spLocks noChangeArrowheads="1"/>
          </p:cNvSpPr>
          <p:nvPr/>
        </p:nvSpPr>
        <p:spPr bwMode="auto">
          <a:xfrm>
            <a:off x="1000100" y="2143116"/>
            <a:ext cx="7572428" cy="1323439"/>
          </a:xfrm>
          <a:prstGeom prst="rect">
            <a:avLst/>
          </a:prstGeom>
          <a:noFill/>
          <a:ln w="9525">
            <a:noFill/>
            <a:miter lim="800000"/>
            <a:headEnd/>
            <a:tailEnd/>
          </a:ln>
        </p:spPr>
        <p:txBody>
          <a:bodyPr wrap="square">
            <a:spAutoFit/>
          </a:bodyPr>
          <a:lstStyle/>
          <a:p>
            <a:pPr algn="r" rtl="1">
              <a:defRPr/>
            </a:pPr>
            <a:r>
              <a:rPr lang="ar-SA" sz="4000" b="1" dirty="0">
                <a:solidFill>
                  <a:srgbClr val="7030A0"/>
                </a:solidFill>
                <a:latin typeface="Calibri" pitchFamily="34" charset="0"/>
                <a:cs typeface="+mn-cs"/>
              </a:rPr>
              <a:t>الت</a:t>
            </a:r>
            <a:r>
              <a:rPr lang="ar-EG" sz="4000" b="1" dirty="0" err="1">
                <a:solidFill>
                  <a:srgbClr val="7030A0"/>
                </a:solidFill>
                <a:latin typeface="Calibri" pitchFamily="34" charset="0"/>
                <a:cs typeface="+mn-cs"/>
              </a:rPr>
              <a:t>تابع.</a:t>
            </a:r>
            <a:r>
              <a:rPr lang="ar-EG" sz="4000" b="1" dirty="0">
                <a:solidFill>
                  <a:srgbClr val="7030A0"/>
                </a:solidFill>
                <a:latin typeface="Calibri" pitchFamily="34" charset="0"/>
                <a:cs typeface="+mn-cs"/>
              </a:rPr>
              <a:t> </a:t>
            </a:r>
            <a:r>
              <a:rPr lang="ar-EG" sz="4000" b="1" dirty="0">
                <a:latin typeface="Arial" charset="0"/>
                <a:cs typeface="+mn-cs"/>
              </a:rPr>
              <a:t>ماذا يعمل الجمل الصغير أول</a:t>
            </a:r>
            <a:r>
              <a:rPr lang="ar-SA" sz="4000" b="1" dirty="0">
                <a:latin typeface="Arial" charset="0"/>
                <a:cs typeface="+mn-cs"/>
              </a:rPr>
              <a:t>ً</a:t>
            </a:r>
            <a:r>
              <a:rPr lang="ar-EG" sz="4000" b="1" dirty="0">
                <a:latin typeface="Arial" charset="0"/>
                <a:cs typeface="+mn-cs"/>
              </a:rPr>
              <a:t>ا؛ يتكاثر؟ </a:t>
            </a:r>
            <a:r>
              <a:rPr lang="ar-SA" sz="4000" b="1" dirty="0">
                <a:latin typeface="Arial" charset="0"/>
                <a:cs typeface="+mn-cs"/>
              </a:rPr>
              <a:t>	   </a:t>
            </a:r>
            <a:r>
              <a:rPr lang="ar-EG" sz="4000" b="1" dirty="0">
                <a:latin typeface="Arial" charset="0"/>
                <a:cs typeface="+mn-cs"/>
              </a:rPr>
              <a:t>أم يتعلم الاعتماد على نفسه؟</a:t>
            </a:r>
            <a:endParaRPr lang="en-US" sz="4000" b="1" dirty="0">
              <a:latin typeface="Calibri" pitchFamily="34" charset="0"/>
              <a:cs typeface="+mn-cs"/>
            </a:endParaRPr>
          </a:p>
        </p:txBody>
      </p:sp>
      <p:sp>
        <p:nvSpPr>
          <p:cNvPr id="17409" name="Rectangle 1"/>
          <p:cNvSpPr>
            <a:spLocks noChangeArrowheads="1"/>
          </p:cNvSpPr>
          <p:nvPr/>
        </p:nvSpPr>
        <p:spPr bwMode="auto">
          <a:xfrm>
            <a:off x="866803" y="4230679"/>
            <a:ext cx="7419973" cy="707886"/>
          </a:xfrm>
          <a:prstGeom prst="rect">
            <a:avLst/>
          </a:prstGeom>
          <a:noFill/>
          <a:ln w="9525">
            <a:noFill/>
            <a:miter lim="800000"/>
            <a:headEnd/>
            <a:tailEnd/>
          </a:ln>
        </p:spPr>
        <p:txBody>
          <a:bodyPr wrap="square" anchor="ctr">
            <a:spAutoFit/>
          </a:bodyPr>
          <a:lstStyle/>
          <a:p>
            <a:pPr rtl="1"/>
            <a:r>
              <a:rPr lang="ar-EG" sz="4000" b="1" dirty="0">
                <a:solidFill>
                  <a:srgbClr val="C00000"/>
                </a:solidFill>
                <a:effectLst>
                  <a:outerShdw blurRad="50800" dist="38100" dir="8100000" algn="tr" rotWithShape="0">
                    <a:prstClr val="black">
                      <a:alpha val="40000"/>
                    </a:prstClr>
                  </a:outerShdw>
                </a:effectLst>
              </a:rPr>
              <a:t>يتعلم الجمل الصغير الاعتماد على نفسه أولًا.</a:t>
            </a:r>
            <a:endParaRPr lang="en-US" sz="4000" dirty="0">
              <a:solidFill>
                <a:srgbClr val="C00000"/>
              </a:solidFill>
              <a:effectLst>
                <a:outerShdw blurRad="50800" dist="38100" dir="8100000" algn="tr" rotWithShape="0">
                  <a:prstClr val="black">
                    <a:alpha val="40000"/>
                  </a:prstClr>
                </a:outerShdw>
              </a:effectLst>
            </a:endParaRPr>
          </a:p>
        </p:txBody>
      </p:sp>
      <p:sp>
        <p:nvSpPr>
          <p:cNvPr id="14" name="مربع نص 13"/>
          <p:cNvSpPr txBox="1">
            <a:spLocks noChangeArrowheads="1"/>
          </p:cNvSpPr>
          <p:nvPr/>
        </p:nvSpPr>
        <p:spPr bwMode="auto">
          <a:xfrm>
            <a:off x="714375" y="571500"/>
            <a:ext cx="1000125" cy="646113"/>
          </a:xfrm>
          <a:prstGeom prst="rect">
            <a:avLst/>
          </a:prstGeom>
          <a:noFill/>
          <a:ln w="9525">
            <a:noFill/>
            <a:miter lim="800000"/>
            <a:headEnd/>
            <a:tailEnd/>
          </a:ln>
        </p:spPr>
        <p:txBody>
          <a:bodyPr>
            <a:spAutoFit/>
          </a:bodyPr>
          <a:lstStyle/>
          <a:p>
            <a:pPr algn="r" rtl="1">
              <a:defRPr/>
            </a:pPr>
            <a:endParaRPr lang="ar-SA" sz="3600" b="1">
              <a:latin typeface="Calibri" pitchFamily="34" charset="0"/>
              <a:cs typeface="+mn-cs"/>
            </a:endParaRPr>
          </a:p>
        </p:txBody>
      </p:sp>
      <p:sp>
        <p:nvSpPr>
          <p:cNvPr id="11" name="Rectangle 2"/>
          <p:cNvSpPr>
            <a:spLocks noChangeArrowheads="1"/>
          </p:cNvSpPr>
          <p:nvPr/>
        </p:nvSpPr>
        <p:spPr bwMode="auto">
          <a:xfrm>
            <a:off x="2397140" y="502959"/>
            <a:ext cx="4575840" cy="783193"/>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none" anchor="ctr">
            <a:spAutoFit/>
          </a:bodyPr>
          <a:lstStyle/>
          <a:p>
            <a:pPr algn="ctr" rtl="1"/>
            <a:r>
              <a:rPr lang="ar-EG" sz="4000" b="1" dirty="0">
                <a:latin typeface="Calibri" pitchFamily="34" charset="0"/>
                <a:cs typeface="Times New Roman" pitchFamily="18" charset="0"/>
              </a:rPr>
              <a:t>أختبـــــــــر نفســـــــــــــــي</a:t>
            </a:r>
            <a:endParaRPr lang="ar-EG" sz="4800" b="1" dirty="0"/>
          </a:p>
        </p:txBody>
      </p:sp>
      <p:pic>
        <p:nvPicPr>
          <p:cNvPr id="12" name="Picture 2"/>
          <p:cNvPicPr>
            <a:picLocks noChangeAspect="1" noChangeArrowheads="1"/>
          </p:cNvPicPr>
          <p:nvPr/>
        </p:nvPicPr>
        <p:blipFill>
          <a:blip r:embed="rId5"/>
          <a:srcRect/>
          <a:stretch>
            <a:fillRect/>
          </a:stretch>
        </p:blipFill>
        <p:spPr bwMode="auto">
          <a:xfrm>
            <a:off x="7090176" y="573941"/>
            <a:ext cx="571501" cy="50800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أختبـــــــــر نفســـــــــــــــي.wav"/>
                                        </p:tgtEl>
                                      </p:cMediaNode>
                                    </p:audio>
                                  </p:sub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40969"/>
                                        </p:tgtEl>
                                        <p:attrNameLst>
                                          <p:attrName>style.visibility</p:attrName>
                                        </p:attrNameLst>
                                      </p:cBhvr>
                                      <p:to>
                                        <p:strVal val="visible"/>
                                      </p:to>
                                    </p:set>
                                    <p:animScale>
                                      <p:cBhvr>
                                        <p:cTn id="15" dur="1000" decel="50000" fill="hold">
                                          <p:stCondLst>
                                            <p:cond delay="0"/>
                                          </p:stCondLst>
                                        </p:cTn>
                                        <p:tgtEl>
                                          <p:spTgt spid="409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0969"/>
                                        </p:tgtEl>
                                        <p:attrNameLst>
                                          <p:attrName>ppt_x</p:attrName>
                                          <p:attrName>ppt_y</p:attrName>
                                        </p:attrNameLst>
                                      </p:cBhvr>
                                    </p:animMotion>
                                    <p:animEffect transition="in" filter="fade">
                                      <p:cBhvr>
                                        <p:cTn id="17" dur="1000"/>
                                        <p:tgtEl>
                                          <p:spTgt spid="40969"/>
                                        </p:tgtEl>
                                      </p:cBhvr>
                                    </p:animEffect>
                                  </p:childTnLst>
                                  <p:subTnLst>
                                    <p:audio>
                                      <p:cMediaNode>
                                        <p:cTn display="0" masterRel="sameClick">
                                          <p:stCondLst>
                                            <p:cond evt="begin" delay="0">
                                              <p:tn val="13"/>
                                            </p:cond>
                                          </p:stCondLst>
                                          <p:endCondLst>
                                            <p:cond evt="onStopAudio" delay="0">
                                              <p:tgtEl>
                                                <p:sldTgt/>
                                              </p:tgtEl>
                                            </p:cond>
                                          </p:endCondLst>
                                        </p:cTn>
                                        <p:tgtEl>
                                          <p:sndTgt r:embed="rId3" name="التتابع ماذا يعمل الجمل الصغير أولًا يتكاثر.wav"/>
                                        </p:tgtEl>
                                      </p:cMediaNode>
                                    </p:audio>
                                  </p:sub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7409"/>
                                        </p:tgtEl>
                                        <p:attrNameLst>
                                          <p:attrName>style.visibility</p:attrName>
                                        </p:attrNameLst>
                                      </p:cBhvr>
                                      <p:to>
                                        <p:strVal val="visible"/>
                                      </p:to>
                                    </p:set>
                                    <p:anim calcmode="lin" valueType="num">
                                      <p:cBhvr>
                                        <p:cTn id="22" dur="500" fill="hold"/>
                                        <p:tgtEl>
                                          <p:spTgt spid="17409"/>
                                        </p:tgtEl>
                                        <p:attrNameLst>
                                          <p:attrName>ppt_w</p:attrName>
                                        </p:attrNameLst>
                                      </p:cBhvr>
                                      <p:tavLst>
                                        <p:tav tm="0">
                                          <p:val>
                                            <p:fltVal val="0"/>
                                          </p:val>
                                        </p:tav>
                                        <p:tav tm="100000">
                                          <p:val>
                                            <p:strVal val="#ppt_w"/>
                                          </p:val>
                                        </p:tav>
                                      </p:tavLst>
                                    </p:anim>
                                    <p:anim calcmode="lin" valueType="num">
                                      <p:cBhvr>
                                        <p:cTn id="23" dur="500" fill="hold"/>
                                        <p:tgtEl>
                                          <p:spTgt spid="1740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يتعلم الجمل الصغير الاعتماد على نفسه أو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17409"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مجموعة 40"/>
          <p:cNvGrpSpPr/>
          <p:nvPr/>
        </p:nvGrpSpPr>
        <p:grpSpPr>
          <a:xfrm>
            <a:off x="590571" y="984162"/>
            <a:ext cx="2809846" cy="5286388"/>
            <a:chOff x="119080" y="1857364"/>
            <a:chExt cx="2809846" cy="4786322"/>
          </a:xfrm>
        </p:grpSpPr>
        <p:sp>
          <p:nvSpPr>
            <p:cNvPr id="42" name="مستطيل 41"/>
            <p:cNvSpPr/>
            <p:nvPr/>
          </p:nvSpPr>
          <p:spPr>
            <a:xfrm>
              <a:off x="142844" y="1857364"/>
              <a:ext cx="2786082" cy="4786322"/>
            </a:xfrm>
            <a:prstGeom prst="rect">
              <a:avLst/>
            </a:prstGeom>
            <a:solidFill>
              <a:schemeClr val="bg1"/>
            </a:solidFill>
            <a:ln>
              <a:solidFill>
                <a:srgbClr val="A5CA1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43" name="مستطيل 42"/>
            <p:cNvSpPr/>
            <p:nvPr/>
          </p:nvSpPr>
          <p:spPr>
            <a:xfrm>
              <a:off x="119080" y="1870604"/>
              <a:ext cx="2786050" cy="714380"/>
            </a:xfrm>
            <a:prstGeom prst="rect">
              <a:avLst/>
            </a:prstGeom>
            <a:ln/>
          </p:spPr>
          <p:style>
            <a:lnRef idx="3">
              <a:schemeClr val="lt1"/>
            </a:lnRef>
            <a:fillRef idx="1">
              <a:schemeClr val="accent5"/>
            </a:fillRef>
            <a:effectRef idx="1">
              <a:schemeClr val="accent5"/>
            </a:effectRef>
            <a:fontRef idx="minor">
              <a:schemeClr val="lt1"/>
            </a:fontRef>
          </p:style>
          <p:txBody>
            <a:bodyPr rtlCol="1" anchor="ctr"/>
            <a:lstStyle/>
            <a:p>
              <a:pPr algn="ctr"/>
              <a:endParaRPr lang="ar-EG" dirty="0"/>
            </a:p>
          </p:txBody>
        </p:sp>
      </p:grpSp>
      <p:pic>
        <p:nvPicPr>
          <p:cNvPr id="1026" name="Picture 2"/>
          <p:cNvPicPr>
            <a:picLocks noChangeAspect="1" noChangeArrowheads="1"/>
          </p:cNvPicPr>
          <p:nvPr/>
        </p:nvPicPr>
        <p:blipFill>
          <a:blip r:embed="rId12" cstate="print"/>
          <a:stretch>
            <a:fillRect/>
          </a:stretch>
        </p:blipFill>
        <p:spPr bwMode="auto">
          <a:xfrm>
            <a:off x="1113994" y="1903116"/>
            <a:ext cx="1865558" cy="500065"/>
          </a:xfrm>
          <a:prstGeom prst="rect">
            <a:avLst/>
          </a:prstGeom>
          <a:ln>
            <a:noFill/>
          </a:ln>
          <a:effectLst>
            <a:softEdge rad="112500"/>
          </a:effectLst>
        </p:spPr>
      </p:pic>
      <p:pic>
        <p:nvPicPr>
          <p:cNvPr id="6152" name="Picture 19"/>
          <p:cNvPicPr>
            <a:picLocks noChangeAspect="1" noChangeArrowheads="1"/>
          </p:cNvPicPr>
          <p:nvPr/>
        </p:nvPicPr>
        <p:blipFill>
          <a:blip r:embed="rId13" cstate="print"/>
          <a:srcRect/>
          <a:stretch>
            <a:fillRect/>
          </a:stretch>
        </p:blipFill>
        <p:spPr bwMode="auto">
          <a:xfrm>
            <a:off x="1768902" y="3004392"/>
            <a:ext cx="642942" cy="642943"/>
          </a:xfrm>
          <a:prstGeom prst="rect">
            <a:avLst/>
          </a:prstGeom>
          <a:noFill/>
          <a:ln w="9525">
            <a:noFill/>
            <a:miter lim="800000"/>
            <a:headEnd/>
            <a:tailEnd/>
          </a:ln>
        </p:spPr>
      </p:pic>
      <p:sp>
        <p:nvSpPr>
          <p:cNvPr id="5132" name="مستطيل 20"/>
          <p:cNvSpPr>
            <a:spLocks noChangeArrowheads="1"/>
          </p:cNvSpPr>
          <p:nvPr/>
        </p:nvSpPr>
        <p:spPr bwMode="auto">
          <a:xfrm>
            <a:off x="1333929" y="2439148"/>
            <a:ext cx="1512888" cy="523875"/>
          </a:xfrm>
          <a:prstGeom prst="rect">
            <a:avLst/>
          </a:prstGeom>
          <a:noFill/>
          <a:ln w="9525">
            <a:noFill/>
            <a:miter lim="800000"/>
            <a:headEnd/>
            <a:tailEnd/>
          </a:ln>
        </p:spPr>
        <p:txBody>
          <a:bodyPr>
            <a:spAutoFit/>
          </a:bodyPr>
          <a:lstStyle/>
          <a:p>
            <a:pPr algn="ctr" rtl="1">
              <a:defRPr/>
            </a:pPr>
            <a:r>
              <a:rPr lang="ar-EG" sz="2800" b="1" dirty="0">
                <a:latin typeface="Arial" charset="0"/>
                <a:cs typeface="+mn-cs"/>
              </a:rPr>
              <a:t>يرقة</a:t>
            </a:r>
            <a:endParaRPr lang="en-US" sz="2800" b="1" dirty="0">
              <a:latin typeface="Arial" charset="0"/>
              <a:cs typeface="+mn-cs"/>
            </a:endParaRPr>
          </a:p>
        </p:txBody>
      </p:sp>
      <p:sp>
        <p:nvSpPr>
          <p:cNvPr id="5133" name="مستطيل 23"/>
          <p:cNvSpPr>
            <a:spLocks noChangeArrowheads="1"/>
          </p:cNvSpPr>
          <p:nvPr/>
        </p:nvSpPr>
        <p:spPr bwMode="auto">
          <a:xfrm>
            <a:off x="1054709" y="4581849"/>
            <a:ext cx="1928839" cy="523220"/>
          </a:xfrm>
          <a:prstGeom prst="rect">
            <a:avLst/>
          </a:prstGeom>
          <a:noFill/>
          <a:ln w="9525">
            <a:noFill/>
            <a:miter lim="800000"/>
            <a:headEnd/>
            <a:tailEnd/>
          </a:ln>
        </p:spPr>
        <p:txBody>
          <a:bodyPr wrap="square">
            <a:spAutoFit/>
          </a:bodyPr>
          <a:lstStyle/>
          <a:p>
            <a:pPr algn="ctr" rtl="1">
              <a:defRPr/>
            </a:pPr>
            <a:r>
              <a:rPr lang="ar-EG" sz="2800" b="1" dirty="0">
                <a:latin typeface="Arial" charset="0"/>
                <a:cs typeface="+mn-cs"/>
              </a:rPr>
              <a:t>مسطرة</a:t>
            </a:r>
            <a:endParaRPr lang="en-US" sz="2800" b="1" dirty="0">
              <a:latin typeface="Arial" charset="0"/>
              <a:cs typeface="+mn-cs"/>
            </a:endParaRPr>
          </a:p>
        </p:txBody>
      </p:sp>
      <p:sp>
        <p:nvSpPr>
          <p:cNvPr id="5134" name="مستطيل 24"/>
          <p:cNvSpPr>
            <a:spLocks noChangeArrowheads="1"/>
          </p:cNvSpPr>
          <p:nvPr/>
        </p:nvSpPr>
        <p:spPr bwMode="auto">
          <a:xfrm>
            <a:off x="1333929" y="3605551"/>
            <a:ext cx="1766888" cy="522287"/>
          </a:xfrm>
          <a:prstGeom prst="rect">
            <a:avLst/>
          </a:prstGeom>
          <a:noFill/>
          <a:ln w="9525">
            <a:noFill/>
            <a:miter lim="800000"/>
            <a:headEnd/>
            <a:tailEnd/>
          </a:ln>
        </p:spPr>
        <p:txBody>
          <a:bodyPr>
            <a:spAutoFit/>
          </a:bodyPr>
          <a:lstStyle/>
          <a:p>
            <a:pPr algn="ctr" rtl="1">
              <a:defRPr/>
            </a:pPr>
            <a:r>
              <a:rPr lang="ar-EG" sz="2800" b="1" dirty="0">
                <a:latin typeface="Arial" charset="0"/>
                <a:cs typeface="+mn-cs"/>
              </a:rPr>
              <a:t>عدسة مكبرة</a:t>
            </a:r>
            <a:endParaRPr lang="en-US" sz="2800" b="1" dirty="0">
              <a:latin typeface="Arial" charset="0"/>
              <a:cs typeface="+mn-cs"/>
            </a:endParaRPr>
          </a:p>
        </p:txBody>
      </p:sp>
      <p:sp>
        <p:nvSpPr>
          <p:cNvPr id="5135" name="مستطيل 25"/>
          <p:cNvSpPr>
            <a:spLocks noChangeArrowheads="1"/>
          </p:cNvSpPr>
          <p:nvPr/>
        </p:nvSpPr>
        <p:spPr bwMode="auto">
          <a:xfrm>
            <a:off x="1151713" y="5790622"/>
            <a:ext cx="1935163" cy="523875"/>
          </a:xfrm>
          <a:prstGeom prst="rect">
            <a:avLst/>
          </a:prstGeom>
          <a:noFill/>
          <a:ln w="9525">
            <a:noFill/>
            <a:miter lim="800000"/>
            <a:headEnd/>
            <a:tailEnd/>
          </a:ln>
        </p:spPr>
        <p:txBody>
          <a:bodyPr wrap="none">
            <a:spAutoFit/>
          </a:bodyPr>
          <a:lstStyle/>
          <a:p>
            <a:pPr algn="ctr" rtl="1">
              <a:defRPr/>
            </a:pPr>
            <a:r>
              <a:rPr lang="ar-EG" sz="2800" b="1" dirty="0">
                <a:latin typeface="Arial" charset="0"/>
                <a:cs typeface="+mn-cs"/>
              </a:rPr>
              <a:t>وعاء بلاستيكي</a:t>
            </a:r>
            <a:endParaRPr lang="en-US" sz="2800" b="1" dirty="0">
              <a:latin typeface="Arial" charset="0"/>
              <a:cs typeface="+mn-cs"/>
            </a:endParaRPr>
          </a:p>
        </p:txBody>
      </p:sp>
      <p:sp>
        <p:nvSpPr>
          <p:cNvPr id="33" name="مستطيل: زوايا مستديرة 32"/>
          <p:cNvSpPr>
            <a:spLocks noChangeArrowheads="1"/>
          </p:cNvSpPr>
          <p:nvPr/>
        </p:nvSpPr>
        <p:spPr bwMode="auto">
          <a:xfrm>
            <a:off x="5505960" y="558514"/>
            <a:ext cx="1846834" cy="851297"/>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algn="ctr"/>
            <a:r>
              <a:rPr lang="ar-EG" sz="4400" b="1" dirty="0">
                <a:solidFill>
                  <a:srgbClr val="FFFF00"/>
                </a:solidFill>
              </a:rPr>
              <a:t>أستكشف</a:t>
            </a:r>
          </a:p>
        </p:txBody>
      </p:sp>
      <p:sp>
        <p:nvSpPr>
          <p:cNvPr id="34" name="مستطيل 33"/>
          <p:cNvSpPr>
            <a:spLocks noChangeArrowheads="1"/>
          </p:cNvSpPr>
          <p:nvPr/>
        </p:nvSpPr>
        <p:spPr bwMode="auto">
          <a:xfrm>
            <a:off x="974930" y="992021"/>
            <a:ext cx="1949573" cy="707886"/>
          </a:xfrm>
          <a:prstGeom prst="rect">
            <a:avLst/>
          </a:prstGeom>
          <a:noFill/>
          <a:ln w="9525">
            <a:noFill/>
            <a:miter lim="800000"/>
            <a:headEnd/>
            <a:tailEnd/>
          </a:ln>
        </p:spPr>
        <p:txBody>
          <a:bodyPr wrap="none">
            <a:spAutoFit/>
          </a:bodyPr>
          <a:lstStyle/>
          <a:p>
            <a:pPr algn="ctr" rtl="1"/>
            <a:r>
              <a:rPr lang="ar-EG" sz="4000" b="1" dirty="0"/>
              <a:t>أحتاج إلى</a:t>
            </a:r>
            <a:r>
              <a:rPr lang="ar-SA" sz="4000" b="1" dirty="0"/>
              <a:t>:</a:t>
            </a:r>
            <a:endParaRPr lang="ar-EG" sz="4000" b="1" dirty="0"/>
          </a:p>
        </p:txBody>
      </p:sp>
      <p:sp>
        <p:nvSpPr>
          <p:cNvPr id="35" name="مستطيل 34"/>
          <p:cNvSpPr>
            <a:spLocks noChangeArrowheads="1"/>
          </p:cNvSpPr>
          <p:nvPr/>
        </p:nvSpPr>
        <p:spPr bwMode="auto">
          <a:xfrm>
            <a:off x="395288" y="71414"/>
            <a:ext cx="2319337" cy="584200"/>
          </a:xfrm>
          <a:prstGeom prst="rect">
            <a:avLst/>
          </a:prstGeom>
          <a:noFill/>
          <a:ln w="9525">
            <a:noFill/>
            <a:miter lim="800000"/>
            <a:headEnd/>
            <a:tailEnd/>
          </a:ln>
        </p:spPr>
        <p:txBody>
          <a:bodyPr wrap="none">
            <a:spAutoFit/>
          </a:bodyPr>
          <a:lstStyle/>
          <a:p>
            <a:r>
              <a:rPr lang="ar-EG" sz="3200" b="1" dirty="0">
                <a:solidFill>
                  <a:srgbClr val="FF0000"/>
                </a:solidFill>
              </a:rPr>
              <a:t>نشاط استقصائي</a:t>
            </a:r>
            <a:endParaRPr lang="en-US" sz="3200" b="1" dirty="0">
              <a:solidFill>
                <a:srgbClr val="FF0000"/>
              </a:solidFill>
            </a:endParaRPr>
          </a:p>
        </p:txBody>
      </p:sp>
      <p:pic>
        <p:nvPicPr>
          <p:cNvPr id="3" name="Picture 2"/>
          <p:cNvPicPr>
            <a:picLocks noChangeAspect="1" noChangeArrowheads="1"/>
          </p:cNvPicPr>
          <p:nvPr/>
        </p:nvPicPr>
        <p:blipFill>
          <a:blip r:embed="rId14"/>
          <a:srcRect/>
          <a:stretch>
            <a:fillRect/>
          </a:stretch>
        </p:blipFill>
        <p:spPr bwMode="auto">
          <a:xfrm>
            <a:off x="1030799" y="4101346"/>
            <a:ext cx="2281593" cy="533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15"/>
          <a:srcRect/>
          <a:stretch>
            <a:fillRect/>
          </a:stretch>
        </p:blipFill>
        <p:spPr bwMode="auto">
          <a:xfrm>
            <a:off x="1507346" y="5114510"/>
            <a:ext cx="952500" cy="676275"/>
          </a:xfrm>
          <a:prstGeom prst="rect">
            <a:avLst/>
          </a:prstGeom>
          <a:noFill/>
          <a:ln w="9525">
            <a:noFill/>
            <a:miter lim="800000"/>
            <a:headEnd/>
            <a:tailEnd/>
          </a:ln>
          <a:effectLst/>
        </p:spPr>
      </p:pic>
      <p:sp>
        <p:nvSpPr>
          <p:cNvPr id="50" name="Rectangle 5"/>
          <p:cNvSpPr/>
          <p:nvPr/>
        </p:nvSpPr>
        <p:spPr bwMode="auto">
          <a:xfrm>
            <a:off x="2357422" y="1600057"/>
            <a:ext cx="6080125" cy="831850"/>
          </a:xfrm>
          <a:prstGeom prst="rect">
            <a:avLst/>
          </a:prstGeom>
        </p:spPr>
        <p:txBody>
          <a:bodyPr>
            <a:spAutoFit/>
          </a:bodyPr>
          <a:lstStyle/>
          <a:p>
            <a:pPr algn="r" rtl="1" fontAlgn="auto">
              <a:spcBef>
                <a:spcPts val="0"/>
              </a:spcBef>
              <a:spcAft>
                <a:spcPts val="0"/>
              </a:spcAft>
              <a:defRPr/>
            </a:pPr>
            <a:r>
              <a:rPr lang="ar-EG" sz="4800" b="1" dirty="0">
                <a:latin typeface="Times New Roman" pitchFamily="18" charset="0"/>
                <a:cs typeface="+mn-cs"/>
              </a:rPr>
              <a:t>كيف تنمو اليرقة وتتغير؟ </a:t>
            </a:r>
            <a:endParaRPr lang="en-US" sz="4800" b="1" dirty="0">
              <a:latin typeface="Times New Roman" pitchFamily="18" charset="0"/>
              <a:cs typeface="+mn-cs"/>
            </a:endParaRPr>
          </a:p>
        </p:txBody>
      </p:sp>
      <p:sp>
        <p:nvSpPr>
          <p:cNvPr id="51" name="TextBox 10"/>
          <p:cNvSpPr txBox="1">
            <a:spLocks noChangeArrowheads="1"/>
          </p:cNvSpPr>
          <p:nvPr/>
        </p:nvSpPr>
        <p:spPr bwMode="auto">
          <a:xfrm>
            <a:off x="3995500" y="2434614"/>
            <a:ext cx="4096885" cy="1877437"/>
          </a:xfrm>
          <a:prstGeom prst="rect">
            <a:avLst/>
          </a:prstGeom>
          <a:noFill/>
          <a:ln w="9525">
            <a:noFill/>
            <a:miter lim="800000"/>
            <a:headEnd/>
            <a:tailEnd/>
          </a:ln>
        </p:spPr>
        <p:txBody>
          <a:bodyPr wrap="square">
            <a:spAutoFit/>
          </a:bodyPr>
          <a:lstStyle/>
          <a:p>
            <a:pPr algn="justLow" rtl="1">
              <a:defRPr/>
            </a:pPr>
            <a:r>
              <a:rPr lang="ar-EG" sz="4400" b="1" dirty="0" err="1">
                <a:solidFill>
                  <a:srgbClr val="7030A0"/>
                </a:solidFill>
                <a:latin typeface="Times New Roman" pitchFamily="18" charset="0"/>
                <a:cs typeface="+mn-cs"/>
              </a:rPr>
              <a:t>أتوقع.</a:t>
            </a:r>
            <a:r>
              <a:rPr lang="ar-EG" sz="4400" b="1" dirty="0">
                <a:solidFill>
                  <a:srgbClr val="7030A0"/>
                </a:solidFill>
                <a:latin typeface="Times New Roman" pitchFamily="18" charset="0"/>
                <a:cs typeface="+mn-cs"/>
              </a:rPr>
              <a:t> </a:t>
            </a:r>
          </a:p>
          <a:p>
            <a:pPr algn="justLow" rtl="1">
              <a:defRPr/>
            </a:pPr>
            <a:r>
              <a:rPr lang="ar-EG" sz="3600" b="1" dirty="0">
                <a:latin typeface="Times New Roman" pitchFamily="18" charset="0"/>
                <a:cs typeface="+mn-cs"/>
              </a:rPr>
              <a:t>ما التغيرات التي تحدث لليرقة في أثناء </a:t>
            </a:r>
            <a:r>
              <a:rPr lang="ar-EG" sz="3600" b="1" dirty="0" err="1">
                <a:latin typeface="Times New Roman" pitchFamily="18" charset="0"/>
                <a:cs typeface="+mn-cs"/>
              </a:rPr>
              <a:t>نموها؟</a:t>
            </a:r>
            <a:endParaRPr lang="ar-EG" sz="3600" b="1" dirty="0">
              <a:latin typeface="Times New Roman" pitchFamily="18" charset="0"/>
              <a:cs typeface="+mn-cs"/>
            </a:endParaRPr>
          </a:p>
        </p:txBody>
      </p:sp>
      <p:sp>
        <p:nvSpPr>
          <p:cNvPr id="52" name="Rectangle 1"/>
          <p:cNvSpPr>
            <a:spLocks noChangeArrowheads="1"/>
          </p:cNvSpPr>
          <p:nvPr/>
        </p:nvSpPr>
        <p:spPr bwMode="auto">
          <a:xfrm>
            <a:off x="3248002" y="4607058"/>
            <a:ext cx="5072041" cy="715089"/>
          </a:xfrm>
          <a:prstGeom prst="roundRect">
            <a:avLst/>
          </a:prstGeom>
          <a:noFill/>
          <a:ln>
            <a:noFill/>
            <a:headEnd/>
            <a:tailEnd/>
          </a:ln>
          <a:effectLst/>
        </p:spPr>
        <p:style>
          <a:lnRef idx="3">
            <a:schemeClr val="lt1"/>
          </a:lnRef>
          <a:fillRef idx="1">
            <a:schemeClr val="accent4"/>
          </a:fillRef>
          <a:effectRef idx="1">
            <a:schemeClr val="accent4"/>
          </a:effectRef>
          <a:fontRef idx="minor">
            <a:schemeClr val="lt1"/>
          </a:fontRef>
        </p:style>
        <p:txBody>
          <a:bodyPr wrap="square" anchor="ctr">
            <a:spAutoFit/>
          </a:bodyPr>
          <a:lstStyle/>
          <a:p>
            <a:pPr algn="ctr" rtl="1"/>
            <a:r>
              <a:rPr lang="ar-EG" sz="3600" b="1" dirty="0">
                <a:solidFill>
                  <a:srgbClr val="C00000"/>
                </a:solidFill>
                <a:effectLst>
                  <a:outerShdw blurRad="50800" dist="38100" dir="8100000" algn="tr" rotWithShape="0">
                    <a:prstClr val="black">
                      <a:alpha val="40000"/>
                    </a:prstClr>
                  </a:outerShdw>
                </a:effectLst>
              </a:rPr>
              <a:t>بيضة</a:t>
            </a:r>
            <a:r>
              <a:rPr lang="ar-SA" sz="3600" b="1" dirty="0">
                <a:solidFill>
                  <a:srgbClr val="C00000"/>
                </a:solidFill>
                <a:effectLst>
                  <a:outerShdw blurRad="50800" dist="38100" dir="8100000" algn="tr" rotWithShape="0">
                    <a:prstClr val="black">
                      <a:alpha val="40000"/>
                    </a:prstClr>
                  </a:outerShdw>
                </a:effectLst>
              </a:rPr>
              <a:t> </a:t>
            </a:r>
            <a:r>
              <a:rPr lang="ar-EG" sz="3600" b="1" dirty="0">
                <a:solidFill>
                  <a:srgbClr val="C00000"/>
                </a:solidFill>
                <a:effectLst>
                  <a:outerShdw blurRad="50800" dist="38100" dir="8100000" algn="tr" rotWithShape="0">
                    <a:prstClr val="black">
                      <a:alpha val="40000"/>
                    </a:prstClr>
                  </a:outerShdw>
                </a:effectLst>
              </a:rPr>
              <a:t>- يرقة </a:t>
            </a:r>
            <a:r>
              <a:rPr lang="ar-SA" sz="3600" b="1" dirty="0">
                <a:solidFill>
                  <a:srgbClr val="C00000"/>
                </a:solidFill>
                <a:effectLst>
                  <a:outerShdw blurRad="50800" dist="38100" dir="8100000" algn="tr" rotWithShape="0">
                    <a:prstClr val="black">
                      <a:alpha val="40000"/>
                    </a:prstClr>
                  </a:outerShdw>
                </a:effectLst>
              </a:rPr>
              <a:t>-</a:t>
            </a:r>
            <a:r>
              <a:rPr lang="ar-EG" sz="3600" b="1" dirty="0">
                <a:solidFill>
                  <a:srgbClr val="C00000"/>
                </a:solidFill>
                <a:effectLst>
                  <a:outerShdw blurRad="50800" dist="38100" dir="8100000" algn="tr" rotWithShape="0">
                    <a:prstClr val="black">
                      <a:alpha val="40000"/>
                    </a:prstClr>
                  </a:outerShdw>
                </a:effectLst>
              </a:rPr>
              <a:t> شرنقة - فراشة</a:t>
            </a:r>
            <a:r>
              <a:rPr lang="ar-SA" sz="3600" b="1" dirty="0">
                <a:solidFill>
                  <a:srgbClr val="C00000"/>
                </a:solidFill>
                <a:effectLst>
                  <a:outerShdw blurRad="50800" dist="38100" dir="8100000" algn="tr" rotWithShape="0">
                    <a:prstClr val="black">
                      <a:alpha val="40000"/>
                    </a:prstClr>
                  </a:outerShdw>
                </a:effectLst>
              </a:rPr>
              <a:t>.</a:t>
            </a:r>
            <a:endParaRPr lang="en-US" sz="3600" dirty="0">
              <a:solidFill>
                <a:srgbClr val="C00000"/>
              </a:solidFill>
              <a:effectLst>
                <a:outerShdw blurRad="50800" dist="38100" dir="8100000" algn="tr" rotWithShape="0">
                  <a:prstClr val="black">
                    <a:alpha val="40000"/>
                  </a:prst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نشاط استقصائي.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anim calcmode="lin" valueType="num">
                                      <p:cBhvr>
                                        <p:cTn id="14" dur="500" fill="hold"/>
                                        <p:tgtEl>
                                          <p:spTgt spid="33"/>
                                        </p:tgtEl>
                                        <p:attrNameLst>
                                          <p:attrName>ppt_x</p:attrName>
                                        </p:attrNameLst>
                                      </p:cBhvr>
                                      <p:tavLst>
                                        <p:tav tm="0">
                                          <p:val>
                                            <p:strVal val="#ppt_x"/>
                                          </p:val>
                                        </p:tav>
                                        <p:tav tm="100000">
                                          <p:val>
                                            <p:strVal val="#ppt_x"/>
                                          </p:val>
                                        </p:tav>
                                      </p:tavLst>
                                    </p:anim>
                                    <p:anim calcmode="lin" valueType="num">
                                      <p:cBhvr>
                                        <p:cTn id="15" dur="5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أستكشف.wav"/>
                                        </p:tgtEl>
                                      </p:cMediaNode>
                                    </p:audio>
                                  </p:subTnLst>
                                </p:cTn>
                              </p:par>
                            </p:childTnLst>
                          </p:cTn>
                        </p:par>
                      </p:childTnLst>
                    </p:cTn>
                  </p:par>
                  <p:par>
                    <p:cTn id="16" fill="hold">
                      <p:stCondLst>
                        <p:cond delay="indefinite"/>
                      </p:stCondLst>
                      <p:childTnLst>
                        <p:par>
                          <p:cTn id="17" fill="hold">
                            <p:stCondLst>
                              <p:cond delay="0"/>
                            </p:stCondLst>
                            <p:childTnLst>
                              <p:par>
                                <p:cTn id="18" presetID="21" presetClass="entr" presetSubtype="3"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heel(3)">
                                      <p:cBhvr>
                                        <p:cTn id="20" dur="500"/>
                                        <p:tgtEl>
                                          <p:spTgt spid="50"/>
                                        </p:tgtEl>
                                      </p:cBhvr>
                                    </p:animEffect>
                                  </p:childTnLst>
                                  <p:subTnLst>
                                    <p:audio>
                                      <p:cMediaNode>
                                        <p:cTn display="0" masterRel="sameClick">
                                          <p:stCondLst>
                                            <p:cond evt="begin" delay="0">
                                              <p:tn val="18"/>
                                            </p:cond>
                                          </p:stCondLst>
                                          <p:endCondLst>
                                            <p:cond evt="onStopAudio" delay="0">
                                              <p:tgtEl>
                                                <p:sldTgt/>
                                              </p:tgtEl>
                                            </p:cond>
                                          </p:endCondLst>
                                        </p:cTn>
                                        <p:tgtEl>
                                          <p:sndTgt r:embed="rId4" name="كيف تنمو اليرقة وتتغير.wav"/>
                                        </p:tgtEl>
                                      </p:cMediaNode>
                                    </p:audio>
                                  </p:sub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ircle(in)">
                                      <p:cBhvr>
                                        <p:cTn id="25" dur="500"/>
                                        <p:tgtEl>
                                          <p:spTgt spid="41"/>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edge">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5" name="أحتاج إلى.wav"/>
                                        </p:tgtEl>
                                      </p:cMediaNode>
                                    </p:audio>
                                  </p:sub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p:cTn id="33" dur="500" fill="hold"/>
                                        <p:tgtEl>
                                          <p:spTgt spid="1026"/>
                                        </p:tgtEl>
                                        <p:attrNameLst>
                                          <p:attrName>ppt_w</p:attrName>
                                        </p:attrNameLst>
                                      </p:cBhvr>
                                      <p:tavLst>
                                        <p:tav tm="0">
                                          <p:val>
                                            <p:fltVal val="0"/>
                                          </p:val>
                                        </p:tav>
                                        <p:tav tm="100000">
                                          <p:val>
                                            <p:strVal val="#ppt_w"/>
                                          </p:val>
                                        </p:tav>
                                      </p:tavLst>
                                    </p:anim>
                                    <p:anim calcmode="lin" valueType="num">
                                      <p:cBhvr>
                                        <p:cTn id="34" dur="500" fill="hold"/>
                                        <p:tgtEl>
                                          <p:spTgt spid="1026"/>
                                        </p:tgtEl>
                                        <p:attrNameLst>
                                          <p:attrName>ppt_h</p:attrName>
                                        </p:attrNameLst>
                                      </p:cBhvr>
                                      <p:tavLst>
                                        <p:tav tm="0">
                                          <p:val>
                                            <p:strVal val="#ppt_h"/>
                                          </p:val>
                                        </p:tav>
                                        <p:tav tm="100000">
                                          <p:val>
                                            <p:strVal val="#ppt_h"/>
                                          </p:val>
                                        </p:tav>
                                      </p:tavLst>
                                    </p:anim>
                                  </p:childTnLst>
                                </p:cTn>
                              </p:par>
                              <p:par>
                                <p:cTn id="35" presetID="17" presetClass="entr" presetSubtype="10" fill="hold" grpId="0" nodeType="withEffect">
                                  <p:stCondLst>
                                    <p:cond delay="0"/>
                                  </p:stCondLst>
                                  <p:childTnLst>
                                    <p:set>
                                      <p:cBhvr>
                                        <p:cTn id="36" dur="1" fill="hold">
                                          <p:stCondLst>
                                            <p:cond delay="0"/>
                                          </p:stCondLst>
                                        </p:cTn>
                                        <p:tgtEl>
                                          <p:spTgt spid="5132"/>
                                        </p:tgtEl>
                                        <p:attrNameLst>
                                          <p:attrName>style.visibility</p:attrName>
                                        </p:attrNameLst>
                                      </p:cBhvr>
                                      <p:to>
                                        <p:strVal val="visible"/>
                                      </p:to>
                                    </p:set>
                                    <p:anim calcmode="lin" valueType="num">
                                      <p:cBhvr>
                                        <p:cTn id="37" dur="500" fill="hold"/>
                                        <p:tgtEl>
                                          <p:spTgt spid="5132"/>
                                        </p:tgtEl>
                                        <p:attrNameLst>
                                          <p:attrName>ppt_w</p:attrName>
                                        </p:attrNameLst>
                                      </p:cBhvr>
                                      <p:tavLst>
                                        <p:tav tm="0">
                                          <p:val>
                                            <p:fltVal val="0"/>
                                          </p:val>
                                        </p:tav>
                                        <p:tav tm="100000">
                                          <p:val>
                                            <p:strVal val="#ppt_w"/>
                                          </p:val>
                                        </p:tav>
                                      </p:tavLst>
                                    </p:anim>
                                    <p:anim calcmode="lin" valueType="num">
                                      <p:cBhvr>
                                        <p:cTn id="38" dur="500" fill="hold"/>
                                        <p:tgtEl>
                                          <p:spTgt spid="513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يرقة.wav"/>
                                        </p:tgtEl>
                                      </p:cMediaNode>
                                    </p:audio>
                                  </p:sub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6152"/>
                                        </p:tgtEl>
                                        <p:attrNameLst>
                                          <p:attrName>style.visibility</p:attrName>
                                        </p:attrNameLst>
                                      </p:cBhvr>
                                      <p:to>
                                        <p:strVal val="visible"/>
                                      </p:to>
                                    </p:set>
                                    <p:anim calcmode="lin" valueType="num">
                                      <p:cBhvr>
                                        <p:cTn id="43" dur="500" fill="hold"/>
                                        <p:tgtEl>
                                          <p:spTgt spid="6152"/>
                                        </p:tgtEl>
                                        <p:attrNameLst>
                                          <p:attrName>ppt_w</p:attrName>
                                        </p:attrNameLst>
                                      </p:cBhvr>
                                      <p:tavLst>
                                        <p:tav tm="0">
                                          <p:val>
                                            <p:fltVal val="0"/>
                                          </p:val>
                                        </p:tav>
                                        <p:tav tm="100000">
                                          <p:val>
                                            <p:strVal val="#ppt_w"/>
                                          </p:val>
                                        </p:tav>
                                      </p:tavLst>
                                    </p:anim>
                                    <p:anim calcmode="lin" valueType="num">
                                      <p:cBhvr>
                                        <p:cTn id="44" dur="500" fill="hold"/>
                                        <p:tgtEl>
                                          <p:spTgt spid="6152"/>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5134"/>
                                        </p:tgtEl>
                                        <p:attrNameLst>
                                          <p:attrName>style.visibility</p:attrName>
                                        </p:attrNameLst>
                                      </p:cBhvr>
                                      <p:to>
                                        <p:strVal val="visible"/>
                                      </p:to>
                                    </p:set>
                                    <p:anim calcmode="lin" valueType="num">
                                      <p:cBhvr>
                                        <p:cTn id="47" dur="500" fill="hold"/>
                                        <p:tgtEl>
                                          <p:spTgt spid="5134"/>
                                        </p:tgtEl>
                                        <p:attrNameLst>
                                          <p:attrName>ppt_w</p:attrName>
                                        </p:attrNameLst>
                                      </p:cBhvr>
                                      <p:tavLst>
                                        <p:tav tm="0">
                                          <p:val>
                                            <p:fltVal val="0"/>
                                          </p:val>
                                        </p:tav>
                                        <p:tav tm="100000">
                                          <p:val>
                                            <p:strVal val="#ppt_w"/>
                                          </p:val>
                                        </p:tav>
                                      </p:tavLst>
                                    </p:anim>
                                    <p:anim calcmode="lin" valueType="num">
                                      <p:cBhvr>
                                        <p:cTn id="48" dur="500" fill="hold"/>
                                        <p:tgtEl>
                                          <p:spTgt spid="513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7" name="عدسة مكبرة 2.wav"/>
                                        </p:tgtEl>
                                      </p:cMediaNode>
                                    </p:audio>
                                  </p:sub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5133"/>
                                        </p:tgtEl>
                                        <p:attrNameLst>
                                          <p:attrName>style.visibility</p:attrName>
                                        </p:attrNameLst>
                                      </p:cBhvr>
                                      <p:to>
                                        <p:strVal val="visible"/>
                                      </p:to>
                                    </p:set>
                                    <p:anim calcmode="lin" valueType="num">
                                      <p:cBhvr>
                                        <p:cTn id="53" dur="500" fill="hold"/>
                                        <p:tgtEl>
                                          <p:spTgt spid="5133"/>
                                        </p:tgtEl>
                                        <p:attrNameLst>
                                          <p:attrName>ppt_w</p:attrName>
                                        </p:attrNameLst>
                                      </p:cBhvr>
                                      <p:tavLst>
                                        <p:tav tm="0">
                                          <p:val>
                                            <p:fltVal val="0"/>
                                          </p:val>
                                        </p:tav>
                                        <p:tav tm="100000">
                                          <p:val>
                                            <p:strVal val="#ppt_w"/>
                                          </p:val>
                                        </p:tav>
                                      </p:tavLst>
                                    </p:anim>
                                    <p:anim calcmode="lin" valueType="num">
                                      <p:cBhvr>
                                        <p:cTn id="54" dur="500" fill="hold"/>
                                        <p:tgtEl>
                                          <p:spTgt spid="51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مسطرة.wav"/>
                                        </p:tgtEl>
                                      </p:cMediaNode>
                                    </p:audio>
                                  </p:subTnLst>
                                </p:cTn>
                              </p:par>
                              <p:par>
                                <p:cTn id="55" presetID="4" presetClass="entr" presetSubtype="16"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ox(in)">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0" fill="hold" grpId="0" nodeType="clickEffect">
                                  <p:stCondLst>
                                    <p:cond delay="0"/>
                                  </p:stCondLst>
                                  <p:childTnLst>
                                    <p:set>
                                      <p:cBhvr>
                                        <p:cTn id="61" dur="1" fill="hold">
                                          <p:stCondLst>
                                            <p:cond delay="0"/>
                                          </p:stCondLst>
                                        </p:cTn>
                                        <p:tgtEl>
                                          <p:spTgt spid="5135"/>
                                        </p:tgtEl>
                                        <p:attrNameLst>
                                          <p:attrName>style.visibility</p:attrName>
                                        </p:attrNameLst>
                                      </p:cBhvr>
                                      <p:to>
                                        <p:strVal val="visible"/>
                                      </p:to>
                                    </p:set>
                                    <p:anim calcmode="lin" valueType="num">
                                      <p:cBhvr>
                                        <p:cTn id="62" dur="500" fill="hold"/>
                                        <p:tgtEl>
                                          <p:spTgt spid="5135"/>
                                        </p:tgtEl>
                                        <p:attrNameLst>
                                          <p:attrName>ppt_w</p:attrName>
                                        </p:attrNameLst>
                                      </p:cBhvr>
                                      <p:tavLst>
                                        <p:tav tm="0">
                                          <p:val>
                                            <p:fltVal val="0"/>
                                          </p:val>
                                        </p:tav>
                                        <p:tav tm="100000">
                                          <p:val>
                                            <p:strVal val="#ppt_w"/>
                                          </p:val>
                                        </p:tav>
                                      </p:tavLst>
                                    </p:anim>
                                    <p:anim calcmode="lin" valueType="num">
                                      <p:cBhvr>
                                        <p:cTn id="63" dur="500" fill="hold"/>
                                        <p:tgtEl>
                                          <p:spTgt spid="51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9" name="وعاء بلاستيكي.wav"/>
                                        </p:tgtEl>
                                      </p:cMediaNode>
                                    </p:audio>
                                  </p:subTnLst>
                                </p:cTn>
                              </p:par>
                              <p:par>
                                <p:cTn id="64" presetID="4" presetClass="entr" presetSubtype="16" fill="hold" nodeType="withEffect">
                                  <p:stCondLst>
                                    <p:cond delay="0"/>
                                  </p:stCondLst>
                                  <p:childTnLst>
                                    <p:set>
                                      <p:cBhvr>
                                        <p:cTn id="65" dur="1" fill="hold">
                                          <p:stCondLst>
                                            <p:cond delay="0"/>
                                          </p:stCondLst>
                                        </p:cTn>
                                        <p:tgtEl>
                                          <p:spTgt spid="1027"/>
                                        </p:tgtEl>
                                        <p:attrNameLst>
                                          <p:attrName>style.visibility</p:attrName>
                                        </p:attrNameLst>
                                      </p:cBhvr>
                                      <p:to>
                                        <p:strVal val="visible"/>
                                      </p:to>
                                    </p:set>
                                    <p:animEffect transition="in" filter="box(in)">
                                      <p:cBhvr>
                                        <p:cTn id="66" dur="500"/>
                                        <p:tgtEl>
                                          <p:spTgt spid="1027"/>
                                        </p:tgtEl>
                                      </p:cBhvr>
                                    </p:animEffect>
                                  </p:childTnLst>
                                </p:cTn>
                              </p:par>
                            </p:childTnLst>
                          </p:cTn>
                        </p:par>
                      </p:childTnLst>
                    </p:cTn>
                  </p:par>
                  <p:par>
                    <p:cTn id="67" fill="hold">
                      <p:stCondLst>
                        <p:cond delay="indefinite"/>
                      </p:stCondLst>
                      <p:childTnLst>
                        <p:par>
                          <p:cTn id="68" fill="hold">
                            <p:stCondLst>
                              <p:cond delay="0"/>
                            </p:stCondLst>
                            <p:childTnLst>
                              <p:par>
                                <p:cTn id="69" presetID="52" presetClass="entr" presetSubtype="0" fill="hold" nodeType="clickEffect">
                                  <p:stCondLst>
                                    <p:cond delay="0"/>
                                  </p:stCondLst>
                                  <p:childTnLst>
                                    <p:set>
                                      <p:cBhvr>
                                        <p:cTn id="70" dur="1" fill="hold">
                                          <p:stCondLst>
                                            <p:cond delay="0"/>
                                          </p:stCondLst>
                                        </p:cTn>
                                        <p:tgtEl>
                                          <p:spTgt spid="51">
                                            <p:txEl>
                                              <p:pRg st="0" end="0"/>
                                            </p:txEl>
                                          </p:spTgt>
                                        </p:tgtEl>
                                        <p:attrNameLst>
                                          <p:attrName>style.visibility</p:attrName>
                                        </p:attrNameLst>
                                      </p:cBhvr>
                                      <p:to>
                                        <p:strVal val="visible"/>
                                      </p:to>
                                    </p:set>
                                    <p:animScale>
                                      <p:cBhvr>
                                        <p:cTn id="71" dur="500" decel="50000" fill="hold">
                                          <p:stCondLst>
                                            <p:cond delay="0"/>
                                          </p:stCondLst>
                                        </p:cTn>
                                        <p:tgtEl>
                                          <p:spTgt spid="5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500" decel="50000" fill="hold">
                                          <p:stCondLst>
                                            <p:cond delay="0"/>
                                          </p:stCondLst>
                                        </p:cTn>
                                        <p:tgtEl>
                                          <p:spTgt spid="51">
                                            <p:txEl>
                                              <p:pRg st="0" end="0"/>
                                            </p:txEl>
                                          </p:spTgt>
                                        </p:tgtEl>
                                        <p:attrNameLst>
                                          <p:attrName>ppt_x</p:attrName>
                                          <p:attrName>ppt_y</p:attrName>
                                        </p:attrNameLst>
                                      </p:cBhvr>
                                    </p:animMotion>
                                    <p:animEffect transition="in" filter="fade">
                                      <p:cBhvr>
                                        <p:cTn id="73" dur="500"/>
                                        <p:tgtEl>
                                          <p:spTgt spid="51">
                                            <p:txEl>
                                              <p:pRg st="0" end="0"/>
                                            </p:txEl>
                                          </p:spTgt>
                                        </p:tgtEl>
                                      </p:cBhvr>
                                    </p:animEffect>
                                  </p:childTnLst>
                                </p:cTn>
                              </p:par>
                              <p:par>
                                <p:cTn id="74" presetID="52" presetClass="entr" presetSubtype="0" fill="hold" nodeType="withEffect">
                                  <p:stCondLst>
                                    <p:cond delay="0"/>
                                  </p:stCondLst>
                                  <p:childTnLst>
                                    <p:set>
                                      <p:cBhvr>
                                        <p:cTn id="75" dur="1" fill="hold">
                                          <p:stCondLst>
                                            <p:cond delay="0"/>
                                          </p:stCondLst>
                                        </p:cTn>
                                        <p:tgtEl>
                                          <p:spTgt spid="51">
                                            <p:txEl>
                                              <p:pRg st="1" end="1"/>
                                            </p:txEl>
                                          </p:spTgt>
                                        </p:tgtEl>
                                        <p:attrNameLst>
                                          <p:attrName>style.visibility</p:attrName>
                                        </p:attrNameLst>
                                      </p:cBhvr>
                                      <p:to>
                                        <p:strVal val="visible"/>
                                      </p:to>
                                    </p:set>
                                    <p:animScale>
                                      <p:cBhvr>
                                        <p:cTn id="76" dur="500" decel="50000" fill="hold">
                                          <p:stCondLst>
                                            <p:cond delay="0"/>
                                          </p:stCondLst>
                                        </p:cTn>
                                        <p:tgtEl>
                                          <p:spTgt spid="5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7" dur="500" decel="50000" fill="hold">
                                          <p:stCondLst>
                                            <p:cond delay="0"/>
                                          </p:stCondLst>
                                        </p:cTn>
                                        <p:tgtEl>
                                          <p:spTgt spid="51">
                                            <p:txEl>
                                              <p:pRg st="1" end="1"/>
                                            </p:txEl>
                                          </p:spTgt>
                                        </p:tgtEl>
                                        <p:attrNameLst>
                                          <p:attrName>ppt_x</p:attrName>
                                          <p:attrName>ppt_y</p:attrName>
                                        </p:attrNameLst>
                                      </p:cBhvr>
                                    </p:animMotion>
                                    <p:animEffect transition="in" filter="fade">
                                      <p:cBhvr>
                                        <p:cTn id="78" dur="500"/>
                                        <p:tgtEl>
                                          <p:spTgt spid="51">
                                            <p:txEl>
                                              <p:pRg st="1" end="1"/>
                                            </p:txEl>
                                          </p:spTgt>
                                        </p:tgtEl>
                                      </p:cBhvr>
                                    </p:animEffect>
                                  </p:childTnLst>
                                  <p:subTnLst>
                                    <p:audio>
                                      <p:cMediaNode>
                                        <p:cTn display="0" masterRel="sameClick">
                                          <p:stCondLst>
                                            <p:cond evt="begin" delay="0">
                                              <p:tn val="74"/>
                                            </p:cond>
                                          </p:stCondLst>
                                          <p:endCondLst>
                                            <p:cond evt="onStopAudio" delay="0">
                                              <p:tgtEl>
                                                <p:sldTgt/>
                                              </p:tgtEl>
                                            </p:cond>
                                          </p:endCondLst>
                                        </p:cTn>
                                        <p:tgtEl>
                                          <p:sndTgt r:embed="rId10" name="أتوقع ماالتغيرات.wav"/>
                                        </p:tgtEl>
                                      </p:cMediaNode>
                                    </p:audio>
                                  </p:subTnLst>
                                </p:cTn>
                              </p:par>
                            </p:childTnLst>
                          </p:cTn>
                        </p:par>
                      </p:childTnLst>
                    </p:cTn>
                  </p:par>
                  <p:par>
                    <p:cTn id="79" fill="hold">
                      <p:stCondLst>
                        <p:cond delay="indefinite"/>
                      </p:stCondLst>
                      <p:childTnLst>
                        <p:par>
                          <p:cTn id="80" fill="hold">
                            <p:stCondLst>
                              <p:cond delay="0"/>
                            </p:stCondLst>
                            <p:childTnLst>
                              <p:par>
                                <p:cTn id="81" presetID="17" presetClass="entr" presetSubtype="1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p:cTn id="83" dur="500" fill="hold"/>
                                        <p:tgtEl>
                                          <p:spTgt spid="52"/>
                                        </p:tgtEl>
                                        <p:attrNameLst>
                                          <p:attrName>ppt_w</p:attrName>
                                        </p:attrNameLst>
                                      </p:cBhvr>
                                      <p:tavLst>
                                        <p:tav tm="0">
                                          <p:val>
                                            <p:fltVal val="0"/>
                                          </p:val>
                                        </p:tav>
                                        <p:tav tm="100000">
                                          <p:val>
                                            <p:strVal val="#ppt_w"/>
                                          </p:val>
                                        </p:tav>
                                      </p:tavLst>
                                    </p:anim>
                                    <p:anim calcmode="lin" valueType="num">
                                      <p:cBhvr>
                                        <p:cTn id="84" dur="500" fill="hold"/>
                                        <p:tgtEl>
                                          <p:spTgt spid="5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1" name="بيضة - يرقة - شرنقة - فراش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P spid="5133" grpId="0"/>
      <p:bldP spid="5134" grpId="0"/>
      <p:bldP spid="5135" grpId="0"/>
      <p:bldP spid="33" grpId="0" animBg="1"/>
      <p:bldP spid="34" grpId="0"/>
      <p:bldP spid="35" grpId="0"/>
      <p:bldP spid="50" grpId="0"/>
      <p:bldP spid="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ربع نص 13"/>
          <p:cNvSpPr txBox="1">
            <a:spLocks noChangeArrowheads="1"/>
          </p:cNvSpPr>
          <p:nvPr/>
        </p:nvSpPr>
        <p:spPr bwMode="auto">
          <a:xfrm>
            <a:off x="714375" y="571500"/>
            <a:ext cx="1000125" cy="646113"/>
          </a:xfrm>
          <a:prstGeom prst="rect">
            <a:avLst/>
          </a:prstGeom>
          <a:noFill/>
          <a:ln w="9525">
            <a:noFill/>
            <a:miter lim="800000"/>
            <a:headEnd/>
            <a:tailEnd/>
          </a:ln>
        </p:spPr>
        <p:txBody>
          <a:bodyPr>
            <a:spAutoFit/>
          </a:bodyPr>
          <a:lstStyle/>
          <a:p>
            <a:pPr algn="r" rtl="1">
              <a:defRPr/>
            </a:pPr>
            <a:endParaRPr lang="ar-SA" sz="3600" b="1">
              <a:latin typeface="Calibri" pitchFamily="34" charset="0"/>
              <a:cs typeface="+mn-cs"/>
            </a:endParaRPr>
          </a:p>
        </p:txBody>
      </p:sp>
      <p:sp>
        <p:nvSpPr>
          <p:cNvPr id="8" name="Rectangle 8"/>
          <p:cNvSpPr>
            <a:spLocks noChangeArrowheads="1"/>
          </p:cNvSpPr>
          <p:nvPr/>
        </p:nvSpPr>
        <p:spPr bwMode="auto">
          <a:xfrm>
            <a:off x="0" y="946923"/>
            <a:ext cx="8143875" cy="1323439"/>
          </a:xfrm>
          <a:prstGeom prst="rect">
            <a:avLst/>
          </a:prstGeom>
          <a:noFill/>
          <a:ln w="9525">
            <a:noFill/>
            <a:miter lim="800000"/>
            <a:headEnd/>
            <a:tailEnd/>
          </a:ln>
        </p:spPr>
        <p:txBody>
          <a:bodyPr>
            <a:spAutoFit/>
          </a:bodyPr>
          <a:lstStyle/>
          <a:p>
            <a:pPr algn="r" rtl="1">
              <a:defRPr/>
            </a:pPr>
            <a:r>
              <a:rPr lang="ar-EG" sz="4000" b="1" dirty="0">
                <a:solidFill>
                  <a:srgbClr val="7030A0"/>
                </a:solidFill>
                <a:latin typeface="Calibri" pitchFamily="34" charset="0"/>
                <a:cs typeface="+mn-cs"/>
              </a:rPr>
              <a:t>التفكير الناقد.</a:t>
            </a:r>
          </a:p>
          <a:p>
            <a:pPr algn="r" rtl="1">
              <a:defRPr/>
            </a:pPr>
            <a:r>
              <a:rPr lang="ar-EG" sz="4000" b="1" dirty="0">
                <a:solidFill>
                  <a:srgbClr val="FF0000"/>
                </a:solidFill>
                <a:latin typeface="Calibri" pitchFamily="34" charset="0"/>
                <a:cs typeface="+mn-cs"/>
              </a:rPr>
              <a:t> </a:t>
            </a:r>
            <a:r>
              <a:rPr lang="ar-EG" sz="3600" b="1" dirty="0">
                <a:latin typeface="Arial" charset="0"/>
                <a:cs typeface="+mn-cs"/>
              </a:rPr>
              <a:t>كيف يساعد نمو الحيوان على بقائه؟</a:t>
            </a:r>
            <a:endParaRPr lang="en-US" sz="3600" b="1" dirty="0">
              <a:latin typeface="Arial" charset="0"/>
              <a:cs typeface="+mn-cs"/>
            </a:endParaRPr>
          </a:p>
        </p:txBody>
      </p:sp>
      <p:sp>
        <p:nvSpPr>
          <p:cNvPr id="9" name="Rectangle 1"/>
          <p:cNvSpPr>
            <a:spLocks noChangeArrowheads="1"/>
          </p:cNvSpPr>
          <p:nvPr/>
        </p:nvSpPr>
        <p:spPr bwMode="auto">
          <a:xfrm>
            <a:off x="661826" y="2696975"/>
            <a:ext cx="7820347" cy="3046988"/>
          </a:xfrm>
          <a:prstGeom prst="rect">
            <a:avLst/>
          </a:prstGeom>
          <a:noFill/>
          <a:ln w="9525">
            <a:noFill/>
            <a:miter lim="800000"/>
            <a:headEnd/>
            <a:tailEnd/>
          </a:ln>
        </p:spPr>
        <p:txBody>
          <a:bodyPr wrap="square" anchor="ctr">
            <a:spAutoFit/>
          </a:bodyPr>
          <a:lstStyle/>
          <a:p>
            <a:pPr algn="r" rtl="1"/>
            <a:r>
              <a:rPr lang="ar-EG" sz="3200" b="1" dirty="0">
                <a:solidFill>
                  <a:srgbClr val="C00000"/>
                </a:solidFill>
              </a:rPr>
              <a:t>يساعد نمو الحيوان على بقائه في مراحل حياته المختلفة:</a:t>
            </a:r>
            <a:endParaRPr lang="ar-EG" sz="3200" b="1" dirty="0">
              <a:solidFill>
                <a:srgbClr val="0000FF"/>
              </a:solidFill>
            </a:endParaRPr>
          </a:p>
          <a:p>
            <a:pPr algn="r" rtl="1"/>
            <a:r>
              <a:rPr lang="ar-EG" sz="3200" b="1" dirty="0">
                <a:solidFill>
                  <a:srgbClr val="C00000"/>
                </a:solidFill>
              </a:rPr>
              <a:t>ــ حديث الولادة: </a:t>
            </a:r>
            <a:r>
              <a:rPr lang="ar-EG" sz="3200" b="1" dirty="0">
                <a:solidFill>
                  <a:srgbClr val="7030A0"/>
                </a:solidFill>
              </a:rPr>
              <a:t>يعتمد على أبويْه في توفير الرعاية والغذاء.</a:t>
            </a:r>
          </a:p>
          <a:p>
            <a:pPr algn="r" rtl="1"/>
            <a:r>
              <a:rPr lang="ar-EG" sz="3200" b="1" dirty="0">
                <a:solidFill>
                  <a:srgbClr val="C00000"/>
                </a:solidFill>
              </a:rPr>
              <a:t>ــ الصغير: </a:t>
            </a:r>
            <a:r>
              <a:rPr lang="ar-EG" sz="3200" b="1" dirty="0">
                <a:solidFill>
                  <a:srgbClr val="7030A0"/>
                </a:solidFill>
              </a:rPr>
              <a:t>ينمو ويتعلم تدريجيًّا كيف يعتمد على نفسه.</a:t>
            </a:r>
          </a:p>
          <a:p>
            <a:pPr algn="r" rtl="1"/>
            <a:r>
              <a:rPr lang="ar-EG" sz="3200" b="1" dirty="0">
                <a:solidFill>
                  <a:srgbClr val="C00000"/>
                </a:solidFill>
              </a:rPr>
              <a:t>ــ المكتمل النمو: </a:t>
            </a:r>
            <a:r>
              <a:rPr lang="ar-EG" sz="3200" b="1" dirty="0">
                <a:solidFill>
                  <a:srgbClr val="7030A0"/>
                </a:solidFill>
              </a:rPr>
              <a:t>يعتمد على نفسه، ويصبح قادرًا على حماية نفسه، وقادرًا على التكاثر.</a:t>
            </a:r>
            <a:endParaRPr lang="en-US" sz="3200"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8"/>
                                        </p:tgtEl>
                                        <p:attrNameLst>
                                          <p:attrName>ppt_x</p:attrName>
                                          <p:attrName>ppt_y</p:attrName>
                                        </p:attrNameLst>
                                      </p:cBhvr>
                                    </p:animMotion>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التفكير الناقد كيف يساعد نمو الحيوان على بقائه.wav"/>
                                        </p:tgtEl>
                                      </p:cMediaNode>
                                    </p:audio>
                                  </p:sub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يساعد نمو الحيوان على بقائه في مراحل.wav"/>
                                        </p:tgtEl>
                                      </p:cMediaNode>
                                    </p:audio>
                                  </p:sub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p:cTn id="20"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4" name="حديث الولادة  يعتمد على أبويْه.wav"/>
                                        </p:tgtEl>
                                      </p:cMediaNode>
                                    </p:audio>
                                  </p:sub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 calcmode="lin" valueType="num">
                                      <p:cBhvr>
                                        <p:cTn id="26"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5" name="الصغير   ينمو ويتعلم تدريجيًّا.wav"/>
                                        </p:tgtEl>
                                      </p:cMediaNode>
                                    </p:audio>
                                  </p:sub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 calcmode="lin" valueType="num">
                                      <p:cBhvr>
                                        <p:cTn id="32"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9">
                                            <p:txEl>
                                              <p:pRg st="3" end="3"/>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6" name="المكتمل النمو  يعتمد على نفس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descr="g3.png"/>
          <p:cNvPicPr>
            <a:picLocks noChangeAspect="1"/>
          </p:cNvPicPr>
          <p:nvPr/>
        </p:nvPicPr>
        <p:blipFill>
          <a:blip r:embed="rId5">
            <a:clrChange>
              <a:clrFrom>
                <a:srgbClr val="FFFFFF"/>
              </a:clrFrom>
              <a:clrTo>
                <a:srgbClr val="FFFFFF">
                  <a:alpha val="0"/>
                </a:srgbClr>
              </a:clrTo>
            </a:clrChange>
          </a:blip>
          <a:stretch>
            <a:fillRect/>
          </a:stretch>
        </p:blipFill>
        <p:spPr>
          <a:xfrm>
            <a:off x="6426161" y="3734981"/>
            <a:ext cx="2008771" cy="2277979"/>
          </a:xfrm>
          <a:prstGeom prst="rect">
            <a:avLst/>
          </a:prstGeom>
        </p:spPr>
      </p:pic>
      <p:sp>
        <p:nvSpPr>
          <p:cNvPr id="13" name="مستطيل 12"/>
          <p:cNvSpPr/>
          <p:nvPr/>
        </p:nvSpPr>
        <p:spPr bwMode="auto">
          <a:xfrm>
            <a:off x="5777906" y="1303669"/>
            <a:ext cx="2987675" cy="1655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EG" sz="2800" b="1" dirty="0">
                <a:solidFill>
                  <a:srgbClr val="FF0000"/>
                </a:solidFill>
              </a:rPr>
              <a:t>حديث الولادة</a:t>
            </a:r>
            <a:r>
              <a:rPr lang="ar-SA" sz="2800" b="1" dirty="0">
                <a:solidFill>
                  <a:srgbClr val="FF0000"/>
                </a:solidFill>
              </a:rPr>
              <a:t>: </a:t>
            </a:r>
            <a:r>
              <a:rPr lang="ar-EG" sz="2800" b="1" dirty="0">
                <a:solidFill>
                  <a:schemeClr val="tx1"/>
                </a:solidFill>
              </a:rPr>
              <a:t>يشبه الجمل الصغير المولود حديث</a:t>
            </a:r>
            <a:r>
              <a:rPr lang="ar-SA" sz="2800" b="1" dirty="0">
                <a:solidFill>
                  <a:schemeClr val="tx1"/>
                </a:solidFill>
              </a:rPr>
              <a:t>ً</a:t>
            </a:r>
            <a:r>
              <a:rPr lang="ar-EG" sz="2800" b="1" dirty="0">
                <a:solidFill>
                  <a:schemeClr val="tx1"/>
                </a:solidFill>
              </a:rPr>
              <a:t>ا أبويه. ويعتمد إلى حد بعيد على أبويه في توفير الرعاية والغذاء.</a:t>
            </a:r>
            <a:endParaRPr lang="en-US" sz="2800" b="1" dirty="0">
              <a:solidFill>
                <a:schemeClr val="tx1"/>
              </a:solidFill>
            </a:endParaRPr>
          </a:p>
        </p:txBody>
      </p:sp>
      <p:sp>
        <p:nvSpPr>
          <p:cNvPr id="16" name="مستطيل 15"/>
          <p:cNvSpPr/>
          <p:nvPr/>
        </p:nvSpPr>
        <p:spPr bwMode="auto">
          <a:xfrm>
            <a:off x="687064" y="1797047"/>
            <a:ext cx="2674556" cy="1274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Low" rtl="1">
              <a:defRPr/>
            </a:pPr>
            <a:r>
              <a:rPr lang="ar-EG" sz="2800" b="1" dirty="0">
                <a:solidFill>
                  <a:srgbClr val="FF0000"/>
                </a:solidFill>
              </a:rPr>
              <a:t>الجمل المكتمل النمو</a:t>
            </a:r>
            <a:r>
              <a:rPr lang="ar-SA" sz="2800" b="1" dirty="0">
                <a:solidFill>
                  <a:srgbClr val="FF0000"/>
                </a:solidFill>
              </a:rPr>
              <a:t>: </a:t>
            </a:r>
            <a:r>
              <a:rPr lang="ar-EG" sz="2800" b="1" dirty="0">
                <a:solidFill>
                  <a:schemeClr val="tx1"/>
                </a:solidFill>
              </a:rPr>
              <a:t>يعتمد على نفسه ويصبح قادر</a:t>
            </a:r>
            <a:r>
              <a:rPr lang="ar-SA" sz="2800" b="1" dirty="0">
                <a:solidFill>
                  <a:schemeClr val="tx1"/>
                </a:solidFill>
              </a:rPr>
              <a:t>ً</a:t>
            </a:r>
            <a:r>
              <a:rPr lang="ar-EG" sz="2800" b="1" dirty="0">
                <a:solidFill>
                  <a:schemeClr val="tx1"/>
                </a:solidFill>
              </a:rPr>
              <a:t>ا على التكاثر.</a:t>
            </a:r>
            <a:endParaRPr lang="en-US" sz="2800" b="1" dirty="0">
              <a:solidFill>
                <a:schemeClr val="tx1"/>
              </a:solidFill>
            </a:endParaRPr>
          </a:p>
        </p:txBody>
      </p:sp>
      <p:sp>
        <p:nvSpPr>
          <p:cNvPr id="17" name="مستطيل 16"/>
          <p:cNvSpPr/>
          <p:nvPr/>
        </p:nvSpPr>
        <p:spPr bwMode="auto">
          <a:xfrm>
            <a:off x="3743434" y="5670819"/>
            <a:ext cx="4857752" cy="774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rtl="1">
              <a:defRPr/>
            </a:pPr>
            <a:r>
              <a:rPr lang="ar-EG" sz="2800" b="1" dirty="0">
                <a:solidFill>
                  <a:srgbClr val="FF0000"/>
                </a:solidFill>
              </a:rPr>
              <a:t>الجمل الصغير</a:t>
            </a:r>
            <a:r>
              <a:rPr lang="ar-SA" sz="2800" b="1" dirty="0">
                <a:solidFill>
                  <a:srgbClr val="FF0000"/>
                </a:solidFill>
              </a:rPr>
              <a:t>: </a:t>
            </a:r>
            <a:r>
              <a:rPr lang="ar-EG" sz="2800" b="1" dirty="0">
                <a:solidFill>
                  <a:schemeClr val="tx1"/>
                </a:solidFill>
              </a:rPr>
              <a:t>ينمو الجمل الصغير ويتعلم تدريجي</a:t>
            </a:r>
            <a:r>
              <a:rPr lang="ar-SA" sz="2800" b="1" dirty="0">
                <a:solidFill>
                  <a:schemeClr val="tx1"/>
                </a:solidFill>
              </a:rPr>
              <a:t>ًّ</a:t>
            </a:r>
            <a:r>
              <a:rPr lang="ar-EG" sz="2800" b="1" dirty="0">
                <a:solidFill>
                  <a:schemeClr val="tx1"/>
                </a:solidFill>
              </a:rPr>
              <a:t>ا كيف يعتمد على نفسه.</a:t>
            </a:r>
            <a:r>
              <a:rPr lang="ar-SA" sz="2800" b="1" dirty="0">
                <a:solidFill>
                  <a:schemeClr val="tx1"/>
                </a:solidFill>
              </a:rPr>
              <a:t> </a:t>
            </a:r>
            <a:endParaRPr lang="en-US" sz="2800" b="1" dirty="0">
              <a:solidFill>
                <a:schemeClr val="tx1"/>
              </a:solidFill>
            </a:endParaRPr>
          </a:p>
        </p:txBody>
      </p:sp>
      <p:pic>
        <p:nvPicPr>
          <p:cNvPr id="12" name="صورة 11" descr="g1.png"/>
          <p:cNvPicPr>
            <a:picLocks noChangeAspect="1"/>
          </p:cNvPicPr>
          <p:nvPr/>
        </p:nvPicPr>
        <p:blipFill>
          <a:blip r:embed="rId6">
            <a:clrChange>
              <a:clrFrom>
                <a:srgbClr val="FFFFFF"/>
              </a:clrFrom>
              <a:clrTo>
                <a:srgbClr val="FFFFFF">
                  <a:alpha val="0"/>
                </a:srgbClr>
              </a:clrTo>
            </a:clrChange>
          </a:blip>
          <a:stretch>
            <a:fillRect/>
          </a:stretch>
        </p:blipFill>
        <p:spPr>
          <a:xfrm>
            <a:off x="2431053" y="374088"/>
            <a:ext cx="3500536" cy="2807694"/>
          </a:xfrm>
          <a:prstGeom prst="rect">
            <a:avLst/>
          </a:prstGeom>
        </p:spPr>
      </p:pic>
      <p:pic>
        <p:nvPicPr>
          <p:cNvPr id="14" name="صورة 13" descr="g2.png"/>
          <p:cNvPicPr>
            <a:picLocks noChangeAspect="1"/>
          </p:cNvPicPr>
          <p:nvPr/>
        </p:nvPicPr>
        <p:blipFill>
          <a:blip r:embed="rId7">
            <a:clrChange>
              <a:clrFrom>
                <a:srgbClr val="FFFFFF"/>
              </a:clrFrom>
              <a:clrTo>
                <a:srgbClr val="FFFFFF">
                  <a:alpha val="0"/>
                </a:srgbClr>
              </a:clrTo>
            </a:clrChange>
          </a:blip>
          <a:stretch>
            <a:fillRect/>
          </a:stretch>
        </p:blipFill>
        <p:spPr>
          <a:xfrm>
            <a:off x="531500" y="3181782"/>
            <a:ext cx="3937598" cy="3428977"/>
          </a:xfrm>
          <a:prstGeom prst="rect">
            <a:avLst/>
          </a:prstGeom>
        </p:spPr>
      </p:pic>
      <p:pic>
        <p:nvPicPr>
          <p:cNvPr id="19" name="صورة 18" descr="g4.png"/>
          <p:cNvPicPr>
            <a:picLocks noChangeAspect="1"/>
          </p:cNvPicPr>
          <p:nvPr/>
        </p:nvPicPr>
        <p:blipFill>
          <a:blip r:embed="rId8">
            <a:clrChange>
              <a:clrFrom>
                <a:srgbClr val="FFFFFF"/>
              </a:clrFrom>
              <a:clrTo>
                <a:srgbClr val="FFFFFF">
                  <a:alpha val="0"/>
                </a:srgbClr>
              </a:clrTo>
            </a:clrChange>
          </a:blip>
          <a:stretch>
            <a:fillRect/>
          </a:stretch>
        </p:blipFill>
        <p:spPr>
          <a:xfrm rot="21121051">
            <a:off x="4674037" y="4699447"/>
            <a:ext cx="1875248" cy="571504"/>
          </a:xfrm>
          <a:prstGeom prst="rect">
            <a:avLst/>
          </a:prstGeom>
        </p:spPr>
      </p:pic>
      <p:pic>
        <p:nvPicPr>
          <p:cNvPr id="20" name="صورة 19" descr="g5.png"/>
          <p:cNvPicPr>
            <a:picLocks noChangeAspect="1"/>
          </p:cNvPicPr>
          <p:nvPr/>
        </p:nvPicPr>
        <p:blipFill>
          <a:blip r:embed="rId9" cstate="print">
            <a:clrChange>
              <a:clrFrom>
                <a:srgbClr val="FFFFFF"/>
              </a:clrFrom>
              <a:clrTo>
                <a:srgbClr val="FFFFFF">
                  <a:alpha val="0"/>
                </a:srgbClr>
              </a:clrTo>
            </a:clrChange>
          </a:blip>
          <a:stretch>
            <a:fillRect/>
          </a:stretch>
        </p:blipFill>
        <p:spPr>
          <a:xfrm rot="1654125">
            <a:off x="6817317" y="3169043"/>
            <a:ext cx="642942" cy="907992"/>
          </a:xfrm>
          <a:prstGeom prst="rect">
            <a:avLst/>
          </a:prstGeom>
        </p:spPr>
      </p:pic>
      <p:pic>
        <p:nvPicPr>
          <p:cNvPr id="21" name="صورة 20" descr="g6.png"/>
          <p:cNvPicPr>
            <a:picLocks noChangeAspect="1"/>
          </p:cNvPicPr>
          <p:nvPr/>
        </p:nvPicPr>
        <p:blipFill>
          <a:blip r:embed="rId10">
            <a:clrChange>
              <a:clrFrom>
                <a:srgbClr val="FFFFFF"/>
              </a:clrFrom>
              <a:clrTo>
                <a:srgbClr val="FFFFFF">
                  <a:alpha val="0"/>
                </a:srgbClr>
              </a:clrTo>
            </a:clrChange>
          </a:blip>
          <a:stretch>
            <a:fillRect/>
          </a:stretch>
        </p:blipFill>
        <p:spPr>
          <a:xfrm>
            <a:off x="1000100" y="785794"/>
            <a:ext cx="1024242" cy="1211656"/>
          </a:xfrm>
          <a:prstGeom prst="rect">
            <a:avLst/>
          </a:prstGeom>
        </p:spPr>
      </p:pic>
      <p:sp>
        <p:nvSpPr>
          <p:cNvPr id="2" name="مستطيل: زوايا مستديرة 1">
            <a:extLst>
              <a:ext uri="{FF2B5EF4-FFF2-40B4-BE49-F238E27FC236}">
                <a16:creationId xmlns:a16="http://schemas.microsoft.com/office/drawing/2014/main" id="{4DFB4671-853A-4B8D-9456-69AB29F3D6C3}"/>
              </a:ext>
            </a:extLst>
          </p:cNvPr>
          <p:cNvSpPr/>
          <p:nvPr/>
        </p:nvSpPr>
        <p:spPr>
          <a:xfrm>
            <a:off x="5842644" y="575820"/>
            <a:ext cx="2592288" cy="44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دورة حياة الجمل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out)">
                                      <p:cBhvr>
                                        <p:cTn id="12" dur="500"/>
                                        <p:tgtEl>
                                          <p:spTgt spid="12"/>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حديث الولادة.wav"/>
                                        </p:tgtEl>
                                      </p:cMediaNode>
                                    </p:audio>
                                  </p:sub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out)">
                                      <p:cBhvr>
                                        <p:cTn id="25" dur="500"/>
                                        <p:tgtEl>
                                          <p:spTgt spid="15"/>
                                        </p:tgtEl>
                                      </p:cBhvr>
                                    </p:animEffect>
                                  </p:childTnLst>
                                </p:cTn>
                              </p:par>
                              <p:par>
                                <p:cTn id="26" presetID="2" presetClass="entr" presetSubtype="2"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1+#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الجمل الصغير ينمو الجمل الصغير ويتعلم تدريجيًّا.wav"/>
                                        </p:tgtEl>
                                      </p:cMediaNode>
                                    </p:audio>
                                  </p:sub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الجمل المكتمل النمو يعتمد على نفسه.wav"/>
                                        </p:tgtEl>
                                      </p:cMediaNode>
                                    </p:audio>
                                  </p:subTnLst>
                                </p:cTn>
                              </p:par>
                              <p:par>
                                <p:cTn id="40" presetID="4" presetClass="entr" presetSubtype="3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out)">
                                      <p:cBhvr>
                                        <p:cTn id="42" dur="500"/>
                                        <p:tgtEl>
                                          <p:spTgt spid="14"/>
                                        </p:tgtEl>
                                      </p:cBhvr>
                                    </p:animEffect>
                                  </p:childTnLst>
                                </p:cTn>
                              </p:par>
                              <p:par>
                                <p:cTn id="43" presetID="2" presetClass="entr" presetSubtype="12"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4"/>
          <p:cNvSpPr txBox="1"/>
          <p:nvPr/>
        </p:nvSpPr>
        <p:spPr>
          <a:xfrm>
            <a:off x="3563888" y="620688"/>
            <a:ext cx="2698304" cy="1021556"/>
          </a:xfrm>
          <a:prstGeom prst="round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r" rtl="1">
              <a:defRPr/>
            </a:pPr>
            <a:r>
              <a:rPr lang="ar-EG" sz="5400" b="1" dirty="0">
                <a:solidFill>
                  <a:schemeClr val="tx1"/>
                </a:solidFill>
                <a:latin typeface="Arial" charset="0"/>
                <a:cs typeface="+mn-cs"/>
              </a:rPr>
              <a:t>أقرأ الشكل</a:t>
            </a:r>
            <a:endParaRPr lang="en-US" sz="5400" dirty="0">
              <a:solidFill>
                <a:schemeClr val="tx1"/>
              </a:solidFill>
              <a:latin typeface="Arial" charset="0"/>
              <a:cs typeface="+mn-cs"/>
            </a:endParaRPr>
          </a:p>
        </p:txBody>
      </p:sp>
      <p:sp>
        <p:nvSpPr>
          <p:cNvPr id="3" name="Rectangle 2"/>
          <p:cNvSpPr>
            <a:spLocks noChangeArrowheads="1"/>
          </p:cNvSpPr>
          <p:nvPr/>
        </p:nvSpPr>
        <p:spPr bwMode="auto">
          <a:xfrm>
            <a:off x="31666" y="2767280"/>
            <a:ext cx="8207375" cy="1323439"/>
          </a:xfrm>
          <a:prstGeom prst="rect">
            <a:avLst/>
          </a:prstGeom>
          <a:noFill/>
          <a:ln w="9525">
            <a:noFill/>
            <a:miter lim="800000"/>
            <a:headEnd/>
            <a:tailEnd/>
          </a:ln>
        </p:spPr>
        <p:txBody>
          <a:bodyPr anchor="ctr">
            <a:spAutoFit/>
          </a:bodyPr>
          <a:lstStyle/>
          <a:p>
            <a:pPr algn="r" rtl="1">
              <a:defRPr/>
            </a:pPr>
            <a:r>
              <a:rPr lang="ar-EG" sz="3600" b="1" dirty="0">
                <a:latin typeface="Arial" charset="0"/>
                <a:cs typeface="+mn-cs"/>
              </a:rPr>
              <a:t>ما التغيرات التي تطرأ على الجمل في أثناء نموه</a:t>
            </a:r>
            <a:r>
              <a:rPr lang="ar-SA" sz="3600" b="1" dirty="0">
                <a:latin typeface="Arial" charset="0"/>
                <a:cs typeface="+mn-cs"/>
              </a:rPr>
              <a:t>؟</a:t>
            </a:r>
            <a:endParaRPr lang="ar-EG" sz="3600" b="1" dirty="0">
              <a:solidFill>
                <a:srgbClr val="FF0000"/>
              </a:solidFill>
              <a:latin typeface="Arial" charset="0"/>
              <a:cs typeface="+mn-cs"/>
            </a:endParaRPr>
          </a:p>
          <a:p>
            <a:pPr algn="r" rtl="1">
              <a:buClr>
                <a:schemeClr val="tx1"/>
              </a:buClr>
              <a:buFont typeface="Wingdings" pitchFamily="2" charset="2"/>
              <a:buChar char="ü"/>
              <a:defRPr/>
            </a:pPr>
            <a:r>
              <a:rPr lang="ar-EG" sz="4400" b="1" dirty="0">
                <a:solidFill>
                  <a:srgbClr val="FF0000"/>
                </a:solidFill>
                <a:latin typeface="Arial" charset="0"/>
                <a:cs typeface="+mn-cs"/>
              </a:rPr>
              <a:t> إرشاد. </a:t>
            </a:r>
            <a:r>
              <a:rPr lang="ar-EG" sz="3600" b="1" dirty="0">
                <a:latin typeface="Arial" charset="0"/>
                <a:cs typeface="+mn-cs"/>
              </a:rPr>
              <a:t>تتبع المراحل والتغيرات.</a:t>
            </a:r>
            <a:endParaRPr lang="en-US" sz="4000" b="1" dirty="0">
              <a:latin typeface="Arial"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أقرأ الشكل.wav"/>
                                        </p:tgtEl>
                                      </p:cMediaNode>
                                    </p:audio>
                                  </p:sub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ما التغيرات التي تطرأ على الجمل (فى علامة استفهام تتحط أ- محمد).wav"/>
                                        </p:tgtEl>
                                      </p:cMediaNode>
                                    </p:audio>
                                  </p:subTnLst>
                                </p:cTn>
                              </p:par>
                            </p:childTnLst>
                          </p:cTn>
                        </p:par>
                      </p:childTnLst>
                    </p:cTn>
                  </p:par>
                  <p:par>
                    <p:cTn id="17" fill="hold">
                      <p:stCondLst>
                        <p:cond delay="indefinite"/>
                      </p:stCondLst>
                      <p:childTnLst>
                        <p:par>
                          <p:cTn id="18" fill="hold">
                            <p:stCondLst>
                              <p:cond delay="0"/>
                            </p:stCondLst>
                            <p:childTnLst>
                              <p:par>
                                <p:cTn id="19" presetID="5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92" decel="100000"/>
                                        <p:tgtEl>
                                          <p:spTgt spid="3">
                                            <p:txEl>
                                              <p:pRg st="1" end="1"/>
                                            </p:txEl>
                                          </p:spTgt>
                                        </p:tgtEl>
                                      </p:cBhvr>
                                    </p:animEffect>
                                    <p:animScale>
                                      <p:cBhvr>
                                        <p:cTn id="22" dur="192" decel="100000"/>
                                        <p:tgtEl>
                                          <p:spTgt spid="3">
                                            <p:txEl>
                                              <p:pRg st="1" end="1"/>
                                            </p:txEl>
                                          </p:spTgt>
                                        </p:tgtEl>
                                      </p:cBhvr>
                                      <p:from x="10000" y="10000"/>
                                      <p:to x="200000" y="450000"/>
                                    </p:animScale>
                                    <p:animScale>
                                      <p:cBhvr>
                                        <p:cTn id="23" dur="308" accel="100000" fill="hold">
                                          <p:stCondLst>
                                            <p:cond delay="192"/>
                                          </p:stCondLst>
                                        </p:cTn>
                                        <p:tgtEl>
                                          <p:spTgt spid="3">
                                            <p:txEl>
                                              <p:pRg st="1" end="1"/>
                                            </p:txEl>
                                          </p:spTgt>
                                        </p:tgtEl>
                                      </p:cBhvr>
                                      <p:from x="200000" y="450000"/>
                                      <p:to x="100000" y="100000"/>
                                    </p:animScale>
                                    <p:set>
                                      <p:cBhvr>
                                        <p:cTn id="24" dur="192" fill="hold"/>
                                        <p:tgtEl>
                                          <p:spTgt spid="3">
                                            <p:txEl>
                                              <p:pRg st="1" end="1"/>
                                            </p:txEl>
                                          </p:spTgt>
                                        </p:tgtEl>
                                        <p:attrNameLst>
                                          <p:attrName>ppt_x</p:attrName>
                                        </p:attrNameLst>
                                      </p:cBhvr>
                                      <p:to>
                                        <p:strVal val="(0.5)"/>
                                      </p:to>
                                    </p:set>
                                    <p:anim from="(0.5)" to="(#ppt_x)" calcmode="lin" valueType="num">
                                      <p:cBhvr>
                                        <p:cTn id="25" dur="308" accel="100000" fill="hold">
                                          <p:stCondLst>
                                            <p:cond delay="192"/>
                                          </p:stCondLst>
                                        </p:cTn>
                                        <p:tgtEl>
                                          <p:spTgt spid="3">
                                            <p:txEl>
                                              <p:pRg st="1" end="1"/>
                                            </p:txEl>
                                          </p:spTgt>
                                        </p:tgtEl>
                                        <p:attrNameLst>
                                          <p:attrName>ppt_x</p:attrName>
                                        </p:attrNameLst>
                                      </p:cBhvr>
                                    </p:anim>
                                    <p:set>
                                      <p:cBhvr>
                                        <p:cTn id="26" dur="192" fill="hold"/>
                                        <p:tgtEl>
                                          <p:spTgt spid="3">
                                            <p:txEl>
                                              <p:pRg st="1" end="1"/>
                                            </p:txEl>
                                          </p:spTgt>
                                        </p:tgtEl>
                                        <p:attrNameLst>
                                          <p:attrName>ppt_y</p:attrName>
                                        </p:attrNameLst>
                                      </p:cBhvr>
                                      <p:to>
                                        <p:strVal val="(#ppt_y+0.4)"/>
                                      </p:to>
                                    </p:set>
                                    <p:anim from="(#ppt_y+0.4)" to="(#ppt_y)" calcmode="lin" valueType="num">
                                      <p:cBhvr>
                                        <p:cTn id="27" dur="308" accel="100000" fill="hold">
                                          <p:stCondLst>
                                            <p:cond delay="192"/>
                                          </p:stCondLst>
                                        </p:cTn>
                                        <p:tgtEl>
                                          <p:spTgt spid="3">
                                            <p:txEl>
                                              <p:pRg st="1" end="1"/>
                                            </p:txEl>
                                          </p:spTgt>
                                        </p:tgtEl>
                                        <p:attrNameLst>
                                          <p:attrName>ppt_y</p:attrName>
                                        </p:attrNameLst>
                                      </p:cBhvr>
                                    </p:anim>
                                  </p:childTnLst>
                                  <p:subTnLst>
                                    <p:audio>
                                      <p:cMediaNode>
                                        <p:cTn display="0" masterRel="sameClick">
                                          <p:stCondLst>
                                            <p:cond evt="begin" delay="0">
                                              <p:tn val="19"/>
                                            </p:cond>
                                          </p:stCondLst>
                                          <p:endCondLst>
                                            <p:cond evt="onStopAudio" delay="0">
                                              <p:tgtEl>
                                                <p:sldTgt/>
                                              </p:tgtEl>
                                            </p:cond>
                                          </p:endCondLst>
                                        </p:cTn>
                                        <p:tgtEl>
                                          <p:sndTgt r:embed="rId4" name="إرشاد تتبع المراحل والتغير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755650" y="1034153"/>
            <a:ext cx="7632700" cy="4524315"/>
          </a:xfrm>
          <a:prstGeom prst="rect">
            <a:avLst/>
          </a:prstGeom>
          <a:noFill/>
          <a:ln w="9525">
            <a:noFill/>
            <a:miter lim="800000"/>
            <a:headEnd/>
            <a:tailEnd/>
          </a:ln>
        </p:spPr>
        <p:txBody>
          <a:bodyPr anchor="ctr">
            <a:spAutoFit/>
          </a:bodyPr>
          <a:lstStyle/>
          <a:p>
            <a:pPr algn="ctr" rtl="1"/>
            <a:r>
              <a:rPr lang="ar-EG" sz="3200" b="1" dirty="0">
                <a:solidFill>
                  <a:srgbClr val="C00000"/>
                </a:solidFill>
              </a:rPr>
              <a:t>ـ حديث الولادة:</a:t>
            </a:r>
          </a:p>
          <a:p>
            <a:pPr algn="ctr" rtl="1"/>
            <a:r>
              <a:rPr lang="ar-EG" sz="3200" b="1" dirty="0">
                <a:solidFill>
                  <a:srgbClr val="C00000"/>
                </a:solidFill>
              </a:rPr>
              <a:t> </a:t>
            </a:r>
            <a:r>
              <a:rPr lang="ar-EG" sz="3200" b="1" dirty="0"/>
              <a:t>يشبه الجمل المولود أبويْه. </a:t>
            </a:r>
            <a:br>
              <a:rPr lang="ar-EG" sz="3200" b="1" dirty="0"/>
            </a:br>
            <a:r>
              <a:rPr lang="ar-EG" sz="3200" b="1" dirty="0"/>
              <a:t>      ويعتمد على أبويْه في توفير الرعاية والغذاء. </a:t>
            </a:r>
          </a:p>
          <a:p>
            <a:pPr algn="ctr" rtl="1"/>
            <a:r>
              <a:rPr lang="ar-SA" sz="3200" b="1" dirty="0">
                <a:solidFill>
                  <a:srgbClr val="C00000"/>
                </a:solidFill>
              </a:rPr>
              <a:t> - </a:t>
            </a:r>
            <a:r>
              <a:rPr lang="ar-EG" sz="3200" b="1" dirty="0">
                <a:solidFill>
                  <a:srgbClr val="C00000"/>
                </a:solidFill>
              </a:rPr>
              <a:t>الصغير:</a:t>
            </a:r>
          </a:p>
          <a:p>
            <a:pPr algn="ctr" rtl="1"/>
            <a:r>
              <a:rPr lang="ar-EG" sz="3200" b="1" dirty="0">
                <a:solidFill>
                  <a:srgbClr val="C00000"/>
                </a:solidFill>
              </a:rPr>
              <a:t> </a:t>
            </a:r>
            <a:r>
              <a:rPr lang="ar-EG" sz="3200" b="1" dirty="0"/>
              <a:t>ينمو ويتعلم تدريجيًّا كيف يعتمد </a:t>
            </a:r>
            <a:br>
              <a:rPr lang="ar-EG" sz="3200" b="1" dirty="0"/>
            </a:br>
            <a:r>
              <a:rPr lang="ar-EG" sz="3200" b="1" dirty="0"/>
              <a:t>        على نفسه.</a:t>
            </a:r>
          </a:p>
          <a:p>
            <a:pPr marL="457200" indent="-457200" algn="ctr" rtl="1">
              <a:buFontTx/>
              <a:buChar char="-"/>
            </a:pPr>
            <a:r>
              <a:rPr lang="ar-EG" sz="3200" b="1" dirty="0">
                <a:solidFill>
                  <a:srgbClr val="C00000"/>
                </a:solidFill>
              </a:rPr>
              <a:t>المكتمل النمو:</a:t>
            </a:r>
          </a:p>
          <a:p>
            <a:pPr marL="457200" indent="-457200" algn="ctr" rtl="1">
              <a:buFontTx/>
              <a:buChar char="-"/>
            </a:pPr>
            <a:r>
              <a:rPr lang="ar-EG" sz="3200" b="1" dirty="0">
                <a:solidFill>
                  <a:srgbClr val="C00000"/>
                </a:solidFill>
              </a:rPr>
              <a:t> </a:t>
            </a:r>
            <a:r>
              <a:rPr lang="ar-EG" sz="3200" b="1" dirty="0"/>
              <a:t>يعتمد على نفسه، </a:t>
            </a:r>
            <a:br>
              <a:rPr lang="ar-EG" sz="3200" b="1" dirty="0"/>
            </a:br>
            <a:r>
              <a:rPr lang="ar-EG" sz="3200" b="1" dirty="0"/>
              <a:t>            ويصبح قادرًا على التكاثر.</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حديث الولادة  يشبه الجمل المولود أبويْه.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حديث الولادة  يشبه الجمل المولود أبويْه.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subTnLst>
                                    <p:audio>
                                      <p:cMediaNode mute="1">
                                        <p:cTn display="0" masterRel="sameClick">
                                          <p:stCondLst>
                                            <p:cond evt="begin" delay="0">
                                              <p:tn val="15"/>
                                            </p:cond>
                                          </p:stCondLst>
                                          <p:endCondLst>
                                            <p:cond evt="onStopAudio" delay="0">
                                              <p:tgtEl>
                                                <p:sldTgt/>
                                              </p:tgtEl>
                                            </p:cond>
                                          </p:endCondLst>
                                        </p:cTn>
                                        <p:tgtEl>
                                          <p:sndTgt r:embed="rId3" name="الصغير   ينمو ويتعلم تدريجيًّا.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anim calcmode="lin" valueType="num">
                                      <p:cBhvr>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الصغير   ينمو ويتعلم تدريجيًّا.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المكتمل النمو  يعتمد على نفسه 2.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subTnLst>
                                    <p:audio>
                                      <p:cMediaNode mute="1">
                                        <p:cTn display="0" masterRel="sameClick">
                                          <p:stCondLst>
                                            <p:cond evt="begin" delay="0">
                                              <p:tn val="30"/>
                                            </p:cond>
                                          </p:stCondLst>
                                          <p:endCondLst>
                                            <p:cond evt="onStopAudio" delay="0">
                                              <p:tgtEl>
                                                <p:sldTgt/>
                                              </p:tgtEl>
                                            </p:cond>
                                          </p:endCondLst>
                                        </p:cTn>
                                        <p:tgtEl>
                                          <p:sndTgt r:embed="rId4" name="المكتمل النمو  يعتمد على نفسه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مستطيل 3"/>
          <p:cNvSpPr>
            <a:spLocks noChangeArrowheads="1"/>
          </p:cNvSpPr>
          <p:nvPr/>
        </p:nvSpPr>
        <p:spPr bwMode="auto">
          <a:xfrm rot="-538698">
            <a:off x="2054695" y="2345513"/>
            <a:ext cx="4675227" cy="1328023"/>
          </a:xfrm>
          <a:prstGeom prst="round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none">
            <a:spAutoFit/>
          </a:bodyPr>
          <a:lstStyle/>
          <a:p>
            <a:pPr algn="ctr"/>
            <a:r>
              <a:rPr lang="ar-EG" sz="7200" b="1" dirty="0">
                <a:solidFill>
                  <a:srgbClr val="FFFF00"/>
                </a:solidFill>
              </a:rPr>
              <a:t>مراجعة الدرس</a:t>
            </a:r>
            <a:endParaRPr lang="en-US" sz="7200"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edge">
                                      <p:cBhvr>
                                        <p:cTn id="7" dur="500"/>
                                        <p:tgtEl>
                                          <p:spTgt spid="46082"/>
                                        </p:tgtEl>
                                      </p:cBhvr>
                                    </p:animEffect>
                                  </p:childTnLst>
                                  <p:subTnLst>
                                    <p:audio>
                                      <p:cMediaNode>
                                        <p:cTn display="0" masterRel="sameClick">
                                          <p:stCondLst>
                                            <p:cond evt="begin" delay="0">
                                              <p:tn val="5"/>
                                            </p:cond>
                                          </p:stCondLst>
                                          <p:endCondLst>
                                            <p:cond evt="onStopAudio" delay="0">
                                              <p:tgtEl>
                                                <p:sldTgt/>
                                              </p:tgtEl>
                                            </p:cond>
                                          </p:endCondLst>
                                        </p:cTn>
                                        <p:tgtEl>
                                          <p:sndTgt r:embed="rId2" name="مراجعة الدر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p:cNvSpPr/>
          <p:nvPr/>
        </p:nvSpPr>
        <p:spPr>
          <a:xfrm>
            <a:off x="872355" y="3283253"/>
            <a:ext cx="7399289" cy="3025476"/>
          </a:xfrm>
          <a:prstGeom prst="rect">
            <a:avLst/>
          </a:prstGeom>
          <a:solidFill>
            <a:schemeClr val="bg1"/>
          </a:solidFill>
          <a:ln>
            <a:solidFill>
              <a:srgbClr val="C0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grpSp>
        <p:nvGrpSpPr>
          <p:cNvPr id="3" name="مجموعة 14"/>
          <p:cNvGrpSpPr>
            <a:grpSpLocks/>
          </p:cNvGrpSpPr>
          <p:nvPr/>
        </p:nvGrpSpPr>
        <p:grpSpPr bwMode="auto">
          <a:xfrm>
            <a:off x="396080" y="728681"/>
            <a:ext cx="8351838" cy="1519008"/>
            <a:chOff x="323528" y="253784"/>
            <a:chExt cx="8352928" cy="1519032"/>
          </a:xfrm>
          <a:noFill/>
        </p:grpSpPr>
        <p:sp>
          <p:nvSpPr>
            <p:cNvPr id="16" name="Rectangle 13"/>
            <p:cNvSpPr/>
            <p:nvPr/>
          </p:nvSpPr>
          <p:spPr>
            <a:xfrm>
              <a:off x="323528" y="548680"/>
              <a:ext cx="8352928" cy="1224136"/>
            </a:xfrm>
            <a:prstGeom prst="rect">
              <a:avLst/>
            </a:prstGeom>
            <a:grpFill/>
            <a:ln w="38100">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7" name="TextBox 6"/>
            <p:cNvSpPr txBox="1"/>
            <p:nvPr/>
          </p:nvSpPr>
          <p:spPr bwMode="auto">
            <a:xfrm>
              <a:off x="2304192" y="253784"/>
              <a:ext cx="4391598" cy="919416"/>
            </a:xfrm>
            <a:prstGeom prst="roundRect">
              <a:avLst/>
            </a:prstGeom>
            <a:ln/>
          </p:spPr>
          <p:style>
            <a:lnRef idx="3">
              <a:schemeClr val="lt1"/>
            </a:lnRef>
            <a:fillRef idx="1">
              <a:schemeClr val="accent3"/>
            </a:fillRef>
            <a:effectRef idx="1">
              <a:schemeClr val="accent3"/>
            </a:effectRef>
            <a:fontRef idx="minor">
              <a:schemeClr val="lt1"/>
            </a:fontRef>
          </p:style>
          <p:txBody>
            <a:bodyPr rtlCol="1">
              <a:spAutoFit/>
            </a:bodyPr>
            <a:lstStyle/>
            <a:p>
              <a:pPr algn="ctr" rtl="1" fontAlgn="auto">
                <a:spcBef>
                  <a:spcPts val="0"/>
                </a:spcBef>
                <a:spcAft>
                  <a:spcPts val="0"/>
                </a:spcAft>
                <a:defRPr/>
              </a:pPr>
              <a:r>
                <a:rPr lang="ar-EG" sz="4800" b="1" dirty="0">
                  <a:solidFill>
                    <a:schemeClr val="tx1"/>
                  </a:solidFill>
                  <a:latin typeface="+mn-lt"/>
                  <a:cs typeface="+mn-cs"/>
                </a:rPr>
                <a:t>ملخـــص مصــــور</a:t>
              </a:r>
            </a:p>
          </p:txBody>
        </p:sp>
      </p:grpSp>
      <p:sp>
        <p:nvSpPr>
          <p:cNvPr id="47110" name="Rectangle 9"/>
          <p:cNvSpPr>
            <a:spLocks noChangeArrowheads="1"/>
          </p:cNvSpPr>
          <p:nvPr/>
        </p:nvSpPr>
        <p:spPr bwMode="auto">
          <a:xfrm>
            <a:off x="969963" y="4000504"/>
            <a:ext cx="3673475" cy="2308225"/>
          </a:xfrm>
          <a:prstGeom prst="rect">
            <a:avLst/>
          </a:prstGeom>
          <a:noFill/>
          <a:ln w="9525">
            <a:noFill/>
            <a:miter lim="800000"/>
            <a:headEnd/>
            <a:tailEnd/>
          </a:ln>
        </p:spPr>
        <p:txBody>
          <a:bodyPr>
            <a:spAutoFit/>
          </a:bodyPr>
          <a:lstStyle/>
          <a:p>
            <a:pPr algn="r" rtl="1">
              <a:defRPr/>
            </a:pPr>
            <a:r>
              <a:rPr lang="ar-EG" sz="3600" b="1" dirty="0">
                <a:latin typeface="Calibri" pitchFamily="34" charset="0"/>
                <a:cs typeface="+mn-cs"/>
              </a:rPr>
              <a:t>كل نوع من الحيوانات له دورة حياة خاصة </a:t>
            </a:r>
            <a:r>
              <a:rPr lang="ar-EG" sz="3600" b="1" dirty="0" err="1">
                <a:latin typeface="Calibri" pitchFamily="34" charset="0"/>
                <a:cs typeface="+mn-cs"/>
              </a:rPr>
              <a:t>به.</a:t>
            </a:r>
            <a:endParaRPr lang="ar-EG" sz="3600" b="1" dirty="0">
              <a:latin typeface="Calibri" pitchFamily="34" charset="0"/>
              <a:cs typeface="+mn-cs"/>
            </a:endParaRPr>
          </a:p>
          <a:p>
            <a:pPr algn="r" rtl="1">
              <a:defRPr/>
            </a:pPr>
            <a:r>
              <a:rPr lang="ar-EG" sz="3600" b="1" dirty="0">
                <a:latin typeface="Calibri" pitchFamily="34" charset="0"/>
                <a:cs typeface="+mn-cs"/>
              </a:rPr>
              <a:t>البرمائيات تمر بمرحلة التحول.</a:t>
            </a:r>
            <a:endParaRPr lang="en-US" sz="3600" b="1" dirty="0">
              <a:latin typeface="Calibri" pitchFamily="34" charset="0"/>
              <a:cs typeface="+mn-cs"/>
            </a:endParaRPr>
          </a:p>
        </p:txBody>
      </p:sp>
      <p:pic>
        <p:nvPicPr>
          <p:cNvPr id="48142" name="Picture 14"/>
          <p:cNvPicPr>
            <a:picLocks noChangeAspect="1" noChangeArrowheads="1"/>
          </p:cNvPicPr>
          <p:nvPr/>
        </p:nvPicPr>
        <p:blipFill>
          <a:blip r:embed="rId5">
            <a:lum bright="-10000" contrast="20000"/>
          </a:blip>
          <a:srcRect/>
          <a:stretch>
            <a:fillRect/>
          </a:stretch>
        </p:blipFill>
        <p:spPr bwMode="auto">
          <a:xfrm>
            <a:off x="4675179" y="3485275"/>
            <a:ext cx="3357586" cy="2621431"/>
          </a:xfrm>
          <a:prstGeom prst="rect">
            <a:avLst/>
          </a:prstGeom>
          <a:ln w="57150">
            <a:solidFill>
              <a:srgbClr val="FFFF00"/>
            </a:solidFill>
          </a:ln>
          <a:effectLst>
            <a:outerShdw blurRad="292100" dist="139700" dir="2700000" algn="tl" rotWithShape="0">
              <a:srgbClr val="333333">
                <a:alpha val="65000"/>
              </a:srgbClr>
            </a:outerShdw>
          </a:effectLst>
          <a:scene3d>
            <a:camera prst="perspectiveLeft"/>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ملخـــص مصــــور.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142"/>
                                        </p:tgtEl>
                                        <p:attrNameLst>
                                          <p:attrName>style.visibility</p:attrName>
                                        </p:attrNameLst>
                                      </p:cBhvr>
                                      <p:to>
                                        <p:strVal val="visible"/>
                                      </p:to>
                                    </p:set>
                                    <p:anim calcmode="lin" valueType="num">
                                      <p:cBhvr additive="base">
                                        <p:cTn id="12" dur="500" fill="hold"/>
                                        <p:tgtEl>
                                          <p:spTgt spid="48142"/>
                                        </p:tgtEl>
                                        <p:attrNameLst>
                                          <p:attrName>ppt_x</p:attrName>
                                        </p:attrNameLst>
                                      </p:cBhvr>
                                      <p:tavLst>
                                        <p:tav tm="0">
                                          <p:val>
                                            <p:strVal val="#ppt_x"/>
                                          </p:val>
                                        </p:tav>
                                        <p:tav tm="100000">
                                          <p:val>
                                            <p:strVal val="#ppt_x"/>
                                          </p:val>
                                        </p:tav>
                                      </p:tavLst>
                                    </p:anim>
                                    <p:anim calcmode="lin" valueType="num">
                                      <p:cBhvr additive="base">
                                        <p:cTn id="13" dur="500" fill="hold"/>
                                        <p:tgtEl>
                                          <p:spTgt spid="48142"/>
                                        </p:tgtEl>
                                        <p:attrNameLst>
                                          <p:attrName>ppt_y</p:attrName>
                                        </p:attrNameLst>
                                      </p:cBhvr>
                                      <p:tavLst>
                                        <p:tav tm="0">
                                          <p:val>
                                            <p:strVal val="1+#ppt_h/2"/>
                                          </p:val>
                                        </p:tav>
                                        <p:tav tm="100000">
                                          <p:val>
                                            <p:strVal val="#ppt_y"/>
                                          </p:val>
                                        </p:tav>
                                      </p:tavLst>
                                    </p:anim>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47110">
                                            <p:txEl>
                                              <p:pRg st="0" end="0"/>
                                            </p:txEl>
                                          </p:spTgt>
                                        </p:tgtEl>
                                        <p:attrNameLst>
                                          <p:attrName>style.visibility</p:attrName>
                                        </p:attrNameLst>
                                      </p:cBhvr>
                                      <p:to>
                                        <p:strVal val="visible"/>
                                      </p:to>
                                    </p:set>
                                    <p:animEffect transition="in" filter="fade">
                                      <p:cBhvr>
                                        <p:cTn id="19" dur="1000"/>
                                        <p:tgtEl>
                                          <p:spTgt spid="47110">
                                            <p:txEl>
                                              <p:pRg st="0" end="0"/>
                                            </p:txEl>
                                          </p:spTgt>
                                        </p:tgtEl>
                                      </p:cBhvr>
                                    </p:animEffect>
                                    <p:anim calcmode="lin" valueType="num">
                                      <p:cBhvr>
                                        <p:cTn id="20" dur="1000" fill="hold"/>
                                        <p:tgtEl>
                                          <p:spTgt spid="471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7110">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كل نوع من الحيوانات.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47110">
                                            <p:txEl>
                                              <p:pRg st="1" end="1"/>
                                            </p:txEl>
                                          </p:spTgt>
                                        </p:tgtEl>
                                        <p:attrNameLst>
                                          <p:attrName>style.visibility</p:attrName>
                                        </p:attrNameLst>
                                      </p:cBhvr>
                                      <p:to>
                                        <p:strVal val="visible"/>
                                      </p:to>
                                    </p:set>
                                    <p:animEffect transition="in" filter="fade">
                                      <p:cBhvr>
                                        <p:cTn id="26" dur="1000"/>
                                        <p:tgtEl>
                                          <p:spTgt spid="47110">
                                            <p:txEl>
                                              <p:pRg st="1" end="1"/>
                                            </p:txEl>
                                          </p:spTgt>
                                        </p:tgtEl>
                                      </p:cBhvr>
                                    </p:animEffect>
                                    <p:anim calcmode="lin" valueType="num">
                                      <p:cBhvr>
                                        <p:cTn id="27" dur="1000" fill="hold"/>
                                        <p:tgtEl>
                                          <p:spTgt spid="47110">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7110">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البرمائيات تمر بمرحلة التح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uiExpand="1"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p:cNvSpPr/>
          <p:nvPr/>
        </p:nvSpPr>
        <p:spPr>
          <a:xfrm>
            <a:off x="872355" y="3212976"/>
            <a:ext cx="7399289" cy="3025476"/>
          </a:xfrm>
          <a:prstGeom prst="rect">
            <a:avLst/>
          </a:prstGeom>
          <a:solidFill>
            <a:schemeClr val="bg1"/>
          </a:solidFill>
          <a:ln>
            <a:solidFill>
              <a:srgbClr val="C0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grpSp>
        <p:nvGrpSpPr>
          <p:cNvPr id="2" name="مجموعة 14"/>
          <p:cNvGrpSpPr>
            <a:grpSpLocks/>
          </p:cNvGrpSpPr>
          <p:nvPr/>
        </p:nvGrpSpPr>
        <p:grpSpPr bwMode="auto">
          <a:xfrm>
            <a:off x="251520" y="754694"/>
            <a:ext cx="8351838" cy="1640042"/>
            <a:chOff x="323528" y="132749"/>
            <a:chExt cx="8352928" cy="1640067"/>
          </a:xfrm>
          <a:noFill/>
        </p:grpSpPr>
        <p:sp>
          <p:nvSpPr>
            <p:cNvPr id="16" name="Rectangle 13"/>
            <p:cNvSpPr/>
            <p:nvPr/>
          </p:nvSpPr>
          <p:spPr>
            <a:xfrm>
              <a:off x="323528" y="548680"/>
              <a:ext cx="8352928" cy="1224136"/>
            </a:xfrm>
            <a:prstGeom prst="rect">
              <a:avLst/>
            </a:prstGeom>
            <a:grpFill/>
            <a:ln w="38100">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7" name="TextBox 6"/>
            <p:cNvSpPr txBox="1"/>
            <p:nvPr/>
          </p:nvSpPr>
          <p:spPr bwMode="auto">
            <a:xfrm>
              <a:off x="2486015" y="132749"/>
              <a:ext cx="4391598" cy="919415"/>
            </a:xfrm>
            <a:prstGeom prst="roundRect">
              <a:avLst/>
            </a:prstGeom>
            <a:ln/>
          </p:spPr>
          <p:style>
            <a:lnRef idx="3">
              <a:schemeClr val="lt1"/>
            </a:lnRef>
            <a:fillRef idx="1">
              <a:schemeClr val="accent5"/>
            </a:fillRef>
            <a:effectRef idx="1">
              <a:schemeClr val="accent5"/>
            </a:effectRef>
            <a:fontRef idx="minor">
              <a:schemeClr val="lt1"/>
            </a:fontRef>
          </p:style>
          <p:txBody>
            <a:bodyPr rtlCol="1">
              <a:spAutoFit/>
            </a:bodyPr>
            <a:lstStyle/>
            <a:p>
              <a:pPr algn="ctr" rtl="1" fontAlgn="auto">
                <a:spcBef>
                  <a:spcPts val="0"/>
                </a:spcBef>
                <a:spcAft>
                  <a:spcPts val="0"/>
                </a:spcAft>
                <a:defRPr/>
              </a:pPr>
              <a:r>
                <a:rPr lang="ar-EG" sz="4800" b="1" dirty="0">
                  <a:solidFill>
                    <a:schemeClr val="tx1"/>
                  </a:solidFill>
                  <a:latin typeface="+mn-lt"/>
                  <a:cs typeface="+mn-cs"/>
                </a:rPr>
                <a:t>ملخـــص مصــــور</a:t>
              </a:r>
            </a:p>
          </p:txBody>
        </p:sp>
      </p:grpSp>
      <p:pic>
        <p:nvPicPr>
          <p:cNvPr id="7170" name="Picture 2"/>
          <p:cNvPicPr>
            <a:picLocks noChangeAspect="1" noChangeArrowheads="1"/>
          </p:cNvPicPr>
          <p:nvPr/>
        </p:nvPicPr>
        <p:blipFill>
          <a:blip r:embed="rId3">
            <a:lum bright="-8000" contrast="30000"/>
          </a:blip>
          <a:srcRect/>
          <a:stretch>
            <a:fillRect/>
          </a:stretch>
        </p:blipFill>
        <p:spPr bwMode="auto">
          <a:xfrm>
            <a:off x="5286353" y="3602875"/>
            <a:ext cx="2786082" cy="2245678"/>
          </a:xfrm>
          <a:prstGeom prst="rect">
            <a:avLst/>
          </a:prstGeom>
          <a:noFill/>
          <a:ln w="9525">
            <a:noFill/>
            <a:miter lim="800000"/>
            <a:headEnd/>
            <a:tailEnd/>
          </a:ln>
          <a:effectLst/>
        </p:spPr>
      </p:pic>
      <p:sp>
        <p:nvSpPr>
          <p:cNvPr id="13" name="Rectangle 9"/>
          <p:cNvSpPr>
            <a:spLocks noChangeArrowheads="1"/>
          </p:cNvSpPr>
          <p:nvPr/>
        </p:nvSpPr>
        <p:spPr bwMode="auto">
          <a:xfrm>
            <a:off x="1229519" y="3602875"/>
            <a:ext cx="3857625" cy="2308225"/>
          </a:xfrm>
          <a:prstGeom prst="rect">
            <a:avLst/>
          </a:prstGeom>
          <a:noFill/>
          <a:ln w="9525">
            <a:noFill/>
            <a:miter lim="800000"/>
            <a:headEnd/>
            <a:tailEnd/>
          </a:ln>
        </p:spPr>
        <p:txBody>
          <a:bodyPr>
            <a:spAutoFit/>
          </a:bodyPr>
          <a:lstStyle/>
          <a:p>
            <a:pPr algn="ctr" rtl="1">
              <a:defRPr/>
            </a:pPr>
            <a:r>
              <a:rPr lang="ar-EG" sz="3600" b="1" dirty="0">
                <a:latin typeface="Calibri" pitchFamily="34" charset="0"/>
                <a:cs typeface="+mn-cs"/>
              </a:rPr>
              <a:t>معظم الزواحف والطيور والأسماك تفقس البيض. الزواحف والأسماك لا تعتني بصغارها.</a:t>
            </a:r>
            <a:endParaRPr lang="en-US" sz="3600" b="1" dirty="0">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4"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ox(in)">
                                      <p:cBhvr>
                                        <p:cTn id="10" dur="500"/>
                                        <p:tgtEl>
                                          <p:spTgt spid="7170"/>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معظم الزواحف والطيور والأسماك تفقس البي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p:cNvSpPr/>
          <p:nvPr/>
        </p:nvSpPr>
        <p:spPr>
          <a:xfrm>
            <a:off x="993511" y="2773519"/>
            <a:ext cx="7399289" cy="3025476"/>
          </a:xfrm>
          <a:prstGeom prst="rect">
            <a:avLst/>
          </a:prstGeom>
          <a:solidFill>
            <a:schemeClr val="bg1"/>
          </a:solidFill>
          <a:ln>
            <a:solidFill>
              <a:srgbClr val="C0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SA"/>
          </a:p>
        </p:txBody>
      </p:sp>
      <p:grpSp>
        <p:nvGrpSpPr>
          <p:cNvPr id="2" name="مجموعة 14"/>
          <p:cNvGrpSpPr>
            <a:grpSpLocks/>
          </p:cNvGrpSpPr>
          <p:nvPr/>
        </p:nvGrpSpPr>
        <p:grpSpPr bwMode="auto">
          <a:xfrm>
            <a:off x="214282" y="551336"/>
            <a:ext cx="8351838" cy="2020408"/>
            <a:chOff x="323528" y="-247623"/>
            <a:chExt cx="8352928" cy="2020439"/>
          </a:xfrm>
          <a:noFill/>
        </p:grpSpPr>
        <p:sp>
          <p:nvSpPr>
            <p:cNvPr id="16" name="Rectangle 13"/>
            <p:cNvSpPr/>
            <p:nvPr/>
          </p:nvSpPr>
          <p:spPr>
            <a:xfrm>
              <a:off x="323528" y="548680"/>
              <a:ext cx="8352928" cy="1224136"/>
            </a:xfrm>
            <a:prstGeom prst="rect">
              <a:avLst/>
            </a:prstGeom>
            <a:grpFill/>
            <a:ln w="38100">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7" name="TextBox 6"/>
            <p:cNvSpPr txBox="1"/>
            <p:nvPr/>
          </p:nvSpPr>
          <p:spPr bwMode="auto">
            <a:xfrm>
              <a:off x="2607186" y="-247623"/>
              <a:ext cx="4391598" cy="919415"/>
            </a:xfrm>
            <a:prstGeom prst="roundRect">
              <a:avLst/>
            </a:prstGeom>
            <a:ln/>
          </p:spPr>
          <p:style>
            <a:lnRef idx="3">
              <a:schemeClr val="lt1"/>
            </a:lnRef>
            <a:fillRef idx="1">
              <a:schemeClr val="accent2"/>
            </a:fillRef>
            <a:effectRef idx="1">
              <a:schemeClr val="accent2"/>
            </a:effectRef>
            <a:fontRef idx="minor">
              <a:schemeClr val="lt1"/>
            </a:fontRef>
          </p:style>
          <p:txBody>
            <a:bodyPr rtlCol="1">
              <a:spAutoFit/>
            </a:bodyPr>
            <a:lstStyle/>
            <a:p>
              <a:pPr algn="ctr" rtl="1" fontAlgn="auto">
                <a:spcBef>
                  <a:spcPts val="0"/>
                </a:spcBef>
                <a:spcAft>
                  <a:spcPts val="0"/>
                </a:spcAft>
                <a:defRPr/>
              </a:pPr>
              <a:r>
                <a:rPr lang="ar-EG" sz="4800" b="1" dirty="0">
                  <a:solidFill>
                    <a:schemeClr val="bg1"/>
                  </a:solidFill>
                  <a:latin typeface="+mn-lt"/>
                  <a:cs typeface="+mn-cs"/>
                </a:rPr>
                <a:t>ملخـــص مصــــور</a:t>
              </a:r>
            </a:p>
          </p:txBody>
        </p:sp>
      </p:grpSp>
      <p:sp>
        <p:nvSpPr>
          <p:cNvPr id="47110" name="Rectangle 9"/>
          <p:cNvSpPr>
            <a:spLocks noChangeArrowheads="1"/>
          </p:cNvSpPr>
          <p:nvPr/>
        </p:nvSpPr>
        <p:spPr bwMode="auto">
          <a:xfrm>
            <a:off x="1268152" y="3202148"/>
            <a:ext cx="3673475" cy="2308225"/>
          </a:xfrm>
          <a:prstGeom prst="rect">
            <a:avLst/>
          </a:prstGeom>
          <a:noFill/>
          <a:ln w="9525">
            <a:noFill/>
            <a:miter lim="800000"/>
            <a:headEnd/>
            <a:tailEnd/>
          </a:ln>
        </p:spPr>
        <p:txBody>
          <a:bodyPr>
            <a:spAutoFit/>
          </a:bodyPr>
          <a:lstStyle/>
          <a:p>
            <a:pPr algn="ctr" rtl="1">
              <a:defRPr/>
            </a:pPr>
            <a:r>
              <a:rPr lang="ar-EG" sz="3600" b="1" dirty="0">
                <a:latin typeface="Times New Roman" pitchFamily="18" charset="0"/>
              </a:rPr>
              <a:t>ي</a:t>
            </a:r>
            <a:r>
              <a:rPr lang="ar-SA" sz="3600" b="1" dirty="0" err="1">
                <a:latin typeface="Times New Roman" pitchFamily="18" charset="0"/>
              </a:rPr>
              <a:t>عتمد</a:t>
            </a:r>
            <a:r>
              <a:rPr lang="ar-SA" sz="3600" b="1" dirty="0">
                <a:latin typeface="Times New Roman" pitchFamily="18" charset="0"/>
              </a:rPr>
              <a:t> صغار الثدييات على </a:t>
            </a:r>
            <a:r>
              <a:rPr lang="ar-EG" sz="3600" b="1" dirty="0">
                <a:latin typeface="Times New Roman" pitchFamily="18" charset="0"/>
              </a:rPr>
              <a:t>آ</a:t>
            </a:r>
            <a:r>
              <a:rPr lang="ar-SA" sz="3600" b="1" dirty="0">
                <a:latin typeface="Times New Roman" pitchFamily="18" charset="0"/>
              </a:rPr>
              <a:t>ب</a:t>
            </a:r>
            <a:r>
              <a:rPr lang="ar-EG" sz="3600" b="1" dirty="0" err="1">
                <a:latin typeface="Times New Roman" pitchFamily="18" charset="0"/>
              </a:rPr>
              <a:t>ائ</a:t>
            </a:r>
            <a:r>
              <a:rPr lang="ar-SA" sz="3600" b="1" dirty="0">
                <a:latin typeface="Times New Roman" pitchFamily="18" charset="0"/>
              </a:rPr>
              <a:t>ها حتى تتمكن من الحصول على غذائها بنفسها.</a:t>
            </a:r>
            <a:endParaRPr lang="en-US" sz="3600" b="1" dirty="0">
              <a:latin typeface="Times New Roman" pitchFamily="18" charset="0"/>
            </a:endParaRPr>
          </a:p>
        </p:txBody>
      </p:sp>
      <p:pic>
        <p:nvPicPr>
          <p:cNvPr id="11" name="Picture 15"/>
          <p:cNvPicPr>
            <a:picLocks noChangeAspect="1" noChangeArrowheads="1"/>
          </p:cNvPicPr>
          <p:nvPr/>
        </p:nvPicPr>
        <p:blipFill>
          <a:blip r:embed="rId3">
            <a:lum contrast="40000"/>
          </a:blip>
          <a:srcRect/>
          <a:stretch>
            <a:fillRect/>
          </a:stretch>
        </p:blipFill>
        <p:spPr bwMode="auto">
          <a:xfrm>
            <a:off x="5148388" y="3110109"/>
            <a:ext cx="3000396" cy="2352296"/>
          </a:xfrm>
          <a:prstGeom prst="rect">
            <a:avLst/>
          </a:prstGeom>
          <a:ln w="38100">
            <a:solidFill>
              <a:srgbClr val="FFFF00"/>
            </a:solidFill>
          </a:ln>
          <a:scene3d>
            <a:camera prst="perspectiveBelow"/>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47110">
                                            <p:txEl>
                                              <p:pRg st="0" end="0"/>
                                            </p:txEl>
                                          </p:spTgt>
                                        </p:tgtEl>
                                        <p:attrNameLst>
                                          <p:attrName>style.visibility</p:attrName>
                                        </p:attrNameLst>
                                      </p:cBhvr>
                                      <p:to>
                                        <p:strVal val="visible"/>
                                      </p:to>
                                    </p:set>
                                    <p:animEffect transition="in" filter="fade">
                                      <p:cBhvr>
                                        <p:cTn id="14" dur="1000"/>
                                        <p:tgtEl>
                                          <p:spTgt spid="47110">
                                            <p:txEl>
                                              <p:pRg st="0" end="0"/>
                                            </p:txEl>
                                          </p:spTgt>
                                        </p:tgtEl>
                                      </p:cBhvr>
                                    </p:animEffect>
                                    <p:anim calcmode="lin" valueType="num">
                                      <p:cBhvr>
                                        <p:cTn id="15" dur="1000" fill="hold"/>
                                        <p:tgtEl>
                                          <p:spTgt spid="471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7110">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يعتمد صغار الثدييات على آبائها حتى.wav"/>
                                        </p:tgtEl>
                                      </p:cMediaNode>
                                    </p:audio>
                                  </p:sub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uiExpand="1"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TextBox 10"/>
          <p:cNvSpPr txBox="1">
            <a:spLocks noChangeArrowheads="1"/>
          </p:cNvSpPr>
          <p:nvPr/>
        </p:nvSpPr>
        <p:spPr bwMode="auto">
          <a:xfrm>
            <a:off x="1500166" y="2071678"/>
            <a:ext cx="7072312" cy="1201738"/>
          </a:xfrm>
          <a:prstGeom prst="rect">
            <a:avLst/>
          </a:prstGeom>
          <a:noFill/>
          <a:ln w="9525">
            <a:noFill/>
            <a:miter lim="800000"/>
            <a:headEnd/>
            <a:tailEnd/>
          </a:ln>
        </p:spPr>
        <p:txBody>
          <a:bodyPr>
            <a:spAutoFit/>
          </a:bodyPr>
          <a:lstStyle/>
          <a:p>
            <a:pPr algn="justLow" rtl="1">
              <a:defRPr/>
            </a:pPr>
            <a:r>
              <a:rPr lang="ar-EG" sz="3600" b="1" dirty="0">
                <a:latin typeface="Calibri" pitchFamily="34" charset="0"/>
                <a:cs typeface="+mn-cs"/>
              </a:rPr>
              <a:t>أعمل مطوية كالمبينة في الشكل، ألخص فيها ما تعلمته عن دورات حياة الحيوانات.</a:t>
            </a:r>
          </a:p>
        </p:txBody>
      </p:sp>
      <p:sp>
        <p:nvSpPr>
          <p:cNvPr id="11" name="مربع نص 10"/>
          <p:cNvSpPr txBox="1"/>
          <p:nvPr/>
        </p:nvSpPr>
        <p:spPr>
          <a:xfrm>
            <a:off x="5933335" y="731546"/>
            <a:ext cx="2500298" cy="715089"/>
          </a:xfrm>
          <a:prstGeom prst="round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r" rtl="1" fontAlgn="auto">
              <a:spcBef>
                <a:spcPts val="0"/>
              </a:spcBef>
              <a:spcAft>
                <a:spcPts val="0"/>
              </a:spcAft>
              <a:defRPr/>
            </a:pPr>
            <a:r>
              <a:rPr lang="ar-EG" sz="3600" b="1" dirty="0" err="1">
                <a:solidFill>
                  <a:schemeClr val="bg1"/>
                </a:solidFill>
                <a:latin typeface="+mn-lt"/>
                <a:cs typeface="+mn-cs"/>
              </a:rPr>
              <a:t>المطـــــــويات:</a:t>
            </a:r>
            <a:endParaRPr lang="ar-SA" sz="3600" b="1" dirty="0">
              <a:solidFill>
                <a:schemeClr val="bg1"/>
              </a:solidFill>
              <a:latin typeface="+mn-lt"/>
              <a:cs typeface="+mn-cs"/>
            </a:endParaRPr>
          </a:p>
        </p:txBody>
      </p:sp>
      <p:sp>
        <p:nvSpPr>
          <p:cNvPr id="12" name="مربع نص 11"/>
          <p:cNvSpPr txBox="1">
            <a:spLocks noChangeArrowheads="1"/>
          </p:cNvSpPr>
          <p:nvPr/>
        </p:nvSpPr>
        <p:spPr bwMode="auto">
          <a:xfrm>
            <a:off x="3500479" y="1428736"/>
            <a:ext cx="2500313" cy="708025"/>
          </a:xfrm>
          <a:prstGeom prst="rect">
            <a:avLst/>
          </a:prstGeom>
          <a:noFill/>
          <a:ln w="9525">
            <a:noFill/>
            <a:miter lim="800000"/>
            <a:headEnd/>
            <a:tailEnd/>
          </a:ln>
        </p:spPr>
        <p:txBody>
          <a:bodyPr>
            <a:spAutoFit/>
          </a:bodyPr>
          <a:lstStyle/>
          <a:p>
            <a:pPr algn="r" rtl="1"/>
            <a:r>
              <a:rPr lang="ar-EG" sz="4000" b="1" dirty="0">
                <a:latin typeface="Calibri" pitchFamily="34" charset="0"/>
              </a:rPr>
              <a:t>أنظم أفكاري:</a:t>
            </a:r>
            <a:endParaRPr lang="ar-SA" sz="4000" b="1" dirty="0">
              <a:latin typeface="Calibri" pitchFamily="34" charset="0"/>
            </a:endParaRPr>
          </a:p>
        </p:txBody>
      </p:sp>
      <p:sp>
        <p:nvSpPr>
          <p:cNvPr id="36" name="TextBox 5"/>
          <p:cNvSpPr txBox="1"/>
          <p:nvPr/>
        </p:nvSpPr>
        <p:spPr bwMode="auto">
          <a:xfrm>
            <a:off x="2178844" y="3532018"/>
            <a:ext cx="4786312" cy="769938"/>
          </a:xfrm>
          <a:prstGeom prst="rect">
            <a:avLst/>
          </a:prstGeom>
          <a:noFill/>
        </p:spPr>
        <p:txBody>
          <a:bodyPr rtlCol="1">
            <a:spAutoFit/>
          </a:bodyPr>
          <a:lstStyle/>
          <a:p>
            <a:pPr algn="ctr" rtl="1" fontAlgn="auto">
              <a:spcBef>
                <a:spcPts val="0"/>
              </a:spcBef>
              <a:spcAft>
                <a:spcPts val="0"/>
              </a:spcAft>
              <a:defRPr/>
            </a:pPr>
            <a:r>
              <a:rPr lang="ar-EG" sz="4400" b="1" dirty="0">
                <a:solidFill>
                  <a:srgbClr val="C00000"/>
                </a:solidFill>
                <a:latin typeface="+mn-lt"/>
                <a:cs typeface="+mn-cs"/>
              </a:rPr>
              <a:t>دورات حياة الحيوانات</a:t>
            </a:r>
          </a:p>
        </p:txBody>
      </p:sp>
      <p:sp>
        <p:nvSpPr>
          <p:cNvPr id="37" name="TextBox 5"/>
          <p:cNvSpPr txBox="1"/>
          <p:nvPr/>
        </p:nvSpPr>
        <p:spPr bwMode="auto">
          <a:xfrm>
            <a:off x="2357478" y="4359201"/>
            <a:ext cx="4786313" cy="647700"/>
          </a:xfrm>
          <a:prstGeom prst="rect">
            <a:avLst/>
          </a:prstGeom>
          <a:noFill/>
        </p:spPr>
        <p:txBody>
          <a:bodyPr rtlCol="1">
            <a:spAutoFit/>
          </a:bodyPr>
          <a:lstStyle/>
          <a:p>
            <a:pPr algn="ctr" rtl="1" fontAlgn="auto">
              <a:spcBef>
                <a:spcPts val="0"/>
              </a:spcBef>
              <a:spcAft>
                <a:spcPts val="0"/>
              </a:spcAft>
              <a:defRPr/>
            </a:pPr>
            <a:r>
              <a:rPr lang="ar-EG" sz="3600" b="1" dirty="0">
                <a:latin typeface="+mn-lt"/>
                <a:cs typeface="+mn-cs"/>
              </a:rPr>
              <a:t>البرمائيات</a:t>
            </a:r>
          </a:p>
        </p:txBody>
      </p:sp>
      <p:sp>
        <p:nvSpPr>
          <p:cNvPr id="38" name="TextBox 5"/>
          <p:cNvSpPr txBox="1"/>
          <p:nvPr/>
        </p:nvSpPr>
        <p:spPr bwMode="auto">
          <a:xfrm>
            <a:off x="2101409" y="4964879"/>
            <a:ext cx="5218113" cy="646112"/>
          </a:xfrm>
          <a:prstGeom prst="rect">
            <a:avLst/>
          </a:prstGeom>
          <a:noFill/>
        </p:spPr>
        <p:txBody>
          <a:bodyPr rtlCol="1">
            <a:spAutoFit/>
          </a:bodyPr>
          <a:lstStyle/>
          <a:p>
            <a:pPr algn="ctr" rtl="1" fontAlgn="auto">
              <a:spcBef>
                <a:spcPts val="0"/>
              </a:spcBef>
              <a:spcAft>
                <a:spcPts val="0"/>
              </a:spcAft>
              <a:defRPr/>
            </a:pPr>
            <a:r>
              <a:rPr lang="ar-EG" sz="3600" b="1" dirty="0">
                <a:latin typeface="+mn-lt"/>
                <a:cs typeface="+mn-cs"/>
              </a:rPr>
              <a:t>الزواحف والطيور والأسماك</a:t>
            </a:r>
          </a:p>
        </p:txBody>
      </p:sp>
      <p:sp>
        <p:nvSpPr>
          <p:cNvPr id="39" name="TextBox 5"/>
          <p:cNvSpPr txBox="1"/>
          <p:nvPr/>
        </p:nvSpPr>
        <p:spPr bwMode="auto">
          <a:xfrm>
            <a:off x="2428837" y="5627802"/>
            <a:ext cx="4786313" cy="646112"/>
          </a:xfrm>
          <a:prstGeom prst="rect">
            <a:avLst/>
          </a:prstGeom>
          <a:noFill/>
        </p:spPr>
        <p:txBody>
          <a:bodyPr rtlCol="1">
            <a:spAutoFit/>
          </a:bodyPr>
          <a:lstStyle/>
          <a:p>
            <a:pPr algn="ctr" rtl="1" fontAlgn="auto">
              <a:spcBef>
                <a:spcPts val="0"/>
              </a:spcBef>
              <a:spcAft>
                <a:spcPts val="0"/>
              </a:spcAft>
              <a:defRPr/>
            </a:pPr>
            <a:r>
              <a:rPr lang="ar-EG" sz="3600" b="1" dirty="0">
                <a:latin typeface="+mn-lt"/>
                <a:cs typeface="+mn-cs"/>
              </a:rPr>
              <a:t>الثدييات</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المطـــــــويات.wav"/>
                                        </p:tgtEl>
                                      </p:cMediaNode>
                                    </p:audio>
                                  </p:sub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from="(-#ppt_w/2)" to="(#ppt_x)" calcmode="lin" valueType="num">
                                      <p:cBhvr>
                                        <p:cTn id="14" dur="600" fill="hold">
                                          <p:stCondLst>
                                            <p:cond delay="0"/>
                                          </p:stCondLst>
                                        </p:cTn>
                                        <p:tgtEl>
                                          <p:spTgt spid="12"/>
                                        </p:tgtEl>
                                        <p:attrNameLst>
                                          <p:attrName>ppt_x</p:attrName>
                                        </p:attrNameLst>
                                      </p:cBhvr>
                                    </p:anim>
                                    <p:anim from="0" to="-1.0" calcmode="lin" valueType="num">
                                      <p:cBhvr>
                                        <p:cTn id="15" dur="200" decel="50000" autoRev="1" fill="hold">
                                          <p:stCondLst>
                                            <p:cond delay="600"/>
                                          </p:stCondLst>
                                        </p:cTn>
                                        <p:tgtEl>
                                          <p:spTgt spid="12"/>
                                        </p:tgtEl>
                                        <p:attrNameLst>
                                          <p:attrName>xshear</p:attrName>
                                        </p:attrNameLst>
                                      </p:cBhvr>
                                    </p:anim>
                                    <p:animScale>
                                      <p:cBhvr>
                                        <p:cTn id="16" dur="200" decel="100000" autoRev="1" fill="hold">
                                          <p:stCondLst>
                                            <p:cond delay="600"/>
                                          </p:stCondLst>
                                        </p:cTn>
                                        <p:tgtEl>
                                          <p:spTgt spid="12"/>
                                        </p:tgtEl>
                                      </p:cBhvr>
                                      <p:from x="100000" y="100000"/>
                                      <p:to x="80000" y="100000"/>
                                    </p:animScale>
                                    <p:anim by="(#ppt_h/3+#ppt_w*0.1)" calcmode="lin" valueType="num">
                                      <p:cBhvr additive="sum">
                                        <p:cTn id="17" dur="200" decel="100000" autoRev="1" fill="hold">
                                          <p:stCondLst>
                                            <p:cond delay="600"/>
                                          </p:stCondLst>
                                        </p:cTn>
                                        <p:tgtEl>
                                          <p:spTgt spid="12"/>
                                        </p:tgtEl>
                                        <p:attrNameLst>
                                          <p:attrName>ppt_x</p:attrName>
                                        </p:attrNameLst>
                                      </p:cBhvr>
                                    </p:anim>
                                  </p:childTnLst>
                                  <p:subTnLst>
                                    <p:audio>
                                      <p:cMediaNode>
                                        <p:cTn display="0" masterRel="sameClick">
                                          <p:stCondLst>
                                            <p:cond evt="begin" delay="0">
                                              <p:tn val="12"/>
                                            </p:cond>
                                          </p:stCondLst>
                                          <p:endCondLst>
                                            <p:cond evt="onStopAudio" delay="0">
                                              <p:tgtEl>
                                                <p:sldTgt/>
                                              </p:tgtEl>
                                            </p:cond>
                                          </p:endCondLst>
                                        </p:cTn>
                                        <p:tgtEl>
                                          <p:sndTgt r:embed="rId3" name="أنظم أفكاري.wav"/>
                                        </p:tgtEl>
                                      </p:cMediaNode>
                                    </p:audio>
                                  </p:sub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50185"/>
                                        </p:tgtEl>
                                        <p:attrNameLst>
                                          <p:attrName>style.visibility</p:attrName>
                                        </p:attrNameLst>
                                      </p:cBhvr>
                                      <p:to>
                                        <p:strVal val="visible"/>
                                      </p:to>
                                    </p:set>
                                    <p:animScale>
                                      <p:cBhvr>
                                        <p:cTn id="22" dur="500" decel="50000" fill="hold">
                                          <p:stCondLst>
                                            <p:cond delay="0"/>
                                          </p:stCondLst>
                                        </p:cTn>
                                        <p:tgtEl>
                                          <p:spTgt spid="501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50185"/>
                                        </p:tgtEl>
                                        <p:attrNameLst>
                                          <p:attrName>ppt_x</p:attrName>
                                          <p:attrName>ppt_y</p:attrName>
                                        </p:attrNameLst>
                                      </p:cBhvr>
                                    </p:animMotion>
                                    <p:animEffect transition="in" filter="fade">
                                      <p:cBhvr>
                                        <p:cTn id="24" dur="500"/>
                                        <p:tgtEl>
                                          <p:spTgt spid="50185"/>
                                        </p:tgtEl>
                                      </p:cBhvr>
                                    </p:animEffect>
                                  </p:childTnLst>
                                  <p:subTnLst>
                                    <p:audio>
                                      <p:cMediaNode>
                                        <p:cTn display="0" masterRel="sameClick">
                                          <p:stCondLst>
                                            <p:cond evt="begin" delay="0">
                                              <p:tn val="20"/>
                                            </p:cond>
                                          </p:stCondLst>
                                          <p:endCondLst>
                                            <p:cond evt="onStopAudio" delay="0">
                                              <p:tgtEl>
                                                <p:sldTgt/>
                                              </p:tgtEl>
                                            </p:cond>
                                          </p:endCondLst>
                                        </p:cTn>
                                        <p:tgtEl>
                                          <p:sndTgt r:embed="rId4" name="أعمل مطوية كالمبينة في الشكل، ألخص فيها.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ox(in)">
                                      <p:cBhvr>
                                        <p:cTn id="29" dur="500"/>
                                        <p:tgtEl>
                                          <p:spTgt spid="36"/>
                                        </p:tgtEl>
                                      </p:cBhvr>
                                    </p:animEffect>
                                  </p:childTnLst>
                                  <p:subTnLst>
                                    <p:audio>
                                      <p:cMediaNode>
                                        <p:cTn display="0" masterRel="sameClick">
                                          <p:stCondLst>
                                            <p:cond evt="begin" delay="0">
                                              <p:tn val="27"/>
                                            </p:cond>
                                          </p:stCondLst>
                                          <p:endCondLst>
                                            <p:cond evt="onStopAudio" delay="0">
                                              <p:tgtEl>
                                                <p:sldTgt/>
                                              </p:tgtEl>
                                            </p:cond>
                                          </p:endCondLst>
                                        </p:cTn>
                                        <p:tgtEl>
                                          <p:sndTgt r:embed="rId5" name="دورات حياة الحيوانات2.wav"/>
                                        </p:tgtEl>
                                      </p:cMediaNode>
                                    </p:audio>
                                  </p:sub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6" name="البرمائيات.wav"/>
                                        </p:tgtEl>
                                      </p:cMediaNode>
                                    </p:audio>
                                  </p:sub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7" name="الزواحف والطيور والأسماك.wav"/>
                                        </p:tgtEl>
                                      </p:cMediaNode>
                                    </p:audio>
                                  </p:sub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8" name="الثدييات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p:bldP spid="11" grpId="0" animBg="1"/>
      <p:bldP spid="12" grpId="0"/>
      <p:bldP spid="36" grpId="0"/>
      <p:bldP spid="37" grpId="0"/>
      <p:bldP spid="38"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1" name="Rectangle 12"/>
          <p:cNvSpPr>
            <a:spLocks noChangeArrowheads="1"/>
          </p:cNvSpPr>
          <p:nvPr/>
        </p:nvSpPr>
        <p:spPr bwMode="auto">
          <a:xfrm>
            <a:off x="714375" y="2207700"/>
            <a:ext cx="7000875" cy="708025"/>
          </a:xfrm>
          <a:prstGeom prst="rect">
            <a:avLst/>
          </a:prstGeom>
          <a:noFill/>
          <a:ln w="9525">
            <a:noFill/>
            <a:miter lim="800000"/>
            <a:headEnd/>
            <a:tailEnd/>
          </a:ln>
        </p:spPr>
        <p:txBody>
          <a:bodyPr>
            <a:spAutoFit/>
          </a:bodyPr>
          <a:lstStyle/>
          <a:p>
            <a:pPr algn="r" rtl="1">
              <a:defRPr/>
            </a:pPr>
            <a:r>
              <a:rPr lang="ar-EG" sz="4000" b="1" dirty="0">
                <a:solidFill>
                  <a:srgbClr val="7030A0"/>
                </a:solidFill>
                <a:latin typeface="Calibri" pitchFamily="34" charset="0"/>
                <a:cs typeface="+mn-cs"/>
              </a:rPr>
              <a:t>1- </a:t>
            </a:r>
            <a:r>
              <a:rPr lang="ar-SA" sz="4000" b="1" dirty="0">
                <a:solidFill>
                  <a:srgbClr val="7030A0"/>
                </a:solidFill>
                <a:latin typeface="Calibri" pitchFamily="34" charset="0"/>
                <a:cs typeface="+mn-cs"/>
              </a:rPr>
              <a:t>المفردات</a:t>
            </a:r>
            <a:r>
              <a:rPr lang="ar-EG" sz="4000" b="1" dirty="0" err="1">
                <a:solidFill>
                  <a:srgbClr val="7030A0"/>
                </a:solidFill>
                <a:latin typeface="Calibri" pitchFamily="34" charset="0"/>
                <a:cs typeface="+mn-cs"/>
              </a:rPr>
              <a:t>.</a:t>
            </a:r>
            <a:r>
              <a:rPr lang="ar-EG" sz="4000" b="1" dirty="0">
                <a:solidFill>
                  <a:srgbClr val="7030A0"/>
                </a:solidFill>
                <a:latin typeface="Calibri" pitchFamily="34" charset="0"/>
                <a:cs typeface="+mn-cs"/>
              </a:rPr>
              <a:t> </a:t>
            </a:r>
            <a:r>
              <a:rPr lang="ar-SA" sz="3600" b="1" dirty="0">
                <a:latin typeface="Calibri" pitchFamily="34" charset="0"/>
                <a:cs typeface="+mn-cs"/>
              </a:rPr>
              <a:t>ما المقصود بالتحول؟</a:t>
            </a:r>
            <a:endParaRPr lang="en-US" sz="3600" b="1" dirty="0">
              <a:latin typeface="Calibri" pitchFamily="34" charset="0"/>
              <a:cs typeface="+mn-cs"/>
            </a:endParaRPr>
          </a:p>
        </p:txBody>
      </p:sp>
      <p:sp>
        <p:nvSpPr>
          <p:cNvPr id="15" name="TextBox 12"/>
          <p:cNvSpPr txBox="1">
            <a:spLocks noChangeArrowheads="1"/>
          </p:cNvSpPr>
          <p:nvPr/>
        </p:nvSpPr>
        <p:spPr bwMode="auto">
          <a:xfrm>
            <a:off x="1739195" y="3140968"/>
            <a:ext cx="6172217" cy="1200329"/>
          </a:xfrm>
          <a:prstGeom prst="rect">
            <a:avLst/>
          </a:prstGeom>
          <a:noFill/>
          <a:ln w="9525">
            <a:noFill/>
            <a:miter lim="800000"/>
            <a:headEnd/>
            <a:tailEnd/>
          </a:ln>
        </p:spPr>
        <p:txBody>
          <a:bodyPr wrap="square">
            <a:spAutoFit/>
          </a:bodyPr>
          <a:lstStyle/>
          <a:p>
            <a:pPr algn="justLow" rtl="1"/>
            <a:r>
              <a:rPr lang="ar-EG" sz="3600" b="1" dirty="0">
                <a:solidFill>
                  <a:srgbClr val="C00000"/>
                </a:solidFill>
              </a:rPr>
              <a:t>التحوُّل:</a:t>
            </a:r>
            <a:r>
              <a:rPr lang="ar-SA" sz="3600" b="1" dirty="0">
                <a:solidFill>
                  <a:srgbClr val="C00000"/>
                </a:solidFill>
              </a:rPr>
              <a:t> </a:t>
            </a:r>
            <a:r>
              <a:rPr lang="ar-SA" sz="3600" b="1" dirty="0">
                <a:solidFill>
                  <a:srgbClr val="7030A0"/>
                </a:solidFill>
              </a:rPr>
              <a:t>هو </a:t>
            </a:r>
            <a:r>
              <a:rPr lang="ar-SA" sz="3600" b="1" dirty="0" err="1">
                <a:solidFill>
                  <a:srgbClr val="7030A0"/>
                </a:solidFill>
              </a:rPr>
              <a:t>س</a:t>
            </a:r>
            <a:r>
              <a:rPr lang="ar-EG" sz="3600" b="1" dirty="0">
                <a:solidFill>
                  <a:srgbClr val="7030A0"/>
                </a:solidFill>
              </a:rPr>
              <a:t>لسلة من التغيُّـرات يمرُّ بها </a:t>
            </a:r>
            <a:r>
              <a:rPr lang="ar-SA" sz="3600" b="1" dirty="0">
                <a:solidFill>
                  <a:srgbClr val="7030A0"/>
                </a:solidFill>
              </a:rPr>
              <a:t>	   </a:t>
            </a:r>
            <a:r>
              <a:rPr lang="ar-EG" sz="3600" b="1" dirty="0">
                <a:solidFill>
                  <a:srgbClr val="7030A0"/>
                </a:solidFill>
              </a:rPr>
              <a:t>المخلوقُ الحيُّ في أثناء نُمُــوّه.</a:t>
            </a:r>
            <a:endParaRPr lang="en-US" sz="3600" dirty="0">
              <a:solidFill>
                <a:srgbClr val="7030A0"/>
              </a:solidFill>
            </a:endParaRPr>
          </a:p>
        </p:txBody>
      </p:sp>
      <p:sp>
        <p:nvSpPr>
          <p:cNvPr id="23" name="Rounded Rectangle 4"/>
          <p:cNvSpPr/>
          <p:nvPr/>
        </p:nvSpPr>
        <p:spPr bwMode="auto">
          <a:xfrm>
            <a:off x="2627784" y="557069"/>
            <a:ext cx="4701990" cy="1106134"/>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Scale>
                                      <p:cBhvr>
                                        <p:cTn id="7"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3"/>
                                        </p:tgtEl>
                                        <p:attrNameLst>
                                          <p:attrName>ppt_x</p:attrName>
                                          <p:attrName>ppt_y</p:attrName>
                                        </p:attrNameLst>
                                      </p:cBhvr>
                                    </p:animMotion>
                                    <p:animEffect transition="in" filter="fade">
                                      <p:cBhvr>
                                        <p:cTn id="9"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أفكر وأتحدث وأكتب.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3261"/>
                                        </p:tgtEl>
                                        <p:attrNameLst>
                                          <p:attrName>style.visibility</p:attrName>
                                        </p:attrNameLst>
                                      </p:cBhvr>
                                      <p:to>
                                        <p:strVal val="visible"/>
                                      </p:to>
                                    </p:set>
                                    <p:anim calcmode="lin" valueType="num">
                                      <p:cBhvr>
                                        <p:cTn id="14" dur="500" fill="hold"/>
                                        <p:tgtEl>
                                          <p:spTgt spid="53261"/>
                                        </p:tgtEl>
                                        <p:attrNameLst>
                                          <p:attrName>ppt_w</p:attrName>
                                        </p:attrNameLst>
                                      </p:cBhvr>
                                      <p:tavLst>
                                        <p:tav tm="0">
                                          <p:val>
                                            <p:strVal val="#ppt_w*0.70"/>
                                          </p:val>
                                        </p:tav>
                                        <p:tav tm="100000">
                                          <p:val>
                                            <p:strVal val="#ppt_w"/>
                                          </p:val>
                                        </p:tav>
                                      </p:tavLst>
                                    </p:anim>
                                    <p:anim calcmode="lin" valueType="num">
                                      <p:cBhvr>
                                        <p:cTn id="15" dur="500" fill="hold"/>
                                        <p:tgtEl>
                                          <p:spTgt spid="53261"/>
                                        </p:tgtEl>
                                        <p:attrNameLst>
                                          <p:attrName>ppt_h</p:attrName>
                                        </p:attrNameLst>
                                      </p:cBhvr>
                                      <p:tavLst>
                                        <p:tav tm="0">
                                          <p:val>
                                            <p:strVal val="#ppt_h"/>
                                          </p:val>
                                        </p:tav>
                                        <p:tav tm="100000">
                                          <p:val>
                                            <p:strVal val="#ppt_h"/>
                                          </p:val>
                                        </p:tav>
                                      </p:tavLst>
                                    </p:anim>
                                    <p:animEffect transition="in" filter="fade">
                                      <p:cBhvr>
                                        <p:cTn id="16" dur="500"/>
                                        <p:tgtEl>
                                          <p:spTgt spid="53261"/>
                                        </p:tgtEl>
                                      </p:cBhvr>
                                    </p:animEffect>
                                  </p:childTnLst>
                                  <p:subTnLst>
                                    <p:audio>
                                      <p:cMediaNode>
                                        <p:cTn display="0" masterRel="sameClick">
                                          <p:stCondLst>
                                            <p:cond evt="begin" delay="0">
                                              <p:tn val="12"/>
                                            </p:cond>
                                          </p:stCondLst>
                                          <p:endCondLst>
                                            <p:cond evt="onStopAudio" delay="0">
                                              <p:tgtEl>
                                                <p:sldTgt/>
                                              </p:tgtEl>
                                            </p:cond>
                                          </p:endCondLst>
                                        </p:cTn>
                                        <p:tgtEl>
                                          <p:sndTgt r:embed="rId3" name="المفردات ما المقصود بالتحول.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Scale>
                                      <p:cBhvr>
                                        <p:cTn id="21" dur="500" decel="50000" fill="hold">
                                          <p:stCondLst>
                                            <p:cond delay="0"/>
                                          </p:stCondLst>
                                        </p:cTn>
                                        <p:tgtEl>
                                          <p:spTgt spid="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15">
                                            <p:txEl>
                                              <p:pRg st="0" end="0"/>
                                            </p:txEl>
                                          </p:spTgt>
                                        </p:tgtEl>
                                        <p:attrNameLst>
                                          <p:attrName>ppt_x</p:attrName>
                                          <p:attrName>ppt_y</p:attrName>
                                        </p:attrNameLst>
                                      </p:cBhvr>
                                    </p:animMotion>
                                    <p:animEffect transition="in" filter="fade">
                                      <p:cBhvr>
                                        <p:cTn id="23" dur="500"/>
                                        <p:tgtEl>
                                          <p:spTgt spid="15">
                                            <p:txEl>
                                              <p:pRg st="0" end="0"/>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التحوُّل  سلسلة من التغيُّـرات يم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5"/>
          <p:cNvSpPr/>
          <p:nvPr/>
        </p:nvSpPr>
        <p:spPr bwMode="auto">
          <a:xfrm>
            <a:off x="2344741" y="616098"/>
            <a:ext cx="4851000" cy="851297"/>
          </a:xfrm>
          <a:prstGeom prst="round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r" rtl="1" fontAlgn="auto">
              <a:spcBef>
                <a:spcPts val="0"/>
              </a:spcBef>
              <a:spcAft>
                <a:spcPts val="0"/>
              </a:spcAft>
              <a:defRPr/>
            </a:pPr>
            <a:r>
              <a:rPr lang="ar-EG" sz="4400" b="1" dirty="0">
                <a:solidFill>
                  <a:srgbClr val="FFFF00"/>
                </a:solidFill>
                <a:latin typeface="Times New Roman" pitchFamily="18" charset="0"/>
                <a:cs typeface="+mn-cs"/>
              </a:rPr>
              <a:t>كيف تنمو اليرقة وتتغير؟ </a:t>
            </a:r>
            <a:endParaRPr lang="en-US" sz="4400" b="1" dirty="0">
              <a:solidFill>
                <a:srgbClr val="FFFF00"/>
              </a:solidFill>
              <a:latin typeface="Times New Roman" pitchFamily="18" charset="0"/>
              <a:cs typeface="+mn-cs"/>
            </a:endParaRPr>
          </a:p>
        </p:txBody>
      </p:sp>
      <p:sp>
        <p:nvSpPr>
          <p:cNvPr id="27" name="TextBox 1"/>
          <p:cNvSpPr txBox="1">
            <a:spLocks noChangeArrowheads="1"/>
          </p:cNvSpPr>
          <p:nvPr/>
        </p:nvSpPr>
        <p:spPr bwMode="auto">
          <a:xfrm>
            <a:off x="2344741" y="1433869"/>
            <a:ext cx="6143636" cy="2308324"/>
          </a:xfrm>
          <a:prstGeom prst="rect">
            <a:avLst/>
          </a:prstGeom>
          <a:noFill/>
          <a:ln w="9525">
            <a:noFill/>
            <a:miter lim="800000"/>
            <a:headEnd/>
            <a:tailEnd/>
          </a:ln>
        </p:spPr>
        <p:txBody>
          <a:bodyPr wrap="square">
            <a:spAutoFit/>
          </a:bodyPr>
          <a:lstStyle/>
          <a:p>
            <a:pPr algn="r" rtl="1">
              <a:defRPr/>
            </a:pPr>
            <a:r>
              <a:rPr lang="ar-EG" sz="3600" b="1" dirty="0">
                <a:solidFill>
                  <a:srgbClr val="C00000"/>
                </a:solidFill>
                <a:latin typeface="Times New Roman" pitchFamily="18" charset="0"/>
                <a:cs typeface="+mn-cs"/>
              </a:rPr>
              <a:t>1- ألاحظ.</a:t>
            </a:r>
          </a:p>
          <a:p>
            <a:pPr algn="justLow" rtl="1">
              <a:defRPr/>
            </a:pPr>
            <a:r>
              <a:rPr lang="ar-EG" sz="3600" b="1" dirty="0">
                <a:latin typeface="Times New Roman" pitchFamily="18" charset="0"/>
                <a:cs typeface="+mn-cs"/>
              </a:rPr>
              <a:t> أنظر إلى اليرقة، ثم أرسمها، وأعين على الرسم </a:t>
            </a:r>
            <a:r>
              <a:rPr lang="ar-SA" sz="3600" b="1" dirty="0">
                <a:latin typeface="Times New Roman" pitchFamily="18" charset="0"/>
                <a:cs typeface="+mn-cs"/>
              </a:rPr>
              <a:t>الأجزاء </a:t>
            </a:r>
            <a:r>
              <a:rPr lang="ar-EG" sz="3600" b="1" dirty="0">
                <a:latin typeface="Times New Roman" pitchFamily="18" charset="0"/>
                <a:cs typeface="+mn-cs"/>
              </a:rPr>
              <a:t>التي يمكن أن أراها؟ </a:t>
            </a:r>
            <a:r>
              <a:rPr lang="ar-EG" sz="3600" b="1" dirty="0">
                <a:solidFill>
                  <a:srgbClr val="0070C0"/>
                </a:solidFill>
                <a:latin typeface="Times New Roman" pitchFamily="18" charset="0"/>
                <a:cs typeface="+mn-cs"/>
              </a:rPr>
              <a:t>     </a:t>
            </a:r>
            <a:endParaRPr lang="en-US" sz="3600" b="1" dirty="0">
              <a:solidFill>
                <a:srgbClr val="0070C0"/>
              </a:solidFill>
              <a:latin typeface="Times New Roman" pitchFamily="18" charset="0"/>
              <a:cs typeface="+mn-cs"/>
            </a:endParaRPr>
          </a:p>
          <a:p>
            <a:pPr algn="r" rtl="1">
              <a:defRPr/>
            </a:pPr>
            <a:r>
              <a:rPr lang="ar-EG" sz="3600" b="1" dirty="0" err="1">
                <a:solidFill>
                  <a:srgbClr val="FF0000"/>
                </a:solidFill>
                <a:latin typeface="Times New Roman" pitchFamily="18" charset="0"/>
                <a:cs typeface="+mn-cs"/>
              </a:rPr>
              <a:t>أحذر.</a:t>
            </a:r>
            <a:r>
              <a:rPr lang="ar-EG" sz="3600" b="1" dirty="0">
                <a:solidFill>
                  <a:srgbClr val="FF0000"/>
                </a:solidFill>
                <a:latin typeface="Times New Roman" pitchFamily="18" charset="0"/>
                <a:cs typeface="+mn-cs"/>
              </a:rPr>
              <a:t> أتعامل مع الحيوانات </a:t>
            </a:r>
            <a:r>
              <a:rPr lang="ar-EG" sz="3600" b="1" dirty="0" err="1">
                <a:solidFill>
                  <a:srgbClr val="FF0000"/>
                </a:solidFill>
                <a:latin typeface="Times New Roman" pitchFamily="18" charset="0"/>
                <a:cs typeface="+mn-cs"/>
              </a:rPr>
              <a:t>برفق.</a:t>
            </a:r>
            <a:r>
              <a:rPr lang="ar-EG" sz="3600" b="1" dirty="0">
                <a:solidFill>
                  <a:srgbClr val="FF0000"/>
                </a:solidFill>
                <a:latin typeface="Times New Roman" pitchFamily="18" charset="0"/>
                <a:cs typeface="+mn-cs"/>
              </a:rPr>
              <a:t> </a:t>
            </a:r>
            <a:endParaRPr lang="en-US" sz="3600" b="1" dirty="0">
              <a:solidFill>
                <a:srgbClr val="FF0000"/>
              </a:solidFill>
              <a:latin typeface="Times New Roman" pitchFamily="18" charset="0"/>
              <a:cs typeface="+mn-cs"/>
            </a:endParaRPr>
          </a:p>
        </p:txBody>
      </p:sp>
      <p:pic>
        <p:nvPicPr>
          <p:cNvPr id="6" name="Picture 2"/>
          <p:cNvPicPr>
            <a:picLocks noChangeAspect="1" noChangeArrowheads="1"/>
          </p:cNvPicPr>
          <p:nvPr/>
        </p:nvPicPr>
        <p:blipFill>
          <a:blip r:embed="rId6"/>
          <a:srcRect/>
          <a:stretch>
            <a:fillRect/>
          </a:stretch>
        </p:blipFill>
        <p:spPr bwMode="auto">
          <a:xfrm>
            <a:off x="2035389" y="3822311"/>
            <a:ext cx="3429024" cy="242886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blinds(horizontal)">
                                      <p:cBhvr>
                                        <p:cTn id="11" dur="500"/>
                                        <p:tgtEl>
                                          <p:spTgt spid="27">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ألاحظ 5.wav"/>
                                        </p:tgtEl>
                                      </p:cMediaNode>
                                    </p:audio>
                                  </p:sub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blinds(horizontal)">
                                      <p:cBhvr>
                                        <p:cTn id="16" dur="500"/>
                                        <p:tgtEl>
                                          <p:spTgt spid="27">
                                            <p:txEl>
                                              <p:pRg st="1" end="1"/>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أنظر إلى اليرقة، ثم أرسمها،.wav"/>
                                        </p:tgtEl>
                                      </p:cMediaNode>
                                    </p:audio>
                                  </p:sub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Effect transition="in" filter="blinds(horizontal)">
                                      <p:cBhvr>
                                        <p:cTn id="21" dur="500"/>
                                        <p:tgtEl>
                                          <p:spTgt spid="27">
                                            <p:txEl>
                                              <p:pRg st="2" end="2"/>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أحذرُ أتعاملُ مع الحيوانات برفق.wav"/>
                                        </p:tgtEl>
                                      </p:cMediaNode>
                                    </p:audio>
                                  </p:sub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Horizontal)">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الخطوة الأولى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1826406" y="590381"/>
            <a:ext cx="5159376" cy="894403"/>
          </a:xfrm>
          <a:prstGeom prst="roundRect">
            <a:avLst/>
          </a:prstGeom>
        </p:spPr>
        <p:style>
          <a:lnRef idx="3">
            <a:schemeClr val="lt1"/>
          </a:lnRef>
          <a:fillRef idx="1">
            <a:schemeClr val="accent3"/>
          </a:fillRef>
          <a:effectRef idx="1">
            <a:schemeClr val="accent3"/>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1" name="Rectangle 12"/>
          <p:cNvSpPr>
            <a:spLocks noChangeArrowheads="1"/>
          </p:cNvSpPr>
          <p:nvPr/>
        </p:nvSpPr>
        <p:spPr bwMode="auto">
          <a:xfrm>
            <a:off x="1538234" y="1870990"/>
            <a:ext cx="6315094" cy="1323439"/>
          </a:xfrm>
          <a:prstGeom prst="rect">
            <a:avLst/>
          </a:prstGeom>
          <a:noFill/>
          <a:ln w="9525">
            <a:noFill/>
            <a:miter lim="800000"/>
            <a:headEnd/>
            <a:tailEnd/>
          </a:ln>
        </p:spPr>
        <p:txBody>
          <a:bodyPr wrap="square">
            <a:spAutoFit/>
          </a:bodyPr>
          <a:lstStyle/>
          <a:p>
            <a:pPr algn="justLow" rtl="1">
              <a:defRPr/>
            </a:pPr>
            <a:r>
              <a:rPr lang="ar-EG" sz="4000" b="1" dirty="0">
                <a:solidFill>
                  <a:srgbClr val="7030A0"/>
                </a:solidFill>
                <a:latin typeface="Calibri" pitchFamily="34" charset="0"/>
                <a:cs typeface="+mn-cs"/>
              </a:rPr>
              <a:t>2- التتابع. </a:t>
            </a:r>
            <a:r>
              <a:rPr lang="ar-EG" sz="4000" b="1" dirty="0">
                <a:latin typeface="Calibri" pitchFamily="34" charset="0"/>
                <a:cs typeface="+mn-cs"/>
              </a:rPr>
              <a:t>أذكر بالترتيب ثلاث مراحل في دورة حياة السلحفاة البحرية.</a:t>
            </a:r>
            <a:endParaRPr lang="en-US" sz="4000" b="1" dirty="0">
              <a:latin typeface="Calibri" pitchFamily="34" charset="0"/>
              <a:cs typeface="+mn-cs"/>
            </a:endParaRPr>
          </a:p>
        </p:txBody>
      </p:sp>
      <p:sp>
        <p:nvSpPr>
          <p:cNvPr id="12" name="مستطيل 11"/>
          <p:cNvSpPr/>
          <p:nvPr/>
        </p:nvSpPr>
        <p:spPr>
          <a:xfrm>
            <a:off x="2857487" y="5555982"/>
            <a:ext cx="3384550" cy="719137"/>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3" name="مستطيل 12"/>
          <p:cNvSpPr/>
          <p:nvPr/>
        </p:nvSpPr>
        <p:spPr>
          <a:xfrm>
            <a:off x="2914081" y="4642321"/>
            <a:ext cx="3384550" cy="72072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4" name="مستطيل 13"/>
          <p:cNvSpPr/>
          <p:nvPr/>
        </p:nvSpPr>
        <p:spPr>
          <a:xfrm>
            <a:off x="2915669" y="3559485"/>
            <a:ext cx="3382962" cy="71913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16" name="مربع نص 5"/>
          <p:cNvSpPr txBox="1">
            <a:spLocks noChangeArrowheads="1"/>
          </p:cNvSpPr>
          <p:nvPr/>
        </p:nvSpPr>
        <p:spPr bwMode="auto">
          <a:xfrm>
            <a:off x="3793319" y="3693527"/>
            <a:ext cx="1512887" cy="646112"/>
          </a:xfrm>
          <a:prstGeom prst="rect">
            <a:avLst/>
          </a:prstGeom>
          <a:noFill/>
          <a:ln w="9525">
            <a:noFill/>
            <a:miter lim="800000"/>
            <a:headEnd/>
            <a:tailEnd/>
          </a:ln>
        </p:spPr>
        <p:txBody>
          <a:bodyPr>
            <a:spAutoFit/>
          </a:bodyPr>
          <a:lstStyle/>
          <a:p>
            <a:pPr algn="ctr">
              <a:defRPr/>
            </a:pPr>
            <a:r>
              <a:rPr lang="ar-EG" sz="3600" b="1" dirty="0">
                <a:solidFill>
                  <a:srgbClr val="0070C0"/>
                </a:solidFill>
                <a:latin typeface="Arial" charset="0"/>
                <a:cs typeface="+mn-cs"/>
              </a:rPr>
              <a:t>الأول</a:t>
            </a:r>
          </a:p>
        </p:txBody>
      </p:sp>
      <p:sp>
        <p:nvSpPr>
          <p:cNvPr id="17" name="مربع نص 6"/>
          <p:cNvSpPr txBox="1">
            <a:spLocks noChangeArrowheads="1"/>
          </p:cNvSpPr>
          <p:nvPr/>
        </p:nvSpPr>
        <p:spPr bwMode="auto">
          <a:xfrm>
            <a:off x="2977581" y="4792728"/>
            <a:ext cx="3321050" cy="646112"/>
          </a:xfrm>
          <a:prstGeom prst="rect">
            <a:avLst/>
          </a:prstGeom>
          <a:noFill/>
          <a:ln w="9525">
            <a:noFill/>
            <a:miter lim="800000"/>
            <a:headEnd/>
            <a:tailEnd/>
          </a:ln>
        </p:spPr>
        <p:txBody>
          <a:bodyPr>
            <a:spAutoFit/>
          </a:bodyPr>
          <a:lstStyle/>
          <a:p>
            <a:pPr algn="ctr" rtl="1">
              <a:defRPr/>
            </a:pPr>
            <a:r>
              <a:rPr lang="ar-EG" sz="3600" b="1" dirty="0">
                <a:solidFill>
                  <a:srgbClr val="0070C0"/>
                </a:solidFill>
                <a:latin typeface="Arial" charset="0"/>
                <a:cs typeface="+mn-cs"/>
              </a:rPr>
              <a:t>التالي</a:t>
            </a:r>
          </a:p>
        </p:txBody>
      </p:sp>
      <p:sp>
        <p:nvSpPr>
          <p:cNvPr id="18" name="مربع نص 7"/>
          <p:cNvSpPr txBox="1">
            <a:spLocks noChangeArrowheads="1"/>
          </p:cNvSpPr>
          <p:nvPr/>
        </p:nvSpPr>
        <p:spPr bwMode="auto">
          <a:xfrm>
            <a:off x="3720271" y="5700813"/>
            <a:ext cx="1512888" cy="646112"/>
          </a:xfrm>
          <a:prstGeom prst="rect">
            <a:avLst/>
          </a:prstGeom>
          <a:noFill/>
          <a:ln w="9525">
            <a:noFill/>
            <a:miter lim="800000"/>
            <a:headEnd/>
            <a:tailEnd/>
          </a:ln>
        </p:spPr>
        <p:txBody>
          <a:bodyPr>
            <a:spAutoFit/>
          </a:bodyPr>
          <a:lstStyle/>
          <a:p>
            <a:pPr algn="ctr" rtl="1">
              <a:defRPr/>
            </a:pPr>
            <a:r>
              <a:rPr lang="ar-EG" sz="3600" b="1" dirty="0">
                <a:solidFill>
                  <a:srgbClr val="0070C0"/>
                </a:solidFill>
                <a:latin typeface="Arial" charset="0"/>
                <a:cs typeface="+mn-cs"/>
              </a:rPr>
              <a:t>الأخير</a:t>
            </a:r>
          </a:p>
        </p:txBody>
      </p:sp>
      <p:sp>
        <p:nvSpPr>
          <p:cNvPr id="19" name="سهم للأسفل 18"/>
          <p:cNvSpPr/>
          <p:nvPr/>
        </p:nvSpPr>
        <p:spPr>
          <a:xfrm>
            <a:off x="4572000" y="5363046"/>
            <a:ext cx="208982" cy="409573"/>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
        <p:nvSpPr>
          <p:cNvPr id="24" name="سهم للأسفل 23"/>
          <p:cNvSpPr/>
          <p:nvPr/>
        </p:nvSpPr>
        <p:spPr>
          <a:xfrm>
            <a:off x="4476715" y="4394243"/>
            <a:ext cx="219066" cy="357190"/>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ppt_w*0.7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animEffect transition="in" filter="fade">
                                      <p:cBhvr>
                                        <p:cTn id="13"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التتابع أذكر بالترتيب ثلاث مراحل في دورة حياة السلحفاة.wav"/>
                                        </p:tgtEl>
                                      </p:cMediaNode>
                                    </p:audio>
                                  </p:sub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الأول.wav"/>
                                        </p:tgtEl>
                                      </p:cMediaNode>
                                    </p:audio>
                                  </p:sub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التالى.wav"/>
                                        </p:tgtEl>
                                      </p:cMediaNode>
                                    </p:audio>
                                  </p:subTnLst>
                                </p:cTn>
                              </p:par>
                              <p:par>
                                <p:cTn id="38" presetID="47"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strVal val="#ppt_x"/>
                                          </p:val>
                                        </p:tav>
                                        <p:tav tm="100000">
                                          <p:val>
                                            <p:strVal val="#ppt_x"/>
                                          </p:val>
                                        </p:tav>
                                      </p:tavLst>
                                    </p:anim>
                                    <p:anim calcmode="lin" valueType="num">
                                      <p:cBhvr>
                                        <p:cTn id="42"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التالي.wav"/>
                                        </p:tgtEl>
                                      </p:cMediaNode>
                                    </p:audio>
                                  </p:sub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anim calcmode="lin" valueType="num">
                                      <p:cBhvr>
                                        <p:cTn id="48" dur="500" fill="hold"/>
                                        <p:tgtEl>
                                          <p:spTgt spid="19"/>
                                        </p:tgtEl>
                                        <p:attrNameLst>
                                          <p:attrName>ppt_x</p:attrName>
                                        </p:attrNameLst>
                                      </p:cBhvr>
                                      <p:tavLst>
                                        <p:tav tm="0">
                                          <p:val>
                                            <p:strVal val="#ppt_x"/>
                                          </p:val>
                                        </p:tav>
                                        <p:tav tm="100000">
                                          <p:val>
                                            <p:strVal val="#ppt_x"/>
                                          </p:val>
                                        </p:tav>
                                      </p:tavLst>
                                    </p:anim>
                                    <p:anim calcmode="lin" valueType="num">
                                      <p:cBhvr>
                                        <p:cTn id="49" dur="500" fill="hold"/>
                                        <p:tgtEl>
                                          <p:spTgt spid="1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6" name="الحل.wav"/>
                                        </p:tgtEl>
                                      </p:cMediaNode>
                                    </p:audio>
                                  </p:subTnLst>
                                </p:cTn>
                              </p:par>
                              <p:par>
                                <p:cTn id="55" presetID="47"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anim calcmode="lin" valueType="num">
                                      <p:cBhvr>
                                        <p:cTn id="58" dur="500" fill="hold"/>
                                        <p:tgtEl>
                                          <p:spTgt spid="18"/>
                                        </p:tgtEl>
                                        <p:attrNameLst>
                                          <p:attrName>ppt_x</p:attrName>
                                        </p:attrNameLst>
                                      </p:cBhvr>
                                      <p:tavLst>
                                        <p:tav tm="0">
                                          <p:val>
                                            <p:strVal val="#ppt_x"/>
                                          </p:val>
                                        </p:tav>
                                        <p:tav tm="100000">
                                          <p:val>
                                            <p:strVal val="#ppt_x"/>
                                          </p:val>
                                        </p:tav>
                                      </p:tavLst>
                                    </p:anim>
                                    <p:anim calcmode="lin" valueType="num">
                                      <p:cBhvr>
                                        <p:cTn id="5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7" name="الأخ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animBg="1"/>
      <p:bldP spid="13" grpId="0" animBg="1"/>
      <p:bldP spid="14" grpId="0" animBg="1"/>
      <p:bldP spid="16" grpId="0"/>
      <p:bldP spid="17" grpId="0"/>
      <p:bldP spid="18" grpId="0"/>
      <p:bldP spid="19" grpId="0" animBg="1"/>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843808" y="538357"/>
            <a:ext cx="4579396" cy="1346096"/>
          </a:xfrm>
          <a:prstGeom prst="snip1Rect">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1" name="Rectangle 12"/>
          <p:cNvSpPr>
            <a:spLocks noChangeArrowheads="1"/>
          </p:cNvSpPr>
          <p:nvPr/>
        </p:nvSpPr>
        <p:spPr bwMode="auto">
          <a:xfrm>
            <a:off x="1547664" y="2150416"/>
            <a:ext cx="6315094" cy="1323439"/>
          </a:xfrm>
          <a:prstGeom prst="rect">
            <a:avLst/>
          </a:prstGeom>
          <a:noFill/>
          <a:ln w="9525">
            <a:noFill/>
            <a:miter lim="800000"/>
            <a:headEnd/>
            <a:tailEnd/>
          </a:ln>
        </p:spPr>
        <p:txBody>
          <a:bodyPr wrap="square">
            <a:spAutoFit/>
          </a:bodyPr>
          <a:lstStyle/>
          <a:p>
            <a:pPr algn="r" rtl="1">
              <a:defRPr/>
            </a:pPr>
            <a:r>
              <a:rPr lang="ar-EG" sz="4000" b="1" dirty="0">
                <a:solidFill>
                  <a:srgbClr val="00B0F0"/>
                </a:solidFill>
                <a:latin typeface="Calibri" pitchFamily="34" charset="0"/>
                <a:cs typeface="+mn-cs"/>
              </a:rPr>
              <a:t>2- التتابع.</a:t>
            </a:r>
            <a:r>
              <a:rPr lang="ar-EG" sz="4000" b="1" dirty="0">
                <a:solidFill>
                  <a:srgbClr val="FF0000"/>
                </a:solidFill>
                <a:latin typeface="Calibri" pitchFamily="34" charset="0"/>
                <a:cs typeface="+mn-cs"/>
              </a:rPr>
              <a:t> </a:t>
            </a:r>
            <a:r>
              <a:rPr lang="ar-EG" sz="4000" b="1" dirty="0">
                <a:latin typeface="Calibri" pitchFamily="34" charset="0"/>
                <a:cs typeface="+mn-cs"/>
              </a:rPr>
              <a:t>أذكر بالترتيب ثلاث مراحل في دورة حياة السلحفاة البحرية.</a:t>
            </a:r>
            <a:endParaRPr lang="en-US" sz="4000" b="1" dirty="0">
              <a:latin typeface="Calibri" pitchFamily="34" charset="0"/>
              <a:cs typeface="+mn-cs"/>
            </a:endParaRPr>
          </a:p>
        </p:txBody>
      </p:sp>
      <p:sp>
        <p:nvSpPr>
          <p:cNvPr id="26" name="Rectangle 2"/>
          <p:cNvSpPr>
            <a:spLocks noChangeArrowheads="1"/>
          </p:cNvSpPr>
          <p:nvPr/>
        </p:nvSpPr>
        <p:spPr bwMode="auto">
          <a:xfrm>
            <a:off x="1908175" y="4025921"/>
            <a:ext cx="5327650" cy="755650"/>
          </a:xfrm>
          <a:prstGeom prst="rect">
            <a:avLst/>
          </a:prstGeom>
          <a:solidFill>
            <a:srgbClr val="FFFFFF"/>
          </a:solidFill>
          <a:ln w="28575">
            <a:solidFill>
              <a:schemeClr val="accent1"/>
            </a:solidFill>
            <a:miter lim="800000"/>
            <a:headEnd/>
            <a:tailEnd/>
          </a:ln>
        </p:spPr>
        <p:txBody>
          <a:bodyPr anchor="ctr"/>
          <a:lstStyle/>
          <a:p>
            <a:pPr algn="ctr" rtl="1">
              <a:lnSpc>
                <a:spcPct val="115000"/>
              </a:lnSpc>
              <a:spcAft>
                <a:spcPts val="1000"/>
              </a:spcAft>
              <a:defRPr/>
            </a:pPr>
            <a:r>
              <a:rPr lang="ar-EG" sz="2800" b="1" dirty="0">
                <a:solidFill>
                  <a:srgbClr val="0000FF"/>
                </a:solidFill>
              </a:rPr>
              <a:t>الأول: البيضة.</a:t>
            </a:r>
            <a:endParaRPr lang="en-US" sz="2800" dirty="0">
              <a:solidFill>
                <a:srgbClr val="0000FF"/>
              </a:solidFill>
            </a:endParaRPr>
          </a:p>
        </p:txBody>
      </p:sp>
      <p:sp>
        <p:nvSpPr>
          <p:cNvPr id="27" name="Rectangle 3"/>
          <p:cNvSpPr>
            <a:spLocks noChangeArrowheads="1"/>
          </p:cNvSpPr>
          <p:nvPr/>
        </p:nvSpPr>
        <p:spPr bwMode="auto">
          <a:xfrm>
            <a:off x="1908175" y="5741839"/>
            <a:ext cx="5327650" cy="628650"/>
          </a:xfrm>
          <a:prstGeom prst="rect">
            <a:avLst/>
          </a:prstGeom>
          <a:solidFill>
            <a:srgbClr val="FFFFFF"/>
          </a:solidFill>
          <a:ln w="28575">
            <a:solidFill>
              <a:schemeClr val="accent1"/>
            </a:solidFill>
            <a:miter lim="800000"/>
            <a:headEnd/>
            <a:tailEnd/>
          </a:ln>
        </p:spPr>
        <p:txBody>
          <a:bodyPr anchor="ctr"/>
          <a:lstStyle/>
          <a:p>
            <a:pPr algn="ctr" rtl="1"/>
            <a:r>
              <a:rPr lang="ar-EG" sz="2800" b="1" dirty="0">
                <a:solidFill>
                  <a:srgbClr val="0000FF"/>
                </a:solidFill>
              </a:rPr>
              <a:t>الأخير: سلحفاة مكتملة النمو</a:t>
            </a:r>
            <a:endParaRPr lang="en-US" sz="2800" dirty="0">
              <a:solidFill>
                <a:srgbClr val="0000FF"/>
              </a:solidFill>
            </a:endParaRPr>
          </a:p>
        </p:txBody>
      </p:sp>
      <p:sp>
        <p:nvSpPr>
          <p:cNvPr id="28" name="Rectangle 4"/>
          <p:cNvSpPr>
            <a:spLocks noChangeArrowheads="1"/>
          </p:cNvSpPr>
          <p:nvPr/>
        </p:nvSpPr>
        <p:spPr bwMode="auto">
          <a:xfrm>
            <a:off x="1908175" y="4908571"/>
            <a:ext cx="5327650" cy="717550"/>
          </a:xfrm>
          <a:prstGeom prst="rect">
            <a:avLst/>
          </a:prstGeom>
          <a:solidFill>
            <a:srgbClr val="FFFFFF"/>
          </a:solidFill>
          <a:ln w="28575">
            <a:solidFill>
              <a:schemeClr val="accent1"/>
            </a:solidFill>
            <a:miter lim="800000"/>
            <a:headEnd/>
            <a:tailEnd/>
          </a:ln>
        </p:spPr>
        <p:txBody>
          <a:bodyPr anchor="ctr"/>
          <a:lstStyle/>
          <a:p>
            <a:pPr algn="ctr" rtl="1"/>
            <a:r>
              <a:rPr lang="ar-EG" sz="2800" b="1" dirty="0">
                <a:solidFill>
                  <a:srgbClr val="0000FF"/>
                </a:solidFill>
              </a:rPr>
              <a:t>التالي: السلاحف الصغيرة</a:t>
            </a:r>
            <a:endParaRPr lang="en-US" sz="2800" dirty="0">
              <a:solidFill>
                <a:srgbClr val="0000FF"/>
              </a:solidFill>
            </a:endParaRPr>
          </a:p>
        </p:txBody>
      </p:sp>
      <p:cxnSp>
        <p:nvCxnSpPr>
          <p:cNvPr id="29" name="AutoShape 5"/>
          <p:cNvCxnSpPr>
            <a:cxnSpLocks noChangeShapeType="1"/>
          </p:cNvCxnSpPr>
          <p:nvPr/>
        </p:nvCxnSpPr>
        <p:spPr bwMode="auto">
          <a:xfrm>
            <a:off x="4413267" y="4733946"/>
            <a:ext cx="0" cy="203200"/>
          </a:xfrm>
          <a:prstGeom prst="straightConnector1">
            <a:avLst/>
          </a:prstGeom>
          <a:noFill/>
          <a:ln w="22225">
            <a:solidFill>
              <a:srgbClr val="FF0000"/>
            </a:solidFill>
            <a:round/>
            <a:headEnd/>
            <a:tailEnd type="triangle" w="med" len="med"/>
          </a:ln>
        </p:spPr>
      </p:cxnSp>
      <p:cxnSp>
        <p:nvCxnSpPr>
          <p:cNvPr id="30" name="AutoShape 6"/>
          <p:cNvCxnSpPr>
            <a:cxnSpLocks noChangeShapeType="1"/>
          </p:cNvCxnSpPr>
          <p:nvPr/>
        </p:nvCxnSpPr>
        <p:spPr bwMode="auto">
          <a:xfrm>
            <a:off x="4413267" y="5597546"/>
            <a:ext cx="0" cy="203200"/>
          </a:xfrm>
          <a:prstGeom prst="straightConnector1">
            <a:avLst/>
          </a:prstGeom>
          <a:noFill/>
          <a:ln w="22225">
            <a:solidFill>
              <a:srgbClr val="FF0000"/>
            </a:solidFill>
            <a:round/>
            <a:headEn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arn(inVertical)">
                                      <p:cBhvr>
                                        <p:cTn id="10" dur="500"/>
                                        <p:tgtEl>
                                          <p:spTgt spid="11">
                                            <p:txEl>
                                              <p:pRg st="0" end="0"/>
                                            </p:txEl>
                                          </p:spTgt>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الأول  البيضة.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التالي  السلاحف الصغيرة.wav"/>
                                        </p:tgtEl>
                                      </p:cMediaNode>
                                    </p:audio>
                                  </p:sub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strVal val="#ppt_x"/>
                                          </p:val>
                                        </p:tav>
                                        <p:tav tm="100000">
                                          <p:val>
                                            <p:strVal val="#ppt_x"/>
                                          </p:val>
                                        </p:tav>
                                      </p:tavLst>
                                    </p:anim>
                                    <p:anim calcmode="lin" valueType="num">
                                      <p:cBhvr>
                                        <p:cTn id="35" dur="500" fill="hold"/>
                                        <p:tgtEl>
                                          <p:spTgt spid="3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الأخير  سلحفاة مكتملة ال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699792" y="592789"/>
            <a:ext cx="4268704" cy="112367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5" name="Rectangle 12"/>
          <p:cNvSpPr>
            <a:spLocks noChangeArrowheads="1"/>
          </p:cNvSpPr>
          <p:nvPr/>
        </p:nvSpPr>
        <p:spPr bwMode="auto">
          <a:xfrm>
            <a:off x="2123728" y="1916832"/>
            <a:ext cx="6000771" cy="1815882"/>
          </a:xfrm>
          <a:prstGeom prst="rect">
            <a:avLst/>
          </a:prstGeom>
          <a:noFill/>
          <a:ln w="9525">
            <a:noFill/>
            <a:miter lim="800000"/>
            <a:headEnd/>
            <a:tailEnd/>
          </a:ln>
        </p:spPr>
        <p:txBody>
          <a:bodyPr wrap="square">
            <a:spAutoFit/>
          </a:bodyPr>
          <a:lstStyle/>
          <a:p>
            <a:pPr algn="justLow" rtl="1">
              <a:defRPr/>
            </a:pPr>
            <a:r>
              <a:rPr lang="ar-EG" sz="4000" b="1" dirty="0">
                <a:solidFill>
                  <a:srgbClr val="00B0F0"/>
                </a:solidFill>
                <a:latin typeface="Calibri" pitchFamily="34" charset="0"/>
                <a:cs typeface="+mn-cs"/>
              </a:rPr>
              <a:t>3</a:t>
            </a:r>
            <a:r>
              <a:rPr lang="ar-SA" sz="4000" b="1" dirty="0">
                <a:solidFill>
                  <a:srgbClr val="00B0F0"/>
                </a:solidFill>
                <a:latin typeface="Calibri" pitchFamily="34" charset="0"/>
                <a:cs typeface="+mn-cs"/>
              </a:rPr>
              <a:t>- التفكير الناقد</a:t>
            </a:r>
            <a:r>
              <a:rPr lang="ar-EG" sz="4000" b="1" dirty="0">
                <a:solidFill>
                  <a:srgbClr val="00B0F0"/>
                </a:solidFill>
                <a:latin typeface="Calibri" pitchFamily="34" charset="0"/>
                <a:cs typeface="+mn-cs"/>
              </a:rPr>
              <a:t>.</a:t>
            </a:r>
            <a:endParaRPr lang="ar-SA" sz="4000" b="1" dirty="0">
              <a:solidFill>
                <a:srgbClr val="00B0F0"/>
              </a:solidFill>
              <a:latin typeface="Calibri" pitchFamily="34" charset="0"/>
              <a:cs typeface="+mn-cs"/>
            </a:endParaRPr>
          </a:p>
          <a:p>
            <a:pPr algn="justLow" rtl="1">
              <a:defRPr/>
            </a:pPr>
            <a:r>
              <a:rPr lang="ar-SA" sz="3600" b="1" dirty="0">
                <a:latin typeface="Calibri" pitchFamily="34" charset="0"/>
                <a:cs typeface="+mn-cs"/>
              </a:rPr>
              <a:t>هل يمر الإنسان بمرحلة التحول؟</a:t>
            </a:r>
            <a:br>
              <a:rPr lang="ar-SA" sz="3600" b="1" dirty="0">
                <a:latin typeface="Calibri" pitchFamily="34" charset="0"/>
                <a:cs typeface="+mn-cs"/>
              </a:rPr>
            </a:br>
            <a:r>
              <a:rPr lang="ar-SA" sz="3600" b="1" dirty="0">
                <a:latin typeface="Calibri" pitchFamily="34" charset="0"/>
                <a:cs typeface="+mn-cs"/>
              </a:rPr>
              <a:t>أوضح إجابتي.</a:t>
            </a:r>
            <a:endParaRPr lang="en-US" sz="3600" b="1" dirty="0">
              <a:latin typeface="Calibri" pitchFamily="34" charset="0"/>
              <a:cs typeface="+mn-cs"/>
            </a:endParaRPr>
          </a:p>
        </p:txBody>
      </p:sp>
      <p:sp>
        <p:nvSpPr>
          <p:cNvPr id="16" name="TextBox 12"/>
          <p:cNvSpPr txBox="1">
            <a:spLocks noChangeArrowheads="1"/>
          </p:cNvSpPr>
          <p:nvPr/>
        </p:nvSpPr>
        <p:spPr bwMode="auto">
          <a:xfrm>
            <a:off x="2483768" y="3943418"/>
            <a:ext cx="5881708" cy="1323439"/>
          </a:xfrm>
          <a:prstGeom prst="rect">
            <a:avLst/>
          </a:prstGeom>
          <a:noFill/>
          <a:ln w="9525">
            <a:noFill/>
            <a:miter lim="800000"/>
            <a:headEnd/>
            <a:tailEnd/>
          </a:ln>
        </p:spPr>
        <p:txBody>
          <a:bodyPr wrap="square">
            <a:spAutoFit/>
          </a:bodyPr>
          <a:lstStyle/>
          <a:p>
            <a:pPr algn="ctr" rtl="1">
              <a:defRPr/>
            </a:pPr>
            <a:r>
              <a:rPr lang="ar-EG" sz="4000" b="1" dirty="0">
                <a:solidFill>
                  <a:srgbClr val="006600"/>
                </a:solidFill>
                <a:latin typeface="Arial" charset="0"/>
                <a:cs typeface="+mn-cs"/>
              </a:rPr>
              <a:t>لا يمر الإنسان بمرحلة التحول</a:t>
            </a:r>
            <a:r>
              <a:rPr lang="ar-SA" sz="4000" b="1" dirty="0">
                <a:solidFill>
                  <a:srgbClr val="006600"/>
                </a:solidFill>
                <a:latin typeface="Arial" charset="0"/>
                <a:cs typeface="+mn-cs"/>
              </a:rPr>
              <a:t>؛</a:t>
            </a:r>
            <a:r>
              <a:rPr lang="ar-EG" sz="4000" b="1" dirty="0">
                <a:solidFill>
                  <a:srgbClr val="006600"/>
                </a:solidFill>
                <a:latin typeface="Arial" charset="0"/>
                <a:cs typeface="+mn-cs"/>
              </a:rPr>
              <a:t> لأنه عند ولادته يشبه آباءه كثير</a:t>
            </a:r>
            <a:r>
              <a:rPr lang="ar-SA" sz="4000" b="1" dirty="0">
                <a:solidFill>
                  <a:srgbClr val="006600"/>
                </a:solidFill>
                <a:latin typeface="Arial" charset="0"/>
                <a:cs typeface="+mn-cs"/>
              </a:rPr>
              <a:t>ً</a:t>
            </a:r>
            <a:r>
              <a:rPr lang="ar-EG" sz="4000" b="1" dirty="0">
                <a:solidFill>
                  <a:srgbClr val="006600"/>
                </a:solidFill>
                <a:latin typeface="Arial" charset="0"/>
                <a:cs typeface="+mn-cs"/>
              </a:rPr>
              <a:t>ا.</a:t>
            </a:r>
            <a:endParaRPr lang="en-US" sz="4000" b="1" dirty="0">
              <a:solidFill>
                <a:srgbClr val="006600"/>
              </a:solidFill>
              <a:latin typeface="Arial"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1000"/>
                                        <p:tgtEl>
                                          <p:spTgt spid="23"/>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ppt_w*0.7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animEffect transition="in" filter="fade">
                                      <p:cBhvr>
                                        <p:cTn id="13" dur="5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2" name="التفكير الناقد هل يمر الإنسان بمرحلة.wav"/>
                                        </p:tgtEl>
                                      </p:cMediaNode>
                                    </p:audio>
                                  </p:sub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3" name="لا يمر الإنسان بمرحلة التح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534308" y="571500"/>
            <a:ext cx="4417352" cy="962470"/>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1" name="TextBox 11"/>
          <p:cNvSpPr txBox="1"/>
          <p:nvPr/>
        </p:nvSpPr>
        <p:spPr bwMode="auto">
          <a:xfrm>
            <a:off x="1835696" y="1969092"/>
            <a:ext cx="6000750" cy="769937"/>
          </a:xfrm>
          <a:prstGeom prst="rect">
            <a:avLst/>
          </a:prstGeom>
          <a:noFill/>
        </p:spPr>
        <p:txBody>
          <a:bodyPr rtlCol="1">
            <a:spAutoFit/>
          </a:bodyPr>
          <a:lstStyle/>
          <a:p>
            <a:pPr algn="ctr" rtl="1" fontAlgn="auto">
              <a:spcBef>
                <a:spcPts val="0"/>
              </a:spcBef>
              <a:spcAft>
                <a:spcPts val="0"/>
              </a:spcAft>
              <a:defRPr/>
            </a:pPr>
            <a:r>
              <a:rPr lang="ar-EG" sz="4400" b="1" dirty="0">
                <a:solidFill>
                  <a:srgbClr val="7030A0"/>
                </a:solidFill>
                <a:latin typeface="+mn-lt"/>
                <a:cs typeface="+mn-cs"/>
              </a:rPr>
              <a:t>4- أختار الإجابة الصحيحة.</a:t>
            </a:r>
            <a:endParaRPr lang="en-US" sz="4400" b="1" dirty="0">
              <a:solidFill>
                <a:srgbClr val="7030A0"/>
              </a:solidFill>
              <a:latin typeface="+mn-lt"/>
              <a:cs typeface="+mn-cs"/>
            </a:endParaRPr>
          </a:p>
        </p:txBody>
      </p:sp>
      <p:sp>
        <p:nvSpPr>
          <p:cNvPr id="12" name="Rectangle 14"/>
          <p:cNvSpPr>
            <a:spLocks noChangeArrowheads="1"/>
          </p:cNvSpPr>
          <p:nvPr/>
        </p:nvSpPr>
        <p:spPr bwMode="auto">
          <a:xfrm>
            <a:off x="2267601" y="2566906"/>
            <a:ext cx="5767668" cy="1323439"/>
          </a:xfrm>
          <a:prstGeom prst="rect">
            <a:avLst/>
          </a:prstGeom>
          <a:noFill/>
          <a:ln w="9525">
            <a:noFill/>
            <a:miter lim="800000"/>
            <a:headEnd/>
            <a:tailEnd/>
          </a:ln>
        </p:spPr>
        <p:txBody>
          <a:bodyPr wrap="square">
            <a:spAutoFit/>
          </a:bodyPr>
          <a:lstStyle/>
          <a:p>
            <a:pPr algn="r" rtl="1">
              <a:defRPr/>
            </a:pPr>
            <a:r>
              <a:rPr lang="ar-EG" sz="4000" b="1" dirty="0">
                <a:latin typeface="Calibri" pitchFamily="34" charset="0"/>
                <a:cs typeface="+mn-cs"/>
              </a:rPr>
              <a:t>الحيوان الذي يشبه السحلية في دورة حياته،</a:t>
            </a:r>
            <a:r>
              <a:rPr lang="ar-SA" sz="4000" b="1" dirty="0">
                <a:latin typeface="Calibri" pitchFamily="34" charset="0"/>
                <a:cs typeface="+mn-cs"/>
              </a:rPr>
              <a:t> </a:t>
            </a:r>
            <a:r>
              <a:rPr lang="ar-EG" sz="4000" b="1" dirty="0">
                <a:latin typeface="Calibri" pitchFamily="34" charset="0"/>
                <a:cs typeface="+mn-cs"/>
              </a:rPr>
              <a:t>هو:</a:t>
            </a:r>
            <a:endParaRPr lang="en-US" sz="4000" b="1" dirty="0">
              <a:latin typeface="Calibri" pitchFamily="34" charset="0"/>
              <a:cs typeface="+mn-cs"/>
            </a:endParaRPr>
          </a:p>
        </p:txBody>
      </p:sp>
      <p:sp>
        <p:nvSpPr>
          <p:cNvPr id="13" name="TextBox 15"/>
          <p:cNvSpPr txBox="1">
            <a:spLocks noChangeArrowheads="1"/>
          </p:cNvSpPr>
          <p:nvPr/>
        </p:nvSpPr>
        <p:spPr bwMode="auto">
          <a:xfrm>
            <a:off x="2267601" y="3703643"/>
            <a:ext cx="2928938" cy="2308225"/>
          </a:xfrm>
          <a:prstGeom prst="rect">
            <a:avLst/>
          </a:prstGeom>
          <a:noFill/>
          <a:ln w="9525">
            <a:noFill/>
            <a:miter lim="800000"/>
            <a:headEnd/>
            <a:tailEnd/>
          </a:ln>
        </p:spPr>
        <p:txBody>
          <a:bodyPr>
            <a:spAutoFit/>
          </a:bodyPr>
          <a:lstStyle/>
          <a:p>
            <a:pPr algn="r" rtl="1">
              <a:defRPr/>
            </a:pPr>
            <a:r>
              <a:rPr lang="ar-EG" sz="3600" b="1" dirty="0">
                <a:latin typeface="Calibri" pitchFamily="34" charset="0"/>
                <a:cs typeface="+mn-cs"/>
              </a:rPr>
              <a:t>أ- السلحفاة.</a:t>
            </a:r>
            <a:endParaRPr lang="en-US" sz="3600" b="1" dirty="0">
              <a:latin typeface="Calibri" pitchFamily="34" charset="0"/>
              <a:cs typeface="+mn-cs"/>
            </a:endParaRPr>
          </a:p>
          <a:p>
            <a:pPr algn="r" rtl="1">
              <a:defRPr/>
            </a:pPr>
            <a:r>
              <a:rPr lang="ar-EG" sz="3600" b="1" dirty="0">
                <a:latin typeface="Calibri" pitchFamily="34" charset="0"/>
                <a:cs typeface="+mn-cs"/>
              </a:rPr>
              <a:t>ب- الماعز.</a:t>
            </a:r>
            <a:endParaRPr lang="en-US" sz="3600" b="1" dirty="0">
              <a:latin typeface="Calibri" pitchFamily="34" charset="0"/>
              <a:cs typeface="+mn-cs"/>
            </a:endParaRPr>
          </a:p>
          <a:p>
            <a:pPr algn="r" rtl="1">
              <a:defRPr/>
            </a:pPr>
            <a:r>
              <a:rPr lang="ar-EG" sz="3600" b="1" dirty="0">
                <a:latin typeface="Calibri" pitchFamily="34" charset="0"/>
                <a:cs typeface="+mn-cs"/>
              </a:rPr>
              <a:t>ج- الذباب.</a:t>
            </a:r>
            <a:endParaRPr lang="en-US" sz="3600" b="1" dirty="0">
              <a:latin typeface="Calibri" pitchFamily="34" charset="0"/>
              <a:cs typeface="+mn-cs"/>
            </a:endParaRPr>
          </a:p>
          <a:p>
            <a:pPr algn="r" rtl="1">
              <a:defRPr/>
            </a:pPr>
            <a:r>
              <a:rPr lang="ar-EG" sz="3600" b="1" dirty="0">
                <a:latin typeface="Calibri" pitchFamily="34" charset="0"/>
                <a:cs typeface="+mn-cs"/>
              </a:rPr>
              <a:t>د- السمكة.</a:t>
            </a:r>
            <a:endParaRPr lang="en-US" sz="3600" b="1" dirty="0">
              <a:latin typeface="Calibri" pitchFamily="34" charset="0"/>
              <a:cs typeface="+mn-cs"/>
            </a:endParaRPr>
          </a:p>
        </p:txBody>
      </p:sp>
      <p:cxnSp>
        <p:nvCxnSpPr>
          <p:cNvPr id="14" name="رابط مستقيم 13"/>
          <p:cNvCxnSpPr/>
          <p:nvPr/>
        </p:nvCxnSpPr>
        <p:spPr>
          <a:xfrm flipH="1">
            <a:off x="3062247" y="4221088"/>
            <a:ext cx="1800225" cy="476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1000"/>
                                        <p:tgtEl>
                                          <p:spTgt spid="23"/>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أختار الإجابة الصحيحة.wav"/>
                                        </p:tgtEl>
                                      </p:cMediaNode>
                                    </p:audio>
                                  </p:sub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3" name="الحيوان الذي يشبه السحلية في دورة حياته.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ox(in)">
                                      <p:cBhvr>
                                        <p:cTn id="21" dur="500"/>
                                        <p:tgtEl>
                                          <p:spTgt spid="13">
                                            <p:txEl>
                                              <p:pRg st="0" end="0"/>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4" name="السلحفاة.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box(in)">
                                      <p:cBhvr>
                                        <p:cTn id="26" dur="500"/>
                                        <p:tgtEl>
                                          <p:spTgt spid="13">
                                            <p:txEl>
                                              <p:pRg st="1" end="1"/>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5" name="الماعز.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box(in)">
                                      <p:cBhvr>
                                        <p:cTn id="31" dur="500"/>
                                        <p:tgtEl>
                                          <p:spTgt spid="13">
                                            <p:txEl>
                                              <p:pRg st="2" end="2"/>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6" name="الذباب.wav"/>
                                        </p:tgtEl>
                                      </p:cMediaNode>
                                    </p:audio>
                                  </p:sub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box(in)">
                                      <p:cBhvr>
                                        <p:cTn id="36" dur="500"/>
                                        <p:tgtEl>
                                          <p:spTgt spid="13">
                                            <p:txEl>
                                              <p:pRg st="3" end="3"/>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7" name="السمكة.wav"/>
                                        </p:tgtEl>
                                      </p:cMediaNode>
                                    </p:audio>
                                  </p:sub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ox(in)">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8" name="السلحفاة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483766" y="508759"/>
            <a:ext cx="5013177" cy="928412"/>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5" name="Rectangle 17"/>
          <p:cNvSpPr>
            <a:spLocks noChangeArrowheads="1"/>
          </p:cNvSpPr>
          <p:nvPr/>
        </p:nvSpPr>
        <p:spPr bwMode="auto">
          <a:xfrm>
            <a:off x="1354187" y="1586712"/>
            <a:ext cx="7272337" cy="1323439"/>
          </a:xfrm>
          <a:prstGeom prst="rect">
            <a:avLst/>
          </a:prstGeom>
          <a:noFill/>
          <a:ln w="9525">
            <a:noFill/>
            <a:miter lim="800000"/>
            <a:headEnd/>
            <a:tailEnd/>
          </a:ln>
        </p:spPr>
        <p:txBody>
          <a:bodyPr>
            <a:spAutoFit/>
          </a:bodyPr>
          <a:lstStyle/>
          <a:p>
            <a:pPr algn="ctr" rtl="1">
              <a:defRPr/>
            </a:pPr>
            <a:r>
              <a:rPr lang="ar-SA" sz="4000" b="1" dirty="0">
                <a:solidFill>
                  <a:srgbClr val="0070C0"/>
                </a:solidFill>
                <a:latin typeface="Calibri" pitchFamily="34" charset="0"/>
                <a:cs typeface="+mn-cs"/>
              </a:rPr>
              <a:t>5</a:t>
            </a:r>
            <a:r>
              <a:rPr lang="ar-EG" sz="4000" b="1" dirty="0">
                <a:solidFill>
                  <a:srgbClr val="0070C0"/>
                </a:solidFill>
                <a:latin typeface="Calibri" pitchFamily="34" charset="0"/>
                <a:cs typeface="+mn-cs"/>
              </a:rPr>
              <a:t>- السؤال الأساسي.</a:t>
            </a:r>
            <a:endParaRPr lang="ar-SA" sz="4000" b="1" dirty="0">
              <a:solidFill>
                <a:srgbClr val="0070C0"/>
              </a:solidFill>
              <a:latin typeface="Calibri" pitchFamily="34" charset="0"/>
              <a:cs typeface="+mn-cs"/>
            </a:endParaRPr>
          </a:p>
          <a:p>
            <a:pPr algn="ctr" rtl="1">
              <a:defRPr/>
            </a:pPr>
            <a:r>
              <a:rPr lang="ar-EG" sz="4000" b="1" dirty="0">
                <a:latin typeface="Calibri" pitchFamily="34" charset="0"/>
                <a:cs typeface="+mn-cs"/>
              </a:rPr>
              <a:t>كيف تنمو الحيوانات وتتكاثر؟</a:t>
            </a:r>
            <a:endParaRPr lang="en-US" sz="4000" b="1" dirty="0">
              <a:latin typeface="Calibri" pitchFamily="34" charset="0"/>
              <a:cs typeface="+mn-cs"/>
            </a:endParaRPr>
          </a:p>
        </p:txBody>
      </p:sp>
      <p:sp>
        <p:nvSpPr>
          <p:cNvPr id="11" name="TextBox 12"/>
          <p:cNvSpPr txBox="1">
            <a:spLocks noChangeArrowheads="1"/>
          </p:cNvSpPr>
          <p:nvPr/>
        </p:nvSpPr>
        <p:spPr bwMode="auto">
          <a:xfrm>
            <a:off x="625468" y="2910151"/>
            <a:ext cx="8001056" cy="3108543"/>
          </a:xfrm>
          <a:prstGeom prst="rect">
            <a:avLst/>
          </a:prstGeom>
          <a:noFill/>
          <a:ln w="9525">
            <a:noFill/>
            <a:miter lim="800000"/>
            <a:headEnd/>
            <a:tailEnd/>
          </a:ln>
        </p:spPr>
        <p:txBody>
          <a:bodyPr wrap="square">
            <a:spAutoFit/>
          </a:bodyPr>
          <a:lstStyle/>
          <a:p>
            <a:pPr algn="ctr" rtl="1"/>
            <a:r>
              <a:rPr lang="ar-EG" sz="3600" b="1" dirty="0">
                <a:solidFill>
                  <a:srgbClr val="C00000"/>
                </a:solidFill>
              </a:rPr>
              <a:t>كل نوع من الحيوانات له دورة حياة خاصّة </a:t>
            </a:r>
            <a:r>
              <a:rPr lang="ar-EG" sz="3600" b="1" dirty="0" err="1">
                <a:solidFill>
                  <a:srgbClr val="C00000"/>
                </a:solidFill>
              </a:rPr>
              <a:t>به</a:t>
            </a:r>
            <a:r>
              <a:rPr lang="ar-EG" sz="3600" b="1" dirty="0">
                <a:solidFill>
                  <a:srgbClr val="C00000"/>
                </a:solidFill>
              </a:rPr>
              <a:t>. </a:t>
            </a:r>
          </a:p>
          <a:p>
            <a:pPr lvl="0" algn="justLow" rtl="1">
              <a:buFont typeface="Arial" pitchFamily="34" charset="0"/>
              <a:buChar char="•"/>
            </a:pPr>
            <a:r>
              <a:rPr lang="ar-EG" sz="3200" b="1" dirty="0">
                <a:solidFill>
                  <a:srgbClr val="7030A0"/>
                </a:solidFill>
              </a:rPr>
              <a:t>البرمائيات وبعض الحشرات</a:t>
            </a:r>
            <a:r>
              <a:rPr lang="en-US" sz="3200" b="1" dirty="0">
                <a:solidFill>
                  <a:srgbClr val="7030A0"/>
                </a:solidFill>
              </a:rPr>
              <a:t>:</a:t>
            </a:r>
            <a:r>
              <a:rPr lang="ar-EG" sz="3200" b="1" dirty="0">
                <a:solidFill>
                  <a:srgbClr val="7030A0"/>
                </a:solidFill>
              </a:rPr>
              <a:t> </a:t>
            </a:r>
            <a:r>
              <a:rPr lang="ar-EG" sz="3200" b="1" dirty="0"/>
              <a:t>تمرُّ بمرحلة التحوّل؛</a:t>
            </a:r>
            <a:br>
              <a:rPr lang="en-US" sz="3200" b="1" dirty="0"/>
            </a:br>
            <a:r>
              <a:rPr lang="ar-EG" sz="3200" b="1" dirty="0"/>
              <a:t>إذْ تبدأ دورة حياتها بالبيضة، وعندما يَفقِسُ الصغير البيضة ويخرج يكون الحيوان عندئذ لا يُشبه أبويه! ومع مرور الوقت ينمو ويكبر، وعندها يُشبه أبويه، ويُمكن أن يتكاثر. ومعظم البرمائيات والحشرات لا تعتني بصغارها.</a:t>
            </a:r>
            <a:r>
              <a:rPr lang="en-US" sz="3200" b="1" dirty="0"/>
              <a:t> </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2" name="السؤال الأساسي كيف تنمو الحيوانات.wav"/>
                                        </p:tgtEl>
                                      </p:cMediaNode>
                                    </p:audio>
                                  </p:sub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p:cTn id="16" dur="5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7" dur="5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18" dur="500"/>
                                        <p:tgtEl>
                                          <p:spTgt spid="11">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كل نوع من الحيوانات له دورة حياة خاصّة به.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ox(in)">
                                      <p:cBhvr>
                                        <p:cTn id="23" dur="500"/>
                                        <p:tgtEl>
                                          <p:spTgt spid="11">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4" name="البرمائيات وبعض الحشرات تمرُّ بمرحلة التح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p:bldP spid="11" grpId="0" uiExpand="1"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056520" y="571500"/>
            <a:ext cx="5445248" cy="902648"/>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2" name="TextBox 12"/>
          <p:cNvSpPr txBox="1">
            <a:spLocks noChangeArrowheads="1"/>
          </p:cNvSpPr>
          <p:nvPr/>
        </p:nvSpPr>
        <p:spPr bwMode="auto">
          <a:xfrm>
            <a:off x="606773" y="2852936"/>
            <a:ext cx="8001056" cy="3108543"/>
          </a:xfrm>
          <a:prstGeom prst="rect">
            <a:avLst/>
          </a:prstGeom>
          <a:noFill/>
          <a:ln w="9525">
            <a:noFill/>
            <a:miter lim="800000"/>
            <a:headEnd/>
            <a:tailEnd/>
          </a:ln>
        </p:spPr>
        <p:txBody>
          <a:bodyPr wrap="square">
            <a:spAutoFit/>
          </a:bodyPr>
          <a:lstStyle/>
          <a:p>
            <a:pPr algn="ctr" rtl="1"/>
            <a:r>
              <a:rPr lang="ar-EG" sz="3600" b="1" dirty="0">
                <a:solidFill>
                  <a:srgbClr val="C00000"/>
                </a:solidFill>
              </a:rPr>
              <a:t>كل نوع من الحيوانات له دورة حياة خاصّة </a:t>
            </a:r>
            <a:r>
              <a:rPr lang="ar-EG" sz="3600" b="1" dirty="0" err="1">
                <a:solidFill>
                  <a:srgbClr val="C00000"/>
                </a:solidFill>
              </a:rPr>
              <a:t>به</a:t>
            </a:r>
            <a:r>
              <a:rPr lang="ar-EG" sz="3600" b="1" dirty="0">
                <a:solidFill>
                  <a:srgbClr val="C00000"/>
                </a:solidFill>
              </a:rPr>
              <a:t>. </a:t>
            </a:r>
          </a:p>
          <a:p>
            <a:pPr lvl="0" algn="justLow" rtl="1"/>
            <a:r>
              <a:rPr lang="ar-EG" sz="3200" b="1" dirty="0">
                <a:solidFill>
                  <a:srgbClr val="7030A0"/>
                </a:solidFill>
              </a:rPr>
              <a:t>أما الزواحف والأسماك والطيور</a:t>
            </a:r>
            <a:r>
              <a:rPr lang="ar-SA" sz="3200" b="1" dirty="0">
                <a:solidFill>
                  <a:srgbClr val="7030A0"/>
                </a:solidFill>
              </a:rPr>
              <a:t>:</a:t>
            </a:r>
          </a:p>
          <a:p>
            <a:pPr lvl="0" algn="justLow" rtl="1"/>
            <a:r>
              <a:rPr lang="ar-EG" sz="3200" b="1" dirty="0"/>
              <a:t>فهي تتشابه في دورات حياتها؛ فهي تتكاثر </a:t>
            </a:r>
            <a:r>
              <a:rPr lang="ar-EG" sz="3200" b="1" dirty="0" err="1"/>
              <a:t>بالبُيوض</a:t>
            </a:r>
            <a:r>
              <a:rPr lang="ar-EG" sz="3200" b="1" dirty="0"/>
              <a:t>، ولا تمر بمرحلة التحوُّل؛ فهي تشبه آباءها عندما تفقس. ومع مرور الوقت تنمو الزواحف الصغيرة والأسماك والطيور وتكبر. عندها يُمكن أن تتكاثر. </a:t>
            </a:r>
            <a:endParaRPr lang="en-US" sz="3200" dirty="0"/>
          </a:p>
        </p:txBody>
      </p:sp>
      <p:sp>
        <p:nvSpPr>
          <p:cNvPr id="11" name="Rectangle 17"/>
          <p:cNvSpPr>
            <a:spLocks noChangeArrowheads="1"/>
          </p:cNvSpPr>
          <p:nvPr/>
        </p:nvSpPr>
        <p:spPr bwMode="auto">
          <a:xfrm>
            <a:off x="1300191" y="1646978"/>
            <a:ext cx="7272337" cy="1323439"/>
          </a:xfrm>
          <a:prstGeom prst="rect">
            <a:avLst/>
          </a:prstGeom>
          <a:noFill/>
          <a:ln w="9525">
            <a:noFill/>
            <a:miter lim="800000"/>
            <a:headEnd/>
            <a:tailEnd/>
          </a:ln>
        </p:spPr>
        <p:txBody>
          <a:bodyPr>
            <a:spAutoFit/>
          </a:bodyPr>
          <a:lstStyle/>
          <a:p>
            <a:pPr algn="ctr" rtl="1">
              <a:defRPr/>
            </a:pPr>
            <a:r>
              <a:rPr lang="ar-SA" sz="4000" b="1" dirty="0">
                <a:solidFill>
                  <a:srgbClr val="0070C0"/>
                </a:solidFill>
                <a:latin typeface="Calibri" pitchFamily="34" charset="0"/>
                <a:cs typeface="+mn-cs"/>
              </a:rPr>
              <a:t>5</a:t>
            </a:r>
            <a:r>
              <a:rPr lang="ar-EG" sz="4000" b="1" dirty="0">
                <a:solidFill>
                  <a:srgbClr val="0070C0"/>
                </a:solidFill>
                <a:latin typeface="Calibri" pitchFamily="34" charset="0"/>
                <a:cs typeface="+mn-cs"/>
              </a:rPr>
              <a:t>- السؤال الأساسي.</a:t>
            </a:r>
            <a:endParaRPr lang="ar-SA" sz="4000" b="1" dirty="0">
              <a:solidFill>
                <a:srgbClr val="0070C0"/>
              </a:solidFill>
              <a:latin typeface="Calibri" pitchFamily="34" charset="0"/>
              <a:cs typeface="+mn-cs"/>
            </a:endParaRPr>
          </a:p>
          <a:p>
            <a:pPr algn="ctr" rtl="1">
              <a:defRPr/>
            </a:pPr>
            <a:r>
              <a:rPr lang="ar-EG" sz="4000" b="1" dirty="0">
                <a:latin typeface="Calibri" pitchFamily="34" charset="0"/>
                <a:cs typeface="+mn-cs"/>
              </a:rPr>
              <a:t>كيف تنمو الحيوانات وتتكاثر؟</a:t>
            </a:r>
            <a:endParaRPr lang="en-US" sz="4000" b="1" dirty="0">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par>
                          <p:cTn id="14" fill="hold">
                            <p:stCondLst>
                              <p:cond delay="500"/>
                            </p:stCondLst>
                            <p:childTnLst>
                              <p:par>
                                <p:cTn id="15" presetID="4" presetClass="entr" presetSubtype="16" fill="hold" nodeType="after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ox(in)">
                                      <p:cBhvr>
                                        <p:cTn id="17" dur="500"/>
                                        <p:tgtEl>
                                          <p:spTgt spid="1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أما الزواحف والأسماك والطيور.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ox(in)">
                                      <p:cBhvr>
                                        <p:cTn id="22" dur="500"/>
                                        <p:tgtEl>
                                          <p:spTgt spid="12">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فهي تتشابه في دورات حياتها؛ فهي تتكاثر بالبُيو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416571" y="534710"/>
            <a:ext cx="4725145" cy="936104"/>
          </a:xfrm>
          <a:prstGeom prst="roundRect">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2" name="TextBox 12"/>
          <p:cNvSpPr txBox="1">
            <a:spLocks noChangeArrowheads="1"/>
          </p:cNvSpPr>
          <p:nvPr/>
        </p:nvSpPr>
        <p:spPr bwMode="auto">
          <a:xfrm>
            <a:off x="571472" y="2968750"/>
            <a:ext cx="8001056" cy="3108543"/>
          </a:xfrm>
          <a:prstGeom prst="rect">
            <a:avLst/>
          </a:prstGeom>
          <a:noFill/>
          <a:ln w="9525">
            <a:noFill/>
            <a:miter lim="800000"/>
            <a:headEnd/>
            <a:tailEnd/>
          </a:ln>
        </p:spPr>
        <p:txBody>
          <a:bodyPr wrap="square">
            <a:spAutoFit/>
          </a:bodyPr>
          <a:lstStyle/>
          <a:p>
            <a:pPr algn="ctr" rtl="1"/>
            <a:r>
              <a:rPr lang="ar-EG" sz="3600" b="1" dirty="0">
                <a:solidFill>
                  <a:srgbClr val="C00000"/>
                </a:solidFill>
              </a:rPr>
              <a:t>كل نوع من الحيوانات له دورة حياة خاصّة </a:t>
            </a:r>
            <a:r>
              <a:rPr lang="ar-EG" sz="3600" b="1" dirty="0" err="1">
                <a:solidFill>
                  <a:srgbClr val="C00000"/>
                </a:solidFill>
              </a:rPr>
              <a:t>به</a:t>
            </a:r>
            <a:r>
              <a:rPr lang="ar-EG" sz="3600" b="1" dirty="0">
                <a:solidFill>
                  <a:srgbClr val="C00000"/>
                </a:solidFill>
              </a:rPr>
              <a:t>. </a:t>
            </a:r>
          </a:p>
          <a:p>
            <a:pPr lvl="0" algn="justLow" rtl="1"/>
            <a:r>
              <a:rPr lang="ar-EG" sz="3200" b="1" dirty="0">
                <a:solidFill>
                  <a:srgbClr val="7030A0"/>
                </a:solidFill>
              </a:rPr>
              <a:t>أما الزواحف والأسماك والطيور</a:t>
            </a:r>
            <a:r>
              <a:rPr lang="ar-SA" sz="3200" b="1" dirty="0">
                <a:solidFill>
                  <a:srgbClr val="7030A0"/>
                </a:solidFill>
              </a:rPr>
              <a:t>:</a:t>
            </a:r>
          </a:p>
          <a:p>
            <a:pPr lvl="0" algn="justLow" rtl="1"/>
            <a:r>
              <a:rPr lang="ar-EG" sz="3200" b="1" dirty="0"/>
              <a:t>ومعظم الزواحف والأسماك لا تعتني بصغارها بعد أن تفقس؛ لأن الصغار يُمكنها البحث عن غذائها بنفسها. أمّا معظم الطيور فتعتني بصغارها حتى تُصبح قادرة على الطيران، وتجد غذاءها بنفسها. </a:t>
            </a:r>
            <a:endParaRPr lang="en-US" sz="3200" dirty="0"/>
          </a:p>
        </p:txBody>
      </p:sp>
      <p:sp>
        <p:nvSpPr>
          <p:cNvPr id="11" name="Rectangle 17"/>
          <p:cNvSpPr>
            <a:spLocks noChangeArrowheads="1"/>
          </p:cNvSpPr>
          <p:nvPr/>
        </p:nvSpPr>
        <p:spPr bwMode="auto">
          <a:xfrm>
            <a:off x="1209246" y="1645311"/>
            <a:ext cx="7272337" cy="1323439"/>
          </a:xfrm>
          <a:prstGeom prst="rect">
            <a:avLst/>
          </a:prstGeom>
          <a:noFill/>
          <a:ln w="9525">
            <a:noFill/>
            <a:miter lim="800000"/>
            <a:headEnd/>
            <a:tailEnd/>
          </a:ln>
        </p:spPr>
        <p:txBody>
          <a:bodyPr>
            <a:spAutoFit/>
          </a:bodyPr>
          <a:lstStyle/>
          <a:p>
            <a:pPr algn="ctr" rtl="1">
              <a:defRPr/>
            </a:pPr>
            <a:r>
              <a:rPr lang="ar-SA" sz="4000" b="1" dirty="0">
                <a:solidFill>
                  <a:srgbClr val="0070C0"/>
                </a:solidFill>
                <a:latin typeface="Calibri" pitchFamily="34" charset="0"/>
                <a:cs typeface="+mn-cs"/>
              </a:rPr>
              <a:t>5</a:t>
            </a:r>
            <a:r>
              <a:rPr lang="ar-EG" sz="4000" b="1" dirty="0">
                <a:solidFill>
                  <a:srgbClr val="0070C0"/>
                </a:solidFill>
                <a:latin typeface="Calibri" pitchFamily="34" charset="0"/>
                <a:cs typeface="+mn-cs"/>
              </a:rPr>
              <a:t>- السؤال الأساسي.</a:t>
            </a:r>
            <a:endParaRPr lang="ar-SA" sz="4000" b="1" dirty="0">
              <a:solidFill>
                <a:srgbClr val="0070C0"/>
              </a:solidFill>
              <a:latin typeface="Calibri" pitchFamily="34" charset="0"/>
              <a:cs typeface="+mn-cs"/>
            </a:endParaRPr>
          </a:p>
          <a:p>
            <a:pPr algn="ctr" rtl="1">
              <a:defRPr/>
            </a:pPr>
            <a:r>
              <a:rPr lang="ar-EG" sz="4000" b="1" dirty="0">
                <a:latin typeface="Calibri" pitchFamily="34" charset="0"/>
                <a:cs typeface="+mn-cs"/>
              </a:rPr>
              <a:t>كيف تنمو الحيوانات وتتكاثر؟</a:t>
            </a:r>
            <a:endParaRPr lang="en-US" sz="4000" b="1" dirty="0">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3" dur="500"/>
                                        <p:tgtEl>
                                          <p:spTgt spid="12">
                                            <p:txEl>
                                              <p:pRg st="0" end="0"/>
                                            </p:txEl>
                                          </p:spTgt>
                                        </p:tgtEl>
                                      </p:cBhvr>
                                    </p:animEffect>
                                  </p:childTnLst>
                                </p:cTn>
                              </p:par>
                            </p:childTnLst>
                          </p:cTn>
                        </p:par>
                        <p:par>
                          <p:cTn id="14" fill="hold">
                            <p:stCondLst>
                              <p:cond delay="500"/>
                            </p:stCondLst>
                            <p:childTnLst>
                              <p:par>
                                <p:cTn id="15" presetID="4" presetClass="entr" presetSubtype="16" fill="hold"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ox(in)">
                                      <p:cBhvr>
                                        <p:cTn id="17" dur="500"/>
                                        <p:tgtEl>
                                          <p:spTgt spid="12">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ومعظم الزواحف والأسماك لا تعتني بصغارها بع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p:cNvSpPr/>
          <p:nvPr/>
        </p:nvSpPr>
        <p:spPr bwMode="auto">
          <a:xfrm>
            <a:off x="2499836" y="473336"/>
            <a:ext cx="4658622" cy="936104"/>
          </a:xfrm>
          <a:prstGeom prst="roundRect">
            <a:avLst/>
          </a:prstGeom>
        </p:spPr>
        <p:style>
          <a:lnRef idx="3">
            <a:schemeClr val="lt1"/>
          </a:lnRef>
          <a:fillRef idx="1">
            <a:schemeClr val="accent5"/>
          </a:fillRef>
          <a:effectRef idx="1">
            <a:schemeClr val="accent5"/>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أفكر وأتحدث وأكتب</a:t>
            </a:r>
          </a:p>
        </p:txBody>
      </p:sp>
      <p:sp>
        <p:nvSpPr>
          <p:cNvPr id="25" name="مربع نص 24"/>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
        <p:nvSpPr>
          <p:cNvPr id="17" name="TextBox 12"/>
          <p:cNvSpPr txBox="1">
            <a:spLocks noChangeArrowheads="1"/>
          </p:cNvSpPr>
          <p:nvPr/>
        </p:nvSpPr>
        <p:spPr bwMode="auto">
          <a:xfrm>
            <a:off x="1257273" y="3138296"/>
            <a:ext cx="7143748" cy="3108543"/>
          </a:xfrm>
          <a:prstGeom prst="rect">
            <a:avLst/>
          </a:prstGeom>
          <a:noFill/>
          <a:ln w="9525">
            <a:noFill/>
            <a:miter lim="800000"/>
            <a:headEnd/>
            <a:tailEnd/>
          </a:ln>
        </p:spPr>
        <p:txBody>
          <a:bodyPr wrap="square">
            <a:spAutoFit/>
          </a:bodyPr>
          <a:lstStyle/>
          <a:p>
            <a:pPr algn="ctr" rtl="1"/>
            <a:r>
              <a:rPr lang="ar-EG" sz="3600" b="1" dirty="0">
                <a:solidFill>
                  <a:srgbClr val="C00000"/>
                </a:solidFill>
              </a:rPr>
              <a:t>كل نوع من الحيوانات له دورة حياة خاصّة </a:t>
            </a:r>
            <a:r>
              <a:rPr lang="ar-EG" sz="3600" b="1" dirty="0" err="1">
                <a:solidFill>
                  <a:srgbClr val="C00000"/>
                </a:solidFill>
              </a:rPr>
              <a:t>به</a:t>
            </a:r>
            <a:r>
              <a:rPr lang="ar-EG" sz="3600" b="1" dirty="0">
                <a:solidFill>
                  <a:srgbClr val="C00000"/>
                </a:solidFill>
              </a:rPr>
              <a:t>. </a:t>
            </a:r>
          </a:p>
          <a:p>
            <a:pPr lvl="0" algn="justLow" rtl="1"/>
            <a:r>
              <a:rPr lang="ar-EG" sz="3200" b="1" dirty="0">
                <a:solidFill>
                  <a:srgbClr val="7030A0"/>
                </a:solidFill>
              </a:rPr>
              <a:t>الثّدييّات تلد صغارها.</a:t>
            </a:r>
            <a:r>
              <a:rPr lang="ar-EG" sz="3200" b="1" dirty="0"/>
              <a:t> والصغار تُشبه آباءها منذ ولادتها. وتعتني الثدييات بصغارها وتُطعمها. وعندما يكبر الصغار يتغير شكل الوجه، ليصبح مُشابهًا للكبار. ومع مرور الوقت تتعلم لتعيش معتمدة على نفسها، وتتكاثر لِتُنجب صغارًا. </a:t>
            </a:r>
            <a:endParaRPr lang="en-US" sz="2800" dirty="0"/>
          </a:p>
        </p:txBody>
      </p:sp>
      <p:sp>
        <p:nvSpPr>
          <p:cNvPr id="11" name="Rectangle 17"/>
          <p:cNvSpPr>
            <a:spLocks noChangeArrowheads="1"/>
          </p:cNvSpPr>
          <p:nvPr/>
        </p:nvSpPr>
        <p:spPr bwMode="auto">
          <a:xfrm>
            <a:off x="1257273" y="1711124"/>
            <a:ext cx="7272337" cy="1323439"/>
          </a:xfrm>
          <a:prstGeom prst="rect">
            <a:avLst/>
          </a:prstGeom>
          <a:noFill/>
          <a:ln w="9525">
            <a:noFill/>
            <a:miter lim="800000"/>
            <a:headEnd/>
            <a:tailEnd/>
          </a:ln>
        </p:spPr>
        <p:txBody>
          <a:bodyPr>
            <a:spAutoFit/>
          </a:bodyPr>
          <a:lstStyle/>
          <a:p>
            <a:pPr algn="ctr" rtl="1">
              <a:defRPr/>
            </a:pPr>
            <a:r>
              <a:rPr lang="ar-SA" sz="4000" b="1" dirty="0">
                <a:solidFill>
                  <a:srgbClr val="0070C0"/>
                </a:solidFill>
                <a:latin typeface="Calibri" pitchFamily="34" charset="0"/>
                <a:cs typeface="+mn-cs"/>
              </a:rPr>
              <a:t>5</a:t>
            </a:r>
            <a:r>
              <a:rPr lang="ar-EG" sz="4000" b="1" dirty="0">
                <a:solidFill>
                  <a:srgbClr val="0070C0"/>
                </a:solidFill>
                <a:latin typeface="Calibri" pitchFamily="34" charset="0"/>
                <a:cs typeface="+mn-cs"/>
              </a:rPr>
              <a:t>- السؤال الأساسي.</a:t>
            </a:r>
            <a:endParaRPr lang="ar-SA" sz="4000" b="1" dirty="0">
              <a:solidFill>
                <a:srgbClr val="0070C0"/>
              </a:solidFill>
              <a:latin typeface="Calibri" pitchFamily="34" charset="0"/>
              <a:cs typeface="+mn-cs"/>
            </a:endParaRPr>
          </a:p>
          <a:p>
            <a:pPr algn="ctr" rtl="1">
              <a:defRPr/>
            </a:pPr>
            <a:r>
              <a:rPr lang="ar-EG" sz="4000" b="1" dirty="0">
                <a:latin typeface="Calibri" pitchFamily="34" charset="0"/>
                <a:cs typeface="+mn-cs"/>
              </a:rPr>
              <a:t>كيف تنمو الحيوانات وتتكاثر؟</a:t>
            </a:r>
            <a:endParaRPr lang="en-US" sz="4000" b="1" dirty="0">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7">
                                            <p:txEl>
                                              <p:pRg st="0" end="0"/>
                                            </p:txEl>
                                          </p:spTgt>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 calcmode="lin" valueType="num">
                                      <p:cBhvr additive="base">
                                        <p:cTn id="2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الثّدييّات تلد صغارها والصغار تُشبه آباءها منذ.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a:grpSpLocks/>
          </p:cNvGrpSpPr>
          <p:nvPr/>
        </p:nvGrpSpPr>
        <p:grpSpPr bwMode="auto">
          <a:xfrm>
            <a:off x="2452344" y="548680"/>
            <a:ext cx="5000269" cy="1216454"/>
            <a:chOff x="543491" y="264550"/>
            <a:chExt cx="4528575" cy="2384603"/>
          </a:xfrm>
          <a:noFill/>
          <a:scene3d>
            <a:camera prst="orthographicFront">
              <a:rot lat="0" lon="0" rev="0"/>
            </a:camera>
            <a:lightRig rig="brightRoom" dir="t">
              <a:rot lat="0" lon="0" rev="600000"/>
            </a:lightRig>
          </a:scene3d>
        </p:grpSpPr>
        <p:sp>
          <p:nvSpPr>
            <p:cNvPr id="9" name="Rounded Rectangular Callout 4"/>
            <p:cNvSpPr/>
            <p:nvPr/>
          </p:nvSpPr>
          <p:spPr>
            <a:xfrm>
              <a:off x="1643043" y="264550"/>
              <a:ext cx="3429023" cy="1640535"/>
            </a:xfrm>
            <a:prstGeom prst="wedgeRoundRectCallout">
              <a:avLst>
                <a:gd name="adj1" fmla="val -20833"/>
                <a:gd name="adj2" fmla="val 130430"/>
                <a:gd name="adj3" fmla="val 16667"/>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1600">
                <a:solidFill>
                  <a:schemeClr val="tx1"/>
                </a:solidFill>
                <a:latin typeface="Times New Roman" pitchFamily="18" charset="0"/>
              </a:endParaRPr>
            </a:p>
          </p:txBody>
        </p:sp>
        <p:sp>
          <p:nvSpPr>
            <p:cNvPr id="10" name="TextBox 5"/>
            <p:cNvSpPr txBox="1"/>
            <p:nvPr/>
          </p:nvSpPr>
          <p:spPr>
            <a:xfrm>
              <a:off x="543491" y="358477"/>
              <a:ext cx="3894699" cy="2290676"/>
            </a:xfrm>
            <a:prstGeom prst="ellipse">
              <a:avLst/>
            </a:prstGeom>
            <a:ln>
              <a:noFill/>
            </a:ln>
            <a:effectLst>
              <a:outerShdw blurRad="57785" dist="33020" dir="3180000" algn="ctr">
                <a:srgbClr val="000000">
                  <a:alpha val="30000"/>
                </a:srgbClr>
              </a:outerShdw>
            </a:effectLst>
            <a:sp3d prstMaterial="metal">
              <a:bevelT w="38100" h="57150" prst="angle"/>
            </a:sp3d>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fontAlgn="auto">
                <a:spcBef>
                  <a:spcPts val="0"/>
                </a:spcBef>
                <a:spcAft>
                  <a:spcPts val="0"/>
                </a:spcAft>
                <a:defRPr/>
              </a:pPr>
              <a:r>
                <a:rPr lang="ar-EG" sz="4800" b="1" dirty="0">
                  <a:solidFill>
                    <a:schemeClr val="tx1"/>
                  </a:solidFill>
                  <a:latin typeface="Times New Roman" pitchFamily="18" charset="0"/>
                  <a:cs typeface="+mn-cs"/>
                </a:rPr>
                <a:t>العلوم والكتابة</a:t>
              </a:r>
            </a:p>
          </p:txBody>
        </p:sp>
      </p:grpSp>
      <p:sp>
        <p:nvSpPr>
          <p:cNvPr id="58373" name="TextBox 6"/>
          <p:cNvSpPr txBox="1">
            <a:spLocks noChangeArrowheads="1"/>
          </p:cNvSpPr>
          <p:nvPr/>
        </p:nvSpPr>
        <p:spPr bwMode="auto">
          <a:xfrm>
            <a:off x="2317778" y="2780928"/>
            <a:ext cx="5123587" cy="2554545"/>
          </a:xfrm>
          <a:prstGeom prst="rect">
            <a:avLst/>
          </a:prstGeom>
          <a:noFill/>
          <a:ln w="9525">
            <a:noFill/>
            <a:miter lim="800000"/>
            <a:headEnd/>
            <a:tailEnd/>
          </a:ln>
        </p:spPr>
        <p:txBody>
          <a:bodyPr wrap="square">
            <a:spAutoFit/>
          </a:bodyPr>
          <a:lstStyle/>
          <a:p>
            <a:pPr algn="justLow" rtl="1">
              <a:defRPr/>
            </a:pPr>
            <a:r>
              <a:rPr lang="ar-EG" sz="4000" b="1" dirty="0">
                <a:solidFill>
                  <a:srgbClr val="7030A0"/>
                </a:solidFill>
                <a:latin typeface="Calibri" pitchFamily="34" charset="0"/>
                <a:cs typeface="+mn-cs"/>
              </a:rPr>
              <a:t>أكتب قصة</a:t>
            </a:r>
          </a:p>
          <a:p>
            <a:pPr algn="justLow" rtl="1">
              <a:defRPr/>
            </a:pPr>
            <a:r>
              <a:rPr lang="ar-EG" sz="4000" b="1" dirty="0">
                <a:latin typeface="Calibri" pitchFamily="34" charset="0"/>
                <a:cs typeface="+mn-cs"/>
              </a:rPr>
              <a:t>أختار حيوانًا مفضلًا لدي. أكتب عن التغيرات التي تحدث له في أثناء دورة حياته.</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علوم والكتابة.wav"/>
                                        </p:tgtEl>
                                      </p:cMediaNode>
                                    </p:audio>
                                  </p:sub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8373">
                                            <p:txEl>
                                              <p:pRg st="0" end="0"/>
                                            </p:txEl>
                                          </p:spTgt>
                                        </p:tgtEl>
                                        <p:attrNameLst>
                                          <p:attrName>style.visibility</p:attrName>
                                        </p:attrNameLst>
                                      </p:cBhvr>
                                      <p:to>
                                        <p:strVal val="visible"/>
                                      </p:to>
                                    </p:set>
                                    <p:animEffect transition="in" filter="box(in)">
                                      <p:cBhvr>
                                        <p:cTn id="13" dur="500"/>
                                        <p:tgtEl>
                                          <p:spTgt spid="58373">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أكتب قصة.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58373">
                                            <p:txEl>
                                              <p:pRg st="1" end="1"/>
                                            </p:txEl>
                                          </p:spTgt>
                                        </p:tgtEl>
                                        <p:attrNameLst>
                                          <p:attrName>style.visibility</p:attrName>
                                        </p:attrNameLst>
                                      </p:cBhvr>
                                      <p:to>
                                        <p:strVal val="visible"/>
                                      </p:to>
                                    </p:set>
                                    <p:animEffect transition="in" filter="box(in)">
                                      <p:cBhvr>
                                        <p:cTn id="18" dur="500"/>
                                        <p:tgtEl>
                                          <p:spTgt spid="58373">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أختار حيوانًا مفضلًا لدي أكتب عن التغيرات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6"/>
          <p:cNvSpPr txBox="1">
            <a:spLocks noChangeArrowheads="1"/>
          </p:cNvSpPr>
          <p:nvPr/>
        </p:nvSpPr>
        <p:spPr bwMode="auto">
          <a:xfrm>
            <a:off x="714348" y="1817276"/>
            <a:ext cx="7529540" cy="4238083"/>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115000"/>
              </a:lnSpc>
              <a:defRPr/>
            </a:pPr>
            <a:r>
              <a:rPr lang="ar-EG" sz="3600" b="1" u="sng" dirty="0">
                <a:solidFill>
                  <a:srgbClr val="C00000"/>
                </a:solidFill>
                <a:cs typeface="Times New Roman" pitchFamily="18" charset="0"/>
              </a:rPr>
              <a:t>أكتب </a:t>
            </a:r>
            <a:r>
              <a:rPr lang="ar-EG" sz="3600" b="1" u="sng" dirty="0" err="1">
                <a:solidFill>
                  <a:srgbClr val="C00000"/>
                </a:solidFill>
                <a:cs typeface="Times New Roman" pitchFamily="18" charset="0"/>
              </a:rPr>
              <a:t>قصة:</a:t>
            </a:r>
            <a:r>
              <a:rPr lang="ar-EG" sz="3600" b="1" u="sng" dirty="0">
                <a:solidFill>
                  <a:srgbClr val="C00000"/>
                </a:solidFill>
                <a:cs typeface="Times New Roman" pitchFamily="18" charset="0"/>
              </a:rPr>
              <a:t> </a:t>
            </a:r>
            <a:endParaRPr lang="en-US" sz="3600" b="1" dirty="0">
              <a:solidFill>
                <a:srgbClr val="C00000"/>
              </a:solidFill>
              <a:cs typeface="Times New Roman" pitchFamily="18" charset="0"/>
            </a:endParaRPr>
          </a:p>
          <a:p>
            <a:pPr algn="r" rtl="1"/>
            <a:r>
              <a:rPr lang="ar-EG" sz="3200" b="1" dirty="0">
                <a:solidFill>
                  <a:srgbClr val="C00000"/>
                </a:solidFill>
              </a:rPr>
              <a:t>الحيوان المفضل لديّ: القط</a:t>
            </a:r>
          </a:p>
          <a:p>
            <a:pPr algn="justLow" rtl="1"/>
            <a:r>
              <a:rPr lang="ar-EG" sz="2800" b="1" dirty="0">
                <a:solidFill>
                  <a:srgbClr val="7030A0"/>
                </a:solidFill>
              </a:rPr>
              <a:t>ــ القط المولود: </a:t>
            </a:r>
            <a:r>
              <a:rPr lang="ar-EG" sz="2800" b="1" dirty="0"/>
              <a:t>يكون حجمُه صغيرًا، وله أربع أرجُـل، ويكون أعمى لا يرى، ولا يسمع، ولكنه يشعر بدفء أمه، يعتمد على الأم في توفير الغذاء والرعاية، ثم يكبر، وبعد أسابيع يستطيع الرؤية، والسمع، وتنظيف نفسه، ويتغير لون العين وتصبح الأسنان قوية وبارزة، ويستطيع الاعتماد على نفسه في الحصول على غذائه. </a:t>
            </a:r>
          </a:p>
          <a:p>
            <a:pPr algn="r" rtl="1"/>
            <a:r>
              <a:rPr lang="ar-EG" sz="2800" b="1" dirty="0">
                <a:solidFill>
                  <a:srgbClr val="7030A0"/>
                </a:solidFill>
              </a:rPr>
              <a:t>ــ القط المكتمل النمو: </a:t>
            </a:r>
            <a:r>
              <a:rPr lang="ar-EG" sz="2800" b="1" dirty="0"/>
              <a:t>يعتمد على نفسه تمامًا، ويصبح قادر</a:t>
            </a:r>
            <a:r>
              <a:rPr lang="ar-SA" sz="2800" b="1" dirty="0"/>
              <a:t>ً</a:t>
            </a:r>
            <a:r>
              <a:rPr lang="ar-EG" sz="2800" b="1" dirty="0"/>
              <a:t>ا على التكاثر.</a:t>
            </a:r>
            <a:endParaRPr lang="en-US" sz="2800" dirty="0"/>
          </a:p>
        </p:txBody>
      </p:sp>
      <p:sp>
        <p:nvSpPr>
          <p:cNvPr id="13" name="TextBox 11"/>
          <p:cNvSpPr txBox="1"/>
          <p:nvPr/>
        </p:nvSpPr>
        <p:spPr bwMode="auto">
          <a:xfrm>
            <a:off x="2788915" y="548680"/>
            <a:ext cx="3566169" cy="851296"/>
          </a:xfrm>
          <a:prstGeom prst="roundRect">
            <a:avLst/>
          </a:prstGeom>
        </p:spPr>
        <p:style>
          <a:lnRef idx="3">
            <a:schemeClr val="lt1"/>
          </a:lnRef>
          <a:fillRef idx="1">
            <a:schemeClr val="accent6"/>
          </a:fillRef>
          <a:effectRef idx="1">
            <a:schemeClr val="accent6"/>
          </a:effectRef>
          <a:fontRef idx="minor">
            <a:schemeClr val="lt1"/>
          </a:fontRef>
        </p:style>
        <p:txBody>
          <a:bodyPr wrap="square" rtlCol="1">
            <a:spAutoFit/>
          </a:bodyPr>
          <a:lstStyle/>
          <a:p>
            <a:pPr algn="ctr" fontAlgn="auto">
              <a:spcBef>
                <a:spcPts val="0"/>
              </a:spcBef>
              <a:spcAft>
                <a:spcPts val="0"/>
              </a:spcAft>
              <a:defRPr/>
            </a:pPr>
            <a:r>
              <a:rPr lang="en-US" sz="4400" b="1" dirty="0">
                <a:solidFill>
                  <a:schemeClr val="bg1"/>
                </a:solidFill>
                <a:latin typeface="+mn-lt"/>
                <a:cs typeface="+mn-cs"/>
              </a:rPr>
              <a:t> </a:t>
            </a:r>
            <a:r>
              <a:rPr lang="ar-EG" sz="4400" b="1" dirty="0">
                <a:solidFill>
                  <a:schemeClr val="bg1"/>
                </a:solidFill>
                <a:latin typeface="+mn-lt"/>
                <a:cs typeface="+mn-cs"/>
              </a:rPr>
              <a:t>العلوم والكتابة</a:t>
            </a:r>
            <a:endParaRPr lang="en-US" sz="4400" b="1" dirty="0">
              <a:solidFill>
                <a:schemeClr val="bg1"/>
              </a:solidFill>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941">
                                            <p:txEl>
                                              <p:pRg st="0" end="0"/>
                                            </p:txEl>
                                          </p:spTgt>
                                        </p:tgtEl>
                                        <p:attrNameLst>
                                          <p:attrName>style.visibility</p:attrName>
                                        </p:attrNameLst>
                                      </p:cBhvr>
                                      <p:to>
                                        <p:strVal val="visible"/>
                                      </p:to>
                                    </p:set>
                                    <p:animEffect transition="in" filter="barn(inVertical)">
                                      <p:cBhvr>
                                        <p:cTn id="11" dur="500"/>
                                        <p:tgtEl>
                                          <p:spTgt spid="39941">
                                            <p:txEl>
                                              <p:pRg st="0" end="0"/>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39941">
                                            <p:txEl>
                                              <p:pRg st="1" end="1"/>
                                            </p:txEl>
                                          </p:spTgt>
                                        </p:tgtEl>
                                        <p:attrNameLst>
                                          <p:attrName>style.visibility</p:attrName>
                                        </p:attrNameLst>
                                      </p:cBhvr>
                                      <p:to>
                                        <p:strVal val="visible"/>
                                      </p:to>
                                    </p:set>
                                    <p:animEffect transition="in" filter="box(in)">
                                      <p:cBhvr>
                                        <p:cTn id="15" dur="500"/>
                                        <p:tgtEl>
                                          <p:spTgt spid="39941">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الحيوان المفضل لديّ  القط.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9941">
                                            <p:txEl>
                                              <p:pRg st="2" end="2"/>
                                            </p:txEl>
                                          </p:spTgt>
                                        </p:tgtEl>
                                        <p:attrNameLst>
                                          <p:attrName>style.visibility</p:attrName>
                                        </p:attrNameLst>
                                      </p:cBhvr>
                                      <p:to>
                                        <p:strVal val="visible"/>
                                      </p:to>
                                    </p:set>
                                    <p:animEffect transition="in" filter="box(in)">
                                      <p:cBhvr>
                                        <p:cTn id="20" dur="500"/>
                                        <p:tgtEl>
                                          <p:spTgt spid="39941">
                                            <p:txEl>
                                              <p:pRg st="2" end="2"/>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القط المولود  يكون حجمُه صغيرًا.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39941">
                                            <p:txEl>
                                              <p:pRg st="3" end="3"/>
                                            </p:txEl>
                                          </p:spTgt>
                                        </p:tgtEl>
                                        <p:attrNameLst>
                                          <p:attrName>style.visibility</p:attrName>
                                        </p:attrNameLst>
                                      </p:cBhvr>
                                      <p:to>
                                        <p:strVal val="visible"/>
                                      </p:to>
                                    </p:set>
                                    <p:animEffect transition="in" filter="box(in)">
                                      <p:cBhvr>
                                        <p:cTn id="25" dur="500"/>
                                        <p:tgtEl>
                                          <p:spTgt spid="39941">
                                            <p:txEl>
                                              <p:pRg st="3" end="3"/>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4" name="القط المكتمل النمو  يعتمد على نفسه تمامًا، ويصبح قادرا على التكاث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5"/>
          <p:cNvSpPr/>
          <p:nvPr/>
        </p:nvSpPr>
        <p:spPr bwMode="auto">
          <a:xfrm>
            <a:off x="2055131" y="678265"/>
            <a:ext cx="5432053" cy="919401"/>
          </a:xfrm>
          <a:prstGeom prst="round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r" rtl="1" fontAlgn="auto">
              <a:spcBef>
                <a:spcPts val="0"/>
              </a:spcBef>
              <a:spcAft>
                <a:spcPts val="0"/>
              </a:spcAft>
              <a:defRPr/>
            </a:pPr>
            <a:r>
              <a:rPr lang="ar-EG" sz="4800" b="1" dirty="0">
                <a:solidFill>
                  <a:schemeClr val="tx1"/>
                </a:solidFill>
                <a:latin typeface="Times New Roman" pitchFamily="18" charset="0"/>
                <a:cs typeface="+mn-cs"/>
              </a:rPr>
              <a:t>كيف تنمو اليرقة وتتغير؟ </a:t>
            </a:r>
            <a:endParaRPr lang="en-US" sz="4800" b="1" dirty="0">
              <a:solidFill>
                <a:schemeClr val="tx1"/>
              </a:solidFill>
              <a:latin typeface="Times New Roman" pitchFamily="18" charset="0"/>
              <a:cs typeface="+mn-cs"/>
            </a:endParaRPr>
          </a:p>
        </p:txBody>
      </p:sp>
      <p:sp>
        <p:nvSpPr>
          <p:cNvPr id="29" name="TextBox 1"/>
          <p:cNvSpPr txBox="1">
            <a:spLocks noChangeArrowheads="1"/>
          </p:cNvSpPr>
          <p:nvPr/>
        </p:nvSpPr>
        <p:spPr bwMode="auto">
          <a:xfrm>
            <a:off x="2051720" y="1694732"/>
            <a:ext cx="6000760" cy="1323439"/>
          </a:xfrm>
          <a:prstGeom prst="rect">
            <a:avLst/>
          </a:prstGeom>
          <a:noFill/>
          <a:ln w="9525">
            <a:noFill/>
            <a:miter lim="800000"/>
            <a:headEnd/>
            <a:tailEnd/>
          </a:ln>
        </p:spPr>
        <p:txBody>
          <a:bodyPr wrap="square">
            <a:spAutoFit/>
          </a:bodyPr>
          <a:lstStyle/>
          <a:p>
            <a:pPr algn="justLow" rtl="1">
              <a:defRPr/>
            </a:pPr>
            <a:r>
              <a:rPr lang="ar-EG" sz="4000" b="1" dirty="0">
                <a:solidFill>
                  <a:srgbClr val="FF0000"/>
                </a:solidFill>
                <a:latin typeface="Times New Roman" pitchFamily="18" charset="0"/>
                <a:cs typeface="+mn-cs"/>
              </a:rPr>
              <a:t>2- </a:t>
            </a:r>
            <a:r>
              <a:rPr lang="ar-EG" sz="4000" b="1" dirty="0" err="1">
                <a:solidFill>
                  <a:srgbClr val="FF0000"/>
                </a:solidFill>
                <a:latin typeface="Times New Roman" pitchFamily="18" charset="0"/>
                <a:cs typeface="+mn-cs"/>
              </a:rPr>
              <a:t>أقيس.</a:t>
            </a:r>
            <a:r>
              <a:rPr lang="ar-EG" sz="4000" b="1" dirty="0">
                <a:latin typeface="Times New Roman" pitchFamily="18" charset="0"/>
                <a:cs typeface="+mn-cs"/>
              </a:rPr>
              <a:t> أ</a:t>
            </a:r>
            <a:r>
              <a:rPr lang="ar-SA" sz="4000" b="1" dirty="0">
                <a:latin typeface="Times New Roman" pitchFamily="18" charset="0"/>
                <a:cs typeface="+mn-cs"/>
              </a:rPr>
              <a:t>ج</a:t>
            </a:r>
            <a:r>
              <a:rPr lang="ar-EG" sz="4000" b="1" dirty="0">
                <a:latin typeface="Times New Roman" pitchFamily="18" charset="0"/>
                <a:cs typeface="+mn-cs"/>
              </a:rPr>
              <a:t>د طول اليرقة، وأسجل القياس على الرسم.</a:t>
            </a:r>
          </a:p>
        </p:txBody>
      </p:sp>
      <p:pic>
        <p:nvPicPr>
          <p:cNvPr id="3074" name="Picture 2"/>
          <p:cNvPicPr>
            <a:picLocks noChangeAspect="1" noChangeArrowheads="1"/>
          </p:cNvPicPr>
          <p:nvPr/>
        </p:nvPicPr>
        <p:blipFill>
          <a:blip r:embed="rId4"/>
          <a:srcRect/>
          <a:stretch>
            <a:fillRect/>
          </a:stretch>
        </p:blipFill>
        <p:spPr bwMode="auto">
          <a:xfrm>
            <a:off x="2411760" y="3695813"/>
            <a:ext cx="4572032" cy="246949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 calcmode="lin" valueType="num">
                                      <p:cBhvr>
                                        <p:cTn id="1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أقيس أجد طول اليرقة وأسجل القياس.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strips(downLeft)">
                                      <p:cBhvr>
                                        <p:cTn id="17"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خطوة الثان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جدول 11"/>
          <p:cNvGraphicFramePr>
            <a:graphicFrameLocks noGrp="1"/>
          </p:cNvGraphicFramePr>
          <p:nvPr>
            <p:extLst>
              <p:ext uri="{D42A27DB-BD31-4B8C-83A1-F6EECF244321}">
                <p14:modId xmlns:p14="http://schemas.microsoft.com/office/powerpoint/2010/main" val="2167909466"/>
              </p:ext>
            </p:extLst>
          </p:nvPr>
        </p:nvGraphicFramePr>
        <p:xfrm>
          <a:off x="614178" y="1734384"/>
          <a:ext cx="7886912" cy="4167603"/>
        </p:xfrm>
        <a:graphic>
          <a:graphicData uri="http://schemas.openxmlformats.org/drawingml/2006/table">
            <a:tbl>
              <a:tblPr rtl="1" firstRow="1" bandRow="1">
                <a:tableStyleId>{F5AB1C69-6EDB-4FF4-983F-18BD219EF322}</a:tableStyleId>
              </a:tblPr>
              <a:tblGrid>
                <a:gridCol w="3721714">
                  <a:extLst>
                    <a:ext uri="{9D8B030D-6E8A-4147-A177-3AD203B41FA5}">
                      <a16:colId xmlns:a16="http://schemas.microsoft.com/office/drawing/2014/main" val="20000"/>
                    </a:ext>
                  </a:extLst>
                </a:gridCol>
                <a:gridCol w="4165198">
                  <a:extLst>
                    <a:ext uri="{9D8B030D-6E8A-4147-A177-3AD203B41FA5}">
                      <a16:colId xmlns:a16="http://schemas.microsoft.com/office/drawing/2014/main" val="20001"/>
                    </a:ext>
                  </a:extLst>
                </a:gridCol>
              </a:tblGrid>
              <a:tr h="986193">
                <a:tc>
                  <a:txBody>
                    <a:bodyPr/>
                    <a:lstStyle/>
                    <a:p>
                      <a:pPr rtl="1"/>
                      <a:endParaRPr lang="ar-EG" dirty="0"/>
                    </a:p>
                  </a:txBody>
                  <a:tcPr/>
                </a:tc>
                <a:tc>
                  <a:txBody>
                    <a:bodyPr/>
                    <a:lstStyle/>
                    <a:p>
                      <a:pPr rtl="1"/>
                      <a:endParaRPr lang="ar-EG" dirty="0"/>
                    </a:p>
                  </a:txBody>
                  <a:tcPr/>
                </a:tc>
                <a:extLst>
                  <a:ext uri="{0D108BD9-81ED-4DB2-BD59-A6C34878D82A}">
                    <a16:rowId xmlns:a16="http://schemas.microsoft.com/office/drawing/2014/main" val="10000"/>
                  </a:ext>
                </a:extLst>
              </a:tr>
              <a:tr h="3181410">
                <a:tc>
                  <a:txBody>
                    <a:bodyPr/>
                    <a:lstStyle/>
                    <a:p>
                      <a:pPr rtl="1"/>
                      <a:endParaRPr lang="ar-EG" dirty="0"/>
                    </a:p>
                  </a:txBody>
                  <a:tcPr/>
                </a:tc>
                <a:tc>
                  <a:txBody>
                    <a:bodyPr/>
                    <a:lstStyle/>
                    <a:p>
                      <a:pPr rtl="1"/>
                      <a:endParaRPr lang="ar-EG" dirty="0"/>
                    </a:p>
                  </a:txBody>
                  <a:tcPr/>
                </a:tc>
                <a:extLst>
                  <a:ext uri="{0D108BD9-81ED-4DB2-BD59-A6C34878D82A}">
                    <a16:rowId xmlns:a16="http://schemas.microsoft.com/office/drawing/2014/main" val="10001"/>
                  </a:ext>
                </a:extLst>
              </a:tr>
            </a:tbl>
          </a:graphicData>
        </a:graphic>
      </p:graphicFrame>
      <p:sp>
        <p:nvSpPr>
          <p:cNvPr id="58373" name="TextBox 6"/>
          <p:cNvSpPr txBox="1">
            <a:spLocks noChangeArrowheads="1"/>
          </p:cNvSpPr>
          <p:nvPr/>
        </p:nvSpPr>
        <p:spPr bwMode="auto">
          <a:xfrm>
            <a:off x="4586368" y="3005559"/>
            <a:ext cx="3429024" cy="2554545"/>
          </a:xfrm>
          <a:prstGeom prst="rect">
            <a:avLst/>
          </a:prstGeom>
          <a:noFill/>
          <a:ln w="9525">
            <a:noFill/>
            <a:miter lim="800000"/>
            <a:headEnd/>
            <a:tailEnd/>
          </a:ln>
        </p:spPr>
        <p:txBody>
          <a:bodyPr wrap="square">
            <a:spAutoFit/>
          </a:bodyPr>
          <a:lstStyle/>
          <a:p>
            <a:pPr algn="r" rtl="1">
              <a:defRPr/>
            </a:pPr>
            <a:r>
              <a:rPr lang="ar-EG" sz="3200" b="1" dirty="0">
                <a:solidFill>
                  <a:srgbClr val="7030A0"/>
                </a:solidFill>
                <a:latin typeface="Calibri" pitchFamily="34" charset="0"/>
                <a:cs typeface="+mn-cs"/>
              </a:rPr>
              <a:t>أكتب قصة</a:t>
            </a:r>
          </a:p>
          <a:p>
            <a:pPr algn="r" rtl="1">
              <a:defRPr/>
            </a:pPr>
            <a:r>
              <a:rPr lang="ar-EG" sz="3200" b="1" dirty="0">
                <a:latin typeface="Calibri" pitchFamily="34" charset="0"/>
                <a:cs typeface="+mn-cs"/>
              </a:rPr>
              <a:t>أختار حيوانًا مفضلًا لدي. أكتب عن التغيرات التي تحدث له في أثناء دورة حياته.</a:t>
            </a:r>
          </a:p>
        </p:txBody>
      </p:sp>
      <p:grpSp>
        <p:nvGrpSpPr>
          <p:cNvPr id="2" name="Group 3"/>
          <p:cNvGrpSpPr>
            <a:grpSpLocks/>
          </p:cNvGrpSpPr>
          <p:nvPr/>
        </p:nvGrpSpPr>
        <p:grpSpPr bwMode="auto">
          <a:xfrm>
            <a:off x="4643464" y="1571612"/>
            <a:ext cx="3786188" cy="1056159"/>
            <a:chOff x="1643043" y="264550"/>
            <a:chExt cx="3429023" cy="1640535"/>
          </a:xfrm>
          <a:noFill/>
        </p:grpSpPr>
        <p:sp>
          <p:nvSpPr>
            <p:cNvPr id="17" name="Rounded Rectangular Callout 4"/>
            <p:cNvSpPr/>
            <p:nvPr/>
          </p:nvSpPr>
          <p:spPr>
            <a:xfrm>
              <a:off x="1643043" y="264550"/>
              <a:ext cx="3429023" cy="1640535"/>
            </a:xfrm>
            <a:prstGeom prst="wedgeRoundRectCallout">
              <a:avLst>
                <a:gd name="adj1" fmla="val -20833"/>
                <a:gd name="adj2" fmla="val 130430"/>
                <a:gd name="adj3" fmla="val 16667"/>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1600">
                <a:solidFill>
                  <a:schemeClr val="tx1"/>
                </a:solidFill>
                <a:latin typeface="Times New Roman" pitchFamily="18" charset="0"/>
              </a:endParaRPr>
            </a:p>
          </p:txBody>
        </p:sp>
        <p:sp>
          <p:nvSpPr>
            <p:cNvPr id="18" name="TextBox 5"/>
            <p:cNvSpPr txBox="1"/>
            <p:nvPr/>
          </p:nvSpPr>
          <p:spPr>
            <a:xfrm>
              <a:off x="1875818" y="592657"/>
              <a:ext cx="2963473" cy="1195175"/>
            </a:xfrm>
            <a:prstGeom prst="rect">
              <a:avLst/>
            </a:prstGeom>
            <a:grpFill/>
            <a:ln>
              <a:noFill/>
            </a:ln>
          </p:spPr>
          <p:txBody>
            <a:bodyPr rtlCol="1">
              <a:spAutoFit/>
            </a:bodyPr>
            <a:lstStyle/>
            <a:p>
              <a:pPr algn="ctr" fontAlgn="auto">
                <a:spcBef>
                  <a:spcPts val="0"/>
                </a:spcBef>
                <a:spcAft>
                  <a:spcPts val="0"/>
                </a:spcAft>
                <a:defRPr/>
              </a:pPr>
              <a:r>
                <a:rPr lang="ar-EG" sz="4400" b="1" dirty="0">
                  <a:solidFill>
                    <a:srgbClr val="7030A0"/>
                  </a:solidFill>
                  <a:latin typeface="Times New Roman" pitchFamily="18" charset="0"/>
                  <a:cs typeface="+mn-cs"/>
                </a:rPr>
                <a:t>العلوم والكتابة</a:t>
              </a:r>
            </a:p>
          </p:txBody>
        </p:sp>
      </p:grpSp>
      <p:sp>
        <p:nvSpPr>
          <p:cNvPr id="7" name="مستطيل 6"/>
          <p:cNvSpPr>
            <a:spLocks noChangeArrowheads="1"/>
          </p:cNvSpPr>
          <p:nvPr/>
        </p:nvSpPr>
        <p:spPr bwMode="auto">
          <a:xfrm>
            <a:off x="859876" y="1857364"/>
            <a:ext cx="3522118" cy="769441"/>
          </a:xfrm>
          <a:prstGeom prst="rect">
            <a:avLst/>
          </a:prstGeom>
          <a:noFill/>
          <a:ln w="9525">
            <a:noFill/>
            <a:miter lim="800000"/>
            <a:headEnd/>
            <a:tailEnd/>
          </a:ln>
        </p:spPr>
        <p:txBody>
          <a:bodyPr wrap="none">
            <a:spAutoFit/>
          </a:bodyPr>
          <a:lstStyle/>
          <a:p>
            <a:pPr algn="ctr"/>
            <a:r>
              <a:rPr lang="ar-EG" sz="4400" b="1" dirty="0">
                <a:solidFill>
                  <a:srgbClr val="0070C0"/>
                </a:solidFill>
              </a:rPr>
              <a:t>العلوم والرياضيات</a:t>
            </a:r>
            <a:endParaRPr lang="en-US" sz="4400" b="1" dirty="0">
              <a:solidFill>
                <a:srgbClr val="0070C0"/>
              </a:solidFill>
            </a:endParaRPr>
          </a:p>
        </p:txBody>
      </p:sp>
      <p:sp>
        <p:nvSpPr>
          <p:cNvPr id="8" name="TextBox 19"/>
          <p:cNvSpPr txBox="1">
            <a:spLocks noChangeArrowheads="1"/>
          </p:cNvSpPr>
          <p:nvPr/>
        </p:nvSpPr>
        <p:spPr bwMode="auto">
          <a:xfrm>
            <a:off x="935358" y="2789577"/>
            <a:ext cx="3429024" cy="3046988"/>
          </a:xfrm>
          <a:prstGeom prst="rect">
            <a:avLst/>
          </a:prstGeom>
          <a:noFill/>
          <a:ln w="9525">
            <a:noFill/>
            <a:miter lim="800000"/>
            <a:headEnd/>
            <a:tailEnd/>
          </a:ln>
        </p:spPr>
        <p:txBody>
          <a:bodyPr wrap="square">
            <a:spAutoFit/>
          </a:bodyPr>
          <a:lstStyle/>
          <a:p>
            <a:pPr algn="r" rtl="1">
              <a:defRPr/>
            </a:pPr>
            <a:r>
              <a:rPr lang="ar-EG" sz="3200" b="1" dirty="0">
                <a:latin typeface="Calibri" pitchFamily="34" charset="0"/>
                <a:cs typeface="+mn-cs"/>
              </a:rPr>
              <a:t>أحل مسألة.</a:t>
            </a:r>
          </a:p>
          <a:p>
            <a:pPr algn="justLow" rtl="1">
              <a:defRPr/>
            </a:pPr>
            <a:r>
              <a:rPr lang="ar-EG" sz="3200" b="1" dirty="0">
                <a:latin typeface="Calibri" pitchFamily="34" charset="0"/>
                <a:cs typeface="+mn-cs"/>
              </a:rPr>
              <a:t>تلد أنثى الفهد ما بين </a:t>
            </a:r>
            <a:r>
              <a:rPr lang="ar-EG" sz="3200" b="1" dirty="0" err="1">
                <a:latin typeface="Calibri" pitchFamily="34" charset="0"/>
                <a:cs typeface="+mn-cs"/>
              </a:rPr>
              <a:t>3 </a:t>
            </a:r>
            <a:r>
              <a:rPr lang="ar-EG" sz="3200" b="1" dirty="0">
                <a:latin typeface="Calibri" pitchFamily="34" charset="0"/>
                <a:cs typeface="+mn-cs"/>
              </a:rPr>
              <a:t>– 5 صغار كل </a:t>
            </a:r>
            <a:r>
              <a:rPr lang="ar-EG" sz="3200" b="1" dirty="0" err="1">
                <a:latin typeface="Calibri" pitchFamily="34" charset="0"/>
                <a:cs typeface="+mn-cs"/>
              </a:rPr>
              <a:t>سنة.</a:t>
            </a:r>
            <a:r>
              <a:rPr lang="ar-EG" sz="3200" b="1" dirty="0">
                <a:latin typeface="Calibri" pitchFamily="34" charset="0"/>
                <a:cs typeface="+mn-cs"/>
              </a:rPr>
              <a:t> ما أقل عدد يمكن أن تلده خمس </a:t>
            </a:r>
            <a:r>
              <a:rPr lang="ar-EG" sz="3200" b="1" dirty="0" err="1">
                <a:latin typeface="Calibri" pitchFamily="34" charset="0"/>
                <a:cs typeface="+mn-cs"/>
              </a:rPr>
              <a:t>إناث؟</a:t>
            </a:r>
            <a:r>
              <a:rPr lang="ar-EG" sz="3200" b="1" dirty="0">
                <a:latin typeface="Calibri" pitchFamily="34" charset="0"/>
                <a:cs typeface="+mn-cs"/>
              </a:rPr>
              <a:t> وما أكثر عدد يمكن أن </a:t>
            </a:r>
            <a:r>
              <a:rPr lang="ar-EG" sz="3200" b="1" dirty="0" err="1">
                <a:latin typeface="Calibri" pitchFamily="34" charset="0"/>
                <a:cs typeface="+mn-cs"/>
              </a:rPr>
              <a:t>تلده؟</a:t>
            </a:r>
            <a:endParaRPr lang="ar-EG" sz="3200" b="1" dirty="0">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373"/>
                                        </p:tgtEl>
                                        <p:attrNameLst>
                                          <p:attrName>style.visibility</p:attrName>
                                        </p:attrNameLst>
                                      </p:cBhvr>
                                      <p:to>
                                        <p:strVal val="visible"/>
                                      </p:to>
                                    </p:set>
                                    <p:animEffect transition="in" filter="barn(inVertical)">
                                      <p:cBhvr>
                                        <p:cTn id="10" dur="500"/>
                                        <p:tgtEl>
                                          <p:spTgt spid="58373"/>
                                        </p:tgtEl>
                                      </p:cBhvr>
                                    </p:animEffect>
                                  </p:childTnLst>
                                </p:cTn>
                              </p:par>
                            </p:childTnLst>
                          </p:cTn>
                        </p:par>
                        <p:par>
                          <p:cTn id="11" fill="hold">
                            <p:stCondLst>
                              <p:cond delay="500"/>
                            </p:stCondLst>
                            <p:childTnLst>
                              <p:par>
                                <p:cTn id="12" presetID="17"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2" name="العلوم والرياضيات.wav"/>
                                        </p:tgtEl>
                                      </p:cMediaNode>
                                    </p:audio>
                                  </p:sub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8">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أحل مسألة.wav"/>
                                        </p:tgtEl>
                                      </p:cMediaNode>
                                    </p:audio>
                                  </p:sub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p:cTn id="26"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4" name="تلد أنثى الفهد ما بين 3 – 5 صغار ك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مستطيل 25"/>
          <p:cNvSpPr>
            <a:spLocks noChangeArrowheads="1"/>
          </p:cNvSpPr>
          <p:nvPr/>
        </p:nvSpPr>
        <p:spPr bwMode="auto">
          <a:xfrm>
            <a:off x="2642471" y="549275"/>
            <a:ext cx="3887634" cy="919401"/>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none">
            <a:spAutoFit/>
          </a:bodyPr>
          <a:lstStyle/>
          <a:p>
            <a:pPr algn="ctr"/>
            <a:r>
              <a:rPr lang="ar-EG" sz="4800" b="1" dirty="0">
                <a:solidFill>
                  <a:schemeClr val="tx1"/>
                </a:solidFill>
              </a:rPr>
              <a:t>العلوم والرياضيات</a:t>
            </a:r>
            <a:endParaRPr lang="en-US" sz="4800" b="1" dirty="0">
              <a:solidFill>
                <a:schemeClr val="tx1"/>
              </a:solidFill>
            </a:endParaRPr>
          </a:p>
        </p:txBody>
      </p:sp>
      <p:sp>
        <p:nvSpPr>
          <p:cNvPr id="61446" name="TextBox 19"/>
          <p:cNvSpPr txBox="1">
            <a:spLocks noChangeArrowheads="1"/>
          </p:cNvSpPr>
          <p:nvPr/>
        </p:nvSpPr>
        <p:spPr bwMode="auto">
          <a:xfrm>
            <a:off x="1187450" y="2781300"/>
            <a:ext cx="6959600" cy="2401683"/>
          </a:xfrm>
          <a:prstGeom prst="rect">
            <a:avLst/>
          </a:prstGeom>
          <a:noFill/>
          <a:ln w="9525">
            <a:noFill/>
            <a:miter lim="800000"/>
            <a:headEnd/>
            <a:tailEnd/>
          </a:ln>
        </p:spPr>
        <p:txBody>
          <a:bodyPr>
            <a:spAutoFit/>
          </a:bodyPr>
          <a:lstStyle/>
          <a:p>
            <a:pPr algn="r" rtl="1">
              <a:lnSpc>
                <a:spcPct val="115000"/>
              </a:lnSpc>
              <a:spcAft>
                <a:spcPts val="1000"/>
              </a:spcAft>
              <a:defRPr/>
            </a:pPr>
            <a:r>
              <a:rPr lang="ar-EG" sz="4400" b="1" dirty="0">
                <a:solidFill>
                  <a:srgbClr val="FF0000"/>
                </a:solidFill>
                <a:latin typeface="Calibri" pitchFamily="34" charset="0"/>
                <a:cs typeface="+mn-cs"/>
              </a:rPr>
              <a:t>أحل مسألة.</a:t>
            </a:r>
            <a:endParaRPr lang="en-US" sz="3600" b="1" dirty="0">
              <a:latin typeface="Calibri" pitchFamily="34" charset="0"/>
              <a:cs typeface="+mn-cs"/>
            </a:endParaRPr>
          </a:p>
          <a:p>
            <a:pPr algn="ctr" rtl="1">
              <a:lnSpc>
                <a:spcPct val="115000"/>
              </a:lnSpc>
              <a:spcAft>
                <a:spcPts val="1000"/>
              </a:spcAft>
              <a:defRPr/>
            </a:pPr>
            <a:r>
              <a:rPr lang="ar-EG" sz="3600" b="1" dirty="0">
                <a:latin typeface="Calibri" pitchFamily="34" charset="0"/>
                <a:cs typeface="+mn-cs"/>
              </a:rPr>
              <a:t>أقل عدد = 3 × 5 = 15 صغير</a:t>
            </a:r>
            <a:r>
              <a:rPr lang="ar-SA" sz="3600" b="1" dirty="0">
                <a:latin typeface="Calibri" pitchFamily="34" charset="0"/>
                <a:cs typeface="+mn-cs"/>
              </a:rPr>
              <a:t>ً</a:t>
            </a:r>
            <a:r>
              <a:rPr lang="ar-EG" sz="3600" b="1" dirty="0">
                <a:latin typeface="Calibri" pitchFamily="34" charset="0"/>
                <a:cs typeface="+mn-cs"/>
              </a:rPr>
              <a:t>ا.</a:t>
            </a:r>
            <a:endParaRPr lang="en-US" sz="3600" b="1" dirty="0">
              <a:latin typeface="Calibri" pitchFamily="34" charset="0"/>
              <a:cs typeface="+mn-cs"/>
            </a:endParaRPr>
          </a:p>
          <a:p>
            <a:pPr algn="ctr" rtl="1">
              <a:lnSpc>
                <a:spcPct val="115000"/>
              </a:lnSpc>
              <a:spcAft>
                <a:spcPts val="1000"/>
              </a:spcAft>
              <a:defRPr/>
            </a:pPr>
            <a:r>
              <a:rPr lang="ar-EG" sz="3600" b="1" dirty="0">
                <a:latin typeface="Calibri" pitchFamily="34" charset="0"/>
                <a:cs typeface="+mn-cs"/>
              </a:rPr>
              <a:t>أكثر عدد = 5 × 5 = 25 صغير</a:t>
            </a:r>
            <a:r>
              <a:rPr lang="ar-SA" sz="3600" b="1" dirty="0">
                <a:latin typeface="Calibri" pitchFamily="34" charset="0"/>
                <a:cs typeface="+mn-cs"/>
              </a:rPr>
              <a:t>ً</a:t>
            </a:r>
            <a:r>
              <a:rPr lang="ar-EG" sz="3600" b="1" dirty="0">
                <a:latin typeface="Calibri" pitchFamily="34" charset="0"/>
                <a:cs typeface="+mn-cs"/>
              </a:rPr>
              <a:t>ا.</a:t>
            </a:r>
            <a:endParaRPr lang="en-US" sz="3600" b="1" dirty="0">
              <a:latin typeface="Calibri" pitchFamily="34" charset="0"/>
              <a:cs typeface="+mn-cs"/>
            </a:endParaRPr>
          </a:p>
        </p:txBody>
      </p:sp>
      <p:sp>
        <p:nvSpPr>
          <p:cNvPr id="18" name="مربع نص 17"/>
          <p:cNvSpPr txBox="1">
            <a:spLocks noChangeArrowheads="1"/>
          </p:cNvSpPr>
          <p:nvPr/>
        </p:nvSpPr>
        <p:spPr bwMode="auto">
          <a:xfrm>
            <a:off x="714375" y="571500"/>
            <a:ext cx="1000125" cy="369888"/>
          </a:xfrm>
          <a:prstGeom prst="rect">
            <a:avLst/>
          </a:prstGeom>
          <a:noFill/>
          <a:ln w="9525">
            <a:noFill/>
            <a:miter lim="800000"/>
            <a:headEnd/>
            <a:tailEnd/>
          </a:ln>
        </p:spPr>
        <p:txBody>
          <a:bodyPr>
            <a:spAutoFit/>
          </a:bodyPr>
          <a:lstStyle/>
          <a:p>
            <a:pPr algn="r" rtl="1">
              <a:defRPr/>
            </a:pPr>
            <a:endParaRPr lang="ar-SA" b="1">
              <a:latin typeface="Calibri"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circle(in)">
                                      <p:cBhvr>
                                        <p:cTn id="7" dur="1000"/>
                                        <p:tgtEl>
                                          <p:spTgt spid="67590"/>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61446">
                                            <p:txEl>
                                              <p:pRg st="0" end="0"/>
                                            </p:txEl>
                                          </p:spTgt>
                                        </p:tgtEl>
                                        <p:attrNameLst>
                                          <p:attrName>style.visibility</p:attrName>
                                        </p:attrNameLst>
                                      </p:cBhvr>
                                      <p:to>
                                        <p:strVal val="visible"/>
                                      </p:to>
                                    </p:set>
                                    <p:animEffect transition="in" filter="barn(inVertical)">
                                      <p:cBhvr>
                                        <p:cTn id="11" dur="500"/>
                                        <p:tgtEl>
                                          <p:spTgt spid="61446">
                                            <p:txEl>
                                              <p:pRg st="0" end="0"/>
                                            </p:txEl>
                                          </p:spTgt>
                                        </p:tgtEl>
                                      </p:cBhvr>
                                    </p:animEffect>
                                  </p:childTnLst>
                                </p:cTn>
                              </p:par>
                            </p:childTnLst>
                          </p:cTn>
                        </p:par>
                        <p:par>
                          <p:cTn id="12" fill="hold">
                            <p:stCondLst>
                              <p:cond delay="1500"/>
                            </p:stCondLst>
                            <p:childTnLst>
                              <p:par>
                                <p:cTn id="13" presetID="51" presetClass="entr" presetSubtype="0" fill="hold" nodeType="afterEffect">
                                  <p:stCondLst>
                                    <p:cond delay="0"/>
                                  </p:stCondLst>
                                  <p:childTnLst>
                                    <p:set>
                                      <p:cBhvr>
                                        <p:cTn id="14" dur="1" fill="hold">
                                          <p:stCondLst>
                                            <p:cond delay="0"/>
                                          </p:stCondLst>
                                        </p:cTn>
                                        <p:tgtEl>
                                          <p:spTgt spid="61446">
                                            <p:txEl>
                                              <p:pRg st="1" end="1"/>
                                            </p:txEl>
                                          </p:spTgt>
                                        </p:tgtEl>
                                        <p:attrNameLst>
                                          <p:attrName>style.visibility</p:attrName>
                                        </p:attrNameLst>
                                      </p:cBhvr>
                                      <p:to>
                                        <p:strVal val="visible"/>
                                      </p:to>
                                    </p:set>
                                    <p:animEffect transition="in" filter="fade">
                                      <p:cBhvr>
                                        <p:cTn id="15" dur="192" decel="100000"/>
                                        <p:tgtEl>
                                          <p:spTgt spid="61446">
                                            <p:txEl>
                                              <p:pRg st="1" end="1"/>
                                            </p:txEl>
                                          </p:spTgt>
                                        </p:tgtEl>
                                      </p:cBhvr>
                                    </p:animEffect>
                                    <p:animScale>
                                      <p:cBhvr>
                                        <p:cTn id="16" dur="192" decel="100000"/>
                                        <p:tgtEl>
                                          <p:spTgt spid="61446">
                                            <p:txEl>
                                              <p:pRg st="1" end="1"/>
                                            </p:txEl>
                                          </p:spTgt>
                                        </p:tgtEl>
                                      </p:cBhvr>
                                      <p:from x="10000" y="10000"/>
                                      <p:to x="200000" y="450000"/>
                                    </p:animScale>
                                    <p:animScale>
                                      <p:cBhvr>
                                        <p:cTn id="17" dur="308" accel="100000" fill="hold">
                                          <p:stCondLst>
                                            <p:cond delay="192"/>
                                          </p:stCondLst>
                                        </p:cTn>
                                        <p:tgtEl>
                                          <p:spTgt spid="61446">
                                            <p:txEl>
                                              <p:pRg st="1" end="1"/>
                                            </p:txEl>
                                          </p:spTgt>
                                        </p:tgtEl>
                                      </p:cBhvr>
                                      <p:from x="200000" y="450000"/>
                                      <p:to x="100000" y="100000"/>
                                    </p:animScale>
                                    <p:set>
                                      <p:cBhvr>
                                        <p:cTn id="18" dur="192" fill="hold"/>
                                        <p:tgtEl>
                                          <p:spTgt spid="61446">
                                            <p:txEl>
                                              <p:pRg st="1" end="1"/>
                                            </p:txEl>
                                          </p:spTgt>
                                        </p:tgtEl>
                                        <p:attrNameLst>
                                          <p:attrName>ppt_x</p:attrName>
                                        </p:attrNameLst>
                                      </p:cBhvr>
                                      <p:to>
                                        <p:strVal val="(0.5)"/>
                                      </p:to>
                                    </p:set>
                                    <p:anim from="(0.5)" to="(#ppt_x)" calcmode="lin" valueType="num">
                                      <p:cBhvr>
                                        <p:cTn id="19" dur="308" accel="100000" fill="hold">
                                          <p:stCondLst>
                                            <p:cond delay="192"/>
                                          </p:stCondLst>
                                        </p:cTn>
                                        <p:tgtEl>
                                          <p:spTgt spid="61446">
                                            <p:txEl>
                                              <p:pRg st="1" end="1"/>
                                            </p:txEl>
                                          </p:spTgt>
                                        </p:tgtEl>
                                        <p:attrNameLst>
                                          <p:attrName>ppt_x</p:attrName>
                                        </p:attrNameLst>
                                      </p:cBhvr>
                                    </p:anim>
                                    <p:set>
                                      <p:cBhvr>
                                        <p:cTn id="20" dur="192" fill="hold"/>
                                        <p:tgtEl>
                                          <p:spTgt spid="61446">
                                            <p:txEl>
                                              <p:pRg st="1" end="1"/>
                                            </p:txEl>
                                          </p:spTgt>
                                        </p:tgtEl>
                                        <p:attrNameLst>
                                          <p:attrName>ppt_y</p:attrName>
                                        </p:attrNameLst>
                                      </p:cBhvr>
                                      <p:to>
                                        <p:strVal val="(#ppt_y+0.4)"/>
                                      </p:to>
                                    </p:set>
                                    <p:anim from="(#ppt_y+0.4)" to="(#ppt_y)" calcmode="lin" valueType="num">
                                      <p:cBhvr>
                                        <p:cTn id="21" dur="308" accel="100000" fill="hold">
                                          <p:stCondLst>
                                            <p:cond delay="192"/>
                                          </p:stCondLst>
                                        </p:cTn>
                                        <p:tgtEl>
                                          <p:spTgt spid="61446">
                                            <p:txEl>
                                              <p:pRg st="1" end="1"/>
                                            </p:txEl>
                                          </p:spTgt>
                                        </p:tgtEl>
                                        <p:attrNameLst>
                                          <p:attrName>ppt_y</p:attrName>
                                        </p:attrNameLst>
                                      </p:cBhvr>
                                    </p:anim>
                                  </p:childTnLst>
                                  <p:subTnLst>
                                    <p:audio>
                                      <p:cMediaNode>
                                        <p:cTn display="0" masterRel="sameClick">
                                          <p:stCondLst>
                                            <p:cond evt="begin" delay="0">
                                              <p:tn val="13"/>
                                            </p:cond>
                                          </p:stCondLst>
                                          <p:endCondLst>
                                            <p:cond evt="onStopAudio" delay="0">
                                              <p:tgtEl>
                                                <p:sldTgt/>
                                              </p:tgtEl>
                                            </p:cond>
                                          </p:endCondLst>
                                        </p:cTn>
                                        <p:tgtEl>
                                          <p:sndTgt r:embed="rId2" name="أقل عدد = 3 × 5 = 15 صغيرًا.wav"/>
                                        </p:tgtEl>
                                      </p:cMediaNode>
                                    </p:audio>
                                  </p:subTnLst>
                                </p:cTn>
                              </p:par>
                            </p:childTnLst>
                          </p:cTn>
                        </p:par>
                      </p:childTnLst>
                    </p:cTn>
                  </p:par>
                  <p:par>
                    <p:cTn id="22" fill="hold">
                      <p:stCondLst>
                        <p:cond delay="indefinite"/>
                      </p:stCondLst>
                      <p:childTnLst>
                        <p:par>
                          <p:cTn id="23" fill="hold">
                            <p:stCondLst>
                              <p:cond delay="0"/>
                            </p:stCondLst>
                            <p:childTnLst>
                              <p:par>
                                <p:cTn id="24" presetID="51" presetClass="entr" presetSubtype="0" fill="hold" nodeType="clickEffect">
                                  <p:stCondLst>
                                    <p:cond delay="0"/>
                                  </p:stCondLst>
                                  <p:childTnLst>
                                    <p:set>
                                      <p:cBhvr>
                                        <p:cTn id="25" dur="1" fill="hold">
                                          <p:stCondLst>
                                            <p:cond delay="0"/>
                                          </p:stCondLst>
                                        </p:cTn>
                                        <p:tgtEl>
                                          <p:spTgt spid="61446">
                                            <p:txEl>
                                              <p:pRg st="2" end="2"/>
                                            </p:txEl>
                                          </p:spTgt>
                                        </p:tgtEl>
                                        <p:attrNameLst>
                                          <p:attrName>style.visibility</p:attrName>
                                        </p:attrNameLst>
                                      </p:cBhvr>
                                      <p:to>
                                        <p:strVal val="visible"/>
                                      </p:to>
                                    </p:set>
                                    <p:animEffect transition="in" filter="fade">
                                      <p:cBhvr>
                                        <p:cTn id="26" dur="192" decel="100000"/>
                                        <p:tgtEl>
                                          <p:spTgt spid="61446">
                                            <p:txEl>
                                              <p:pRg st="2" end="2"/>
                                            </p:txEl>
                                          </p:spTgt>
                                        </p:tgtEl>
                                      </p:cBhvr>
                                    </p:animEffect>
                                    <p:animScale>
                                      <p:cBhvr>
                                        <p:cTn id="27" dur="192" decel="100000"/>
                                        <p:tgtEl>
                                          <p:spTgt spid="61446">
                                            <p:txEl>
                                              <p:pRg st="2" end="2"/>
                                            </p:txEl>
                                          </p:spTgt>
                                        </p:tgtEl>
                                      </p:cBhvr>
                                      <p:from x="10000" y="10000"/>
                                      <p:to x="200000" y="450000"/>
                                    </p:animScale>
                                    <p:animScale>
                                      <p:cBhvr>
                                        <p:cTn id="28" dur="308" accel="100000" fill="hold">
                                          <p:stCondLst>
                                            <p:cond delay="192"/>
                                          </p:stCondLst>
                                        </p:cTn>
                                        <p:tgtEl>
                                          <p:spTgt spid="61446">
                                            <p:txEl>
                                              <p:pRg st="2" end="2"/>
                                            </p:txEl>
                                          </p:spTgt>
                                        </p:tgtEl>
                                      </p:cBhvr>
                                      <p:from x="200000" y="450000"/>
                                      <p:to x="100000" y="100000"/>
                                    </p:animScale>
                                    <p:set>
                                      <p:cBhvr>
                                        <p:cTn id="29" dur="192" fill="hold"/>
                                        <p:tgtEl>
                                          <p:spTgt spid="61446">
                                            <p:txEl>
                                              <p:pRg st="2" end="2"/>
                                            </p:txEl>
                                          </p:spTgt>
                                        </p:tgtEl>
                                        <p:attrNameLst>
                                          <p:attrName>ppt_x</p:attrName>
                                        </p:attrNameLst>
                                      </p:cBhvr>
                                      <p:to>
                                        <p:strVal val="(0.5)"/>
                                      </p:to>
                                    </p:set>
                                    <p:anim from="(0.5)" to="(#ppt_x)" calcmode="lin" valueType="num">
                                      <p:cBhvr>
                                        <p:cTn id="30" dur="308" accel="100000" fill="hold">
                                          <p:stCondLst>
                                            <p:cond delay="192"/>
                                          </p:stCondLst>
                                        </p:cTn>
                                        <p:tgtEl>
                                          <p:spTgt spid="61446">
                                            <p:txEl>
                                              <p:pRg st="2" end="2"/>
                                            </p:txEl>
                                          </p:spTgt>
                                        </p:tgtEl>
                                        <p:attrNameLst>
                                          <p:attrName>ppt_x</p:attrName>
                                        </p:attrNameLst>
                                      </p:cBhvr>
                                    </p:anim>
                                    <p:set>
                                      <p:cBhvr>
                                        <p:cTn id="31" dur="192" fill="hold"/>
                                        <p:tgtEl>
                                          <p:spTgt spid="61446">
                                            <p:txEl>
                                              <p:pRg st="2" end="2"/>
                                            </p:txEl>
                                          </p:spTgt>
                                        </p:tgtEl>
                                        <p:attrNameLst>
                                          <p:attrName>ppt_y</p:attrName>
                                        </p:attrNameLst>
                                      </p:cBhvr>
                                      <p:to>
                                        <p:strVal val="(#ppt_y+0.4)"/>
                                      </p:to>
                                    </p:set>
                                    <p:anim from="(#ppt_y+0.4)" to="(#ppt_y)" calcmode="lin" valueType="num">
                                      <p:cBhvr>
                                        <p:cTn id="32" dur="308" accel="100000" fill="hold">
                                          <p:stCondLst>
                                            <p:cond delay="192"/>
                                          </p:stCondLst>
                                        </p:cTn>
                                        <p:tgtEl>
                                          <p:spTgt spid="61446">
                                            <p:txEl>
                                              <p:pRg st="2" end="2"/>
                                            </p:txEl>
                                          </p:spTgt>
                                        </p:tgtEl>
                                        <p:attrNameLst>
                                          <p:attrName>ppt_y</p:attrName>
                                        </p:attrNameLst>
                                      </p:cBhvr>
                                    </p:anim>
                                  </p:childTnLst>
                                  <p:subTnLst>
                                    <p:audio>
                                      <p:cMediaNode>
                                        <p:cTn display="0" masterRel="sameClick">
                                          <p:stCondLst>
                                            <p:cond evt="begin" delay="0">
                                              <p:tn val="24"/>
                                            </p:cond>
                                          </p:stCondLst>
                                          <p:endCondLst>
                                            <p:cond evt="onStopAudio" delay="0">
                                              <p:tgtEl>
                                                <p:sldTgt/>
                                              </p:tgtEl>
                                            </p:cond>
                                          </p:endCondLst>
                                        </p:cTn>
                                        <p:tgtEl>
                                          <p:sndTgt r:embed="rId3" name="أكثر عدد = 5 × 5 = 25 صغيرً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5"/>
          <p:cNvSpPr/>
          <p:nvPr/>
        </p:nvSpPr>
        <p:spPr bwMode="auto">
          <a:xfrm>
            <a:off x="2195736" y="660141"/>
            <a:ext cx="5288037" cy="919401"/>
          </a:xfrm>
          <a:prstGeom prst="round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r" rtl="1" fontAlgn="auto">
              <a:spcBef>
                <a:spcPts val="0"/>
              </a:spcBef>
              <a:spcAft>
                <a:spcPts val="0"/>
              </a:spcAft>
              <a:defRPr/>
            </a:pPr>
            <a:r>
              <a:rPr lang="ar-EG" sz="4800" b="1" dirty="0">
                <a:solidFill>
                  <a:schemeClr val="tx1"/>
                </a:solidFill>
                <a:latin typeface="Times New Roman" pitchFamily="18" charset="0"/>
                <a:cs typeface="+mn-cs"/>
              </a:rPr>
              <a:t>كيف تنمو اليرقة وتتغير؟ </a:t>
            </a:r>
            <a:endParaRPr lang="en-US" sz="4800" b="1" dirty="0">
              <a:solidFill>
                <a:schemeClr val="tx1"/>
              </a:solidFill>
              <a:latin typeface="Times New Roman" pitchFamily="18" charset="0"/>
              <a:cs typeface="+mn-cs"/>
            </a:endParaRPr>
          </a:p>
        </p:txBody>
      </p:sp>
      <p:sp>
        <p:nvSpPr>
          <p:cNvPr id="27" name="TextBox 1"/>
          <p:cNvSpPr txBox="1">
            <a:spLocks noChangeArrowheads="1"/>
          </p:cNvSpPr>
          <p:nvPr/>
        </p:nvSpPr>
        <p:spPr bwMode="auto">
          <a:xfrm>
            <a:off x="2124342" y="3605992"/>
            <a:ext cx="5857872" cy="2554545"/>
          </a:xfrm>
          <a:prstGeom prst="rect">
            <a:avLst/>
          </a:prstGeom>
          <a:noFill/>
          <a:ln w="9525">
            <a:noFill/>
            <a:miter lim="800000"/>
            <a:headEnd/>
            <a:tailEnd/>
          </a:ln>
        </p:spPr>
        <p:txBody>
          <a:bodyPr wrap="square">
            <a:spAutoFit/>
          </a:bodyPr>
          <a:lstStyle/>
          <a:p>
            <a:pPr algn="justLow" rtl="1">
              <a:defRPr/>
            </a:pPr>
            <a:r>
              <a:rPr lang="ar-EG" sz="4000" b="1" dirty="0">
                <a:solidFill>
                  <a:srgbClr val="FF0000"/>
                </a:solidFill>
                <a:latin typeface="Times New Roman" pitchFamily="18" charset="0"/>
                <a:cs typeface="+mn-cs"/>
              </a:rPr>
              <a:t>4- ألاحظ</a:t>
            </a:r>
            <a:r>
              <a:rPr lang="ar-EG" sz="4000" b="1" dirty="0">
                <a:latin typeface="Times New Roman" pitchFamily="18" charset="0"/>
                <a:cs typeface="+mn-cs"/>
              </a:rPr>
              <a:t>. أراقب اليرقة يومي</a:t>
            </a:r>
            <a:r>
              <a:rPr lang="ar-SA" sz="4000" b="1" dirty="0">
                <a:latin typeface="Times New Roman" pitchFamily="18" charset="0"/>
                <a:cs typeface="+mn-cs"/>
              </a:rPr>
              <a:t>ًّ</a:t>
            </a:r>
            <a:r>
              <a:rPr lang="ar-EG" sz="4000" b="1" dirty="0">
                <a:latin typeface="Times New Roman" pitchFamily="18" charset="0"/>
                <a:cs typeface="+mn-cs"/>
              </a:rPr>
              <a:t>ا، وأقيس طولها من دون إزعاجها، ثم أرسمها</a:t>
            </a:r>
            <a:r>
              <a:rPr lang="ar-SA" sz="4000" b="1" dirty="0">
                <a:latin typeface="Times New Roman" pitchFamily="18" charset="0"/>
                <a:cs typeface="+mn-cs"/>
              </a:rPr>
              <a:t>، </a:t>
            </a:r>
            <a:r>
              <a:rPr lang="ar-EG" sz="4000" b="1" dirty="0">
                <a:latin typeface="Times New Roman" pitchFamily="18" charset="0"/>
                <a:cs typeface="+mn-cs"/>
              </a:rPr>
              <a:t>وأحدد على الرسم أي تغيرات. </a:t>
            </a:r>
            <a:endParaRPr lang="en-US" sz="4000" dirty="0">
              <a:latin typeface="Times New Roman" pitchFamily="18" charset="0"/>
              <a:cs typeface="+mn-cs"/>
            </a:endParaRPr>
          </a:p>
        </p:txBody>
      </p:sp>
      <p:sp>
        <p:nvSpPr>
          <p:cNvPr id="29" name="TextBox 1"/>
          <p:cNvSpPr txBox="1">
            <a:spLocks noChangeArrowheads="1"/>
          </p:cNvSpPr>
          <p:nvPr/>
        </p:nvSpPr>
        <p:spPr bwMode="auto">
          <a:xfrm>
            <a:off x="2195736" y="2105561"/>
            <a:ext cx="5786478" cy="1323439"/>
          </a:xfrm>
          <a:prstGeom prst="rect">
            <a:avLst/>
          </a:prstGeom>
          <a:noFill/>
          <a:ln w="9525">
            <a:noFill/>
            <a:miter lim="800000"/>
            <a:headEnd/>
            <a:tailEnd/>
          </a:ln>
        </p:spPr>
        <p:txBody>
          <a:bodyPr wrap="square">
            <a:spAutoFit/>
          </a:bodyPr>
          <a:lstStyle/>
          <a:p>
            <a:pPr algn="justLow" rtl="1">
              <a:defRPr/>
            </a:pPr>
            <a:r>
              <a:rPr lang="ar-EG" sz="4000" b="1" dirty="0">
                <a:solidFill>
                  <a:srgbClr val="FF0000"/>
                </a:solidFill>
                <a:latin typeface="Times New Roman" pitchFamily="18" charset="0"/>
                <a:cs typeface="+mn-cs"/>
              </a:rPr>
              <a:t>3-</a:t>
            </a:r>
            <a:r>
              <a:rPr lang="ar-EG" sz="4000" b="1" dirty="0">
                <a:latin typeface="Times New Roman" pitchFamily="18" charset="0"/>
                <a:cs typeface="+mn-cs"/>
              </a:rPr>
              <a:t> أضع اليرقة في الوعاء البلاستيك</a:t>
            </a:r>
            <a:r>
              <a:rPr lang="ar-SA" sz="4000" b="1" dirty="0">
                <a:latin typeface="Times New Roman" pitchFamily="18" charset="0"/>
                <a:cs typeface="+mn-cs"/>
              </a:rPr>
              <a:t>ي</a:t>
            </a:r>
            <a:r>
              <a:rPr lang="ar-EG" sz="4000" b="1" dirty="0">
                <a:latin typeface="Times New Roman" pitchFamily="18" charset="0"/>
                <a:cs typeface="+mn-cs"/>
              </a:rPr>
              <a:t>. </a:t>
            </a:r>
            <a:endParaRPr lang="en-US" sz="4000" dirty="0">
              <a:latin typeface="Times New Roman" pitchFamily="18"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 calcmode="lin" valueType="num">
                                      <p:cBhvr>
                                        <p:cTn id="1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أضع اليرقة في الوعاء البلاستيكي.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3" name="ألاحظ أتفحص قطعة بصل بعدسة مكب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5"/>
          <p:cNvSpPr/>
          <p:nvPr/>
        </p:nvSpPr>
        <p:spPr bwMode="auto">
          <a:xfrm>
            <a:off x="1981337" y="443988"/>
            <a:ext cx="5286412" cy="919401"/>
          </a:xfrm>
          <a:prstGeom prst="round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r" rtl="1" fontAlgn="auto">
              <a:spcBef>
                <a:spcPts val="0"/>
              </a:spcBef>
              <a:spcAft>
                <a:spcPts val="0"/>
              </a:spcAft>
              <a:defRPr/>
            </a:pPr>
            <a:r>
              <a:rPr lang="ar-EG" sz="4800" b="1" dirty="0">
                <a:solidFill>
                  <a:schemeClr val="tx1"/>
                </a:solidFill>
                <a:latin typeface="Times New Roman" pitchFamily="18" charset="0"/>
                <a:cs typeface="+mn-cs"/>
              </a:rPr>
              <a:t>كيف تنمو اليرقة وتتغير؟ </a:t>
            </a:r>
            <a:endParaRPr lang="en-US" sz="4800" b="1" dirty="0">
              <a:solidFill>
                <a:schemeClr val="tx1"/>
              </a:solidFill>
              <a:latin typeface="Times New Roman" pitchFamily="18" charset="0"/>
              <a:cs typeface="+mn-cs"/>
            </a:endParaRPr>
          </a:p>
        </p:txBody>
      </p:sp>
      <p:sp>
        <p:nvSpPr>
          <p:cNvPr id="25" name="TextBox 1"/>
          <p:cNvSpPr txBox="1"/>
          <p:nvPr/>
        </p:nvSpPr>
        <p:spPr bwMode="auto">
          <a:xfrm>
            <a:off x="2489200" y="1409351"/>
            <a:ext cx="4165600" cy="768350"/>
          </a:xfrm>
          <a:prstGeom prst="rect">
            <a:avLst/>
          </a:prstGeom>
          <a:noFill/>
        </p:spPr>
        <p:txBody>
          <a:bodyPr rtlCol="1">
            <a:spAutoFit/>
          </a:bodyPr>
          <a:lstStyle/>
          <a:p>
            <a:pPr algn="r" rtl="1" fontAlgn="auto">
              <a:spcBef>
                <a:spcPts val="0"/>
              </a:spcBef>
              <a:spcAft>
                <a:spcPts val="0"/>
              </a:spcAft>
              <a:defRPr/>
            </a:pPr>
            <a:r>
              <a:rPr lang="ar-EG" sz="4400" b="1" dirty="0">
                <a:solidFill>
                  <a:srgbClr val="00B0F0"/>
                </a:solidFill>
                <a:latin typeface="+mn-lt"/>
                <a:cs typeface="+mn-cs"/>
              </a:rPr>
              <a:t>أستخلص النتائج</a:t>
            </a:r>
            <a:endParaRPr lang="en-US" sz="4400" b="1" dirty="0">
              <a:solidFill>
                <a:srgbClr val="00B0F0"/>
              </a:solidFill>
              <a:latin typeface="+mn-lt"/>
              <a:cs typeface="+mn-cs"/>
            </a:endParaRPr>
          </a:p>
        </p:txBody>
      </p:sp>
      <p:sp>
        <p:nvSpPr>
          <p:cNvPr id="28" name="Rectangle 2"/>
          <p:cNvSpPr>
            <a:spLocks noChangeArrowheads="1"/>
          </p:cNvSpPr>
          <p:nvPr/>
        </p:nvSpPr>
        <p:spPr bwMode="auto">
          <a:xfrm>
            <a:off x="2267744" y="2161565"/>
            <a:ext cx="5286412" cy="2123658"/>
          </a:xfrm>
          <a:prstGeom prst="rect">
            <a:avLst/>
          </a:prstGeom>
          <a:noFill/>
          <a:ln w="9525">
            <a:noFill/>
            <a:miter lim="800000"/>
            <a:headEnd/>
            <a:tailEnd/>
          </a:ln>
        </p:spPr>
        <p:txBody>
          <a:bodyPr wrap="square">
            <a:spAutoFit/>
          </a:bodyPr>
          <a:lstStyle/>
          <a:p>
            <a:pPr algn="justLow" rtl="1">
              <a:defRPr/>
            </a:pPr>
            <a:r>
              <a:rPr lang="ar-EG" sz="4400" b="1" dirty="0">
                <a:solidFill>
                  <a:srgbClr val="FF0000"/>
                </a:solidFill>
                <a:latin typeface="Times New Roman" pitchFamily="18" charset="0"/>
                <a:cs typeface="+mn-cs"/>
              </a:rPr>
              <a:t>5- أفسر البيانات.</a:t>
            </a:r>
            <a:endParaRPr lang="ar-SA" sz="4400" b="1" dirty="0">
              <a:solidFill>
                <a:srgbClr val="FF0000"/>
              </a:solidFill>
              <a:latin typeface="Times New Roman" pitchFamily="18" charset="0"/>
              <a:cs typeface="+mn-cs"/>
            </a:endParaRPr>
          </a:p>
          <a:p>
            <a:pPr algn="justLow" rtl="1">
              <a:defRPr/>
            </a:pPr>
            <a:r>
              <a:rPr lang="ar-EG" sz="4400" b="1" dirty="0">
                <a:latin typeface="Times New Roman" pitchFamily="18" charset="0"/>
                <a:cs typeface="+mn-cs"/>
              </a:rPr>
              <a:t>ما التغيرات البسيطة أو الكبيرة التي تمر بها اليرقة؟ </a:t>
            </a:r>
            <a:endParaRPr lang="en-US" sz="4400" dirty="0">
              <a:latin typeface="Times New Roman" pitchFamily="18" charset="0"/>
              <a:cs typeface="+mn-cs"/>
            </a:endParaRPr>
          </a:p>
        </p:txBody>
      </p:sp>
      <p:sp>
        <p:nvSpPr>
          <p:cNvPr id="29" name="Rectangle 1"/>
          <p:cNvSpPr>
            <a:spLocks noChangeArrowheads="1"/>
          </p:cNvSpPr>
          <p:nvPr/>
        </p:nvSpPr>
        <p:spPr bwMode="auto">
          <a:xfrm>
            <a:off x="1835696" y="4285223"/>
            <a:ext cx="6391291" cy="2281476"/>
          </a:xfrm>
          <a:prstGeom prst="roundRect">
            <a:avLst/>
          </a:prstGeom>
          <a:noFill/>
          <a:ln>
            <a:noFill/>
            <a:headEnd/>
            <a:tailEnd/>
          </a:ln>
          <a:effectLst/>
        </p:spPr>
        <p:style>
          <a:lnRef idx="3">
            <a:schemeClr val="lt1"/>
          </a:lnRef>
          <a:fillRef idx="1">
            <a:schemeClr val="accent4"/>
          </a:fillRef>
          <a:effectRef idx="1">
            <a:schemeClr val="accent4"/>
          </a:effectRef>
          <a:fontRef idx="minor">
            <a:schemeClr val="lt1"/>
          </a:fontRef>
        </p:style>
        <p:txBody>
          <a:bodyPr wrap="square" anchor="ctr">
            <a:spAutoFit/>
          </a:bodyPr>
          <a:lstStyle/>
          <a:p>
            <a:pPr algn="ctr" rtl="1"/>
            <a:r>
              <a:rPr lang="ar-EG" sz="3200" b="1" dirty="0">
                <a:solidFill>
                  <a:srgbClr val="FF0000"/>
                </a:solidFill>
              </a:rPr>
              <a:t>بيضة</a:t>
            </a:r>
            <a:r>
              <a:rPr lang="ar-SA" sz="3200" b="1" dirty="0">
                <a:solidFill>
                  <a:srgbClr val="FF0000"/>
                </a:solidFill>
              </a:rPr>
              <a:t> </a:t>
            </a:r>
            <a:r>
              <a:rPr lang="ar-EG" sz="3200" b="1" dirty="0">
                <a:solidFill>
                  <a:srgbClr val="FF0000"/>
                </a:solidFill>
              </a:rPr>
              <a:t>- يرقة </a:t>
            </a:r>
            <a:r>
              <a:rPr lang="ar-SA" sz="3200" b="1" dirty="0">
                <a:solidFill>
                  <a:srgbClr val="FF0000"/>
                </a:solidFill>
              </a:rPr>
              <a:t>- </a:t>
            </a:r>
            <a:r>
              <a:rPr lang="ar-EG" sz="3200" b="1" dirty="0">
                <a:solidFill>
                  <a:srgbClr val="FF0000"/>
                </a:solidFill>
              </a:rPr>
              <a:t>شرنقة </a:t>
            </a:r>
            <a:r>
              <a:rPr lang="ar-SA" sz="3200" b="1" dirty="0">
                <a:solidFill>
                  <a:srgbClr val="FF0000"/>
                </a:solidFill>
              </a:rPr>
              <a:t>-</a:t>
            </a:r>
            <a:r>
              <a:rPr lang="ar-EG" sz="3200" b="1" dirty="0">
                <a:solidFill>
                  <a:srgbClr val="FF0000"/>
                </a:solidFill>
              </a:rPr>
              <a:t> فراشة:</a:t>
            </a:r>
            <a:endParaRPr lang="ar-SA" sz="3200" b="1" dirty="0">
              <a:solidFill>
                <a:srgbClr val="FF0000"/>
              </a:solidFill>
            </a:endParaRPr>
          </a:p>
          <a:p>
            <a:pPr algn="ctr" rtl="1"/>
            <a:r>
              <a:rPr lang="ar-EG" sz="3200" b="1" dirty="0">
                <a:solidFill>
                  <a:schemeClr val="bg2">
                    <a:lumMod val="25000"/>
                  </a:schemeClr>
                </a:solidFill>
              </a:rPr>
              <a:t>من البيضة تنمو اليرقة</a:t>
            </a:r>
            <a:r>
              <a:rPr lang="ar-SA" sz="3200" b="1" dirty="0">
                <a:solidFill>
                  <a:schemeClr val="bg2">
                    <a:lumMod val="25000"/>
                  </a:schemeClr>
                </a:solidFill>
              </a:rPr>
              <a:t>،</a:t>
            </a:r>
            <a:r>
              <a:rPr lang="ar-EG" sz="3200" b="1" dirty="0">
                <a:solidFill>
                  <a:schemeClr val="bg2">
                    <a:lumMod val="25000"/>
                  </a:schemeClr>
                </a:solidFill>
              </a:rPr>
              <a:t> ثم تتوقف عن الحركة</a:t>
            </a:r>
            <a:r>
              <a:rPr lang="ar-SA" sz="3200" b="1" dirty="0">
                <a:solidFill>
                  <a:schemeClr val="bg2">
                    <a:lumMod val="25000"/>
                  </a:schemeClr>
                </a:solidFill>
              </a:rPr>
              <a:t>،</a:t>
            </a:r>
            <a:r>
              <a:rPr lang="ar-EG" sz="3200" b="1" dirty="0">
                <a:solidFill>
                  <a:schemeClr val="bg2">
                    <a:lumMod val="25000"/>
                  </a:schemeClr>
                </a:solidFill>
              </a:rPr>
              <a:t> ويصبح جلدها قشرة صلبة</a:t>
            </a:r>
            <a:r>
              <a:rPr lang="ar-SA" sz="3200" b="1" dirty="0">
                <a:solidFill>
                  <a:schemeClr val="bg2">
                    <a:lumMod val="25000"/>
                  </a:schemeClr>
                </a:solidFill>
              </a:rPr>
              <a:t>،</a:t>
            </a:r>
            <a:r>
              <a:rPr lang="ar-EG" sz="3200" b="1" dirty="0">
                <a:solidFill>
                  <a:schemeClr val="bg2">
                    <a:lumMod val="25000"/>
                  </a:schemeClr>
                </a:solidFill>
              </a:rPr>
              <a:t> وتتحوَّل داخل الشرنقة ببطء</a:t>
            </a:r>
            <a:r>
              <a:rPr lang="ar-SA" sz="3200" b="1" dirty="0">
                <a:solidFill>
                  <a:schemeClr val="bg2">
                    <a:lumMod val="25000"/>
                  </a:schemeClr>
                </a:solidFill>
              </a:rPr>
              <a:t>،</a:t>
            </a:r>
            <a:r>
              <a:rPr lang="ar-EG" sz="3200" b="1" dirty="0">
                <a:solidFill>
                  <a:schemeClr val="bg2">
                    <a:lumMod val="25000"/>
                  </a:schemeClr>
                </a:solidFill>
              </a:rPr>
              <a:t> ثم تخرج فراشة</a:t>
            </a:r>
            <a:r>
              <a:rPr lang="ar-SA" sz="3200" b="1" dirty="0">
                <a:solidFill>
                  <a:schemeClr val="bg2">
                    <a:lumMod val="25000"/>
                  </a:schemeClr>
                </a:solidFill>
              </a:rPr>
              <a:t>.</a:t>
            </a:r>
            <a:r>
              <a:rPr lang="ar-EG" sz="3200" b="1" dirty="0">
                <a:solidFill>
                  <a:schemeClr val="bg2">
                    <a:lumMod val="25000"/>
                  </a:schemeClr>
                </a:solidFill>
              </a:rPr>
              <a:t> </a:t>
            </a:r>
            <a:endParaRPr lang="en-US" sz="3200" b="1" dirty="0">
              <a:solidFill>
                <a:schemeClr val="bg2">
                  <a:lumMod val="2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ox(in)">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2" name="أستخلص النتائج.wav"/>
                                        </p:tgtEl>
                                      </p:cMediaNode>
                                    </p:audio>
                                  </p:sub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Scale>
                                      <p:cBhvr>
                                        <p:cTn id="16" dur="5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28"/>
                                        </p:tgtEl>
                                        <p:attrNameLst>
                                          <p:attrName>ppt_x</p:attrName>
                                          <p:attrName>ppt_y</p:attrName>
                                        </p:attrNameLst>
                                      </p:cBhvr>
                                    </p:animMotion>
                                    <p:animEffect transition="in" filter="fade">
                                      <p:cBhvr>
                                        <p:cTn id="18"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3" name="أفسر البيانات  ما التغيرات البسيطة.wav"/>
                                        </p:tgtEl>
                                      </p:cMediaNode>
                                    </p:audio>
                                  </p:sub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 calcmode="lin" valueType="num">
                                      <p:cBhvr>
                                        <p:cTn id="23"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9">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4" name="بيضة - يرقة - شرنقة - فراشة 8.wav"/>
                                        </p:tgtEl>
                                      </p:cMediaNode>
                                    </p:audio>
                                  </p:sub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 calcmode="lin" valueType="num">
                                      <p:cBhvr>
                                        <p:cTn id="29" dur="5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29">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5" name="من البيضة تنمو اليرقة، ث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5" grpId="0"/>
      <p:bldP spid="28" grpId="0"/>
      <p:bldP spid="29"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5"/>
          <p:cNvSpPr/>
          <p:nvPr/>
        </p:nvSpPr>
        <p:spPr bwMode="auto">
          <a:xfrm>
            <a:off x="2267744" y="539306"/>
            <a:ext cx="5228324" cy="919401"/>
          </a:xfrm>
          <a:prstGeom prst="round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r" rtl="1" fontAlgn="auto">
              <a:spcBef>
                <a:spcPts val="0"/>
              </a:spcBef>
              <a:spcAft>
                <a:spcPts val="0"/>
              </a:spcAft>
              <a:defRPr/>
            </a:pPr>
            <a:r>
              <a:rPr lang="ar-EG" sz="4800" b="1" dirty="0">
                <a:solidFill>
                  <a:srgbClr val="FFFF00"/>
                </a:solidFill>
                <a:latin typeface="Times New Roman" pitchFamily="18" charset="0"/>
                <a:cs typeface="+mn-cs"/>
              </a:rPr>
              <a:t>كيف تنمو اليرقة وتتغير؟ </a:t>
            </a:r>
            <a:endParaRPr lang="en-US" sz="4800" b="1" dirty="0">
              <a:solidFill>
                <a:srgbClr val="FFFF00"/>
              </a:solidFill>
              <a:latin typeface="Times New Roman" pitchFamily="18" charset="0"/>
              <a:cs typeface="+mn-cs"/>
            </a:endParaRPr>
          </a:p>
        </p:txBody>
      </p:sp>
      <p:sp>
        <p:nvSpPr>
          <p:cNvPr id="25" name="TextBox 1"/>
          <p:cNvSpPr txBox="1"/>
          <p:nvPr/>
        </p:nvSpPr>
        <p:spPr bwMode="auto">
          <a:xfrm>
            <a:off x="2489200" y="1504527"/>
            <a:ext cx="4165600" cy="768350"/>
          </a:xfrm>
          <a:prstGeom prst="rect">
            <a:avLst/>
          </a:prstGeom>
          <a:noFill/>
        </p:spPr>
        <p:txBody>
          <a:bodyPr rtlCol="1">
            <a:spAutoFit/>
          </a:bodyPr>
          <a:lstStyle/>
          <a:p>
            <a:pPr algn="r" rtl="1" fontAlgn="auto">
              <a:spcBef>
                <a:spcPts val="0"/>
              </a:spcBef>
              <a:spcAft>
                <a:spcPts val="0"/>
              </a:spcAft>
              <a:defRPr/>
            </a:pPr>
            <a:r>
              <a:rPr lang="ar-EG" sz="4400" b="1" dirty="0">
                <a:solidFill>
                  <a:schemeClr val="accent6">
                    <a:lumMod val="50000"/>
                  </a:schemeClr>
                </a:solidFill>
                <a:effectLst>
                  <a:outerShdw blurRad="50800" dist="38100" dir="8100000" algn="tr" rotWithShape="0">
                    <a:prstClr val="black">
                      <a:alpha val="40000"/>
                    </a:prstClr>
                  </a:outerShdw>
                </a:effectLst>
                <a:latin typeface="+mn-lt"/>
                <a:cs typeface="+mn-cs"/>
              </a:rPr>
              <a:t>أستخلص النتائج</a:t>
            </a:r>
            <a:endParaRPr lang="en-US" sz="4400" b="1" dirty="0">
              <a:solidFill>
                <a:schemeClr val="accent6">
                  <a:lumMod val="50000"/>
                </a:schemeClr>
              </a:solidFill>
              <a:effectLst>
                <a:outerShdw blurRad="50800" dist="38100" dir="8100000" algn="tr" rotWithShape="0">
                  <a:prstClr val="black">
                    <a:alpha val="40000"/>
                  </a:prstClr>
                </a:outerShdw>
              </a:effectLst>
              <a:latin typeface="+mn-lt"/>
              <a:cs typeface="+mn-cs"/>
            </a:endParaRPr>
          </a:p>
        </p:txBody>
      </p:sp>
      <p:sp>
        <p:nvSpPr>
          <p:cNvPr id="27" name="Rectangle 2"/>
          <p:cNvSpPr>
            <a:spLocks noChangeArrowheads="1"/>
          </p:cNvSpPr>
          <p:nvPr/>
        </p:nvSpPr>
        <p:spPr bwMode="auto">
          <a:xfrm>
            <a:off x="1672950" y="2247988"/>
            <a:ext cx="6643734" cy="646331"/>
          </a:xfrm>
          <a:prstGeom prst="rect">
            <a:avLst/>
          </a:prstGeom>
          <a:noFill/>
          <a:ln w="9525">
            <a:noFill/>
            <a:miter lim="800000"/>
            <a:headEnd/>
            <a:tailEnd/>
          </a:ln>
        </p:spPr>
        <p:txBody>
          <a:bodyPr wrap="square">
            <a:spAutoFit/>
          </a:bodyPr>
          <a:lstStyle/>
          <a:p>
            <a:pPr algn="r" rtl="1">
              <a:defRPr/>
            </a:pPr>
            <a:r>
              <a:rPr lang="ar-EG" sz="3600" b="1" dirty="0" err="1">
                <a:solidFill>
                  <a:srgbClr val="C00000"/>
                </a:solidFill>
                <a:latin typeface="Times New Roman" pitchFamily="18" charset="0"/>
                <a:cs typeface="+mn-cs"/>
              </a:rPr>
              <a:t>6-</a:t>
            </a:r>
            <a:r>
              <a:rPr lang="ar-EG" sz="3600" b="1" dirty="0">
                <a:solidFill>
                  <a:srgbClr val="C00000"/>
                </a:solidFill>
                <a:latin typeface="Times New Roman" pitchFamily="18" charset="0"/>
                <a:cs typeface="+mn-cs"/>
              </a:rPr>
              <a:t> </a:t>
            </a:r>
            <a:r>
              <a:rPr lang="ar-SA" sz="3600" b="1" dirty="0">
                <a:solidFill>
                  <a:srgbClr val="C00000"/>
                </a:solidFill>
                <a:latin typeface="Times New Roman" pitchFamily="18" charset="0"/>
                <a:cs typeface="+mn-cs"/>
              </a:rPr>
              <a:t>أستنتج</a:t>
            </a:r>
            <a:r>
              <a:rPr lang="ar-EG" sz="3600" b="1" dirty="0" err="1">
                <a:solidFill>
                  <a:srgbClr val="C00000"/>
                </a:solidFill>
                <a:latin typeface="Times New Roman" pitchFamily="18" charset="0"/>
                <a:cs typeface="+mn-cs"/>
              </a:rPr>
              <a:t>.</a:t>
            </a:r>
            <a:r>
              <a:rPr lang="ar-EG" sz="3600" b="1" dirty="0">
                <a:latin typeface="Times New Roman" pitchFamily="18" charset="0"/>
                <a:cs typeface="+mn-cs"/>
              </a:rPr>
              <a:t> ما </a:t>
            </a:r>
            <a:r>
              <a:rPr lang="ar-SA" sz="3600" b="1" dirty="0">
                <a:latin typeface="Times New Roman" pitchFamily="18" charset="0"/>
                <a:cs typeface="+mn-cs"/>
              </a:rPr>
              <a:t>مراحل دورة حياة الفراشة؟</a:t>
            </a:r>
            <a:endParaRPr lang="en-US" sz="3600" dirty="0">
              <a:latin typeface="Times New Roman" pitchFamily="18" charset="0"/>
              <a:cs typeface="+mn-cs"/>
            </a:endParaRPr>
          </a:p>
        </p:txBody>
      </p:sp>
      <p:sp>
        <p:nvSpPr>
          <p:cNvPr id="30" name="Rectangle 1"/>
          <p:cNvSpPr>
            <a:spLocks noChangeArrowheads="1"/>
          </p:cNvSpPr>
          <p:nvPr/>
        </p:nvSpPr>
        <p:spPr bwMode="auto">
          <a:xfrm>
            <a:off x="2163772" y="2950024"/>
            <a:ext cx="6143668" cy="3539430"/>
          </a:xfrm>
          <a:prstGeom prst="rect">
            <a:avLst/>
          </a:prstGeom>
          <a:noFill/>
          <a:ln>
            <a:noFill/>
            <a:headEnd/>
            <a:tailEnd/>
          </a:ln>
          <a:effectLst/>
        </p:spPr>
        <p:style>
          <a:lnRef idx="3">
            <a:schemeClr val="lt1"/>
          </a:lnRef>
          <a:fillRef idx="1">
            <a:schemeClr val="accent4"/>
          </a:fillRef>
          <a:effectRef idx="1">
            <a:schemeClr val="accent4"/>
          </a:effectRef>
          <a:fontRef idx="minor">
            <a:schemeClr val="lt1"/>
          </a:fontRef>
        </p:style>
        <p:txBody>
          <a:bodyPr wrap="square" anchor="ctr">
            <a:spAutoFit/>
          </a:bodyPr>
          <a:lstStyle/>
          <a:p>
            <a:pPr algn="justLow" rtl="1"/>
            <a:r>
              <a:rPr lang="ar-EG" sz="3200" b="1" dirty="0">
                <a:solidFill>
                  <a:srgbClr val="C00000"/>
                </a:solidFill>
              </a:rPr>
              <a:t>1ــ البيضة: </a:t>
            </a:r>
            <a:r>
              <a:rPr lang="ar-EG" sz="3200" b="1" dirty="0">
                <a:solidFill>
                  <a:srgbClr val="7030A0"/>
                </a:solidFill>
              </a:rPr>
              <a:t>تبدأ دورة حياة الفراشة بالبيضة.</a:t>
            </a:r>
          </a:p>
          <a:p>
            <a:pPr algn="justLow" rtl="1"/>
            <a:r>
              <a:rPr lang="ar-EG" sz="3200" b="1" dirty="0">
                <a:solidFill>
                  <a:srgbClr val="C00000"/>
                </a:solidFill>
              </a:rPr>
              <a:t>2ــ اليرقة: </a:t>
            </a:r>
            <a:r>
              <a:rPr lang="ar-EG" sz="3200" b="1" dirty="0">
                <a:solidFill>
                  <a:srgbClr val="7030A0"/>
                </a:solidFill>
              </a:rPr>
              <a:t>تفقس البيضة وتخرج منها يرقة تأكل أوراق الشجر.</a:t>
            </a:r>
          </a:p>
          <a:p>
            <a:pPr algn="ctr" rtl="1"/>
            <a:r>
              <a:rPr lang="ar-EG" sz="3200" b="1" dirty="0">
                <a:solidFill>
                  <a:srgbClr val="C00000"/>
                </a:solidFill>
              </a:rPr>
              <a:t>3ــ الشرنقة: </a:t>
            </a:r>
            <a:r>
              <a:rPr lang="ar-EG" sz="3200" b="1" dirty="0">
                <a:solidFill>
                  <a:srgbClr val="7030A0"/>
                </a:solidFill>
              </a:rPr>
              <a:t>تصنع اليرقة شرنقة حول نفسها وتتحول بداخلها وين</a:t>
            </a:r>
            <a:r>
              <a:rPr lang="ar-SA" sz="3200" b="1" dirty="0">
                <a:solidFill>
                  <a:srgbClr val="7030A0"/>
                </a:solidFill>
              </a:rPr>
              <a:t>م</a:t>
            </a:r>
            <a:r>
              <a:rPr lang="ar-EG" sz="3200" b="1" dirty="0">
                <a:solidFill>
                  <a:srgbClr val="7030A0"/>
                </a:solidFill>
              </a:rPr>
              <a:t>و لها جناحان.</a:t>
            </a:r>
          </a:p>
          <a:p>
            <a:pPr algn="justLow" rtl="1"/>
            <a:r>
              <a:rPr lang="ar-EG" sz="3200" b="1" dirty="0">
                <a:solidFill>
                  <a:srgbClr val="C00000"/>
                </a:solidFill>
              </a:rPr>
              <a:t>4</a:t>
            </a:r>
            <a:r>
              <a:rPr lang="ar-SA" sz="3200" b="1" dirty="0">
                <a:solidFill>
                  <a:srgbClr val="C00000"/>
                </a:solidFill>
              </a:rPr>
              <a:t>-</a:t>
            </a:r>
            <a:r>
              <a:rPr lang="ar-EG" sz="3200" b="1" dirty="0">
                <a:solidFill>
                  <a:srgbClr val="C00000"/>
                </a:solidFill>
              </a:rPr>
              <a:t> الفراشة: </a:t>
            </a:r>
            <a:r>
              <a:rPr lang="ar-EG" sz="3200" b="1" dirty="0">
                <a:solidFill>
                  <a:srgbClr val="7030A0"/>
                </a:solidFill>
              </a:rPr>
              <a:t>بعد أيام تخرج من الشرنقة وتصبح فراشة تطير.</a:t>
            </a:r>
            <a:endParaRPr lang="en-US" sz="3200"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5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Scale>
                                      <p:cBhvr>
                                        <p:cTn id="14"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7"/>
                                        </p:tgtEl>
                                        <p:attrNameLst>
                                          <p:attrName>ppt_x</p:attrName>
                                          <p:attrName>ppt_y</p:attrName>
                                        </p:attrNameLst>
                                      </p:cBhvr>
                                    </p:animMotion>
                                    <p:animEffect transition="in" filter="fade">
                                      <p:cBhvr>
                                        <p:cTn id="16" dur="500"/>
                                        <p:tgtEl>
                                          <p:spTgt spid="27"/>
                                        </p:tgtEl>
                                      </p:cBhvr>
                                    </p:animEffect>
                                  </p:childTnLst>
                                  <p:subTnLst>
                                    <p:audio>
                                      <p:cMediaNode>
                                        <p:cTn display="0" masterRel="sameClick">
                                          <p:stCondLst>
                                            <p:cond evt="begin" delay="0">
                                              <p:tn val="12"/>
                                            </p:cond>
                                          </p:stCondLst>
                                          <p:endCondLst>
                                            <p:cond evt="onStopAudio" delay="0">
                                              <p:tgtEl>
                                                <p:sldTgt/>
                                              </p:tgtEl>
                                            </p:cond>
                                          </p:endCondLst>
                                        </p:cTn>
                                        <p:tgtEl>
                                          <p:sndTgt r:embed="rId2" name="أستنتج ما مراحل دورة حياة الفراشة.wav"/>
                                        </p:tgtEl>
                                      </p:cMediaNode>
                                    </p:audio>
                                  </p:sub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 calcmode="lin" valueType="num">
                                      <p:cBhvr>
                                        <p:cTn id="21"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0">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البيضة  تبدأ دورة حياة الفراشة بالبيضة.wav"/>
                                        </p:tgtEl>
                                      </p:cMediaNode>
                                    </p:audio>
                                  </p:sub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 calcmode="lin" valueType="num">
                                      <p:cBhvr>
                                        <p:cTn id="27" dur="500" fill="hold"/>
                                        <p:tgtEl>
                                          <p:spTgt spid="30">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30">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4" name="اليرقة  تفقس البيضة وتخرج منها يرقة.wav"/>
                                        </p:tgtEl>
                                      </p:cMediaNode>
                                    </p:audio>
                                  </p:sub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30">
                                            <p:txEl>
                                              <p:pRg st="2" end="2"/>
                                            </p:txEl>
                                          </p:spTgt>
                                        </p:tgtEl>
                                        <p:attrNameLst>
                                          <p:attrName>style.visibility</p:attrName>
                                        </p:attrNameLst>
                                      </p:cBhvr>
                                      <p:to>
                                        <p:strVal val="visible"/>
                                      </p:to>
                                    </p:set>
                                    <p:anim calcmode="lin" valueType="num">
                                      <p:cBhvr>
                                        <p:cTn id="33" dur="500" fill="hold"/>
                                        <p:tgtEl>
                                          <p:spTgt spid="30">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0">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5" name="الشرنقة  تصنع اليرقة شرنقة حول.wav"/>
                                        </p:tgtEl>
                                      </p:cMediaNode>
                                    </p:audio>
                                  </p:sub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 calcmode="lin" valueType="num">
                                      <p:cBhvr>
                                        <p:cTn id="39" dur="500" fill="hold"/>
                                        <p:tgtEl>
                                          <p:spTgt spid="30">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30">
                                            <p:txEl>
                                              <p:pRg st="3" end="3"/>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الفراشة  بعد أيام تخرج من الشرنقة وتصبح فراش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5" grpId="0"/>
      <p:bldP spid="27" grpId="0"/>
      <p:bldP spid="30" grpId="0" uiExpand="1"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7822</TotalTime>
  <Words>2636</Words>
  <Application>Microsoft Office PowerPoint</Application>
  <PresentationFormat>عرض على الشاشة (4:3)</PresentationFormat>
  <Paragraphs>326</Paragraphs>
  <Slides>61</Slides>
  <Notes>1</Notes>
  <HiddenSlides>0</HiddenSlides>
  <MMClips>0</MMClips>
  <ScaleCrop>false</ScaleCrop>
  <HeadingPairs>
    <vt:vector size="6" baseType="variant">
      <vt:variant>
        <vt:lpstr>الخطوط المستخدمة</vt:lpstr>
      </vt:variant>
      <vt:variant>
        <vt:i4>6</vt:i4>
      </vt:variant>
      <vt:variant>
        <vt:lpstr>نسق</vt:lpstr>
      </vt:variant>
      <vt:variant>
        <vt:i4>4</vt:i4>
      </vt:variant>
      <vt:variant>
        <vt:lpstr>عناوين الشرائح</vt:lpstr>
      </vt:variant>
      <vt:variant>
        <vt:i4>61</vt:i4>
      </vt:variant>
    </vt:vector>
  </HeadingPairs>
  <TitlesOfParts>
    <vt:vector size="71" baseType="lpstr">
      <vt:lpstr>Andalus</vt:lpstr>
      <vt:lpstr>Arial</vt:lpstr>
      <vt:lpstr>Calibri</vt:lpstr>
      <vt:lpstr>Times New Roman</vt:lpstr>
      <vt:lpstr>Traditional Arabic</vt:lpstr>
      <vt:lpstr>Wingdings</vt:lpstr>
      <vt:lpstr>Office Theme</vt:lpstr>
      <vt:lpstr>سمة Office</vt:lpstr>
      <vt:lpstr>1_Office Theme</vt:lpstr>
      <vt:lpstr>تصميم افتراضي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3ب- الوحدة الأولى - الفصل الثاني</dc:title>
  <dc:subject>2- الدرس الثاني:  دورات حياة الحيوانات</dc:subject>
  <dc:creator>أ/بندر الحازمي</dc:creator>
  <cp:keywords>حقيبة إنجاز المعلم والمعلمة</cp:keywords>
  <cp:lastModifiedBy>noura aloreek</cp:lastModifiedBy>
  <cp:revision>875</cp:revision>
  <dcterms:created xsi:type="dcterms:W3CDTF">2011-03-10T11:48:25Z</dcterms:created>
  <dcterms:modified xsi:type="dcterms:W3CDTF">2022-09-23T09:57:03Z</dcterms:modified>
</cp:coreProperties>
</file>