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58"/>
  </p:notesMasterIdLst>
  <p:sldIdLst>
    <p:sldId id="256" r:id="rId2"/>
    <p:sldId id="257" r:id="rId3"/>
    <p:sldId id="408" r:id="rId4"/>
    <p:sldId id="258" r:id="rId5"/>
    <p:sldId id="259" r:id="rId6"/>
    <p:sldId id="373" r:id="rId7"/>
    <p:sldId id="260" r:id="rId8"/>
    <p:sldId id="263" r:id="rId9"/>
    <p:sldId id="264" r:id="rId10"/>
    <p:sldId id="376" r:id="rId11"/>
    <p:sldId id="377" r:id="rId12"/>
    <p:sldId id="378" r:id="rId13"/>
    <p:sldId id="268" r:id="rId14"/>
    <p:sldId id="269" r:id="rId15"/>
    <p:sldId id="409" r:id="rId16"/>
    <p:sldId id="270" r:id="rId17"/>
    <p:sldId id="410" r:id="rId18"/>
    <p:sldId id="412" r:id="rId19"/>
    <p:sldId id="271" r:id="rId20"/>
    <p:sldId id="273" r:id="rId21"/>
    <p:sldId id="274" r:id="rId22"/>
    <p:sldId id="275" r:id="rId23"/>
    <p:sldId id="277" r:id="rId24"/>
    <p:sldId id="279" r:id="rId25"/>
    <p:sldId id="321" r:id="rId26"/>
    <p:sldId id="280" r:id="rId27"/>
    <p:sldId id="281" r:id="rId28"/>
    <p:sldId id="320" r:id="rId29"/>
    <p:sldId id="282" r:id="rId30"/>
    <p:sldId id="283" r:id="rId31"/>
    <p:sldId id="395" r:id="rId32"/>
    <p:sldId id="284" r:id="rId33"/>
    <p:sldId id="286" r:id="rId34"/>
    <p:sldId id="287" r:id="rId35"/>
    <p:sldId id="288" r:id="rId36"/>
    <p:sldId id="289" r:id="rId37"/>
    <p:sldId id="291" r:id="rId38"/>
    <p:sldId id="380" r:id="rId39"/>
    <p:sldId id="292" r:id="rId40"/>
    <p:sldId id="294" r:id="rId41"/>
    <p:sldId id="295" r:id="rId42"/>
    <p:sldId id="296" r:id="rId43"/>
    <p:sldId id="298" r:id="rId44"/>
    <p:sldId id="300" r:id="rId45"/>
    <p:sldId id="301" r:id="rId46"/>
    <p:sldId id="302" r:id="rId47"/>
    <p:sldId id="303" r:id="rId48"/>
    <p:sldId id="304" r:id="rId49"/>
    <p:sldId id="306" r:id="rId50"/>
    <p:sldId id="307" r:id="rId51"/>
    <p:sldId id="308" r:id="rId52"/>
    <p:sldId id="309" r:id="rId53"/>
    <p:sldId id="310" r:id="rId54"/>
    <p:sldId id="311" r:id="rId55"/>
    <p:sldId id="312" r:id="rId56"/>
    <p:sldId id="313" r:id="rId57"/>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6600CC"/>
    <a:srgbClr val="66FFCC"/>
    <a:srgbClr val="66FFFF"/>
    <a:srgbClr val="CCCCFF"/>
    <a:srgbClr val="CC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054" autoAdjust="0"/>
    <p:restoredTop sz="90391" autoAdjust="0"/>
  </p:normalViewPr>
  <p:slideViewPr>
    <p:cSldViewPr>
      <p:cViewPr varScale="1">
        <p:scale>
          <a:sx n="54" d="100"/>
          <a:sy n="54" d="100"/>
        </p:scale>
        <p:origin x="90" y="29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5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A7EB23DD-2A4E-40C8-BE05-5CC15FC51418}" type="datetimeFigureOut">
              <a:rPr lang="ar-EG"/>
              <a:pPr>
                <a:defRPr/>
              </a:pPr>
              <a:t>30/09/1442</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3835CDBC-BC6F-4CF1-9BF1-368EBBE7FCAC}" type="slidenum">
              <a:rPr lang="ar-EG"/>
              <a:pPr>
                <a:defRPr/>
              </a:pPr>
              <a:t>‹#›</a:t>
            </a:fld>
            <a:endParaRPr lang="ar-EG"/>
          </a:p>
        </p:txBody>
      </p:sp>
    </p:spTree>
    <p:extLst>
      <p:ext uri="{BB962C8B-B14F-4D97-AF65-F5344CB8AC3E}">
        <p14:creationId xmlns:p14="http://schemas.microsoft.com/office/powerpoint/2010/main" val="322212157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FD594D7-3379-484F-A651-7BD5BFAE091D}" type="datetime8">
              <a:rPr lang="ar-EG" smtClean="0"/>
              <a:t>11 أيار، 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6" name="Slide Number Placeholder 5"/>
          <p:cNvSpPr>
            <a:spLocks noGrp="1"/>
          </p:cNvSpPr>
          <p:nvPr>
            <p:ph type="sldNum" sz="quarter" idx="12"/>
          </p:nvPr>
        </p:nvSpPr>
        <p:spPr/>
        <p:txBody>
          <a:bodyPr/>
          <a:lstStyle>
            <a:lvl1pPr>
              <a:defRPr/>
            </a:lvl1pPr>
          </a:lstStyle>
          <a:p>
            <a:pPr>
              <a:defRPr/>
            </a:pPr>
            <a:fld id="{302C349B-4F53-481A-889F-C2968D1CEC94}"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1A47C070-D45D-4F61-992A-1FB9895CEF16}" type="datetime8">
              <a:rPr lang="ar-EG" smtClean="0"/>
              <a:t>11 أيار، 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6" name="Slide Number Placeholder 5"/>
          <p:cNvSpPr>
            <a:spLocks noGrp="1"/>
          </p:cNvSpPr>
          <p:nvPr>
            <p:ph type="sldNum" sz="quarter" idx="12"/>
          </p:nvPr>
        </p:nvSpPr>
        <p:spPr/>
        <p:txBody>
          <a:bodyPr/>
          <a:lstStyle>
            <a:lvl1pPr>
              <a:defRPr/>
            </a:lvl1pPr>
          </a:lstStyle>
          <a:p>
            <a:pPr>
              <a:defRPr/>
            </a:pPr>
            <a:fld id="{1F0CC013-EB65-4813-A25F-FD6F9EC45A24}"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7014465E-3E1F-4DFD-810B-61F7402DCE27}" type="datetime8">
              <a:rPr lang="ar-EG" smtClean="0"/>
              <a:t>11 أيار، 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6" name="Slide Number Placeholder 5"/>
          <p:cNvSpPr>
            <a:spLocks noGrp="1"/>
          </p:cNvSpPr>
          <p:nvPr>
            <p:ph type="sldNum" sz="quarter" idx="12"/>
          </p:nvPr>
        </p:nvSpPr>
        <p:spPr/>
        <p:txBody>
          <a:bodyPr/>
          <a:lstStyle>
            <a:lvl1pPr>
              <a:defRPr/>
            </a:lvl1pPr>
          </a:lstStyle>
          <a:p>
            <a:pPr>
              <a:defRPr/>
            </a:pPr>
            <a:fld id="{3E9D7CC6-1D30-443B-A67A-C0EB24E89BC8}"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636522D3-7EF9-47B0-8461-A9F4F14AC3A8}" type="datetime8">
              <a:rPr lang="ar-EG" smtClean="0"/>
              <a:t>11 أيار، 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6" name="Slide Number Placeholder 5"/>
          <p:cNvSpPr>
            <a:spLocks noGrp="1"/>
          </p:cNvSpPr>
          <p:nvPr>
            <p:ph type="sldNum" sz="quarter" idx="12"/>
          </p:nvPr>
        </p:nvSpPr>
        <p:spPr/>
        <p:txBody>
          <a:bodyPr/>
          <a:lstStyle>
            <a:lvl1pPr>
              <a:defRPr/>
            </a:lvl1pPr>
          </a:lstStyle>
          <a:p>
            <a:pPr>
              <a:defRPr/>
            </a:pPr>
            <a:fld id="{244C91EF-7656-4591-B102-F21CB12DC070}"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C263D7-B571-4E8D-B9FB-06EBFBF3BF5E}" type="datetime8">
              <a:rPr lang="ar-EG" smtClean="0"/>
              <a:t>11 أيار، 21</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6" name="Slide Number Placeholder 5"/>
          <p:cNvSpPr>
            <a:spLocks noGrp="1"/>
          </p:cNvSpPr>
          <p:nvPr>
            <p:ph type="sldNum" sz="quarter" idx="12"/>
          </p:nvPr>
        </p:nvSpPr>
        <p:spPr/>
        <p:txBody>
          <a:bodyPr/>
          <a:lstStyle>
            <a:lvl1pPr>
              <a:defRPr/>
            </a:lvl1pPr>
          </a:lstStyle>
          <a:p>
            <a:pPr>
              <a:defRPr/>
            </a:pPr>
            <a:fld id="{8D040E04-1376-4FD9-A4B0-FCAC3EA24828}"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F37831FA-B4CC-41DE-8035-ED1E374ABB3E}" type="datetime8">
              <a:rPr lang="ar-EG" smtClean="0"/>
              <a:t>11 أيار، 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7" name="Slide Number Placeholder 5"/>
          <p:cNvSpPr>
            <a:spLocks noGrp="1"/>
          </p:cNvSpPr>
          <p:nvPr>
            <p:ph type="sldNum" sz="quarter" idx="12"/>
          </p:nvPr>
        </p:nvSpPr>
        <p:spPr/>
        <p:txBody>
          <a:bodyPr/>
          <a:lstStyle>
            <a:lvl1pPr>
              <a:defRPr/>
            </a:lvl1pPr>
          </a:lstStyle>
          <a:p>
            <a:pPr>
              <a:defRPr/>
            </a:pPr>
            <a:fld id="{9206C007-8C64-4671-A8FF-F20E2F1492F8}"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C05D5F12-9744-4178-926F-3C376DBCC008}" type="datetime8">
              <a:rPr lang="ar-EG" smtClean="0"/>
              <a:t>11 أيار، 21</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9" name="Slide Number Placeholder 5"/>
          <p:cNvSpPr>
            <a:spLocks noGrp="1"/>
          </p:cNvSpPr>
          <p:nvPr>
            <p:ph type="sldNum" sz="quarter" idx="12"/>
          </p:nvPr>
        </p:nvSpPr>
        <p:spPr/>
        <p:txBody>
          <a:bodyPr/>
          <a:lstStyle>
            <a:lvl1pPr>
              <a:defRPr/>
            </a:lvl1pPr>
          </a:lstStyle>
          <a:p>
            <a:pPr>
              <a:defRPr/>
            </a:pPr>
            <a:fld id="{58EE8B66-D92F-409D-BC27-A25EDF70C280}"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0EAC0B74-A92C-45D6-8478-4EBF1C635B9C}" type="datetime8">
              <a:rPr lang="ar-EG" smtClean="0"/>
              <a:t>11 أيار، 21</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5" name="Slide Number Placeholder 5"/>
          <p:cNvSpPr>
            <a:spLocks noGrp="1"/>
          </p:cNvSpPr>
          <p:nvPr>
            <p:ph type="sldNum" sz="quarter" idx="12"/>
          </p:nvPr>
        </p:nvSpPr>
        <p:spPr/>
        <p:txBody>
          <a:bodyPr/>
          <a:lstStyle>
            <a:lvl1pPr>
              <a:defRPr/>
            </a:lvl1pPr>
          </a:lstStyle>
          <a:p>
            <a:pPr>
              <a:defRPr/>
            </a:pPr>
            <a:fld id="{15521180-B361-4DB7-A0E2-B7F4062AEDA1}"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0D63F5-A297-4A37-92D1-F9A04AF40C65}" type="datetime8">
              <a:rPr lang="ar-EG" smtClean="0"/>
              <a:t>11 أيار، 21</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4" name="Slide Number Placeholder 5"/>
          <p:cNvSpPr>
            <a:spLocks noGrp="1"/>
          </p:cNvSpPr>
          <p:nvPr>
            <p:ph type="sldNum" sz="quarter" idx="12"/>
          </p:nvPr>
        </p:nvSpPr>
        <p:spPr/>
        <p:txBody>
          <a:bodyPr/>
          <a:lstStyle>
            <a:lvl1pPr>
              <a:defRPr/>
            </a:lvl1pPr>
          </a:lstStyle>
          <a:p>
            <a:pPr>
              <a:defRPr/>
            </a:pPr>
            <a:fld id="{79ED1ED4-734E-45B7-92AB-5B35F0835F67}"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8082C4-D28E-4A2C-890A-54A800DB7EBE}" type="datetime8">
              <a:rPr lang="ar-EG" smtClean="0"/>
              <a:t>11 أيار، 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7" name="Slide Number Placeholder 5"/>
          <p:cNvSpPr>
            <a:spLocks noGrp="1"/>
          </p:cNvSpPr>
          <p:nvPr>
            <p:ph type="sldNum" sz="quarter" idx="12"/>
          </p:nvPr>
        </p:nvSpPr>
        <p:spPr/>
        <p:txBody>
          <a:bodyPr/>
          <a:lstStyle>
            <a:lvl1pPr>
              <a:defRPr/>
            </a:lvl1pPr>
          </a:lstStyle>
          <a:p>
            <a:pPr>
              <a:defRPr/>
            </a:pPr>
            <a:fld id="{9469D49B-65D5-49C5-845E-447C34FFD972}"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7C2BC2-19AB-4E94-9B2F-3662B363BEAC}" type="datetime8">
              <a:rPr lang="ar-EG" smtClean="0"/>
              <a:t>11 أيار، 21</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smtClean="0"/>
              <a:t>حقيبة إنجاز الطالب والطالبة</a:t>
            </a:r>
            <a:endParaRPr lang="ar-EG"/>
          </a:p>
        </p:txBody>
      </p:sp>
      <p:sp>
        <p:nvSpPr>
          <p:cNvPr id="7" name="Slide Number Placeholder 5"/>
          <p:cNvSpPr>
            <a:spLocks noGrp="1"/>
          </p:cNvSpPr>
          <p:nvPr>
            <p:ph type="sldNum" sz="quarter" idx="12"/>
          </p:nvPr>
        </p:nvSpPr>
        <p:spPr/>
        <p:txBody>
          <a:bodyPr/>
          <a:lstStyle>
            <a:lvl1pPr>
              <a:defRPr/>
            </a:lvl1pPr>
          </a:lstStyle>
          <a:p>
            <a:pPr>
              <a:defRPr/>
            </a:pPr>
            <a:fld id="{B9395210-7DDF-42F4-B698-C8186BE032F4}" type="slidenum">
              <a:rPr lang="ar-EG"/>
              <a:pPr>
                <a:defRPr/>
              </a:pPr>
              <a:t>‹#›</a:t>
            </a:fld>
            <a:endParaRPr lang="ar-EG"/>
          </a:p>
        </p:txBody>
      </p:sp>
    </p:spTree>
  </p:cSld>
  <p:clrMapOvr>
    <a:masterClrMapping/>
  </p:clrMapOvr>
  <p:transition>
    <p:wheel spokes="2"/>
    <p:sndAc>
      <p:stSnd>
        <p:snd r:embed="rId1" name="0140 - bell doing.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BBB65F9-3E7E-4F6E-84D5-278C5BCC650D}" type="datetime8">
              <a:rPr lang="ar-EG" smtClean="0"/>
              <a:t>11 أيار، 21</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smtClean="0"/>
              <a:t>حقيبة إنجاز الطالب والطالبة</a:t>
            </a:r>
            <a:endParaRPr lang="ar-EG"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7F22755-C0B0-4695-92CD-B4F72FC32FF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2"/>
    <p:sndAc>
      <p:stSnd>
        <p:snd r:embed="rId13" name="0140 - bell doing.wav"/>
      </p:stSnd>
    </p:sndAc>
  </p:transition>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8.wav"/><Relationship Id="rId4" Type="http://schemas.openxmlformats.org/officeDocument/2006/relationships/audio" Target="../media/audio27.wav"/></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0.wav"/><Relationship Id="rId4" Type="http://schemas.openxmlformats.org/officeDocument/2006/relationships/audio" Target="../media/audio29.wav"/></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2.wav"/><Relationship Id="rId4" Type="http://schemas.openxmlformats.org/officeDocument/2006/relationships/audio" Target="../media/audio31.wav"/></Relationships>
</file>

<file path=ppt/slides/_rels/slide13.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audio" Target="../media/audio1.wav"/><Relationship Id="rId16" Type="http://schemas.openxmlformats.org/officeDocument/2006/relationships/audio" Target="../media/audio50.wav"/><Relationship Id="rId1" Type="http://schemas.openxmlformats.org/officeDocument/2006/relationships/slideLayout" Target="../slideLayouts/slideLayout7.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audio" Target="../media/audio4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s>
</file>

<file path=ppt/slides/_rels/slide18.xml.rels><?xml version="1.0" encoding="UTF-8" standalone="yes"?>
<Relationships xmlns="http://schemas.openxmlformats.org/package/2006/relationships"><Relationship Id="rId3" Type="http://schemas.openxmlformats.org/officeDocument/2006/relationships/audio" Target="../media/audio51.wav"/><Relationship Id="rId7" Type="http://schemas.openxmlformats.org/officeDocument/2006/relationships/audio" Target="../media/audio5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audio" Target="../media/audio52.wav"/></Relationships>
</file>

<file path=ppt/slides/_rels/slide19.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7.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audio" Target="../media/audio6.wav"/><Relationship Id="rId4" Type="http://schemas.openxmlformats.org/officeDocument/2006/relationships/audio" Target="../media/audio5.wav"/></Relationships>
</file>

<file path=ppt/slides/_rels/slide20.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2.wav"/></Relationships>
</file>

<file path=ppt/slides/_rels/slide24.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67.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0.wav"/><Relationship Id="rId5" Type="http://schemas.openxmlformats.org/officeDocument/2006/relationships/audio" Target="../media/audio69.wav"/><Relationship Id="rId4" Type="http://schemas.openxmlformats.org/officeDocument/2006/relationships/audio" Target="../media/audio68.wav"/></Relationships>
</file>

<file path=ppt/slides/_rels/slide2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11.PNG"/><Relationship Id="rId3" Type="http://schemas.openxmlformats.org/officeDocument/2006/relationships/audio" Target="../media/audio71.wav"/><Relationship Id="rId7" Type="http://schemas.openxmlformats.org/officeDocument/2006/relationships/audio" Target="../media/audio42.wav"/><Relationship Id="rId12"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4.wav"/><Relationship Id="rId11" Type="http://schemas.openxmlformats.org/officeDocument/2006/relationships/audio" Target="../media/audio76.wav"/><Relationship Id="rId5" Type="http://schemas.openxmlformats.org/officeDocument/2006/relationships/audio" Target="../media/audio73.wav"/><Relationship Id="rId10" Type="http://schemas.openxmlformats.org/officeDocument/2006/relationships/audio" Target="../media/audio45.wav"/><Relationship Id="rId4" Type="http://schemas.openxmlformats.org/officeDocument/2006/relationships/audio" Target="../media/audio72.wav"/><Relationship Id="rId9" Type="http://schemas.openxmlformats.org/officeDocument/2006/relationships/audio" Target="../media/audio75.wav"/></Relationships>
</file>

<file path=ppt/slides/_rels/slide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0.wav"/><Relationship Id="rId4" Type="http://schemas.openxmlformats.org/officeDocument/2006/relationships/audio" Target="../media/audio79.wav"/></Relationships>
</file>

<file path=ppt/slides/_rels/slide31.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2.wav"/></Relationships>
</file>

<file path=ppt/slides/_rels/slide33.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7.wav"/></Relationships>
</file>

<file path=ppt/slides/_rels/slide37.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90.wav"/><Relationship Id="rId4" Type="http://schemas.openxmlformats.org/officeDocument/2006/relationships/audio" Target="../media/audio89.wav"/></Relationships>
</file>

<file path=ppt/slides/_rels/slide38.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2.wav"/></Relationships>
</file>

<file path=ppt/slides/_rels/slide39.xml.rels><?xml version="1.0" encoding="UTF-8" standalone="yes"?>
<Relationships xmlns="http://schemas.openxmlformats.org/package/2006/relationships"><Relationship Id="rId3" Type="http://schemas.openxmlformats.org/officeDocument/2006/relationships/audio" Target="../media/audio9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4.wav"/></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3" Type="http://schemas.openxmlformats.org/officeDocument/2006/relationships/audio" Target="../media/audio9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audio" Target="../media/audio101.wav"/><Relationship Id="rId3" Type="http://schemas.openxmlformats.org/officeDocument/2006/relationships/audio" Target="../media/audio96.wav"/><Relationship Id="rId7" Type="http://schemas.openxmlformats.org/officeDocument/2006/relationships/audio" Target="../media/audio10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9.wav"/><Relationship Id="rId5" Type="http://schemas.openxmlformats.org/officeDocument/2006/relationships/audio" Target="../media/audio98.wav"/><Relationship Id="rId4" Type="http://schemas.openxmlformats.org/officeDocument/2006/relationships/audio" Target="../media/audio97.wav"/><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3.wav"/><Relationship Id="rId4" Type="http://schemas.openxmlformats.org/officeDocument/2006/relationships/audio" Target="../media/audio46.wav"/></Relationships>
</file>

<file path=ppt/slides/_rels/slide43.xml.rels><?xml version="1.0" encoding="UTF-8" standalone="yes"?>
<Relationships xmlns="http://schemas.openxmlformats.org/package/2006/relationships"><Relationship Id="rId3" Type="http://schemas.openxmlformats.org/officeDocument/2006/relationships/audio" Target="../media/audio10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0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0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audio10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audio" Target="../media/audio110.wav"/><Relationship Id="rId4" Type="http://schemas.openxmlformats.org/officeDocument/2006/relationships/audio" Target="../media/audio109.wav"/></Relationships>
</file>

<file path=ppt/slides/_rels/slide48.xml.rels><?xml version="1.0" encoding="UTF-8" standalone="yes"?>
<Relationships xmlns="http://schemas.openxmlformats.org/package/2006/relationships"><Relationship Id="rId3" Type="http://schemas.openxmlformats.org/officeDocument/2006/relationships/audio" Target="../media/audio11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2.wav"/></Relationships>
</file>

<file path=ppt/slides/_rels/slide49.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5.wav"/><Relationship Id="rId4" Type="http://schemas.openxmlformats.org/officeDocument/2006/relationships/audio" Target="../media/audio14.wav"/></Relationships>
</file>

<file path=ppt/slides/_rels/slide50.xml.rels><?xml version="1.0" encoding="UTF-8" standalone="yes"?>
<Relationships xmlns="http://schemas.openxmlformats.org/package/2006/relationships"><Relationship Id="rId3" Type="http://schemas.openxmlformats.org/officeDocument/2006/relationships/audio" Target="../media/audio11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audio" Target="../media/audio11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audio" Target="../media/audio116.wav"/></Relationships>
</file>

<file path=ppt/slides/_rels/slide52.xml.rels><?xml version="1.0" encoding="UTF-8" standalone="yes"?>
<Relationships xmlns="http://schemas.openxmlformats.org/package/2006/relationships"><Relationship Id="rId3" Type="http://schemas.openxmlformats.org/officeDocument/2006/relationships/audio" Target="../media/audio11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audio" Target="../media/audio11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audio" Target="../media/audio11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audio" Target="../media/audio12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12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22.wav"/></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8.png"/><Relationship Id="rId3" Type="http://schemas.openxmlformats.org/officeDocument/2006/relationships/audio" Target="../media/audio16.wav"/><Relationship Id="rId7" Type="http://schemas.openxmlformats.org/officeDocument/2006/relationships/audio" Target="../media/audio19.wav"/><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8.wav"/><Relationship Id="rId11" Type="http://schemas.openxmlformats.org/officeDocument/2006/relationships/image" Target="../media/image6.png"/><Relationship Id="rId5" Type="http://schemas.openxmlformats.org/officeDocument/2006/relationships/audio" Target="../media/audio17.wav"/><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4.wav"/></Relationships>
</file>

<file path=ppt/slides/_rels/slide9.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6.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2"/>
          <p:cNvSpPr/>
          <p:nvPr/>
        </p:nvSpPr>
        <p:spPr bwMode="auto">
          <a:xfrm>
            <a:off x="3131840" y="1340768"/>
            <a:ext cx="2774950" cy="83026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ar-EG" sz="4800" b="1" dirty="0">
                <a:latin typeface="+mn-lt"/>
                <a:cs typeface="+mn-cs"/>
              </a:rPr>
              <a:t>الدرس الثاني</a:t>
            </a:r>
          </a:p>
        </p:txBody>
      </p:sp>
      <p:sp>
        <p:nvSpPr>
          <p:cNvPr id="11" name="مستطيل 227"/>
          <p:cNvSpPr>
            <a:spLocks noChangeArrowheads="1"/>
          </p:cNvSpPr>
          <p:nvPr/>
        </p:nvSpPr>
        <p:spPr bwMode="auto">
          <a:xfrm>
            <a:off x="1974552" y="2492896"/>
            <a:ext cx="5089525" cy="12001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r>
              <a:rPr lang="ar-EG" sz="7200" b="1" dirty="0">
                <a:solidFill>
                  <a:schemeClr val="bg1"/>
                </a:solidFill>
                <a:latin typeface="Calibri" pitchFamily="34" charset="0"/>
              </a:rPr>
              <a:t>دورات الحياة</a:t>
            </a:r>
            <a:endParaRPr lang="ar-EG" sz="8000" b="1" dirty="0">
              <a:solidFill>
                <a:schemeClr val="bg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4" name="دورات الحي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5"/>
          <p:cNvSpPr/>
          <p:nvPr/>
        </p:nvSpPr>
        <p:spPr>
          <a:xfrm>
            <a:off x="571472" y="571500"/>
            <a:ext cx="8001056" cy="1928826"/>
          </a:xfrm>
          <a:prstGeom prst="wedgeRoundRectCallout">
            <a:avLst>
              <a:gd name="adj1" fmla="val -10171"/>
              <a:gd name="adj2" fmla="val 63986"/>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4" name="TextBox 6"/>
          <p:cNvSpPr txBox="1">
            <a:spLocks noChangeArrowheads="1"/>
          </p:cNvSpPr>
          <p:nvPr/>
        </p:nvSpPr>
        <p:spPr bwMode="auto">
          <a:xfrm>
            <a:off x="928687" y="996956"/>
            <a:ext cx="7286625" cy="1077913"/>
          </a:xfrm>
          <a:prstGeom prst="rect">
            <a:avLst/>
          </a:prstGeom>
          <a:noFill/>
          <a:ln w="9525">
            <a:noFill/>
            <a:miter lim="800000"/>
            <a:headEnd/>
            <a:tailEnd/>
          </a:ln>
        </p:spPr>
        <p:txBody>
          <a:bodyPr>
            <a:spAutoFit/>
          </a:bodyPr>
          <a:lstStyle/>
          <a:p>
            <a:pPr algn="ctr"/>
            <a:r>
              <a:rPr lang="ar-EG" sz="3200" b="1" dirty="0">
                <a:solidFill>
                  <a:schemeClr val="bg1"/>
                </a:solidFill>
              </a:rPr>
              <a:t>4ـ ما أقصر مرحلة في دورة حياة الضفدع؟ وما أطول مرحلة؟</a:t>
            </a:r>
            <a:endParaRPr lang="en-US" sz="3200" b="1" dirty="0">
              <a:solidFill>
                <a:schemeClr val="bg1"/>
              </a:solidFill>
            </a:endParaRPr>
          </a:p>
        </p:txBody>
      </p:sp>
      <p:sp>
        <p:nvSpPr>
          <p:cNvPr id="8" name="TextBox 5"/>
          <p:cNvSpPr txBox="1">
            <a:spLocks noChangeArrowheads="1"/>
          </p:cNvSpPr>
          <p:nvPr/>
        </p:nvSpPr>
        <p:spPr bwMode="auto">
          <a:xfrm>
            <a:off x="495154" y="3356992"/>
            <a:ext cx="8072438" cy="23082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3600" b="1" dirty="0">
                <a:solidFill>
                  <a:srgbClr val="C00000"/>
                </a:solidFill>
              </a:rPr>
              <a:t>تبدأ المرحلة الأقصر من الخلية الواحدة إلى مرحلة أبي ذنيبة والتي تستغرق 4 أيام أما أطول مرحلة فتبدأ من المرحلة 2 ( أبي ذنيبة) وتنتهي عند المرحلة 3 وتستغرق ما يزيد عن 75 يوما.</a:t>
            </a:r>
            <a:endParaRPr lang="en-US" sz="36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alert.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ما أقصر مرحلة في.wav"/>
                                        </p:tgtEl>
                                      </p:cMediaNode>
                                    </p:audio>
                                  </p:sub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2"/>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تبدأ المرحلة الأقص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5"/>
          <p:cNvSpPr/>
          <p:nvPr/>
        </p:nvSpPr>
        <p:spPr>
          <a:xfrm>
            <a:off x="574984" y="714375"/>
            <a:ext cx="8001056" cy="1928826"/>
          </a:xfrm>
          <a:prstGeom prst="wedgeRoundRectCallout">
            <a:avLst>
              <a:gd name="adj1" fmla="val -7930"/>
              <a:gd name="adj2" fmla="val 69563"/>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4" name="TextBox 6"/>
          <p:cNvSpPr txBox="1">
            <a:spLocks noChangeArrowheads="1"/>
          </p:cNvSpPr>
          <p:nvPr/>
        </p:nvSpPr>
        <p:spPr bwMode="auto">
          <a:xfrm>
            <a:off x="932199" y="1196752"/>
            <a:ext cx="7286625" cy="708025"/>
          </a:xfrm>
          <a:prstGeom prst="rect">
            <a:avLst/>
          </a:prstGeom>
          <a:noFill/>
          <a:ln w="9525">
            <a:noFill/>
            <a:miter lim="800000"/>
            <a:headEnd/>
            <a:tailEnd/>
          </a:ln>
        </p:spPr>
        <p:txBody>
          <a:bodyPr>
            <a:spAutoFit/>
          </a:bodyPr>
          <a:lstStyle/>
          <a:p>
            <a:pPr algn="ctr"/>
            <a:r>
              <a:rPr lang="ar-EG" sz="4000" b="1" dirty="0">
                <a:solidFill>
                  <a:schemeClr val="bg1"/>
                </a:solidFill>
              </a:rPr>
              <a:t>5ـ </a:t>
            </a:r>
            <a:r>
              <a:rPr lang="ar-EG" sz="4000" b="1" dirty="0">
                <a:solidFill>
                  <a:srgbClr val="FFFF00"/>
                </a:solidFill>
              </a:rPr>
              <a:t>أستنتج: </a:t>
            </a:r>
            <a:r>
              <a:rPr lang="ar-EG" sz="4000" b="1" dirty="0">
                <a:solidFill>
                  <a:schemeClr val="bg1"/>
                </a:solidFill>
              </a:rPr>
              <a:t>متى كان التغير الأكبر للحيوان؟</a:t>
            </a:r>
            <a:endParaRPr lang="en-US" sz="4000" b="1" dirty="0">
              <a:solidFill>
                <a:schemeClr val="bg1"/>
              </a:solidFill>
            </a:endParaRPr>
          </a:p>
        </p:txBody>
      </p:sp>
      <p:sp>
        <p:nvSpPr>
          <p:cNvPr id="8" name="TextBox 5"/>
          <p:cNvSpPr txBox="1">
            <a:spLocks noChangeArrowheads="1"/>
          </p:cNvSpPr>
          <p:nvPr/>
        </p:nvSpPr>
        <p:spPr bwMode="auto">
          <a:xfrm>
            <a:off x="727440" y="3861048"/>
            <a:ext cx="7848600" cy="8302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solidFill>
                  <a:srgbClr val="C00000"/>
                </a:solidFill>
              </a:rPr>
              <a:t>بين البويضة ومرحلة أبي ذنيبة.</a:t>
            </a:r>
            <a:endParaRPr lang="en-US" sz="48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alert.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أستنتج.wav"/>
                                        </p:tgtEl>
                                      </p:cMediaNode>
                                    </p:audio>
                                  </p:sub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2"/>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بين البويضة ومرح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5"/>
          <p:cNvSpPr/>
          <p:nvPr/>
        </p:nvSpPr>
        <p:spPr>
          <a:xfrm>
            <a:off x="642909" y="634525"/>
            <a:ext cx="8001056" cy="1928826"/>
          </a:xfrm>
          <a:prstGeom prst="wedgeRoundRectCallout">
            <a:avLst>
              <a:gd name="adj1" fmla="val -7930"/>
              <a:gd name="adj2" fmla="val 69563"/>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4" name="TextBox 6"/>
          <p:cNvSpPr txBox="1">
            <a:spLocks noChangeArrowheads="1"/>
          </p:cNvSpPr>
          <p:nvPr/>
        </p:nvSpPr>
        <p:spPr bwMode="auto">
          <a:xfrm>
            <a:off x="1000124" y="938205"/>
            <a:ext cx="7286625" cy="1323975"/>
          </a:xfrm>
          <a:prstGeom prst="rect">
            <a:avLst/>
          </a:prstGeom>
          <a:noFill/>
          <a:ln w="9525">
            <a:noFill/>
            <a:miter lim="800000"/>
            <a:headEnd/>
            <a:tailEnd/>
          </a:ln>
        </p:spPr>
        <p:txBody>
          <a:bodyPr>
            <a:spAutoFit/>
          </a:bodyPr>
          <a:lstStyle/>
          <a:p>
            <a:pPr algn="ctr"/>
            <a:r>
              <a:rPr lang="ar-EG" sz="4000" b="1" dirty="0">
                <a:solidFill>
                  <a:schemeClr val="bg1"/>
                </a:solidFill>
              </a:rPr>
              <a:t>6ـ كيف يختلف الحيوان في المرحلة 2 عنه في المرحلة 4؟</a:t>
            </a:r>
            <a:endParaRPr lang="en-US" sz="4000" b="1" dirty="0">
              <a:solidFill>
                <a:schemeClr val="bg1"/>
              </a:solidFill>
            </a:endParaRPr>
          </a:p>
        </p:txBody>
      </p:sp>
      <p:sp>
        <p:nvSpPr>
          <p:cNvPr id="8" name="TextBox 5"/>
          <p:cNvSpPr txBox="1">
            <a:spLocks noChangeArrowheads="1"/>
          </p:cNvSpPr>
          <p:nvPr/>
        </p:nvSpPr>
        <p:spPr bwMode="auto">
          <a:xfrm>
            <a:off x="623528" y="3284984"/>
            <a:ext cx="7848600" cy="23082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3600" b="1" dirty="0">
                <a:solidFill>
                  <a:srgbClr val="C00000"/>
                </a:solidFill>
              </a:rPr>
              <a:t>المرحلة 2 تشبه السمكة من حيث وجود الخياشيم والذيل أما المرحلة 4 فيقصر ذيل أبي ذنيبة وتظهر 4أرجل وتختفي الخياشيم فيتخذ شكل الضفدع أكثر من السمكة.</a:t>
            </a:r>
            <a:endParaRPr lang="en-US" sz="36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alert.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كيف يختلف الحيوان.wav"/>
                                        </p:tgtEl>
                                      </p:cMediaNode>
                                    </p:audio>
                                  </p:sub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2"/>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المرحلة 2 تشبه السم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03648" y="1700808"/>
            <a:ext cx="6264696" cy="3513832"/>
          </a:xfrm>
          <a:prstGeom prst="cloud">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ar-EG" sz="7200" b="1" dirty="0">
                <a:solidFill>
                  <a:schemeClr val="bg1"/>
                </a:solidFill>
                <a:latin typeface="Calibri" pitchFamily="34" charset="0"/>
              </a:rPr>
              <a:t>أستكشف أكثر</a:t>
            </a:r>
            <a:endParaRPr lang="ar-EG" sz="8000" b="1" dirty="0">
              <a:solidFill>
                <a:schemeClr val="bg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fmla="#ppt_w*sin(2.5*pi*$)">
                                          <p:val>
                                            <p:fltVal val="0"/>
                                          </p:val>
                                        </p:tav>
                                        <p:tav tm="100000">
                                          <p:val>
                                            <p:fltVal val="1"/>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87624" y="1124744"/>
            <a:ext cx="6858000" cy="45243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latin typeface="Calibri" pitchFamily="34" charset="0"/>
              </a:rPr>
              <a:t>كيف تنمو بيضة الضفدع المخصبة إلى أبي ذنيبة؟ أستخدم الإنترنت أو مصادر أخرى في البحث عن صور تمثل الأيام الأربعة الأولى من حياة أبي ذنيبة. أناقش التغيرات التي ألاحظها. </a:t>
            </a:r>
            <a:endParaRPr lang="en-US" sz="48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كيف تنمو بيض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1115616" y="2204864"/>
            <a:ext cx="7167563" cy="23082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3600" b="1" dirty="0">
                <a:solidFill>
                  <a:srgbClr val="C00000"/>
                </a:solidFill>
              </a:rPr>
              <a:t>تنقسم البويضة المخصبة إلى خليتين ثم إلى 4 خلايا ثم إلى 8 خلايا ثم 16 خلية </a:t>
            </a:r>
            <a:r>
              <a:rPr lang="ar-EG" sz="3600" b="1" dirty="0"/>
              <a:t>وأخيراً يتخذ الجنين شكل الفصلة ويظل محاطاً ومحمياً ببيئة تشبه الهلام.</a:t>
            </a:r>
            <a:endParaRPr lang="en-US" sz="3600" dirty="0"/>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تنقسم البويض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1187624" y="2262864"/>
            <a:ext cx="6768345" cy="2389406"/>
          </a:xfrm>
          <a:prstGeom prst="cloud">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a:defRPr/>
            </a:pPr>
            <a:r>
              <a:rPr lang="ar-EG" sz="9600" b="1" dirty="0">
                <a:solidFill>
                  <a:schemeClr val="bg1"/>
                </a:solidFill>
                <a:latin typeface="Calibri" pitchFamily="34" charset="0"/>
              </a:rPr>
              <a:t>أقرأ وأتعلم</a:t>
            </a:r>
            <a:endParaRPr lang="ar-EG" sz="11500" b="1" dirty="0">
              <a:solidFill>
                <a:schemeClr val="bg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fade">
                                      <p:cBhvr>
                                        <p:cTn id="7" dur="400" decel="100000"/>
                                        <p:tgtEl>
                                          <p:spTgt spid="51201"/>
                                        </p:tgtEl>
                                      </p:cBhvr>
                                    </p:animEffect>
                                    <p:anim calcmode="lin" valueType="num">
                                      <p:cBhvr>
                                        <p:cTn id="8" dur="400" decel="100000" fill="hold"/>
                                        <p:tgtEl>
                                          <p:spTgt spid="51201"/>
                                        </p:tgtEl>
                                        <p:attrNameLst>
                                          <p:attrName>style.rotation</p:attrName>
                                        </p:attrNameLst>
                                      </p:cBhvr>
                                      <p:tavLst>
                                        <p:tav tm="0">
                                          <p:val>
                                            <p:fltVal val="-90"/>
                                          </p:val>
                                        </p:tav>
                                        <p:tav tm="100000">
                                          <p:val>
                                            <p:fltVal val="0"/>
                                          </p:val>
                                        </p:tav>
                                      </p:tavLst>
                                    </p:anim>
                                    <p:anim calcmode="lin" valueType="num">
                                      <p:cBhvr>
                                        <p:cTn id="9" dur="400" decel="100000" fill="hold"/>
                                        <p:tgtEl>
                                          <p:spTgt spid="51201"/>
                                        </p:tgtEl>
                                        <p:attrNameLst>
                                          <p:attrName>ppt_x</p:attrName>
                                        </p:attrNameLst>
                                      </p:cBhvr>
                                      <p:tavLst>
                                        <p:tav tm="0">
                                          <p:val>
                                            <p:strVal val="#ppt_x+0.4"/>
                                          </p:val>
                                        </p:tav>
                                        <p:tav tm="100000">
                                          <p:val>
                                            <p:strVal val="#ppt_x-0.05"/>
                                          </p:val>
                                        </p:tav>
                                      </p:tavLst>
                                    </p:anim>
                                    <p:anim calcmode="lin" valueType="num">
                                      <p:cBhvr>
                                        <p:cTn id="10" dur="400" decel="100000" fill="hold"/>
                                        <p:tgtEl>
                                          <p:spTgt spid="51201"/>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51201"/>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5120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قرأ وأتعل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4886933" y="548680"/>
            <a:ext cx="3640918" cy="1104245"/>
          </a:xfrm>
          <a:prstGeom prst="bevel">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r>
              <a:rPr lang="ar-EG" sz="4800" b="1" dirty="0">
                <a:solidFill>
                  <a:srgbClr val="6600CC"/>
                </a:solidFill>
              </a:rPr>
              <a:t>السؤال الأساسي</a:t>
            </a:r>
          </a:p>
        </p:txBody>
      </p:sp>
      <p:sp>
        <p:nvSpPr>
          <p:cNvPr id="21509" name="TextBox 4"/>
          <p:cNvSpPr txBox="1">
            <a:spLocks noChangeArrowheads="1"/>
          </p:cNvSpPr>
          <p:nvPr/>
        </p:nvSpPr>
        <p:spPr bwMode="auto">
          <a:xfrm>
            <a:off x="1115616" y="1844824"/>
            <a:ext cx="6931025" cy="5857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ar-EG" sz="3200" b="1" dirty="0">
                <a:solidFill>
                  <a:srgbClr val="FF0000"/>
                </a:solidFill>
              </a:rPr>
              <a:t>كيف تنمو وتتغير المخلوقات الحية في أثناء حياتها؟</a:t>
            </a:r>
          </a:p>
        </p:txBody>
      </p:sp>
      <p:sp>
        <p:nvSpPr>
          <p:cNvPr id="4" name="TextBox 2"/>
          <p:cNvSpPr txBox="1">
            <a:spLocks noChangeArrowheads="1"/>
          </p:cNvSpPr>
          <p:nvPr/>
        </p:nvSpPr>
        <p:spPr bwMode="auto">
          <a:xfrm>
            <a:off x="3619896" y="2430612"/>
            <a:ext cx="1922463" cy="8318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ar-EG" sz="4800" b="1" dirty="0"/>
              <a:t>المفردات</a:t>
            </a:r>
          </a:p>
        </p:txBody>
      </p:sp>
      <p:sp>
        <p:nvSpPr>
          <p:cNvPr id="5" name="TextBox 3"/>
          <p:cNvSpPr txBox="1">
            <a:spLocks noChangeArrowheads="1"/>
          </p:cNvSpPr>
          <p:nvPr/>
        </p:nvSpPr>
        <p:spPr bwMode="auto">
          <a:xfrm>
            <a:off x="6561361" y="3293875"/>
            <a:ext cx="1060450" cy="584200"/>
          </a:xfrm>
          <a:prstGeom prst="rect">
            <a:avLst/>
          </a:prstGeom>
          <a:noFill/>
          <a:ln w="9525">
            <a:noFill/>
            <a:miter lim="800000"/>
            <a:headEnd/>
            <a:tailEnd/>
          </a:ln>
        </p:spPr>
        <p:txBody>
          <a:bodyPr wrap="none">
            <a:spAutoFit/>
          </a:bodyPr>
          <a:lstStyle/>
          <a:p>
            <a:r>
              <a:rPr lang="ar-EG" sz="3200" b="1"/>
              <a:t>التحول</a:t>
            </a:r>
          </a:p>
        </p:txBody>
      </p:sp>
      <p:sp>
        <p:nvSpPr>
          <p:cNvPr id="6" name="TextBox 4"/>
          <p:cNvSpPr txBox="1">
            <a:spLocks noChangeArrowheads="1"/>
          </p:cNvSpPr>
          <p:nvPr/>
        </p:nvSpPr>
        <p:spPr bwMode="auto">
          <a:xfrm>
            <a:off x="1411511" y="3293875"/>
            <a:ext cx="2609850" cy="584200"/>
          </a:xfrm>
          <a:prstGeom prst="rect">
            <a:avLst/>
          </a:prstGeom>
          <a:noFill/>
          <a:ln w="9525">
            <a:noFill/>
            <a:miter lim="800000"/>
            <a:headEnd/>
            <a:tailEnd/>
          </a:ln>
        </p:spPr>
        <p:txBody>
          <a:bodyPr wrap="none">
            <a:spAutoFit/>
          </a:bodyPr>
          <a:lstStyle/>
          <a:p>
            <a:r>
              <a:rPr lang="ar-EG" sz="3200" b="1">
                <a:solidFill>
                  <a:srgbClr val="C00000"/>
                </a:solidFill>
              </a:rPr>
              <a:t>الإخصاب الخارجي</a:t>
            </a:r>
          </a:p>
        </p:txBody>
      </p:sp>
      <p:sp>
        <p:nvSpPr>
          <p:cNvPr id="7" name="TextBox 5"/>
          <p:cNvSpPr txBox="1">
            <a:spLocks noChangeArrowheads="1"/>
          </p:cNvSpPr>
          <p:nvPr/>
        </p:nvSpPr>
        <p:spPr bwMode="auto">
          <a:xfrm>
            <a:off x="5653311" y="3781237"/>
            <a:ext cx="1968500" cy="584200"/>
          </a:xfrm>
          <a:prstGeom prst="rect">
            <a:avLst/>
          </a:prstGeom>
          <a:noFill/>
          <a:ln w="9525">
            <a:noFill/>
            <a:miter lim="800000"/>
            <a:headEnd/>
            <a:tailEnd/>
          </a:ln>
        </p:spPr>
        <p:txBody>
          <a:bodyPr wrap="none">
            <a:spAutoFit/>
          </a:bodyPr>
          <a:lstStyle/>
          <a:p>
            <a:r>
              <a:rPr lang="ar-EG" sz="3200" b="1">
                <a:solidFill>
                  <a:srgbClr val="C00000"/>
                </a:solidFill>
              </a:rPr>
              <a:t>التحول الكامل</a:t>
            </a:r>
          </a:p>
        </p:txBody>
      </p:sp>
      <p:sp>
        <p:nvSpPr>
          <p:cNvPr id="8" name="TextBox 6"/>
          <p:cNvSpPr txBox="1">
            <a:spLocks noChangeArrowheads="1"/>
          </p:cNvSpPr>
          <p:nvPr/>
        </p:nvSpPr>
        <p:spPr bwMode="auto">
          <a:xfrm>
            <a:off x="1573436" y="3781237"/>
            <a:ext cx="2447925" cy="584200"/>
          </a:xfrm>
          <a:prstGeom prst="rect">
            <a:avLst/>
          </a:prstGeom>
          <a:noFill/>
          <a:ln w="9525">
            <a:noFill/>
            <a:miter lim="800000"/>
            <a:headEnd/>
            <a:tailEnd/>
          </a:ln>
        </p:spPr>
        <p:txBody>
          <a:bodyPr wrap="none">
            <a:spAutoFit/>
          </a:bodyPr>
          <a:lstStyle/>
          <a:p>
            <a:r>
              <a:rPr lang="ar-EG" sz="3200" b="1">
                <a:solidFill>
                  <a:srgbClr val="00B0F0"/>
                </a:solidFill>
              </a:rPr>
              <a:t>الإخصاب الداخلي</a:t>
            </a:r>
          </a:p>
        </p:txBody>
      </p:sp>
      <p:sp>
        <p:nvSpPr>
          <p:cNvPr id="9" name="TextBox 7"/>
          <p:cNvSpPr txBox="1">
            <a:spLocks noChangeArrowheads="1"/>
          </p:cNvSpPr>
          <p:nvPr/>
        </p:nvSpPr>
        <p:spPr bwMode="auto">
          <a:xfrm>
            <a:off x="6666136" y="4294000"/>
            <a:ext cx="955675" cy="584200"/>
          </a:xfrm>
          <a:prstGeom prst="rect">
            <a:avLst/>
          </a:prstGeom>
          <a:noFill/>
          <a:ln w="9525">
            <a:noFill/>
            <a:miter lim="800000"/>
            <a:headEnd/>
            <a:tailEnd/>
          </a:ln>
        </p:spPr>
        <p:txBody>
          <a:bodyPr wrap="none">
            <a:spAutoFit/>
          </a:bodyPr>
          <a:lstStyle/>
          <a:p>
            <a:r>
              <a:rPr lang="ar-EG" sz="3200" b="1">
                <a:solidFill>
                  <a:srgbClr val="FFC000"/>
                </a:solidFill>
              </a:rPr>
              <a:t>اليرقة</a:t>
            </a:r>
          </a:p>
        </p:txBody>
      </p:sp>
      <p:sp>
        <p:nvSpPr>
          <p:cNvPr id="10" name="TextBox 8"/>
          <p:cNvSpPr txBox="1">
            <a:spLocks noChangeArrowheads="1"/>
          </p:cNvSpPr>
          <p:nvPr/>
        </p:nvSpPr>
        <p:spPr bwMode="auto">
          <a:xfrm>
            <a:off x="3029174" y="4294000"/>
            <a:ext cx="992187" cy="584200"/>
          </a:xfrm>
          <a:prstGeom prst="rect">
            <a:avLst/>
          </a:prstGeom>
          <a:noFill/>
          <a:ln w="9525">
            <a:noFill/>
            <a:miter lim="800000"/>
            <a:headEnd/>
            <a:tailEnd/>
          </a:ln>
        </p:spPr>
        <p:txBody>
          <a:bodyPr wrap="none">
            <a:spAutoFit/>
          </a:bodyPr>
          <a:lstStyle/>
          <a:p>
            <a:r>
              <a:rPr lang="ar-EG" sz="3200" b="1">
                <a:solidFill>
                  <a:srgbClr val="7030A0"/>
                </a:solidFill>
              </a:rPr>
              <a:t>السداة</a:t>
            </a:r>
          </a:p>
        </p:txBody>
      </p:sp>
      <p:sp>
        <p:nvSpPr>
          <p:cNvPr id="11" name="TextBox 9"/>
          <p:cNvSpPr txBox="1">
            <a:spLocks noChangeArrowheads="1"/>
          </p:cNvSpPr>
          <p:nvPr/>
        </p:nvSpPr>
        <p:spPr bwMode="auto">
          <a:xfrm>
            <a:off x="6502624" y="4779775"/>
            <a:ext cx="1119187" cy="585787"/>
          </a:xfrm>
          <a:prstGeom prst="rect">
            <a:avLst/>
          </a:prstGeom>
          <a:noFill/>
          <a:ln w="9525">
            <a:noFill/>
            <a:miter lim="800000"/>
            <a:headEnd/>
            <a:tailEnd/>
          </a:ln>
        </p:spPr>
        <p:txBody>
          <a:bodyPr wrap="none">
            <a:spAutoFit/>
          </a:bodyPr>
          <a:lstStyle/>
          <a:p>
            <a:r>
              <a:rPr lang="ar-EG" sz="3200" b="1">
                <a:solidFill>
                  <a:srgbClr val="FF0000"/>
                </a:solidFill>
              </a:rPr>
              <a:t>العذراء</a:t>
            </a:r>
          </a:p>
        </p:txBody>
      </p:sp>
      <p:sp>
        <p:nvSpPr>
          <p:cNvPr id="12" name="TextBox 10"/>
          <p:cNvSpPr txBox="1">
            <a:spLocks noChangeArrowheads="1"/>
          </p:cNvSpPr>
          <p:nvPr/>
        </p:nvSpPr>
        <p:spPr bwMode="auto">
          <a:xfrm>
            <a:off x="2948211" y="4779775"/>
            <a:ext cx="1073150" cy="585787"/>
          </a:xfrm>
          <a:prstGeom prst="rect">
            <a:avLst/>
          </a:prstGeom>
          <a:noFill/>
          <a:ln w="9525">
            <a:noFill/>
            <a:miter lim="800000"/>
            <a:headEnd/>
            <a:tailEnd/>
          </a:ln>
        </p:spPr>
        <p:txBody>
          <a:bodyPr wrap="none">
            <a:spAutoFit/>
          </a:bodyPr>
          <a:lstStyle/>
          <a:p>
            <a:r>
              <a:rPr lang="ar-EG" sz="3200" b="1">
                <a:solidFill>
                  <a:srgbClr val="000000"/>
                </a:solidFill>
              </a:rPr>
              <a:t>الكربلة</a:t>
            </a:r>
          </a:p>
        </p:txBody>
      </p:sp>
      <p:sp>
        <p:nvSpPr>
          <p:cNvPr id="13" name="TextBox 11"/>
          <p:cNvSpPr txBox="1">
            <a:spLocks noChangeArrowheads="1"/>
          </p:cNvSpPr>
          <p:nvPr/>
        </p:nvSpPr>
        <p:spPr bwMode="auto">
          <a:xfrm>
            <a:off x="5483449" y="5238562"/>
            <a:ext cx="2138362" cy="584200"/>
          </a:xfrm>
          <a:prstGeom prst="rect">
            <a:avLst/>
          </a:prstGeom>
          <a:noFill/>
          <a:ln w="9525">
            <a:noFill/>
            <a:miter lim="800000"/>
            <a:headEnd/>
            <a:tailEnd/>
          </a:ln>
        </p:spPr>
        <p:txBody>
          <a:bodyPr wrap="none">
            <a:spAutoFit/>
          </a:bodyPr>
          <a:lstStyle/>
          <a:p>
            <a:r>
              <a:rPr lang="ar-EG" sz="3200" b="1">
                <a:solidFill>
                  <a:srgbClr val="6600CC"/>
                </a:solidFill>
              </a:rPr>
              <a:t>التحول الناقص</a:t>
            </a:r>
          </a:p>
        </p:txBody>
      </p:sp>
      <p:sp>
        <p:nvSpPr>
          <p:cNvPr id="14" name="TextBox 12"/>
          <p:cNvSpPr txBox="1">
            <a:spLocks noChangeArrowheads="1"/>
          </p:cNvSpPr>
          <p:nvPr/>
        </p:nvSpPr>
        <p:spPr bwMode="auto">
          <a:xfrm>
            <a:off x="2946366" y="5292538"/>
            <a:ext cx="1053494" cy="584775"/>
          </a:xfrm>
          <a:prstGeom prst="rect">
            <a:avLst/>
          </a:prstGeom>
          <a:noFill/>
          <a:ln w="9525">
            <a:noFill/>
            <a:miter lim="800000"/>
            <a:headEnd/>
            <a:tailEnd/>
          </a:ln>
        </p:spPr>
        <p:txBody>
          <a:bodyPr wrap="none">
            <a:spAutoFit/>
          </a:bodyPr>
          <a:lstStyle/>
          <a:p>
            <a:pPr>
              <a:defRPr/>
            </a:pPr>
            <a:r>
              <a:rPr lang="ar-EG" sz="3200" b="1" dirty="0" smtClean="0">
                <a:solidFill>
                  <a:schemeClr val="accent6">
                    <a:lumMod val="50000"/>
                  </a:schemeClr>
                </a:solidFill>
              </a:rPr>
              <a:t>التلقيح</a:t>
            </a:r>
            <a:endParaRPr lang="ar-EG" sz="3200" b="1" dirty="0">
              <a:solidFill>
                <a:schemeClr val="accent6">
                  <a:lumMod val="50000"/>
                </a:schemeClr>
              </a:solidFill>
            </a:endParaRPr>
          </a:p>
        </p:txBody>
      </p:sp>
      <p:sp>
        <p:nvSpPr>
          <p:cNvPr id="15" name="TextBox 13"/>
          <p:cNvSpPr txBox="1">
            <a:spLocks noChangeArrowheads="1"/>
          </p:cNvSpPr>
          <p:nvPr/>
        </p:nvSpPr>
        <p:spPr bwMode="auto">
          <a:xfrm>
            <a:off x="6389911" y="5724337"/>
            <a:ext cx="1231900" cy="585788"/>
          </a:xfrm>
          <a:prstGeom prst="rect">
            <a:avLst/>
          </a:prstGeom>
          <a:noFill/>
          <a:ln w="9525">
            <a:noFill/>
            <a:miter lim="800000"/>
            <a:headEnd/>
            <a:tailEnd/>
          </a:ln>
        </p:spPr>
        <p:txBody>
          <a:bodyPr wrap="none">
            <a:spAutoFit/>
          </a:bodyPr>
          <a:lstStyle/>
          <a:p>
            <a:r>
              <a:rPr lang="ar-EG" sz="3200" b="1">
                <a:solidFill>
                  <a:srgbClr val="0000FF"/>
                </a:solidFill>
              </a:rPr>
              <a:t>الحورية</a:t>
            </a:r>
          </a:p>
        </p:txBody>
      </p:sp>
      <p:sp>
        <p:nvSpPr>
          <p:cNvPr id="16" name="TextBox 14"/>
          <p:cNvSpPr txBox="1">
            <a:spLocks noChangeArrowheads="1"/>
          </p:cNvSpPr>
          <p:nvPr/>
        </p:nvSpPr>
        <p:spPr bwMode="auto">
          <a:xfrm>
            <a:off x="2195736" y="5724337"/>
            <a:ext cx="1825625" cy="585788"/>
          </a:xfrm>
          <a:prstGeom prst="rect">
            <a:avLst/>
          </a:prstGeom>
          <a:noFill/>
          <a:ln w="9525">
            <a:noFill/>
            <a:miter lim="800000"/>
            <a:headEnd/>
            <a:tailEnd/>
          </a:ln>
        </p:spPr>
        <p:txBody>
          <a:bodyPr wrap="none">
            <a:spAutoFit/>
          </a:bodyPr>
          <a:lstStyle/>
          <a:p>
            <a:pPr>
              <a:defRPr/>
            </a:pPr>
            <a:r>
              <a:rPr lang="ar-EG" sz="3200" b="1" dirty="0">
                <a:solidFill>
                  <a:schemeClr val="accent4">
                    <a:lumMod val="75000"/>
                  </a:schemeClr>
                </a:solidFill>
              </a:rPr>
              <a:t>حبوب اللقاح</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ppt_w</p:attrName>
                                        </p:attrNameLst>
                                      </p:cBhvr>
                                      <p:tavLst>
                                        <p:tav tm="0">
                                          <p:val>
                                            <p:fltVal val="0"/>
                                          </p:val>
                                        </p:tav>
                                        <p:tav tm="100000">
                                          <p:val>
                                            <p:strVal val="#ppt_w"/>
                                          </p:val>
                                        </p:tav>
                                      </p:tavLst>
                                    </p:anim>
                                    <p:anim calcmode="lin" valueType="num">
                                      <p:cBhvr>
                                        <p:cTn id="8" dur="500" fill="hold"/>
                                        <p:tgtEl>
                                          <p:spTgt spid="21507"/>
                                        </p:tgtEl>
                                        <p:attrNameLst>
                                          <p:attrName>ppt_h</p:attrName>
                                        </p:attrNameLst>
                                      </p:cBhvr>
                                      <p:tavLst>
                                        <p:tav tm="0">
                                          <p:val>
                                            <p:fltVal val="0"/>
                                          </p:val>
                                        </p:tav>
                                        <p:tav tm="100000">
                                          <p:val>
                                            <p:strVal val="#ppt_h"/>
                                          </p:val>
                                        </p:tav>
                                      </p:tavLst>
                                    </p:anim>
                                    <p:animEffect transition="in" filter="fade">
                                      <p:cBhvr>
                                        <p:cTn id="9" dur="500"/>
                                        <p:tgtEl>
                                          <p:spTgt spid="2150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سؤال الأساسي.wav"/>
                                        </p:tgtEl>
                                      </p:cMediaNode>
                                    </p:audio>
                                  </p:sub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21509"/>
                                        </p:tgtEl>
                                        <p:attrNameLst>
                                          <p:attrName>style.visibility</p:attrName>
                                        </p:attrNameLst>
                                      </p:cBhvr>
                                      <p:to>
                                        <p:strVal val="visible"/>
                                      </p:to>
                                    </p:set>
                                    <p:anim calcmode="lin" valueType="num">
                                      <p:cBhvr>
                                        <p:cTn id="14" dur="500" fill="hold"/>
                                        <p:tgtEl>
                                          <p:spTgt spid="21509"/>
                                        </p:tgtEl>
                                        <p:attrNameLst>
                                          <p:attrName>ppt_w</p:attrName>
                                        </p:attrNameLst>
                                      </p:cBhvr>
                                      <p:tavLst>
                                        <p:tav tm="0">
                                          <p:val>
                                            <p:fltVal val="0"/>
                                          </p:val>
                                        </p:tav>
                                        <p:tav tm="100000">
                                          <p:val>
                                            <p:strVal val="#ppt_w"/>
                                          </p:val>
                                        </p:tav>
                                      </p:tavLst>
                                    </p:anim>
                                    <p:anim calcmode="lin" valueType="num">
                                      <p:cBhvr>
                                        <p:cTn id="15" dur="500" fill="hold"/>
                                        <p:tgtEl>
                                          <p:spTgt spid="21509"/>
                                        </p:tgtEl>
                                        <p:attrNameLst>
                                          <p:attrName>ppt_h</p:attrName>
                                        </p:attrNameLst>
                                      </p:cBhvr>
                                      <p:tavLst>
                                        <p:tav tm="0">
                                          <p:val>
                                            <p:fltVal val="0"/>
                                          </p:val>
                                        </p:tav>
                                        <p:tav tm="100000">
                                          <p:val>
                                            <p:strVal val="#ppt_h"/>
                                          </p:val>
                                        </p:tav>
                                      </p:tavLst>
                                    </p:anim>
                                    <p:anim calcmode="lin" valueType="num">
                                      <p:cBhvr>
                                        <p:cTn id="16" dur="500" fill="hold"/>
                                        <p:tgtEl>
                                          <p:spTgt spid="21509"/>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150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4" name="كيف تنمو وتتغير.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5" name="المفردات.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6" name="التحول.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subTnLst>
                                    <p:audio>
                                      <p:cMediaNode>
                                        <p:cTn display="0" masterRel="sameClick">
                                          <p:stCondLst>
                                            <p:cond evt="begin" delay="0">
                                              <p:tn val="30"/>
                                            </p:cond>
                                          </p:stCondLst>
                                          <p:endCondLst>
                                            <p:cond evt="onStopAudio" delay="0">
                                              <p:tgtEl>
                                                <p:sldTgt/>
                                              </p:tgtEl>
                                            </p:cond>
                                          </p:endCondLst>
                                        </p:cTn>
                                        <p:tgtEl>
                                          <p:sndTgt r:embed="rId7" name="التحول الكامل.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8" name="اليرقة.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9" name="العذراء.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10" name="التحول الناقص.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subTnLst>
                                    <p:audio>
                                      <p:cMediaNode>
                                        <p:cTn display="0" masterRel="sameClick">
                                          <p:stCondLst>
                                            <p:cond evt="begin" delay="0">
                                              <p:tn val="50"/>
                                            </p:cond>
                                          </p:stCondLst>
                                          <p:endCondLst>
                                            <p:cond evt="onStopAudio" delay="0">
                                              <p:tgtEl>
                                                <p:sldTgt/>
                                              </p:tgtEl>
                                            </p:cond>
                                          </p:endCondLst>
                                        </p:cTn>
                                        <p:tgtEl>
                                          <p:sndTgt r:embed="rId11" name="الحورية.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subTnLst>
                                    <p:audio>
                                      <p:cMediaNode>
                                        <p:cTn display="0" masterRel="sameClick">
                                          <p:stCondLst>
                                            <p:cond evt="begin" delay="0">
                                              <p:tn val="55"/>
                                            </p:cond>
                                          </p:stCondLst>
                                          <p:endCondLst>
                                            <p:cond evt="onStopAudio" delay="0">
                                              <p:tgtEl>
                                                <p:sldTgt/>
                                              </p:tgtEl>
                                            </p:cond>
                                          </p:endCondLst>
                                        </p:cTn>
                                        <p:tgtEl>
                                          <p:sndTgt r:embed="rId12" name="الإخصاب الخارجي.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13" name="الإخصاب الداخلي.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subTnLst>
                                    <p:audio>
                                      <p:cMediaNode>
                                        <p:cTn display="0" masterRel="sameClick">
                                          <p:stCondLst>
                                            <p:cond evt="begin" delay="0">
                                              <p:tn val="65"/>
                                            </p:cond>
                                          </p:stCondLst>
                                          <p:endCondLst>
                                            <p:cond evt="onStopAudio" delay="0">
                                              <p:tgtEl>
                                                <p:sldTgt/>
                                              </p:tgtEl>
                                            </p:cond>
                                          </p:endCondLst>
                                        </p:cTn>
                                        <p:tgtEl>
                                          <p:sndTgt r:embed="rId14" name="السداة.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subTnLst>
                                    <p:audio>
                                      <p:cMediaNode>
                                        <p:cTn display="0" masterRel="sameClick">
                                          <p:stCondLst>
                                            <p:cond evt="begin" delay="0">
                                              <p:tn val="70"/>
                                            </p:cond>
                                          </p:stCondLst>
                                          <p:endCondLst>
                                            <p:cond evt="onStopAudio" delay="0">
                                              <p:tgtEl>
                                                <p:sldTgt/>
                                              </p:tgtEl>
                                            </p:cond>
                                          </p:endCondLst>
                                        </p:cTn>
                                        <p:tgtEl>
                                          <p:sndTgt r:embed="rId15" name="الكربلة.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16" name="حبوب اللقا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9" grpId="0" animBg="1"/>
      <p:bldP spid="4" grpId="0" animBg="1"/>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07718" y="509332"/>
            <a:ext cx="1223963" cy="11525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8800" b="1" dirty="0">
                <a:sym typeface="Wingdings 2"/>
              </a:rPr>
              <a:t></a:t>
            </a:r>
            <a:endParaRPr lang="ar-EG" sz="8800" b="1" dirty="0"/>
          </a:p>
        </p:txBody>
      </p:sp>
      <p:sp>
        <p:nvSpPr>
          <p:cNvPr id="23556" name="TextBox 3"/>
          <p:cNvSpPr txBox="1">
            <a:spLocks noChangeArrowheads="1"/>
          </p:cNvSpPr>
          <p:nvPr/>
        </p:nvSpPr>
        <p:spPr bwMode="auto">
          <a:xfrm>
            <a:off x="6129338" y="657225"/>
            <a:ext cx="2214562" cy="6461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r>
              <a:rPr lang="ar-EG" sz="3600" b="1" dirty="0">
                <a:solidFill>
                  <a:srgbClr val="0000FF"/>
                </a:solidFill>
              </a:rPr>
              <a:t>مهارة القراءة</a:t>
            </a:r>
          </a:p>
        </p:txBody>
      </p:sp>
      <p:sp>
        <p:nvSpPr>
          <p:cNvPr id="23557" name="TextBox 4"/>
          <p:cNvSpPr txBox="1">
            <a:spLocks noChangeArrowheads="1"/>
          </p:cNvSpPr>
          <p:nvPr/>
        </p:nvSpPr>
        <p:spPr bwMode="auto">
          <a:xfrm>
            <a:off x="7235825" y="1784350"/>
            <a:ext cx="1362075" cy="6461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r>
              <a:rPr lang="ar-EG" sz="3600" b="1"/>
              <a:t>المقارنة</a:t>
            </a:r>
          </a:p>
        </p:txBody>
      </p:sp>
      <p:sp>
        <p:nvSpPr>
          <p:cNvPr id="6" name="Oval 5"/>
          <p:cNvSpPr/>
          <p:nvPr/>
        </p:nvSpPr>
        <p:spPr>
          <a:xfrm>
            <a:off x="1979613" y="3860800"/>
            <a:ext cx="3240087" cy="23050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Oval 6"/>
          <p:cNvSpPr/>
          <p:nvPr/>
        </p:nvSpPr>
        <p:spPr>
          <a:xfrm>
            <a:off x="4140200" y="3860800"/>
            <a:ext cx="2986088" cy="23050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cxnSp>
        <p:nvCxnSpPr>
          <p:cNvPr id="9" name="Straight Arrow Connector 8"/>
          <p:cNvCxnSpPr/>
          <p:nvPr/>
        </p:nvCxnSpPr>
        <p:spPr>
          <a:xfrm>
            <a:off x="6129338" y="3357563"/>
            <a:ext cx="0" cy="1655762"/>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4643438" y="3357563"/>
            <a:ext cx="0" cy="1655762"/>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a:off x="3203575" y="3357563"/>
            <a:ext cx="0" cy="1655762"/>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3563" name="TextBox 11"/>
          <p:cNvSpPr txBox="1">
            <a:spLocks noChangeArrowheads="1"/>
          </p:cNvSpPr>
          <p:nvPr/>
        </p:nvSpPr>
        <p:spPr bwMode="auto">
          <a:xfrm>
            <a:off x="5580063" y="2781300"/>
            <a:ext cx="1135062" cy="584200"/>
          </a:xfrm>
          <a:prstGeom prst="rect">
            <a:avLst/>
          </a:prstGeom>
          <a:noFill/>
          <a:ln w="9525">
            <a:noFill/>
            <a:miter lim="800000"/>
            <a:headEnd/>
            <a:tailEnd/>
          </a:ln>
        </p:spPr>
        <p:txBody>
          <a:bodyPr wrap="none">
            <a:spAutoFit/>
          </a:bodyPr>
          <a:lstStyle/>
          <a:p>
            <a:r>
              <a:rPr lang="ar-EG" sz="3200" b="1"/>
              <a:t>اختلاف</a:t>
            </a:r>
          </a:p>
        </p:txBody>
      </p:sp>
      <p:sp>
        <p:nvSpPr>
          <p:cNvPr id="23564" name="TextBox 21"/>
          <p:cNvSpPr txBox="1">
            <a:spLocks noChangeArrowheads="1"/>
          </p:cNvSpPr>
          <p:nvPr/>
        </p:nvSpPr>
        <p:spPr bwMode="auto">
          <a:xfrm>
            <a:off x="4265613" y="2781300"/>
            <a:ext cx="925512" cy="584200"/>
          </a:xfrm>
          <a:prstGeom prst="rect">
            <a:avLst/>
          </a:prstGeom>
          <a:noFill/>
          <a:ln w="9525">
            <a:noFill/>
            <a:miter lim="800000"/>
            <a:headEnd/>
            <a:tailEnd/>
          </a:ln>
        </p:spPr>
        <p:txBody>
          <a:bodyPr wrap="none">
            <a:spAutoFit/>
          </a:bodyPr>
          <a:lstStyle/>
          <a:p>
            <a:r>
              <a:rPr lang="ar-EG" sz="3200" b="1"/>
              <a:t>تشابه</a:t>
            </a:r>
          </a:p>
        </p:txBody>
      </p:sp>
      <p:sp>
        <p:nvSpPr>
          <p:cNvPr id="23565" name="TextBox 22"/>
          <p:cNvSpPr txBox="1">
            <a:spLocks noChangeArrowheads="1"/>
          </p:cNvSpPr>
          <p:nvPr/>
        </p:nvSpPr>
        <p:spPr bwMode="auto">
          <a:xfrm>
            <a:off x="2465388" y="2781300"/>
            <a:ext cx="1135062" cy="584200"/>
          </a:xfrm>
          <a:prstGeom prst="rect">
            <a:avLst/>
          </a:prstGeom>
          <a:noFill/>
          <a:ln w="9525">
            <a:noFill/>
            <a:miter lim="800000"/>
            <a:headEnd/>
            <a:tailEnd/>
          </a:ln>
        </p:spPr>
        <p:txBody>
          <a:bodyPr wrap="none">
            <a:spAutoFit/>
          </a:bodyPr>
          <a:lstStyle/>
          <a:p>
            <a:r>
              <a:rPr lang="ar-EG" sz="3200" b="1"/>
              <a:t>اختلاف</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500" fill="hold"/>
                                        <p:tgtEl>
                                          <p:spTgt spid="23556"/>
                                        </p:tgtEl>
                                        <p:attrNameLst>
                                          <p:attrName>ppt_w</p:attrName>
                                        </p:attrNameLst>
                                      </p:cBhvr>
                                      <p:tavLst>
                                        <p:tav tm="0">
                                          <p:val>
                                            <p:strVal val="#ppt_w*0.05"/>
                                          </p:val>
                                        </p:tav>
                                        <p:tav tm="100000">
                                          <p:val>
                                            <p:strVal val="#ppt_w"/>
                                          </p:val>
                                        </p:tav>
                                      </p:tavLst>
                                    </p:anim>
                                    <p:anim calcmode="lin" valueType="num">
                                      <p:cBhvr>
                                        <p:cTn id="8" dur="500" fill="hold"/>
                                        <p:tgtEl>
                                          <p:spTgt spid="23556"/>
                                        </p:tgtEl>
                                        <p:attrNameLst>
                                          <p:attrName>ppt_h</p:attrName>
                                        </p:attrNameLst>
                                      </p:cBhvr>
                                      <p:tavLst>
                                        <p:tav tm="0">
                                          <p:val>
                                            <p:strVal val="#ppt_h"/>
                                          </p:val>
                                        </p:tav>
                                        <p:tav tm="100000">
                                          <p:val>
                                            <p:strVal val="#ppt_h"/>
                                          </p:val>
                                        </p:tav>
                                      </p:tavLst>
                                    </p:anim>
                                    <p:anim calcmode="lin" valueType="num">
                                      <p:cBhvr>
                                        <p:cTn id="9" dur="500" fill="hold"/>
                                        <p:tgtEl>
                                          <p:spTgt spid="23556"/>
                                        </p:tgtEl>
                                        <p:attrNameLst>
                                          <p:attrName>ppt_x</p:attrName>
                                        </p:attrNameLst>
                                      </p:cBhvr>
                                      <p:tavLst>
                                        <p:tav tm="0">
                                          <p:val>
                                            <p:strVal val="#ppt_x-.2"/>
                                          </p:val>
                                        </p:tav>
                                        <p:tav tm="100000">
                                          <p:val>
                                            <p:strVal val="#ppt_x"/>
                                          </p:val>
                                        </p:tav>
                                      </p:tavLst>
                                    </p:anim>
                                    <p:anim calcmode="lin" valueType="num">
                                      <p:cBhvr>
                                        <p:cTn id="10" dur="500" fill="hold"/>
                                        <p:tgtEl>
                                          <p:spTgt spid="23556"/>
                                        </p:tgtEl>
                                        <p:attrNameLst>
                                          <p:attrName>ppt_y</p:attrName>
                                        </p:attrNameLst>
                                      </p:cBhvr>
                                      <p:tavLst>
                                        <p:tav tm="0">
                                          <p:val>
                                            <p:strVal val="#ppt_y"/>
                                          </p:val>
                                        </p:tav>
                                        <p:tav tm="100000">
                                          <p:val>
                                            <p:strVal val="#ppt_y"/>
                                          </p:val>
                                        </p:tav>
                                      </p:tavLst>
                                    </p:anim>
                                    <p:animEffect transition="in" filter="fade">
                                      <p:cBhvr>
                                        <p:cTn id="11" dur="500"/>
                                        <p:tgtEl>
                                          <p:spTgt spid="23556"/>
                                        </p:tgtEl>
                                      </p:cBhvr>
                                    </p:animEffect>
                                  </p:childTnLst>
                                  <p:subTnLst>
                                    <p:audio>
                                      <p:cMediaNode>
                                        <p:cTn display="0" masterRel="sameClick">
                                          <p:stCondLst>
                                            <p:cond evt="begin" delay="0">
                                              <p:tn val="5"/>
                                            </p:cond>
                                          </p:stCondLst>
                                          <p:endCondLst>
                                            <p:cond evt="onStopAudio" delay="0">
                                              <p:tgtEl>
                                                <p:sldTgt/>
                                              </p:tgtEl>
                                            </p:cond>
                                          </p:endCondLst>
                                        </p:cTn>
                                        <p:tgtEl>
                                          <p:sndTgt r:embed="rId3" name="مهارة القراءة.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05"/>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 calcmode="lin" valueType="num">
                                      <p:cBhvr>
                                        <p:cTn id="16" dur="500" fill="hold"/>
                                        <p:tgtEl>
                                          <p:spTgt spid="3"/>
                                        </p:tgtEl>
                                        <p:attrNameLst>
                                          <p:attrName>ppt_x</p:attrName>
                                        </p:attrNameLst>
                                      </p:cBhvr>
                                      <p:tavLst>
                                        <p:tav tm="0">
                                          <p:val>
                                            <p:strVal val="#ppt_x-.2"/>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3557"/>
                                        </p:tgtEl>
                                        <p:attrNameLst>
                                          <p:attrName>style.visibility</p:attrName>
                                        </p:attrNameLst>
                                      </p:cBhvr>
                                      <p:to>
                                        <p:strVal val="visible"/>
                                      </p:to>
                                    </p:set>
                                    <p:animEffect transition="in" filter="fade">
                                      <p:cBhvr>
                                        <p:cTn id="23" dur="500"/>
                                        <p:tgtEl>
                                          <p:spTgt spid="23557"/>
                                        </p:tgtEl>
                                      </p:cBhvr>
                                    </p:animEffect>
                                    <p:anim calcmode="lin" valueType="num">
                                      <p:cBhvr>
                                        <p:cTn id="24" dur="500" fill="hold"/>
                                        <p:tgtEl>
                                          <p:spTgt spid="23557"/>
                                        </p:tgtEl>
                                        <p:attrNameLst>
                                          <p:attrName>style.rotation</p:attrName>
                                        </p:attrNameLst>
                                      </p:cBhvr>
                                      <p:tavLst>
                                        <p:tav tm="0">
                                          <p:val>
                                            <p:fltVal val="720"/>
                                          </p:val>
                                        </p:tav>
                                        <p:tav tm="100000">
                                          <p:val>
                                            <p:fltVal val="0"/>
                                          </p:val>
                                        </p:tav>
                                      </p:tavLst>
                                    </p:anim>
                                    <p:anim calcmode="lin" valueType="num">
                                      <p:cBhvr>
                                        <p:cTn id="25" dur="500" fill="hold"/>
                                        <p:tgtEl>
                                          <p:spTgt spid="23557"/>
                                        </p:tgtEl>
                                        <p:attrNameLst>
                                          <p:attrName>ppt_h</p:attrName>
                                        </p:attrNameLst>
                                      </p:cBhvr>
                                      <p:tavLst>
                                        <p:tav tm="0">
                                          <p:val>
                                            <p:fltVal val="0"/>
                                          </p:val>
                                        </p:tav>
                                        <p:tav tm="100000">
                                          <p:val>
                                            <p:strVal val="#ppt_h"/>
                                          </p:val>
                                        </p:tav>
                                      </p:tavLst>
                                    </p:anim>
                                    <p:anim calcmode="lin" valueType="num">
                                      <p:cBhvr>
                                        <p:cTn id="26" dur="500" fill="hold"/>
                                        <p:tgtEl>
                                          <p:spTgt spid="2355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1"/>
                                            </p:cond>
                                          </p:stCondLst>
                                          <p:endCondLst>
                                            <p:cond evt="onStopAudio" delay="0">
                                              <p:tgtEl>
                                                <p:sldTgt/>
                                              </p:tgtEl>
                                            </p:cond>
                                          </p:endCondLst>
                                        </p:cTn>
                                        <p:tgtEl>
                                          <p:sndTgt r:embed="rId4" name="المقارنة.wav"/>
                                        </p:tgtEl>
                                      </p:cMediaNode>
                                    </p:audio>
                                  </p:sub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9"/>
                                            </p:cond>
                                          </p:stCondLst>
                                          <p:endCondLst>
                                            <p:cond evt="onStopAudio" delay="0">
                                              <p:tgtEl>
                                                <p:sldTgt/>
                                              </p:tgtEl>
                                            </p:cond>
                                          </p:endCondLst>
                                        </p:cTn>
                                        <p:tgtEl>
                                          <p:sndTgt r:embed="rId5" name="0825 - oooo sound.wav"/>
                                        </p:tgtEl>
                                      </p:cMediaNode>
                                    </p:audio>
                                  </p:subTnLst>
                                </p:cTn>
                              </p:par>
                              <p:par>
                                <p:cTn id="35" presetID="15"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23563"/>
                                        </p:tgtEl>
                                        <p:attrNameLst>
                                          <p:attrName>style.visibility</p:attrName>
                                        </p:attrNameLst>
                                      </p:cBhvr>
                                      <p:to>
                                        <p:strVal val="visible"/>
                                      </p:to>
                                    </p:set>
                                    <p:anim calcmode="lin" valueType="num">
                                      <p:cBhvr>
                                        <p:cTn id="45" dur="500" fill="hold"/>
                                        <p:tgtEl>
                                          <p:spTgt spid="23563"/>
                                        </p:tgtEl>
                                        <p:attrNameLst>
                                          <p:attrName>ppt_w</p:attrName>
                                        </p:attrNameLst>
                                      </p:cBhvr>
                                      <p:tavLst>
                                        <p:tav tm="0">
                                          <p:val>
                                            <p:fltVal val="0"/>
                                          </p:val>
                                        </p:tav>
                                        <p:tav tm="100000">
                                          <p:val>
                                            <p:strVal val="#ppt_w"/>
                                          </p:val>
                                        </p:tav>
                                      </p:tavLst>
                                    </p:anim>
                                    <p:anim calcmode="lin" valueType="num">
                                      <p:cBhvr>
                                        <p:cTn id="46" dur="500" fill="hold"/>
                                        <p:tgtEl>
                                          <p:spTgt spid="235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اختلاف.wav"/>
                                        </p:tgtEl>
                                      </p:cMediaNode>
                                    </p:audio>
                                  </p:subTnLst>
                                </p:cTn>
                              </p:par>
                              <p:par>
                                <p:cTn id="47" presetID="23" presetClass="entr" presetSubtype="16"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3564"/>
                                        </p:tgtEl>
                                        <p:attrNameLst>
                                          <p:attrName>style.visibility</p:attrName>
                                        </p:attrNameLst>
                                      </p:cBhvr>
                                      <p:to>
                                        <p:strVal val="visible"/>
                                      </p:to>
                                    </p:set>
                                    <p:anim calcmode="lin" valueType="num">
                                      <p:cBhvr>
                                        <p:cTn id="55" dur="500" fill="hold"/>
                                        <p:tgtEl>
                                          <p:spTgt spid="23564"/>
                                        </p:tgtEl>
                                        <p:attrNameLst>
                                          <p:attrName>ppt_w</p:attrName>
                                        </p:attrNameLst>
                                      </p:cBhvr>
                                      <p:tavLst>
                                        <p:tav tm="0">
                                          <p:val>
                                            <p:fltVal val="0"/>
                                          </p:val>
                                        </p:tav>
                                        <p:tav tm="100000">
                                          <p:val>
                                            <p:strVal val="#ppt_w"/>
                                          </p:val>
                                        </p:tav>
                                      </p:tavLst>
                                    </p:anim>
                                    <p:anim calcmode="lin" valueType="num">
                                      <p:cBhvr>
                                        <p:cTn id="56" dur="500" fill="hold"/>
                                        <p:tgtEl>
                                          <p:spTgt spid="235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تشابه.wav"/>
                                        </p:tgtEl>
                                      </p:cMediaNode>
                                    </p:audio>
                                  </p:subTnLst>
                                </p:cTn>
                              </p:par>
                              <p:par>
                                <p:cTn id="57" presetID="23" presetClass="entr" presetSubtype="16"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3565"/>
                                        </p:tgtEl>
                                        <p:attrNameLst>
                                          <p:attrName>style.visibility</p:attrName>
                                        </p:attrNameLst>
                                      </p:cBhvr>
                                      <p:to>
                                        <p:strVal val="visible"/>
                                      </p:to>
                                    </p:set>
                                    <p:anim calcmode="lin" valueType="num">
                                      <p:cBhvr>
                                        <p:cTn id="65" dur="500" fill="hold"/>
                                        <p:tgtEl>
                                          <p:spTgt spid="23565"/>
                                        </p:tgtEl>
                                        <p:attrNameLst>
                                          <p:attrName>ppt_w</p:attrName>
                                        </p:attrNameLst>
                                      </p:cBhvr>
                                      <p:tavLst>
                                        <p:tav tm="0">
                                          <p:val>
                                            <p:fltVal val="0"/>
                                          </p:val>
                                        </p:tav>
                                        <p:tav tm="100000">
                                          <p:val>
                                            <p:strVal val="#ppt_w"/>
                                          </p:val>
                                        </p:tav>
                                      </p:tavLst>
                                    </p:anim>
                                    <p:anim calcmode="lin" valueType="num">
                                      <p:cBhvr>
                                        <p:cTn id="66" dur="500" fill="hold"/>
                                        <p:tgtEl>
                                          <p:spTgt spid="235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اختلاف.wav"/>
                                        </p:tgtEl>
                                      </p:cMediaNode>
                                    </p:audio>
                                  </p:subTnLst>
                                </p:cTn>
                              </p:par>
                              <p:par>
                                <p:cTn id="67" presetID="23" presetClass="entr" presetSubtype="16"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556" grpId="0" animBg="1"/>
      <p:bldP spid="23557" grpId="0" animBg="1"/>
      <p:bldP spid="6" grpId="0" animBg="1"/>
      <p:bldP spid="7" grpId="0" animBg="1"/>
      <p:bldP spid="23563" grpId="0"/>
      <p:bldP spid="23564" grpId="0"/>
      <p:bldP spid="235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043608" y="548680"/>
            <a:ext cx="6729413" cy="10160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r>
              <a:rPr lang="ar-EG" sz="6000" b="1" dirty="0">
                <a:solidFill>
                  <a:schemeClr val="bg1"/>
                </a:solidFill>
                <a:latin typeface="Calibri" pitchFamily="34" charset="0"/>
              </a:rPr>
              <a:t>ما دورات حياة الحيوانات؟</a:t>
            </a:r>
            <a:endParaRPr lang="ar-EG" sz="6600" b="1" dirty="0">
              <a:solidFill>
                <a:schemeClr val="bg1"/>
              </a:solidFill>
            </a:endParaRPr>
          </a:p>
        </p:txBody>
      </p:sp>
      <p:sp>
        <p:nvSpPr>
          <p:cNvPr id="3" name="Rectangle 2"/>
          <p:cNvSpPr>
            <a:spLocks noChangeArrowheads="1"/>
          </p:cNvSpPr>
          <p:nvPr/>
        </p:nvSpPr>
        <p:spPr bwMode="auto">
          <a:xfrm>
            <a:off x="827584" y="1844824"/>
            <a:ext cx="7389440" cy="37856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4800" b="1" dirty="0">
                <a:latin typeface="Calibri" pitchFamily="34" charset="0"/>
              </a:rPr>
              <a:t>تمر المخلوقات الحية بدورات حياة. ودورة الحياة سلسلة من مراحل النمو المختلفة التي يمر بها المخلوق الحي، من مرحلة تكونه إلى مرحلة البلوغ (اكتمال النمو).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ما دورات حياة.wav"/>
                                        </p:tgtEl>
                                      </p:cMediaNode>
                                    </p:audio>
                                  </p:sub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ppt_w+.3"/>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animEffect transition="in" filter="fade">
                                      <p:cBhvr>
                                        <p:cTn id="17"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تمر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Terminator 16"/>
          <p:cNvSpPr/>
          <p:nvPr/>
        </p:nvSpPr>
        <p:spPr bwMode="auto">
          <a:xfrm>
            <a:off x="1285874" y="4143375"/>
            <a:ext cx="7286625" cy="1661889"/>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3083" name="TextBox 9"/>
          <p:cNvSpPr txBox="1">
            <a:spLocks noChangeArrowheads="1"/>
          </p:cNvSpPr>
          <p:nvPr/>
        </p:nvSpPr>
        <p:spPr bwMode="auto">
          <a:xfrm>
            <a:off x="1452562" y="4293096"/>
            <a:ext cx="6915149" cy="1569660"/>
          </a:xfrm>
          <a:prstGeom prst="rect">
            <a:avLst/>
          </a:prstGeom>
          <a:noFill/>
          <a:ln w="9525">
            <a:noFill/>
            <a:miter lim="800000"/>
            <a:headEnd/>
            <a:tailEnd/>
          </a:ln>
        </p:spPr>
        <p:txBody>
          <a:bodyPr wrap="square">
            <a:spAutoFit/>
          </a:bodyPr>
          <a:lstStyle/>
          <a:p>
            <a:pPr algn="ctr"/>
            <a:r>
              <a:rPr lang="ar-EG" sz="3200" b="1" dirty="0">
                <a:latin typeface="Calibri" pitchFamily="34" charset="0"/>
              </a:rPr>
              <a:t>بعد أن يضع البط بيضه يحتاج إلى 30 يوماً تقريباً حتى يفقس. كيف تنمو فراخ البط لتصير مكتملة النمو؟</a:t>
            </a:r>
            <a:endParaRPr lang="en-US" sz="3200" b="1" dirty="0">
              <a:latin typeface="Calibri" pitchFamily="34" charset="0"/>
            </a:endParaRPr>
          </a:p>
        </p:txBody>
      </p:sp>
      <p:sp>
        <p:nvSpPr>
          <p:cNvPr id="11" name="Rectangle 10"/>
          <p:cNvSpPr/>
          <p:nvPr/>
        </p:nvSpPr>
        <p:spPr bwMode="auto">
          <a:xfrm>
            <a:off x="5734050" y="561240"/>
            <a:ext cx="2838450" cy="769938"/>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lgn="ctr" fontAlgn="auto">
              <a:spcBef>
                <a:spcPts val="0"/>
              </a:spcBef>
              <a:spcAft>
                <a:spcPts val="0"/>
              </a:spcAft>
              <a:defRPr/>
            </a:pPr>
            <a:r>
              <a:rPr lang="ar-EG" sz="4400" b="1" dirty="0">
                <a:solidFill>
                  <a:schemeClr val="bg1"/>
                </a:solidFill>
                <a:latin typeface="+mn-lt"/>
                <a:cs typeface="+mn-cs"/>
              </a:rPr>
              <a:t>أنظر و أتساءل</a:t>
            </a:r>
            <a:endParaRPr lang="en-US" sz="4400" b="1" dirty="0">
              <a:solidFill>
                <a:schemeClr val="bg1"/>
              </a:solidFill>
              <a:latin typeface="+mn-lt"/>
              <a:cs typeface="+mn-cs"/>
            </a:endParaRPr>
          </a:p>
        </p:txBody>
      </p:sp>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2562" y="1439892"/>
            <a:ext cx="6543675" cy="2209800"/>
          </a:xfrm>
          <a:prstGeom prst="rect">
            <a:avLst/>
          </a:prstGeom>
        </p:spPr>
      </p:pic>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نظر و أتساءل.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2"/>
                                          </p:val>
                                        </p:tav>
                                        <p:tav tm="100000">
                                          <p:val>
                                            <p:strVal val="#ppt_x"/>
                                          </p:val>
                                        </p:tav>
                                      </p:tavLst>
                                    </p:anim>
                                    <p:anim calcmode="lin" valueType="num">
                                      <p:cBhvr>
                                        <p:cTn id="14"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5"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4" name="1135 - steel drum beat.wav"/>
                                        </p:tgtEl>
                                      </p:cMediaNode>
                                    </p:audio>
                                  </p:subTnLst>
                                </p:cTn>
                              </p:par>
                              <p:par>
                                <p:cTn id="16" presetID="29" presetClass="entr" presetSubtype="0" fill="hold" grpId="0" nodeType="withEffect">
                                  <p:stCondLst>
                                    <p:cond delay="0"/>
                                  </p:stCondLst>
                                  <p:childTnLst>
                                    <p:set>
                                      <p:cBhvr>
                                        <p:cTn id="17" dur="1" fill="hold">
                                          <p:stCondLst>
                                            <p:cond delay="0"/>
                                          </p:stCondLst>
                                        </p:cTn>
                                        <p:tgtEl>
                                          <p:spTgt spid="3083"/>
                                        </p:tgtEl>
                                        <p:attrNameLst>
                                          <p:attrName>style.visibility</p:attrName>
                                        </p:attrNameLst>
                                      </p:cBhvr>
                                      <p:to>
                                        <p:strVal val="visible"/>
                                      </p:to>
                                    </p:set>
                                    <p:anim calcmode="lin" valueType="num">
                                      <p:cBhvr>
                                        <p:cTn id="18" dur="500" fill="hold"/>
                                        <p:tgtEl>
                                          <p:spTgt spid="3083"/>
                                        </p:tgtEl>
                                        <p:attrNameLst>
                                          <p:attrName>ppt_x</p:attrName>
                                        </p:attrNameLst>
                                      </p:cBhvr>
                                      <p:tavLst>
                                        <p:tav tm="0">
                                          <p:val>
                                            <p:strVal val="#ppt_x-.2"/>
                                          </p:val>
                                        </p:tav>
                                        <p:tav tm="100000">
                                          <p:val>
                                            <p:strVal val="#ppt_x"/>
                                          </p:val>
                                        </p:tav>
                                      </p:tavLst>
                                    </p:anim>
                                    <p:anim calcmode="lin" valueType="num">
                                      <p:cBhvr>
                                        <p:cTn id="19" dur="5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20" dur="500"/>
                                        <p:tgtEl>
                                          <p:spTgt spid="3083"/>
                                        </p:tgtEl>
                                      </p:cBhvr>
                                    </p:animEffect>
                                  </p:childTnLst>
                                  <p:subTnLst>
                                    <p:audio>
                                      <p:cMediaNode>
                                        <p:cTn display="0" masterRel="sameClick">
                                          <p:stCondLst>
                                            <p:cond evt="begin" delay="0">
                                              <p:tn val="16"/>
                                            </p:cond>
                                          </p:stCondLst>
                                          <p:endCondLst>
                                            <p:cond evt="onStopAudio" delay="0">
                                              <p:tgtEl>
                                                <p:sldTgt/>
                                              </p:tgtEl>
                                            </p:cond>
                                          </p:endCondLst>
                                        </p:cTn>
                                        <p:tgtEl>
                                          <p:sndTgt r:embed="rId5" name="بعد أن يضع الب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8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rot="21075814">
            <a:off x="1115616" y="1340768"/>
            <a:ext cx="7000875" cy="37856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latin typeface="Calibri" pitchFamily="34" charset="0"/>
              </a:rPr>
              <a:t>عندما تبدأ معظم الحيوانات حياتها تستمر في النمو لتصبح أفراداً بالغة. على سبيل المثال، عندما يفقس صغير الحرباء يزداد حجم جسمه تدريجياً حتى يصبح بالغاً.</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strVal val="#ppt_w+.3"/>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عندما تبدأ معظ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rot="21228899">
            <a:off x="1187624" y="2060848"/>
            <a:ext cx="6786562" cy="23083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latin typeface="Calibri" pitchFamily="34" charset="0"/>
              </a:rPr>
              <a:t> بينما تمر بعض الحيوانات ـ ومنها البرمائيات والحشرات ـ بعملية تسمى </a:t>
            </a:r>
            <a:r>
              <a:rPr lang="ar-EG" sz="4800" b="1" dirty="0">
                <a:solidFill>
                  <a:srgbClr val="0000FF"/>
                </a:solidFill>
                <a:latin typeface="Calibri" pitchFamily="34" charset="0"/>
              </a:rPr>
              <a:t>التحول،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strVal val="#ppt_w+.3"/>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بينما تم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rot="21237143">
            <a:off x="1071563" y="1870075"/>
            <a:ext cx="7000875" cy="3416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Calibri" pitchFamily="34" charset="0"/>
              </a:rPr>
              <a:t>وهي سلسلة من مراحل النمو المميزة المختلف بعضها عن بعض. </a:t>
            </a:r>
            <a:r>
              <a:rPr lang="ar-EG" sz="5400" b="1" dirty="0">
                <a:solidFill>
                  <a:srgbClr val="C00000"/>
                </a:solidFill>
                <a:latin typeface="Calibri" pitchFamily="34" charset="0"/>
              </a:rPr>
              <a:t>والتحول نوعان؛ كامل وناقص</a:t>
            </a:r>
            <a:r>
              <a:rPr lang="ar-EG" sz="5400" b="1" dirty="0">
                <a:latin typeface="Calibri" pitchFamily="34" charset="0"/>
              </a:rPr>
              <a:t>.</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strVal val="#ppt_w+.3"/>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وهي سلسلة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2555776" y="548680"/>
            <a:ext cx="4183062" cy="1016000"/>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ctr" fontAlgn="auto">
              <a:spcBef>
                <a:spcPts val="0"/>
              </a:spcBef>
              <a:spcAft>
                <a:spcPts val="0"/>
              </a:spcAft>
              <a:defRPr/>
            </a:pPr>
            <a:r>
              <a:rPr lang="ar-EG" sz="6000" b="1" dirty="0">
                <a:solidFill>
                  <a:schemeClr val="tx1"/>
                </a:solidFill>
                <a:latin typeface="+mn-lt"/>
                <a:cs typeface="+mn-cs"/>
              </a:rPr>
              <a:t>التحول الكامل</a:t>
            </a:r>
          </a:p>
        </p:txBody>
      </p:sp>
      <p:sp>
        <p:nvSpPr>
          <p:cNvPr id="3" name="TextBox 1"/>
          <p:cNvSpPr txBox="1">
            <a:spLocks noChangeArrowheads="1"/>
          </p:cNvSpPr>
          <p:nvPr/>
        </p:nvSpPr>
        <p:spPr bwMode="auto">
          <a:xfrm>
            <a:off x="1167755" y="2132856"/>
            <a:ext cx="6959104" cy="3477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4400" b="1" dirty="0">
                <a:solidFill>
                  <a:srgbClr val="006600"/>
                </a:solidFill>
                <a:latin typeface="Calibri" pitchFamily="34" charset="0"/>
              </a:rPr>
              <a:t>تدخل بعض الحيوانات ـ ومنها الفراش والذباب والنحل ـ في عملية</a:t>
            </a:r>
            <a:r>
              <a:rPr lang="ar-EG" sz="4400" b="1" dirty="0">
                <a:latin typeface="Calibri" pitchFamily="34" charset="0"/>
              </a:rPr>
              <a:t> </a:t>
            </a:r>
            <a:r>
              <a:rPr lang="ar-EG" sz="4400" b="1" dirty="0">
                <a:solidFill>
                  <a:srgbClr val="0000FF"/>
                </a:solidFill>
                <a:latin typeface="Calibri" pitchFamily="34" charset="0"/>
              </a:rPr>
              <a:t>التحول الكامل</a:t>
            </a:r>
            <a:r>
              <a:rPr lang="ar-EG" sz="4400" b="1" dirty="0">
                <a:solidFill>
                  <a:srgbClr val="006600"/>
                </a:solidFill>
                <a:latin typeface="Calibri" pitchFamily="34" charset="0"/>
              </a:rPr>
              <a:t>، وهي أربع مراحل مميزة؛ حيث يظهر الحيوان البالغ مختلفاً تماماً عما في وقت الفقس.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حول الكامل2.wav"/>
                                        </p:tgtEl>
                                      </p:cMediaNode>
                                    </p:audio>
                                  </p:sub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fmla="#ppt_w*sin(2.5*pi*$)">
                                          <p:val>
                                            <p:fltVal val="0"/>
                                          </p:val>
                                        </p:tav>
                                        <p:tav tm="100000">
                                          <p:val>
                                            <p:fltVal val="1"/>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تدخل بعض الحيوا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3"/>
          <p:cNvSpPr txBox="1">
            <a:spLocks noChangeArrowheads="1"/>
          </p:cNvSpPr>
          <p:nvPr/>
        </p:nvSpPr>
        <p:spPr bwMode="auto">
          <a:xfrm rot="20968131">
            <a:off x="1226039" y="1578675"/>
            <a:ext cx="6858000" cy="3416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Calibri" pitchFamily="34" charset="0"/>
              </a:rPr>
              <a:t>فالفراشة مثلاً تخرج من البيضة على هيئة </a:t>
            </a:r>
            <a:r>
              <a:rPr lang="ar-EG" sz="5400" b="1" dirty="0">
                <a:solidFill>
                  <a:srgbClr val="FF0000"/>
                </a:solidFill>
                <a:latin typeface="Calibri" pitchFamily="34" charset="0"/>
              </a:rPr>
              <a:t>يرقة</a:t>
            </a:r>
            <a:r>
              <a:rPr lang="ar-EG" sz="5400" b="1" dirty="0">
                <a:latin typeface="Calibri" pitchFamily="34" charset="0"/>
              </a:rPr>
              <a:t> منتفخة، غير مكتملة النمو، ولا تشبه الفراشة البالغة أبداً. </a:t>
            </a:r>
            <a:endParaRPr lang="en-US" sz="5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p:cTn id="7" dur="500" fill="hold"/>
                                        <p:tgtEl>
                                          <p:spTgt spid="24581"/>
                                        </p:tgtEl>
                                        <p:attrNameLst>
                                          <p:attrName>ppt_w</p:attrName>
                                        </p:attrNameLst>
                                      </p:cBhvr>
                                      <p:tavLst>
                                        <p:tav tm="0" fmla="#ppt_w*sin(2.5*pi*$)">
                                          <p:val>
                                            <p:fltVal val="0"/>
                                          </p:val>
                                        </p:tav>
                                        <p:tav tm="100000">
                                          <p:val>
                                            <p:fltVal val="1"/>
                                          </p:val>
                                        </p:tav>
                                      </p:tavLst>
                                    </p:anim>
                                    <p:anim calcmode="lin" valueType="num">
                                      <p:cBhvr>
                                        <p:cTn id="8" dur="500" fill="hold"/>
                                        <p:tgtEl>
                                          <p:spTgt spid="2458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فالفراشة مثلاً تخر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Box 3"/>
          <p:cNvSpPr txBox="1">
            <a:spLocks noChangeArrowheads="1"/>
          </p:cNvSpPr>
          <p:nvPr/>
        </p:nvSpPr>
        <p:spPr bwMode="auto">
          <a:xfrm rot="20814329">
            <a:off x="1121702" y="1385510"/>
            <a:ext cx="7143750" cy="3416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Calibri" pitchFamily="34" charset="0"/>
              </a:rPr>
              <a:t>فهي تشبه الدودة وليس لها أجنحة، و تتغذى غالباً على أغذية مختلفة عن تلك التي تتغذى عليها الفراشة البالغة.</a:t>
            </a:r>
            <a:endParaRPr lang="en-US" sz="5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500" fill="hold"/>
                                        <p:tgtEl>
                                          <p:spTgt spid="25605"/>
                                        </p:tgtEl>
                                        <p:attrNameLst>
                                          <p:attrName>ppt_w</p:attrName>
                                        </p:attrNameLst>
                                      </p:cBhvr>
                                      <p:tavLst>
                                        <p:tav tm="0" fmla="#ppt_w*sin(2.5*pi*$)">
                                          <p:val>
                                            <p:fltVal val="0"/>
                                          </p:val>
                                        </p:tav>
                                        <p:tav tm="100000">
                                          <p:val>
                                            <p:fltVal val="1"/>
                                          </p:val>
                                        </p:tav>
                                      </p:tavLst>
                                    </p:anim>
                                    <p:anim calcmode="lin" valueType="num">
                                      <p:cBhvr>
                                        <p:cTn id="8" dur="500" fill="hold"/>
                                        <p:tgtEl>
                                          <p:spTgt spid="2560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فهي تشبه الدو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Box 3"/>
          <p:cNvSpPr txBox="1">
            <a:spLocks noChangeArrowheads="1"/>
          </p:cNvSpPr>
          <p:nvPr/>
        </p:nvSpPr>
        <p:spPr bwMode="auto">
          <a:xfrm rot="20696459">
            <a:off x="1116013" y="1535113"/>
            <a:ext cx="6858000" cy="34782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400" b="1" dirty="0">
                <a:latin typeface="Calibri" pitchFamily="34" charset="0"/>
              </a:rPr>
              <a:t>بعد الفقس تتغذى اليرقة باستمرار، وكلما ازداد نموها ازداد تمدد جلدها الخارجي. المرحلة التالية من دورة الحياة هى مرحلة </a:t>
            </a:r>
            <a:r>
              <a:rPr lang="ar-EG" sz="4400" b="1" dirty="0">
                <a:solidFill>
                  <a:srgbClr val="FF0000"/>
                </a:solidFill>
                <a:latin typeface="Calibri" pitchFamily="34" charset="0"/>
              </a:rPr>
              <a:t>العذراء</a:t>
            </a:r>
            <a:r>
              <a:rPr lang="ar-EG" sz="4400" b="1" dirty="0">
                <a:latin typeface="Calibri" pitchFamily="34" charset="0"/>
              </a:rPr>
              <a:t>، وفيها يغلف المخلوق بشرنقة صلبة</a:t>
            </a:r>
            <a:r>
              <a:rPr lang="ar-EG" sz="4400" b="1" dirty="0">
                <a:solidFill>
                  <a:srgbClr val="006600"/>
                </a:solidFill>
                <a:latin typeface="Calibri" pitchFamily="34" charset="0"/>
              </a:rPr>
              <a:t>.</a:t>
            </a:r>
            <a:endParaRPr lang="en-US" sz="4400" b="1" dirty="0">
              <a:solidFill>
                <a:srgbClr val="006600"/>
              </a:solidFill>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fmla="#ppt_w*sin(2.5*pi*$)">
                                          <p:val>
                                            <p:fltVal val="0"/>
                                          </p:val>
                                        </p:tav>
                                        <p:tav tm="100000">
                                          <p:val>
                                            <p:fltVal val="1"/>
                                          </p:val>
                                        </p:tav>
                                      </p:tavLst>
                                    </p:anim>
                                    <p:anim calcmode="lin" valueType="num">
                                      <p:cBhvr>
                                        <p:cTn id="8" dur="500" fill="hold"/>
                                        <p:tgtEl>
                                          <p:spTgt spid="2662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بعد الفقس تتغذى الير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Box 3"/>
          <p:cNvSpPr txBox="1">
            <a:spLocks noChangeArrowheads="1"/>
          </p:cNvSpPr>
          <p:nvPr/>
        </p:nvSpPr>
        <p:spPr bwMode="auto">
          <a:xfrm rot="21126511">
            <a:off x="1296335" y="1143817"/>
            <a:ext cx="6858000" cy="41544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400" b="1" dirty="0">
                <a:latin typeface="Calibri" pitchFamily="34" charset="0"/>
              </a:rPr>
              <a:t>لا تعد العذراء مرحلة سكون، بل إن المخلوق داخل الشرنقة يكون نشطاً جداً؛ حيث يتغير تركيب الجسم  الداخلي وتظهر الأجنحة، وأجزاء الفم، والأرجل الجديدة، ثم تخرج فراشة مكتملة النمو من الشرنقة.</a:t>
            </a:r>
            <a:endParaRPr lang="en-US" sz="4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fmla="#ppt_w*sin(2.5*pi*$)">
                                          <p:val>
                                            <p:fltVal val="0"/>
                                          </p:val>
                                        </p:tav>
                                        <p:tav tm="100000">
                                          <p:val>
                                            <p:fltVal val="1"/>
                                          </p:val>
                                        </p:tav>
                                      </p:tavLst>
                                    </p:anim>
                                    <p:anim calcmode="lin" valueType="num">
                                      <p:cBhvr>
                                        <p:cTn id="8" dur="500" fill="hold"/>
                                        <p:tgtEl>
                                          <p:spTgt spid="276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لا تعد العذراء مرح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836319" y="522204"/>
            <a:ext cx="3543300" cy="2857500"/>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35844" name="TextBox 3"/>
          <p:cNvSpPr txBox="1">
            <a:spLocks noChangeArrowheads="1"/>
          </p:cNvSpPr>
          <p:nvPr/>
        </p:nvSpPr>
        <p:spPr bwMode="auto">
          <a:xfrm>
            <a:off x="5000625" y="3357563"/>
            <a:ext cx="3214688" cy="646112"/>
          </a:xfrm>
          <a:prstGeom prst="rect">
            <a:avLst/>
          </a:prstGeom>
          <a:noFill/>
          <a:ln w="9525">
            <a:noFill/>
            <a:miter lim="800000"/>
            <a:headEnd/>
            <a:tailEnd/>
          </a:ln>
        </p:spPr>
        <p:txBody>
          <a:bodyPr>
            <a:spAutoFit/>
          </a:bodyPr>
          <a:lstStyle/>
          <a:p>
            <a:pPr algn="ctr"/>
            <a:r>
              <a:rPr lang="ar-EG" sz="3600" b="1" dirty="0">
                <a:latin typeface="Calibri" pitchFamily="34" charset="0"/>
              </a:rPr>
              <a:t>حرباء مكتملة النمو</a:t>
            </a:r>
          </a:p>
        </p:txBody>
      </p:sp>
      <p:sp>
        <p:nvSpPr>
          <p:cNvPr id="9" name="Rounded Rectangle 8"/>
          <p:cNvSpPr/>
          <p:nvPr/>
        </p:nvSpPr>
        <p:spPr bwMode="auto">
          <a:xfrm>
            <a:off x="412651" y="702385"/>
            <a:ext cx="3746698" cy="2497137"/>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45058" name="Picture 2"/>
          <p:cNvPicPr>
            <a:picLocks noChangeAspect="1" noChangeArrowheads="1"/>
          </p:cNvPicPr>
          <p:nvPr/>
        </p:nvPicPr>
        <p:blipFill>
          <a:blip r:embed="rId7" cstate="print"/>
          <a:srcRect/>
          <a:stretch>
            <a:fillRect/>
          </a:stretch>
        </p:blipFill>
        <p:spPr bwMode="auto">
          <a:xfrm>
            <a:off x="857250" y="812723"/>
            <a:ext cx="2857500" cy="2276459"/>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35847" name="TextBox 4"/>
          <p:cNvSpPr txBox="1">
            <a:spLocks noChangeArrowheads="1"/>
          </p:cNvSpPr>
          <p:nvPr/>
        </p:nvSpPr>
        <p:spPr bwMode="auto">
          <a:xfrm>
            <a:off x="964406" y="3199520"/>
            <a:ext cx="2643187" cy="646113"/>
          </a:xfrm>
          <a:prstGeom prst="rect">
            <a:avLst/>
          </a:prstGeom>
          <a:noFill/>
          <a:ln w="9525">
            <a:noFill/>
            <a:miter lim="800000"/>
            <a:headEnd/>
            <a:tailEnd/>
          </a:ln>
        </p:spPr>
        <p:txBody>
          <a:bodyPr>
            <a:spAutoFit/>
          </a:bodyPr>
          <a:lstStyle/>
          <a:p>
            <a:pPr algn="ctr"/>
            <a:r>
              <a:rPr lang="ar-EG" sz="3600" b="1">
                <a:latin typeface="Calibri" pitchFamily="34" charset="0"/>
              </a:rPr>
              <a:t>فقس الحرباء</a:t>
            </a:r>
          </a:p>
        </p:txBody>
      </p:sp>
      <p:sp>
        <p:nvSpPr>
          <p:cNvPr id="35848" name="TextBox 3"/>
          <p:cNvSpPr txBox="1">
            <a:spLocks noChangeArrowheads="1"/>
          </p:cNvSpPr>
          <p:nvPr/>
        </p:nvSpPr>
        <p:spPr bwMode="auto">
          <a:xfrm>
            <a:off x="2076276" y="4427245"/>
            <a:ext cx="5520085" cy="12003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ar-EG" sz="3600" b="1" dirty="0"/>
              <a:t>يفقس صغير الحرباء البيضة ويخرج ثم ينمو ليصبح حرباء مكتملة النمو.</a:t>
            </a:r>
          </a:p>
        </p:txBody>
      </p:sp>
      <p:pic>
        <p:nvPicPr>
          <p:cNvPr id="2" name="صورة 1"/>
          <p:cNvPicPr>
            <a:picLocks noChangeAspect="1"/>
          </p:cNvPicPr>
          <p:nvPr/>
        </p:nvPicPr>
        <p:blipFill rotWithShape="1">
          <a:blip r:embed="rId8"/>
          <a:srcRect t="7388"/>
          <a:stretch/>
        </p:blipFill>
        <p:spPr>
          <a:xfrm>
            <a:off x="5386388" y="936502"/>
            <a:ext cx="2828925" cy="2028904"/>
          </a:xfrm>
          <a:prstGeom prst="rect">
            <a:avLst/>
          </a:prstGeom>
        </p:spPr>
      </p:pic>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300" fill="hold">
                                          <p:stCondLst>
                                            <p:cond delay="0"/>
                                          </p:stCondLst>
                                        </p:cTn>
                                        <p:tgtEl>
                                          <p:spTgt spid="8"/>
                                        </p:tgtEl>
                                        <p:attrNameLst>
                                          <p:attrName>ppt_x</p:attrName>
                                        </p:attrNameLst>
                                      </p:cBhvr>
                                    </p:anim>
                                    <p:anim from="0" to="-1.0" calcmode="lin" valueType="num">
                                      <p:cBhvr>
                                        <p:cTn id="8" dur="100" decel="50000" autoRev="1" fill="hold">
                                          <p:stCondLst>
                                            <p:cond delay="300"/>
                                          </p:stCondLst>
                                        </p:cTn>
                                        <p:tgtEl>
                                          <p:spTgt spid="8"/>
                                        </p:tgtEl>
                                        <p:attrNameLst>
                                          <p:attrName>xshear</p:attrName>
                                        </p:attrNameLst>
                                      </p:cBhvr>
                                    </p:anim>
                                    <p:animScale>
                                      <p:cBhvr>
                                        <p:cTn id="9" dur="100" decel="100000" autoRev="1" fill="hold">
                                          <p:stCondLst>
                                            <p:cond delay="300"/>
                                          </p:stCondLst>
                                        </p:cTn>
                                        <p:tgtEl>
                                          <p:spTgt spid="8"/>
                                        </p:tgtEl>
                                      </p:cBhvr>
                                      <p:from x="100000" y="100000"/>
                                      <p:to x="80000" y="100000"/>
                                    </p:animScale>
                                    <p:anim by="(#ppt_h/3+#ppt_w*0.1)" calcmode="lin" valueType="num">
                                      <p:cBhvr additive="sum">
                                        <p:cTn id="10" dur="100" decel="100000" autoRev="1" fill="hold">
                                          <p:stCondLst>
                                            <p:cond delay="300"/>
                                          </p:stCondLst>
                                        </p:cTn>
                                        <p:tgtEl>
                                          <p:spTgt spid="8"/>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1203 - tapping sounds.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35844"/>
                                        </p:tgtEl>
                                        <p:attrNameLst>
                                          <p:attrName>style.visibility</p:attrName>
                                        </p:attrNameLst>
                                      </p:cBhvr>
                                      <p:to>
                                        <p:strVal val="visible"/>
                                      </p:to>
                                    </p:set>
                                    <p:anim from="(-#ppt_w/2)" to="(#ppt_x)" calcmode="lin" valueType="num">
                                      <p:cBhvr>
                                        <p:cTn id="13" dur="300" fill="hold">
                                          <p:stCondLst>
                                            <p:cond delay="0"/>
                                          </p:stCondLst>
                                        </p:cTn>
                                        <p:tgtEl>
                                          <p:spTgt spid="35844"/>
                                        </p:tgtEl>
                                        <p:attrNameLst>
                                          <p:attrName>ppt_x</p:attrName>
                                        </p:attrNameLst>
                                      </p:cBhvr>
                                    </p:anim>
                                    <p:anim from="0" to="-1.0" calcmode="lin" valueType="num">
                                      <p:cBhvr>
                                        <p:cTn id="14" dur="100" decel="50000" autoRev="1" fill="hold">
                                          <p:stCondLst>
                                            <p:cond delay="300"/>
                                          </p:stCondLst>
                                        </p:cTn>
                                        <p:tgtEl>
                                          <p:spTgt spid="35844"/>
                                        </p:tgtEl>
                                        <p:attrNameLst>
                                          <p:attrName>xshear</p:attrName>
                                        </p:attrNameLst>
                                      </p:cBhvr>
                                    </p:anim>
                                    <p:animScale>
                                      <p:cBhvr>
                                        <p:cTn id="15" dur="100" decel="100000" autoRev="1" fill="hold">
                                          <p:stCondLst>
                                            <p:cond delay="300"/>
                                          </p:stCondLst>
                                        </p:cTn>
                                        <p:tgtEl>
                                          <p:spTgt spid="35844"/>
                                        </p:tgtEl>
                                      </p:cBhvr>
                                      <p:from x="100000" y="100000"/>
                                      <p:to x="80000" y="100000"/>
                                    </p:animScale>
                                    <p:anim by="(#ppt_h/3+#ppt_w*0.1)" calcmode="lin" valueType="num">
                                      <p:cBhvr additive="sum">
                                        <p:cTn id="16" dur="100" decel="100000" autoRev="1" fill="hold">
                                          <p:stCondLst>
                                            <p:cond delay="300"/>
                                          </p:stCondLst>
                                        </p:cTn>
                                        <p:tgtEl>
                                          <p:spTgt spid="35844"/>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حرباء مكتملة النمو.wav"/>
                                        </p:tgtEl>
                                      </p:cMediaNode>
                                    </p:audio>
                                  </p:sub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45058"/>
                                        </p:tgtEl>
                                        <p:attrNameLst>
                                          <p:attrName>style.visibility</p:attrName>
                                        </p:attrNameLst>
                                      </p:cBhvr>
                                      <p:to>
                                        <p:strVal val="visible"/>
                                      </p:to>
                                    </p:set>
                                    <p:anim from="(-#ppt_w/2)" to="(#ppt_x)" calcmode="lin" valueType="num">
                                      <p:cBhvr>
                                        <p:cTn id="21" dur="300" fill="hold">
                                          <p:stCondLst>
                                            <p:cond delay="0"/>
                                          </p:stCondLst>
                                        </p:cTn>
                                        <p:tgtEl>
                                          <p:spTgt spid="45058"/>
                                        </p:tgtEl>
                                        <p:attrNameLst>
                                          <p:attrName>ppt_x</p:attrName>
                                        </p:attrNameLst>
                                      </p:cBhvr>
                                    </p:anim>
                                    <p:anim from="0" to="-1.0" calcmode="lin" valueType="num">
                                      <p:cBhvr>
                                        <p:cTn id="22" dur="100" decel="50000" autoRev="1" fill="hold">
                                          <p:stCondLst>
                                            <p:cond delay="300"/>
                                          </p:stCondLst>
                                        </p:cTn>
                                        <p:tgtEl>
                                          <p:spTgt spid="45058"/>
                                        </p:tgtEl>
                                        <p:attrNameLst>
                                          <p:attrName>xshear</p:attrName>
                                        </p:attrNameLst>
                                      </p:cBhvr>
                                    </p:anim>
                                    <p:animScale>
                                      <p:cBhvr>
                                        <p:cTn id="23" dur="100" decel="100000" autoRev="1" fill="hold">
                                          <p:stCondLst>
                                            <p:cond delay="300"/>
                                          </p:stCondLst>
                                        </p:cTn>
                                        <p:tgtEl>
                                          <p:spTgt spid="45058"/>
                                        </p:tgtEl>
                                      </p:cBhvr>
                                      <p:from x="100000" y="100000"/>
                                      <p:to x="80000" y="100000"/>
                                    </p:animScale>
                                    <p:anim by="(#ppt_h/3+#ppt_w*0.1)" calcmode="lin" valueType="num">
                                      <p:cBhvr additive="sum">
                                        <p:cTn id="24" dur="100" decel="100000" autoRev="1" fill="hold">
                                          <p:stCondLst>
                                            <p:cond delay="300"/>
                                          </p:stCondLst>
                                        </p:cTn>
                                        <p:tgtEl>
                                          <p:spTgt spid="45058"/>
                                        </p:tgtEl>
                                        <p:attrNameLst>
                                          <p:attrName>ppt_x</p:attrName>
                                        </p:attrNameLst>
                                      </p:cBhvr>
                                    </p:anim>
                                  </p:childTnLst>
                                </p:cTn>
                              </p:par>
                              <p:par>
                                <p:cTn id="25" presetID="34"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from="(-#ppt_w/2)" to="(#ppt_x)" calcmode="lin" valueType="num">
                                      <p:cBhvr>
                                        <p:cTn id="27" dur="300" fill="hold">
                                          <p:stCondLst>
                                            <p:cond delay="0"/>
                                          </p:stCondLst>
                                        </p:cTn>
                                        <p:tgtEl>
                                          <p:spTgt spid="9"/>
                                        </p:tgtEl>
                                        <p:attrNameLst>
                                          <p:attrName>ppt_x</p:attrName>
                                        </p:attrNameLst>
                                      </p:cBhvr>
                                    </p:anim>
                                    <p:anim from="0" to="-1.0" calcmode="lin" valueType="num">
                                      <p:cBhvr>
                                        <p:cTn id="28" dur="100" decel="50000" autoRev="1" fill="hold">
                                          <p:stCondLst>
                                            <p:cond delay="300"/>
                                          </p:stCondLst>
                                        </p:cTn>
                                        <p:tgtEl>
                                          <p:spTgt spid="9"/>
                                        </p:tgtEl>
                                        <p:attrNameLst>
                                          <p:attrName>xshear</p:attrName>
                                        </p:attrNameLst>
                                      </p:cBhvr>
                                    </p:anim>
                                    <p:animScale>
                                      <p:cBhvr>
                                        <p:cTn id="29" dur="100" decel="100000" autoRev="1" fill="hold">
                                          <p:stCondLst>
                                            <p:cond delay="300"/>
                                          </p:stCondLst>
                                        </p:cTn>
                                        <p:tgtEl>
                                          <p:spTgt spid="9"/>
                                        </p:tgtEl>
                                      </p:cBhvr>
                                      <p:from x="100000" y="100000"/>
                                      <p:to x="80000" y="100000"/>
                                    </p:animScale>
                                    <p:anim by="(#ppt_h/3+#ppt_w*0.1)" calcmode="lin" valueType="num">
                                      <p:cBhvr additive="sum">
                                        <p:cTn id="30" dur="100" decel="100000" autoRev="1" fill="hold">
                                          <p:stCondLst>
                                            <p:cond delay="300"/>
                                          </p:stCondLst>
                                        </p:cTn>
                                        <p:tgtEl>
                                          <p:spTgt spid="9"/>
                                        </p:tgtEl>
                                        <p:attrNameLst>
                                          <p:attrName>ppt_x</p:attrName>
                                        </p:attrNameLst>
                                      </p:cBhvr>
                                    </p:anim>
                                  </p:childTnLst>
                                  <p:subTnLst>
                                    <p:audio>
                                      <p:cMediaNode>
                                        <p:cTn display="0" masterRel="sameClick">
                                          <p:stCondLst>
                                            <p:cond evt="begin" delay="0">
                                              <p:tn val="25"/>
                                            </p:cond>
                                          </p:stCondLst>
                                          <p:endCondLst>
                                            <p:cond evt="onStopAudio" delay="0">
                                              <p:tgtEl>
                                                <p:sldTgt/>
                                              </p:tgtEl>
                                            </p:cond>
                                          </p:endCondLst>
                                        </p:cTn>
                                        <p:tgtEl>
                                          <p:sndTgt r:embed="rId3" name="1203 - tapping sounds.wav"/>
                                        </p:tgtEl>
                                      </p:cMediaNode>
                                    </p:audio>
                                  </p:subTnLst>
                                </p:cTn>
                              </p:par>
                              <p:par>
                                <p:cTn id="31" presetID="34" presetClass="entr" presetSubtype="0" fill="hold" grpId="0" nodeType="withEffect">
                                  <p:stCondLst>
                                    <p:cond delay="0"/>
                                  </p:stCondLst>
                                  <p:childTnLst>
                                    <p:set>
                                      <p:cBhvr>
                                        <p:cTn id="32" dur="1" fill="hold">
                                          <p:stCondLst>
                                            <p:cond delay="0"/>
                                          </p:stCondLst>
                                        </p:cTn>
                                        <p:tgtEl>
                                          <p:spTgt spid="35847"/>
                                        </p:tgtEl>
                                        <p:attrNameLst>
                                          <p:attrName>style.visibility</p:attrName>
                                        </p:attrNameLst>
                                      </p:cBhvr>
                                      <p:to>
                                        <p:strVal val="visible"/>
                                      </p:to>
                                    </p:set>
                                    <p:anim from="(-#ppt_w/2)" to="(#ppt_x)" calcmode="lin" valueType="num">
                                      <p:cBhvr>
                                        <p:cTn id="33" dur="300" fill="hold">
                                          <p:stCondLst>
                                            <p:cond delay="0"/>
                                          </p:stCondLst>
                                        </p:cTn>
                                        <p:tgtEl>
                                          <p:spTgt spid="35847"/>
                                        </p:tgtEl>
                                        <p:attrNameLst>
                                          <p:attrName>ppt_x</p:attrName>
                                        </p:attrNameLst>
                                      </p:cBhvr>
                                    </p:anim>
                                    <p:anim from="0" to="-1.0" calcmode="lin" valueType="num">
                                      <p:cBhvr>
                                        <p:cTn id="34" dur="100" decel="50000" autoRev="1" fill="hold">
                                          <p:stCondLst>
                                            <p:cond delay="300"/>
                                          </p:stCondLst>
                                        </p:cTn>
                                        <p:tgtEl>
                                          <p:spTgt spid="35847"/>
                                        </p:tgtEl>
                                        <p:attrNameLst>
                                          <p:attrName>xshear</p:attrName>
                                        </p:attrNameLst>
                                      </p:cBhvr>
                                    </p:anim>
                                    <p:animScale>
                                      <p:cBhvr>
                                        <p:cTn id="35" dur="100" decel="100000" autoRev="1" fill="hold">
                                          <p:stCondLst>
                                            <p:cond delay="300"/>
                                          </p:stCondLst>
                                        </p:cTn>
                                        <p:tgtEl>
                                          <p:spTgt spid="35847"/>
                                        </p:tgtEl>
                                      </p:cBhvr>
                                      <p:from x="100000" y="100000"/>
                                      <p:to x="80000" y="100000"/>
                                    </p:animScale>
                                    <p:anim by="(#ppt_h/3+#ppt_w*0.1)" calcmode="lin" valueType="num">
                                      <p:cBhvr additive="sum">
                                        <p:cTn id="36" dur="100" decel="100000" autoRev="1" fill="hold">
                                          <p:stCondLst>
                                            <p:cond delay="300"/>
                                          </p:stCondLst>
                                        </p:cTn>
                                        <p:tgtEl>
                                          <p:spTgt spid="35847"/>
                                        </p:tgtEl>
                                        <p:attrNameLst>
                                          <p:attrName>ppt_x</p:attrName>
                                        </p:attrNameLst>
                                      </p:cBhvr>
                                    </p:anim>
                                  </p:childTnLst>
                                  <p:subTnLst>
                                    <p:audio>
                                      <p:cMediaNode>
                                        <p:cTn display="0" masterRel="sameClick">
                                          <p:stCondLst>
                                            <p:cond evt="begin" delay="0">
                                              <p:tn val="31"/>
                                            </p:cond>
                                          </p:stCondLst>
                                          <p:endCondLst>
                                            <p:cond evt="onStopAudio" delay="0">
                                              <p:tgtEl>
                                                <p:sldTgt/>
                                              </p:tgtEl>
                                            </p:cond>
                                          </p:endCondLst>
                                        </p:cTn>
                                        <p:tgtEl>
                                          <p:sndTgt r:embed="rId5" name="فقس الحرباء.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848"/>
                                        </p:tgtEl>
                                        <p:attrNameLst>
                                          <p:attrName>style.visibility</p:attrName>
                                        </p:attrNameLst>
                                      </p:cBhvr>
                                      <p:to>
                                        <p:strVal val="visible"/>
                                      </p:to>
                                    </p:set>
                                    <p:animEffect transition="in" filter="fade">
                                      <p:cBhvr>
                                        <p:cTn id="41" dur="500"/>
                                        <p:tgtEl>
                                          <p:spTgt spid="35848"/>
                                        </p:tgtEl>
                                      </p:cBhvr>
                                    </p:animEffect>
                                  </p:childTnLst>
                                  <p:subTnLst>
                                    <p:audio>
                                      <p:cMediaNode>
                                        <p:cTn display="0" masterRel="sameClick">
                                          <p:stCondLst>
                                            <p:cond evt="begin" delay="0">
                                              <p:tn val="39"/>
                                            </p:cond>
                                          </p:stCondLst>
                                          <p:endCondLst>
                                            <p:cond evt="onStopAudio" delay="0">
                                              <p:tgtEl>
                                                <p:sldTgt/>
                                              </p:tgtEl>
                                            </p:cond>
                                          </p:endCondLst>
                                        </p:cTn>
                                        <p:tgtEl>
                                          <p:sndTgt r:embed="rId6" name="يفقس صغير الحرب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844" grpId="0"/>
      <p:bldP spid="9" grpId="0" animBg="1"/>
      <p:bldP spid="35847" grpId="0"/>
      <p:bldP spid="358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1977" y="744538"/>
            <a:ext cx="8308132" cy="5058960"/>
          </a:xfrm>
          <a:prstGeom prst="rect">
            <a:avLst/>
          </a:prstGeom>
          <a:noFill/>
          <a:ln w="76200">
            <a:solidFill>
              <a:srgbClr val="009900"/>
            </a:solidFill>
            <a:miter lim="800000"/>
            <a:headEnd/>
            <a:tailEnd/>
          </a:ln>
        </p:spPr>
      </p:pic>
      <p:sp>
        <p:nvSpPr>
          <p:cNvPr id="2" name="Rectangle 1"/>
          <p:cNvSpPr/>
          <p:nvPr/>
        </p:nvSpPr>
        <p:spPr>
          <a:xfrm>
            <a:off x="5088716" y="581026"/>
            <a:ext cx="37084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36868" name="TextBox 2"/>
          <p:cNvSpPr txBox="1">
            <a:spLocks noChangeArrowheads="1"/>
          </p:cNvSpPr>
          <p:nvPr/>
        </p:nvSpPr>
        <p:spPr bwMode="auto">
          <a:xfrm>
            <a:off x="5028757" y="568341"/>
            <a:ext cx="2965030" cy="1200329"/>
          </a:xfrm>
          <a:prstGeom prst="rect">
            <a:avLst/>
          </a:prstGeom>
          <a:noFill/>
          <a:ln w="9525">
            <a:noFill/>
            <a:miter lim="800000"/>
            <a:headEnd/>
            <a:tailEnd/>
          </a:ln>
        </p:spPr>
        <p:txBody>
          <a:bodyPr wrap="square">
            <a:spAutoFit/>
          </a:bodyPr>
          <a:lstStyle/>
          <a:p>
            <a:r>
              <a:rPr lang="ar-EG" sz="3600" b="1" dirty="0">
                <a:solidFill>
                  <a:srgbClr val="0000FF"/>
                </a:solidFill>
              </a:rPr>
              <a:t>التحول الكامل والتحول الناقص</a:t>
            </a:r>
          </a:p>
        </p:txBody>
      </p:sp>
      <p:sp>
        <p:nvSpPr>
          <p:cNvPr id="4" name="Rectangle 3"/>
          <p:cNvSpPr/>
          <p:nvPr/>
        </p:nvSpPr>
        <p:spPr>
          <a:xfrm>
            <a:off x="6604775" y="2328598"/>
            <a:ext cx="1655862" cy="12602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70" name="TextBox 5"/>
          <p:cNvSpPr txBox="1">
            <a:spLocks noChangeArrowheads="1"/>
          </p:cNvSpPr>
          <p:nvPr/>
        </p:nvSpPr>
        <p:spPr bwMode="auto">
          <a:xfrm>
            <a:off x="6262718" y="2541090"/>
            <a:ext cx="2339975" cy="1077913"/>
          </a:xfrm>
          <a:prstGeom prst="rect">
            <a:avLst/>
          </a:prstGeom>
          <a:noFill/>
          <a:ln w="9525">
            <a:noFill/>
            <a:miter lim="800000"/>
            <a:headEnd/>
            <a:tailEnd/>
          </a:ln>
        </p:spPr>
        <p:txBody>
          <a:bodyPr>
            <a:spAutoFit/>
          </a:bodyPr>
          <a:lstStyle/>
          <a:p>
            <a:pPr algn="ctr"/>
            <a:r>
              <a:rPr lang="ar-EG" sz="3200" b="1" dirty="0"/>
              <a:t>التحول الكامل</a:t>
            </a:r>
          </a:p>
          <a:p>
            <a:pPr algn="ctr"/>
            <a:r>
              <a:rPr lang="ar-EG" sz="3200" b="1" dirty="0"/>
              <a:t>(الفراشة)</a:t>
            </a:r>
          </a:p>
        </p:txBody>
      </p:sp>
      <p:sp>
        <p:nvSpPr>
          <p:cNvPr id="7" name="Rectangle 6"/>
          <p:cNvSpPr/>
          <p:nvPr/>
        </p:nvSpPr>
        <p:spPr>
          <a:xfrm>
            <a:off x="6646039" y="4259261"/>
            <a:ext cx="1872779" cy="1379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72" name="TextBox 7"/>
          <p:cNvSpPr txBox="1">
            <a:spLocks noChangeArrowheads="1"/>
          </p:cNvSpPr>
          <p:nvPr/>
        </p:nvSpPr>
        <p:spPr bwMode="auto">
          <a:xfrm>
            <a:off x="6455554" y="4408254"/>
            <a:ext cx="2341562" cy="1015663"/>
          </a:xfrm>
          <a:prstGeom prst="rect">
            <a:avLst/>
          </a:prstGeom>
          <a:noFill/>
          <a:ln w="9525">
            <a:noFill/>
            <a:miter lim="800000"/>
            <a:headEnd/>
            <a:tailEnd/>
          </a:ln>
        </p:spPr>
        <p:txBody>
          <a:bodyPr>
            <a:spAutoFit/>
          </a:bodyPr>
          <a:lstStyle/>
          <a:p>
            <a:pPr algn="ctr"/>
            <a:r>
              <a:rPr lang="ar-EG" sz="2800" b="1" dirty="0"/>
              <a:t>التحول الناقص</a:t>
            </a:r>
          </a:p>
          <a:p>
            <a:pPr algn="ctr"/>
            <a:r>
              <a:rPr lang="ar-EG" sz="3200" b="1" dirty="0"/>
              <a:t>(الجرادة)</a:t>
            </a:r>
          </a:p>
        </p:txBody>
      </p:sp>
      <p:sp>
        <p:nvSpPr>
          <p:cNvPr id="9" name="Rectangle 8"/>
          <p:cNvSpPr/>
          <p:nvPr/>
        </p:nvSpPr>
        <p:spPr>
          <a:xfrm>
            <a:off x="5724525" y="3656013"/>
            <a:ext cx="1087438" cy="4810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74" name="TextBox 9"/>
          <p:cNvSpPr txBox="1">
            <a:spLocks noChangeArrowheads="1"/>
          </p:cNvSpPr>
          <p:nvPr/>
        </p:nvSpPr>
        <p:spPr bwMode="auto">
          <a:xfrm>
            <a:off x="5705475" y="3625850"/>
            <a:ext cx="1169988" cy="523875"/>
          </a:xfrm>
          <a:prstGeom prst="rect">
            <a:avLst/>
          </a:prstGeom>
          <a:noFill/>
          <a:ln w="9525">
            <a:noFill/>
            <a:miter lim="800000"/>
            <a:headEnd/>
            <a:tailEnd/>
          </a:ln>
        </p:spPr>
        <p:txBody>
          <a:bodyPr>
            <a:spAutoFit/>
          </a:bodyPr>
          <a:lstStyle/>
          <a:p>
            <a:pPr algn="ctr"/>
            <a:r>
              <a:rPr lang="ar-EG" sz="2800" b="1"/>
              <a:t>البيوض</a:t>
            </a:r>
          </a:p>
        </p:txBody>
      </p:sp>
      <p:sp>
        <p:nvSpPr>
          <p:cNvPr id="11" name="Rectangle 10"/>
          <p:cNvSpPr/>
          <p:nvPr/>
        </p:nvSpPr>
        <p:spPr>
          <a:xfrm>
            <a:off x="3941763" y="3584575"/>
            <a:ext cx="1089025" cy="479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76" name="TextBox 11"/>
          <p:cNvSpPr txBox="1">
            <a:spLocks noChangeArrowheads="1"/>
          </p:cNvSpPr>
          <p:nvPr/>
        </p:nvSpPr>
        <p:spPr bwMode="auto">
          <a:xfrm>
            <a:off x="3924300" y="3573463"/>
            <a:ext cx="1169988" cy="522287"/>
          </a:xfrm>
          <a:prstGeom prst="rect">
            <a:avLst/>
          </a:prstGeom>
          <a:noFill/>
          <a:ln w="9525">
            <a:noFill/>
            <a:miter lim="800000"/>
            <a:headEnd/>
            <a:tailEnd/>
          </a:ln>
        </p:spPr>
        <p:txBody>
          <a:bodyPr>
            <a:spAutoFit/>
          </a:bodyPr>
          <a:lstStyle/>
          <a:p>
            <a:pPr algn="ctr"/>
            <a:r>
              <a:rPr lang="ar-EG" sz="2800" b="1"/>
              <a:t>اليرقة</a:t>
            </a:r>
          </a:p>
        </p:txBody>
      </p:sp>
      <p:sp>
        <p:nvSpPr>
          <p:cNvPr id="13" name="Rectangle 12"/>
          <p:cNvSpPr/>
          <p:nvPr/>
        </p:nvSpPr>
        <p:spPr>
          <a:xfrm>
            <a:off x="2611804" y="3594893"/>
            <a:ext cx="1089025" cy="479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78" name="TextBox 13"/>
          <p:cNvSpPr txBox="1">
            <a:spLocks noChangeArrowheads="1"/>
          </p:cNvSpPr>
          <p:nvPr/>
        </p:nvSpPr>
        <p:spPr bwMode="auto">
          <a:xfrm>
            <a:off x="2530841" y="3561058"/>
            <a:ext cx="1169988" cy="523875"/>
          </a:xfrm>
          <a:prstGeom prst="rect">
            <a:avLst/>
          </a:prstGeom>
          <a:noFill/>
          <a:ln w="9525">
            <a:noFill/>
            <a:miter lim="800000"/>
            <a:headEnd/>
            <a:tailEnd/>
          </a:ln>
        </p:spPr>
        <p:txBody>
          <a:bodyPr>
            <a:spAutoFit/>
          </a:bodyPr>
          <a:lstStyle/>
          <a:p>
            <a:pPr algn="ctr"/>
            <a:r>
              <a:rPr lang="ar-EG" sz="2800" b="1"/>
              <a:t>العذراء</a:t>
            </a:r>
          </a:p>
        </p:txBody>
      </p:sp>
      <p:sp>
        <p:nvSpPr>
          <p:cNvPr id="15" name="Rectangle 14"/>
          <p:cNvSpPr/>
          <p:nvPr/>
        </p:nvSpPr>
        <p:spPr>
          <a:xfrm>
            <a:off x="4132380" y="5349567"/>
            <a:ext cx="1089025" cy="4810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80" name="TextBox 15"/>
          <p:cNvSpPr txBox="1">
            <a:spLocks noChangeArrowheads="1"/>
          </p:cNvSpPr>
          <p:nvPr/>
        </p:nvSpPr>
        <p:spPr bwMode="auto">
          <a:xfrm>
            <a:off x="4123268" y="5243124"/>
            <a:ext cx="1169988" cy="522288"/>
          </a:xfrm>
          <a:prstGeom prst="rect">
            <a:avLst/>
          </a:prstGeom>
          <a:noFill/>
          <a:ln w="9525">
            <a:noFill/>
            <a:miter lim="800000"/>
            <a:headEnd/>
            <a:tailEnd/>
          </a:ln>
        </p:spPr>
        <p:txBody>
          <a:bodyPr>
            <a:spAutoFit/>
          </a:bodyPr>
          <a:lstStyle/>
          <a:p>
            <a:pPr algn="ctr"/>
            <a:r>
              <a:rPr lang="ar-EG" sz="2800" b="1"/>
              <a:t>الحورية</a:t>
            </a:r>
          </a:p>
        </p:txBody>
      </p:sp>
      <p:sp>
        <p:nvSpPr>
          <p:cNvPr id="17" name="Rectangle 16"/>
          <p:cNvSpPr/>
          <p:nvPr/>
        </p:nvSpPr>
        <p:spPr>
          <a:xfrm>
            <a:off x="5518911" y="5322486"/>
            <a:ext cx="1089025" cy="4810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82" name="TextBox 17"/>
          <p:cNvSpPr txBox="1">
            <a:spLocks noChangeArrowheads="1"/>
          </p:cNvSpPr>
          <p:nvPr/>
        </p:nvSpPr>
        <p:spPr bwMode="auto">
          <a:xfrm>
            <a:off x="5494164" y="5376862"/>
            <a:ext cx="1169988" cy="523875"/>
          </a:xfrm>
          <a:prstGeom prst="rect">
            <a:avLst/>
          </a:prstGeom>
          <a:noFill/>
          <a:ln w="9525">
            <a:noFill/>
            <a:miter lim="800000"/>
            <a:headEnd/>
            <a:tailEnd/>
          </a:ln>
        </p:spPr>
        <p:txBody>
          <a:bodyPr>
            <a:spAutoFit/>
          </a:bodyPr>
          <a:lstStyle/>
          <a:p>
            <a:pPr algn="ctr"/>
            <a:r>
              <a:rPr lang="ar-EG" sz="2800" b="1" dirty="0"/>
              <a:t>البيوض</a:t>
            </a:r>
          </a:p>
        </p:txBody>
      </p:sp>
      <p:sp>
        <p:nvSpPr>
          <p:cNvPr id="19" name="Rectangle 18"/>
          <p:cNvSpPr/>
          <p:nvPr/>
        </p:nvSpPr>
        <p:spPr>
          <a:xfrm>
            <a:off x="494100" y="4954185"/>
            <a:ext cx="2370137" cy="650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84" name="TextBox 19"/>
          <p:cNvSpPr txBox="1">
            <a:spLocks noChangeArrowheads="1"/>
          </p:cNvSpPr>
          <p:nvPr/>
        </p:nvSpPr>
        <p:spPr bwMode="auto">
          <a:xfrm>
            <a:off x="380737" y="5016393"/>
            <a:ext cx="2613025" cy="523875"/>
          </a:xfrm>
          <a:prstGeom prst="rect">
            <a:avLst/>
          </a:prstGeom>
          <a:noFill/>
          <a:ln w="9525">
            <a:noFill/>
            <a:miter lim="800000"/>
            <a:headEnd/>
            <a:tailEnd/>
          </a:ln>
        </p:spPr>
        <p:txBody>
          <a:bodyPr>
            <a:spAutoFit/>
          </a:bodyPr>
          <a:lstStyle/>
          <a:p>
            <a:pPr algn="ctr"/>
            <a:r>
              <a:rPr lang="ar-EG" sz="2800" b="1" dirty="0"/>
              <a:t>جرادة مكتملة النمو</a:t>
            </a:r>
          </a:p>
        </p:txBody>
      </p:sp>
      <p:sp>
        <p:nvSpPr>
          <p:cNvPr id="21" name="Rectangle 20"/>
          <p:cNvSpPr/>
          <p:nvPr/>
        </p:nvSpPr>
        <p:spPr>
          <a:xfrm>
            <a:off x="633413" y="1087625"/>
            <a:ext cx="2490787" cy="6778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6886" name="TextBox 21"/>
          <p:cNvSpPr txBox="1">
            <a:spLocks noChangeArrowheads="1"/>
          </p:cNvSpPr>
          <p:nvPr/>
        </p:nvSpPr>
        <p:spPr bwMode="auto">
          <a:xfrm>
            <a:off x="494100" y="1154737"/>
            <a:ext cx="2490787" cy="522287"/>
          </a:xfrm>
          <a:prstGeom prst="rect">
            <a:avLst/>
          </a:prstGeom>
          <a:noFill/>
          <a:ln w="9525">
            <a:noFill/>
            <a:miter lim="800000"/>
            <a:headEnd/>
            <a:tailEnd/>
          </a:ln>
        </p:spPr>
        <p:txBody>
          <a:bodyPr>
            <a:spAutoFit/>
          </a:bodyPr>
          <a:lstStyle/>
          <a:p>
            <a:pPr algn="ctr"/>
            <a:r>
              <a:rPr lang="ar-EG" sz="2800" b="1" dirty="0"/>
              <a:t>فراشة مكتملة النمو</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button1.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868"/>
                                        </p:tgtEl>
                                        <p:attrNameLst>
                                          <p:attrName>style.visibility</p:attrName>
                                        </p:attrNameLst>
                                      </p:cBhvr>
                                      <p:to>
                                        <p:strVal val="visible"/>
                                      </p:to>
                                    </p:set>
                                    <p:animEffect transition="in" filter="barn(inVertical)">
                                      <p:cBhvr>
                                        <p:cTn id="13" dur="500"/>
                                        <p:tgtEl>
                                          <p:spTgt spid="36868"/>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تحول الكامل والتحول.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870"/>
                                        </p:tgtEl>
                                        <p:attrNameLst>
                                          <p:attrName>style.visibility</p:attrName>
                                        </p:attrNameLst>
                                      </p:cBhvr>
                                      <p:to>
                                        <p:strVal val="visible"/>
                                      </p:to>
                                    </p:set>
                                    <p:animEffect transition="in" filter="barn(inVertical)">
                                      <p:cBhvr>
                                        <p:cTn id="21" dur="500"/>
                                        <p:tgtEl>
                                          <p:spTgt spid="36870"/>
                                        </p:tgtEl>
                                      </p:cBhvr>
                                    </p:animEffect>
                                  </p:childTnLst>
                                  <p:subTnLst>
                                    <p:audio>
                                      <p:cMediaNode>
                                        <p:cTn display="0" masterRel="sameClick">
                                          <p:stCondLst>
                                            <p:cond evt="begin" delay="0">
                                              <p:tn val="19"/>
                                            </p:cond>
                                          </p:stCondLst>
                                          <p:endCondLst>
                                            <p:cond evt="onStopAudio" delay="0">
                                              <p:tgtEl>
                                                <p:sldTgt/>
                                              </p:tgtEl>
                                            </p:cond>
                                          </p:endCondLst>
                                        </p:cTn>
                                        <p:tgtEl>
                                          <p:sndTgt r:embed="rId5" name="التحول الكامل3.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6874"/>
                                        </p:tgtEl>
                                        <p:attrNameLst>
                                          <p:attrName>style.visibility</p:attrName>
                                        </p:attrNameLst>
                                      </p:cBhvr>
                                      <p:to>
                                        <p:strVal val="visible"/>
                                      </p:to>
                                    </p:set>
                                    <p:animEffect transition="in" filter="barn(inVertical)">
                                      <p:cBhvr>
                                        <p:cTn id="29" dur="500"/>
                                        <p:tgtEl>
                                          <p:spTgt spid="36874"/>
                                        </p:tgtEl>
                                      </p:cBhvr>
                                    </p:animEffect>
                                  </p:childTnLst>
                                  <p:subTnLst>
                                    <p:audio>
                                      <p:cMediaNode>
                                        <p:cTn display="0" masterRel="sameClick">
                                          <p:stCondLst>
                                            <p:cond evt="begin" delay="0">
                                              <p:tn val="27"/>
                                            </p:cond>
                                          </p:stCondLst>
                                          <p:endCondLst>
                                            <p:cond evt="onStopAudio" delay="0">
                                              <p:tgtEl>
                                                <p:sldTgt/>
                                              </p:tgtEl>
                                            </p:cond>
                                          </p:endCondLst>
                                        </p:cTn>
                                        <p:tgtEl>
                                          <p:sndTgt r:embed="rId6" name="البيوض.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6876"/>
                                        </p:tgtEl>
                                        <p:attrNameLst>
                                          <p:attrName>style.visibility</p:attrName>
                                        </p:attrNameLst>
                                      </p:cBhvr>
                                      <p:to>
                                        <p:strVal val="visible"/>
                                      </p:to>
                                    </p:set>
                                    <p:animEffect transition="in" filter="barn(inVertical)">
                                      <p:cBhvr>
                                        <p:cTn id="37" dur="500"/>
                                        <p:tgtEl>
                                          <p:spTgt spid="36876"/>
                                        </p:tgtEl>
                                      </p:cBhvr>
                                    </p:animEffect>
                                  </p:childTnLst>
                                  <p:subTnLst>
                                    <p:audio>
                                      <p:cMediaNode>
                                        <p:cTn display="0" masterRel="sameClick">
                                          <p:stCondLst>
                                            <p:cond evt="begin" delay="0">
                                              <p:tn val="35"/>
                                            </p:cond>
                                          </p:stCondLst>
                                          <p:endCondLst>
                                            <p:cond evt="onStopAudio" delay="0">
                                              <p:tgtEl>
                                                <p:sldTgt/>
                                              </p:tgtEl>
                                            </p:cond>
                                          </p:endCondLst>
                                        </p:cTn>
                                        <p:tgtEl>
                                          <p:sndTgt r:embed="rId7" name="اليرقة.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6878"/>
                                        </p:tgtEl>
                                        <p:attrNameLst>
                                          <p:attrName>style.visibility</p:attrName>
                                        </p:attrNameLst>
                                      </p:cBhvr>
                                      <p:to>
                                        <p:strVal val="visible"/>
                                      </p:to>
                                    </p:set>
                                    <p:animEffect transition="in" filter="barn(inVertical)">
                                      <p:cBhvr>
                                        <p:cTn id="45" dur="500"/>
                                        <p:tgtEl>
                                          <p:spTgt spid="36878"/>
                                        </p:tgtEl>
                                      </p:cBhvr>
                                    </p:animEffect>
                                  </p:childTnLst>
                                  <p:subTnLst>
                                    <p:audio>
                                      <p:cMediaNode>
                                        <p:cTn display="0" masterRel="sameClick">
                                          <p:stCondLst>
                                            <p:cond evt="begin" delay="0">
                                              <p:tn val="43"/>
                                            </p:cond>
                                          </p:stCondLst>
                                          <p:endCondLst>
                                            <p:cond evt="onStopAudio" delay="0">
                                              <p:tgtEl>
                                                <p:sldTgt/>
                                              </p:tgtEl>
                                            </p:cond>
                                          </p:endCondLst>
                                        </p:cTn>
                                        <p:tgtEl>
                                          <p:sndTgt r:embed="rId8" name="العذراء.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6872"/>
                                        </p:tgtEl>
                                        <p:attrNameLst>
                                          <p:attrName>style.visibility</p:attrName>
                                        </p:attrNameLst>
                                      </p:cBhvr>
                                      <p:to>
                                        <p:strVal val="visible"/>
                                      </p:to>
                                    </p:set>
                                    <p:animEffect transition="in" filter="barn(inVertical)">
                                      <p:cBhvr>
                                        <p:cTn id="53" dur="500"/>
                                        <p:tgtEl>
                                          <p:spTgt spid="36872"/>
                                        </p:tgtEl>
                                      </p:cBhvr>
                                    </p:animEffect>
                                  </p:childTnLst>
                                  <p:subTnLst>
                                    <p:audio>
                                      <p:cMediaNode>
                                        <p:cTn display="0" masterRel="sameClick">
                                          <p:stCondLst>
                                            <p:cond evt="begin" delay="0">
                                              <p:tn val="51"/>
                                            </p:cond>
                                          </p:stCondLst>
                                          <p:endCondLst>
                                            <p:cond evt="onStopAudio" delay="0">
                                              <p:tgtEl>
                                                <p:sldTgt/>
                                              </p:tgtEl>
                                            </p:cond>
                                          </p:endCondLst>
                                        </p:cTn>
                                        <p:tgtEl>
                                          <p:sndTgt r:embed="rId9" name="التحول الناقص2.wav"/>
                                        </p:tgtEl>
                                      </p:cMediaNode>
                                    </p:audio>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6882"/>
                                        </p:tgtEl>
                                        <p:attrNameLst>
                                          <p:attrName>style.visibility</p:attrName>
                                        </p:attrNameLst>
                                      </p:cBhvr>
                                      <p:to>
                                        <p:strVal val="visible"/>
                                      </p:to>
                                    </p:set>
                                    <p:animEffect transition="in" filter="barn(inVertical)">
                                      <p:cBhvr>
                                        <p:cTn id="61" dur="500"/>
                                        <p:tgtEl>
                                          <p:spTgt spid="36882"/>
                                        </p:tgtEl>
                                      </p:cBhvr>
                                    </p:animEffect>
                                  </p:childTnLst>
                                  <p:subTnLst>
                                    <p:audio>
                                      <p:cMediaNode>
                                        <p:cTn display="0" masterRel="sameClick">
                                          <p:stCondLst>
                                            <p:cond evt="begin" delay="0">
                                              <p:tn val="59"/>
                                            </p:cond>
                                          </p:stCondLst>
                                          <p:endCondLst>
                                            <p:cond evt="onStopAudio" delay="0">
                                              <p:tgtEl>
                                                <p:sldTgt/>
                                              </p:tgtEl>
                                            </p:cond>
                                          </p:endCondLst>
                                        </p:cTn>
                                        <p:tgtEl>
                                          <p:sndTgt r:embed="rId6" name="البيوض.wav"/>
                                        </p:tgtEl>
                                      </p:cMediaNode>
                                    </p:audio>
                                  </p:sub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6880"/>
                                        </p:tgtEl>
                                        <p:attrNameLst>
                                          <p:attrName>style.visibility</p:attrName>
                                        </p:attrNameLst>
                                      </p:cBhvr>
                                      <p:to>
                                        <p:strVal val="visible"/>
                                      </p:to>
                                    </p:set>
                                    <p:animEffect transition="in" filter="barn(inVertical)">
                                      <p:cBhvr>
                                        <p:cTn id="69" dur="500"/>
                                        <p:tgtEl>
                                          <p:spTgt spid="36880"/>
                                        </p:tgtEl>
                                      </p:cBhvr>
                                    </p:animEffect>
                                  </p:childTnLst>
                                  <p:subTnLst>
                                    <p:audio>
                                      <p:cMediaNode>
                                        <p:cTn display="0" masterRel="sameClick">
                                          <p:stCondLst>
                                            <p:cond evt="begin" delay="0">
                                              <p:tn val="67"/>
                                            </p:cond>
                                          </p:stCondLst>
                                          <p:endCondLst>
                                            <p:cond evt="onStopAudio" delay="0">
                                              <p:tgtEl>
                                                <p:sldTgt/>
                                              </p:tgtEl>
                                            </p:cond>
                                          </p:endCondLst>
                                        </p:cTn>
                                        <p:tgtEl>
                                          <p:sndTgt r:embed="rId10" name="الحورية.wav"/>
                                        </p:tgtEl>
                                      </p:cMediaNode>
                                    </p:audio>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884"/>
                                        </p:tgtEl>
                                        <p:attrNameLst>
                                          <p:attrName>style.visibility</p:attrName>
                                        </p:attrNameLst>
                                      </p:cBhvr>
                                      <p:to>
                                        <p:strVal val="visible"/>
                                      </p:to>
                                    </p:set>
                                    <p:animEffect transition="in" filter="barn(inVertical)">
                                      <p:cBhvr>
                                        <p:cTn id="77" dur="500"/>
                                        <p:tgtEl>
                                          <p:spTgt spid="36884"/>
                                        </p:tgtEl>
                                      </p:cBhvr>
                                    </p:animEffect>
                                  </p:childTnLst>
                                  <p:subTnLst>
                                    <p:audio>
                                      <p:cMediaNode>
                                        <p:cTn display="0" masterRel="sameClick">
                                          <p:stCondLst>
                                            <p:cond evt="begin" delay="0">
                                              <p:tn val="75"/>
                                            </p:cond>
                                          </p:stCondLst>
                                          <p:endCondLst>
                                            <p:cond evt="onStopAudio" delay="0">
                                              <p:tgtEl>
                                                <p:sldTgt/>
                                              </p:tgtEl>
                                            </p:cond>
                                          </p:endCondLst>
                                        </p:cTn>
                                        <p:tgtEl>
                                          <p:sndTgt r:embed="rId11" name="جرادة مكتملة النمو.wav"/>
                                        </p:tgtEl>
                                      </p:cMediaNode>
                                    </p:audio>
                                  </p:sub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6886"/>
                                        </p:tgtEl>
                                        <p:attrNameLst>
                                          <p:attrName>style.visibility</p:attrName>
                                        </p:attrNameLst>
                                      </p:cBhvr>
                                      <p:to>
                                        <p:strVal val="visible"/>
                                      </p:to>
                                    </p:set>
                                    <p:animEffect transition="in" filter="barn(inVertical)">
                                      <p:cBhvr>
                                        <p:cTn id="85" dur="500"/>
                                        <p:tgtEl>
                                          <p:spTgt spid="36886"/>
                                        </p:tgtEl>
                                      </p:cBhvr>
                                    </p:animEffect>
                                  </p:childTnLst>
                                  <p:subTnLst>
                                    <p:audio>
                                      <p:cMediaNode>
                                        <p:cTn display="0" masterRel="sameClick">
                                          <p:stCondLst>
                                            <p:cond evt="begin" delay="0">
                                              <p:tn val="83"/>
                                            </p:cond>
                                          </p:stCondLst>
                                          <p:endCondLst>
                                            <p:cond evt="onStopAudio" delay="0">
                                              <p:tgtEl>
                                                <p:sldTgt/>
                                              </p:tgtEl>
                                            </p:cond>
                                          </p:endCondLst>
                                        </p:cTn>
                                        <p:tgtEl>
                                          <p:sndTgt r:embed="rId12" name="فراشة مكتملة ال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868" grpId="0"/>
      <p:bldP spid="4" grpId="0" animBg="1"/>
      <p:bldP spid="36870" grpId="0"/>
      <p:bldP spid="7" grpId="0" animBg="1"/>
      <p:bldP spid="36872" grpId="0"/>
      <p:bldP spid="9" grpId="0" animBg="1"/>
      <p:bldP spid="36874" grpId="0"/>
      <p:bldP spid="11" grpId="0" animBg="1"/>
      <p:bldP spid="36876" grpId="0"/>
      <p:bldP spid="13" grpId="0" animBg="1"/>
      <p:bldP spid="36878" grpId="0"/>
      <p:bldP spid="15" grpId="0" animBg="1"/>
      <p:bldP spid="36880" grpId="0"/>
      <p:bldP spid="17" grpId="0" animBg="1"/>
      <p:bldP spid="36882" grpId="0"/>
      <p:bldP spid="19" grpId="0" animBg="1"/>
      <p:bldP spid="36884" grpId="0"/>
      <p:bldP spid="21" grpId="0" animBg="1"/>
      <p:bldP spid="368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rot="21299722">
            <a:off x="1271588" y="2705100"/>
            <a:ext cx="6570662" cy="21240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a:r>
              <a:rPr lang="ar-EG" sz="4400" b="1" dirty="0">
                <a:solidFill>
                  <a:schemeClr val="tx1"/>
                </a:solidFill>
              </a:rPr>
              <a:t>تمر فراخ البط بعدة تغيرات في أثناء نموها إلى بط بالغ مكتمل النمو.</a:t>
            </a:r>
            <a:endParaRPr lang="en-US" sz="4400" dirty="0">
              <a:solidFill>
                <a:schemeClr val="tx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decel="100000"/>
                                        <p:tgtEl>
                                          <p:spTgt spid="9"/>
                                        </p:tgtEl>
                                      </p:cBhvr>
                                    </p:animEffect>
                                    <p:anim calcmode="lin" valueType="num">
                                      <p:cBhvr>
                                        <p:cTn id="8" dur="400" decel="100000" fill="hold"/>
                                        <p:tgtEl>
                                          <p:spTgt spid="9"/>
                                        </p:tgtEl>
                                        <p:attrNameLst>
                                          <p:attrName>style.rotation</p:attrName>
                                        </p:attrNameLst>
                                      </p:cBhvr>
                                      <p:tavLst>
                                        <p:tav tm="0">
                                          <p:val>
                                            <p:fltVal val="-90"/>
                                          </p:val>
                                        </p:tav>
                                        <p:tav tm="100000">
                                          <p:val>
                                            <p:fltVal val="0"/>
                                          </p:val>
                                        </p:tav>
                                      </p:tavLst>
                                    </p:anim>
                                    <p:anim calcmode="lin" valueType="num">
                                      <p:cBhvr>
                                        <p:cTn id="9" dur="400" decel="100000" fill="hold"/>
                                        <p:tgtEl>
                                          <p:spTgt spid="9"/>
                                        </p:tgtEl>
                                        <p:attrNameLst>
                                          <p:attrName>ppt_x</p:attrName>
                                        </p:attrNameLst>
                                      </p:cBhvr>
                                      <p:tavLst>
                                        <p:tav tm="0">
                                          <p:val>
                                            <p:strVal val="#ppt_x+0.4"/>
                                          </p:val>
                                        </p:tav>
                                        <p:tav tm="100000">
                                          <p:val>
                                            <p:strVal val="#ppt_x-0.05"/>
                                          </p:val>
                                        </p:tav>
                                      </p:tavLst>
                                    </p:anim>
                                    <p:anim calcmode="lin" valueType="num">
                                      <p:cBhvr>
                                        <p:cTn id="10" dur="400" decel="100000" fill="hold"/>
                                        <p:tgtEl>
                                          <p:spTgt spid="9"/>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مر فراخ الب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6156176" y="548680"/>
            <a:ext cx="2486025" cy="92392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spAutoFit/>
          </a:bodyPr>
          <a:lstStyle/>
          <a:p>
            <a:r>
              <a:rPr lang="ar-EG" sz="5400" b="1" dirty="0">
                <a:solidFill>
                  <a:schemeClr val="bg1"/>
                </a:solidFill>
                <a:latin typeface="Calibri" pitchFamily="34" charset="0"/>
              </a:rPr>
              <a:t>أقرأ الشكل</a:t>
            </a:r>
            <a:endParaRPr lang="ar-EG" sz="6000" b="1" dirty="0">
              <a:solidFill>
                <a:schemeClr val="bg1"/>
              </a:solidFill>
            </a:endParaRPr>
          </a:p>
        </p:txBody>
      </p:sp>
      <p:sp>
        <p:nvSpPr>
          <p:cNvPr id="3" name="TextBox 2"/>
          <p:cNvSpPr txBox="1">
            <a:spLocks noChangeArrowheads="1"/>
          </p:cNvSpPr>
          <p:nvPr/>
        </p:nvSpPr>
        <p:spPr bwMode="auto">
          <a:xfrm>
            <a:off x="1547664" y="1700808"/>
            <a:ext cx="6286500" cy="14462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400" b="1">
                <a:latin typeface="Calibri" pitchFamily="34" charset="0"/>
              </a:rPr>
              <a:t>أى مراحل التحول لا يمر بها التحول الناقص؟</a:t>
            </a:r>
            <a:endParaRPr lang="en-US" sz="4400" b="1">
              <a:latin typeface="Calibri" pitchFamily="34" charset="0"/>
            </a:endParaRPr>
          </a:p>
        </p:txBody>
      </p:sp>
      <p:sp>
        <p:nvSpPr>
          <p:cNvPr id="4" name="TextBox 2"/>
          <p:cNvSpPr txBox="1">
            <a:spLocks noChangeArrowheads="1"/>
          </p:cNvSpPr>
          <p:nvPr/>
        </p:nvSpPr>
        <p:spPr bwMode="auto">
          <a:xfrm>
            <a:off x="1579168" y="3861048"/>
            <a:ext cx="6286500" cy="14462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400" b="1" dirty="0">
                <a:solidFill>
                  <a:srgbClr val="FF0000"/>
                </a:solidFill>
                <a:latin typeface="Calibri" pitchFamily="34" charset="0"/>
              </a:rPr>
              <a:t>إرشاد</a:t>
            </a:r>
            <a:r>
              <a:rPr lang="ar-EG" sz="4400" b="1" dirty="0">
                <a:latin typeface="Calibri" pitchFamily="34" charset="0"/>
              </a:rPr>
              <a:t>. أقارن فيم يختلف نوعاً التحول في المخطط؟</a:t>
            </a:r>
            <a:endParaRPr lang="en-US" sz="4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37889"/>
                                        </p:tgtEl>
                                        <p:attrNameLst>
                                          <p:attrName>style.visibility</p:attrName>
                                        </p:attrNameLst>
                                      </p:cBhvr>
                                      <p:to>
                                        <p:strVal val="visible"/>
                                      </p:to>
                                    </p:set>
                                    <p:anim calcmode="lin" valueType="num">
                                      <p:cBhvr>
                                        <p:cTn id="7" dur="500" fill="hold"/>
                                        <p:tgtEl>
                                          <p:spTgt spid="378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37889"/>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37889"/>
                                        </p:tgtEl>
                                        <p:attrNameLst>
                                          <p:attrName>ppt_y</p:attrName>
                                        </p:attrNameLst>
                                      </p:cBhvr>
                                      <p:tavLst>
                                        <p:tav tm="0">
                                          <p:val>
                                            <p:strVal val="#ppt_y"/>
                                          </p:val>
                                        </p:tav>
                                        <p:tav tm="100000">
                                          <p:val>
                                            <p:strVal val="#ppt_y"/>
                                          </p:val>
                                        </p:tav>
                                      </p:tavLst>
                                    </p:anim>
                                    <p:animEffect transition="in" filter="fade">
                                      <p:cBhvr>
                                        <p:cTn id="10" dur="500"/>
                                        <p:tgtEl>
                                          <p:spTgt spid="37889"/>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شكل.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أى مراحل التحول.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5" name="إرشاد أقار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p:cNvSpPr txBox="1">
            <a:spLocks noChangeArrowheads="1"/>
          </p:cNvSpPr>
          <p:nvPr/>
        </p:nvSpPr>
        <p:spPr bwMode="auto">
          <a:xfrm rot="20665359">
            <a:off x="1403648" y="1916832"/>
            <a:ext cx="6127750" cy="28003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400" b="1" dirty="0">
                <a:solidFill>
                  <a:srgbClr val="C00000"/>
                </a:solidFill>
              </a:rPr>
              <a:t>مرحلة الحورية في التحول الناقص تشبه مرحلة اليرقة في التحول الكامل حيث يتم تخطي مرحلة العذراء.</a:t>
            </a:r>
            <a:endParaRPr lang="en-US" sz="44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مرحلة الحورية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2483768" y="548680"/>
            <a:ext cx="4168775" cy="1016000"/>
          </a:xfrm>
          <a:prstGeom prst="rect">
            <a:avLst/>
          </a:prstGeom>
        </p:spPr>
        <p:style>
          <a:lnRef idx="3">
            <a:schemeClr val="lt1"/>
          </a:lnRef>
          <a:fillRef idx="1">
            <a:schemeClr val="accent1"/>
          </a:fillRef>
          <a:effectRef idx="1">
            <a:schemeClr val="accent1"/>
          </a:effectRef>
          <a:fontRef idx="minor">
            <a:schemeClr val="lt1"/>
          </a:fontRef>
        </p:style>
        <p:txBody>
          <a:bodyPr rtlCol="1">
            <a:spAutoFit/>
          </a:bodyPr>
          <a:lstStyle/>
          <a:p>
            <a:pPr algn="ctr" fontAlgn="auto">
              <a:spcBef>
                <a:spcPts val="0"/>
              </a:spcBef>
              <a:spcAft>
                <a:spcPts val="0"/>
              </a:spcAft>
              <a:defRPr/>
            </a:pPr>
            <a:r>
              <a:rPr lang="ar-EG" sz="6000" b="1" dirty="0">
                <a:solidFill>
                  <a:schemeClr val="bg1"/>
                </a:solidFill>
                <a:latin typeface="+mn-lt"/>
                <a:cs typeface="+mn-cs"/>
              </a:rPr>
              <a:t>التحول الناقص</a:t>
            </a:r>
          </a:p>
        </p:txBody>
      </p:sp>
      <p:sp>
        <p:nvSpPr>
          <p:cNvPr id="3" name="Rectangle 2"/>
          <p:cNvSpPr>
            <a:spLocks noChangeArrowheads="1"/>
          </p:cNvSpPr>
          <p:nvPr/>
        </p:nvSpPr>
        <p:spPr bwMode="auto">
          <a:xfrm>
            <a:off x="1043608" y="1988840"/>
            <a:ext cx="6786562" cy="34778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400" b="1" dirty="0">
                <a:latin typeface="Calibri" pitchFamily="34" charset="0"/>
              </a:rPr>
              <a:t>بعض أنواع الحشرات ـ ومنها الجرادة واليعسوب والنمل الأبيض ـ تدخل عملية </a:t>
            </a:r>
            <a:r>
              <a:rPr lang="ar-EG" sz="4400" b="1" dirty="0">
                <a:solidFill>
                  <a:srgbClr val="FF0000"/>
                </a:solidFill>
                <a:latin typeface="Calibri" pitchFamily="34" charset="0"/>
              </a:rPr>
              <a:t>التحول الناقص</a:t>
            </a:r>
            <a:r>
              <a:rPr lang="ar-EG" sz="4400" b="1" dirty="0">
                <a:latin typeface="Calibri" pitchFamily="34" charset="0"/>
              </a:rPr>
              <a:t>، حيث يمر المخلوق بثلاث مراحل فقط - بدلاً من أربع ـ تحدث تدريجياً.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حول الناقص.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style.rotation</p:attrName>
                                        </p:attrNameLst>
                                      </p:cBhvr>
                                      <p:tavLst>
                                        <p:tav tm="0">
                                          <p:val>
                                            <p:fltVal val="720"/>
                                          </p:val>
                                        </p:tav>
                                        <p:tav tm="100000">
                                          <p:val>
                                            <p:fltVal val="0"/>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4" name="بعض أنواع الحش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rot="20891885">
            <a:off x="1214438" y="1285875"/>
            <a:ext cx="6786562" cy="37856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800" b="1" dirty="0">
                <a:latin typeface="Calibri" pitchFamily="34" charset="0"/>
              </a:rPr>
              <a:t>فالجرادة مثلاً تأخذ شكل جسم الحورية بعد الفقس من البيضة مباشرة، وهي مرحلة تشبه فيها شكل المخلوق المكتمل النمو ولكنها أصغر حجماً،</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فالجرادة مثلاً تأخذ.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rot="20791124">
            <a:off x="1143000" y="1798638"/>
            <a:ext cx="6786563" cy="25860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5400" b="1" dirty="0">
                <a:latin typeface="Calibri" pitchFamily="34" charset="0"/>
              </a:rPr>
              <a:t>وتفتقر إلى الأجنحة وأعضاء التكاثر. وقد يمر المخلوق في مرحلة الحورية بعدة تغيرات.</a:t>
            </a:r>
            <a:endParaRPr lang="en-US" sz="5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وتفتقر إلى الأجن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rot="21344564">
            <a:off x="1143000" y="1143000"/>
            <a:ext cx="6786563" cy="452431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800" b="1" dirty="0">
                <a:latin typeface="Calibri" pitchFamily="34" charset="0"/>
              </a:rPr>
              <a:t>لا تنمو الحشرات تدريجياً كالثدييات أو الطيور؛ وذلك بسبب وجود الهيكل الخارجي لذا فهي تنسلخ من هيكلها الصلب مرة واحدة لتعطي مساحة لنمو جسمها.</a:t>
            </a:r>
            <a:endParaRPr lang="en-US" sz="48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لا تنمو الحش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rot="21099035">
            <a:off x="743189" y="957176"/>
            <a:ext cx="6786562" cy="23083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800" b="1" dirty="0">
                <a:latin typeface="Calibri" pitchFamily="34" charset="0"/>
              </a:rPr>
              <a:t>فالجرادة مثلاً تمر بعدة انسلاخات قبل أن تصل إلى مرحلة اكتمال النمو (البلوغ). </a:t>
            </a:r>
            <a:endParaRPr lang="en-US" sz="4800" b="1" dirty="0">
              <a:latin typeface="Calibri" pitchFamily="34" charset="0"/>
            </a:endParaRPr>
          </a:p>
        </p:txBody>
      </p:sp>
      <p:sp>
        <p:nvSpPr>
          <p:cNvPr id="3" name="Rectangle 2"/>
          <p:cNvSpPr>
            <a:spLocks noChangeArrowheads="1"/>
          </p:cNvSpPr>
          <p:nvPr/>
        </p:nvSpPr>
        <p:spPr bwMode="auto">
          <a:xfrm rot="20814296">
            <a:off x="1699999" y="3522122"/>
            <a:ext cx="6786563" cy="212365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r>
              <a:rPr lang="ar-EG" sz="4400" b="1" dirty="0">
                <a:latin typeface="Calibri" pitchFamily="34" charset="0"/>
              </a:rPr>
              <a:t>في كل مرة تظهر الأجنحة شيئاً فشيئاً إلى أن تصل الجرادة إلى المرحلة النهائية التي تكون بالغة عندها.</a:t>
            </a:r>
            <a:endParaRPr lang="en-US" sz="4400" b="1" dirty="0">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فالجرادة مثلاً.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في كل مرة تظه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2"/>
          <p:cNvSpPr>
            <a:spLocks noChangeArrowheads="1"/>
          </p:cNvSpPr>
          <p:nvPr/>
        </p:nvSpPr>
        <p:spPr bwMode="auto">
          <a:xfrm>
            <a:off x="2555776" y="476672"/>
            <a:ext cx="3924300" cy="12001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pPr algn="ctr"/>
            <a:r>
              <a:rPr lang="ar-EG" sz="7200" b="1" smtClean="0">
                <a:solidFill>
                  <a:schemeClr val="bg1"/>
                </a:solidFill>
              </a:rPr>
              <a:t>أختبر نفسي </a:t>
            </a:r>
            <a:endParaRPr lang="ar-EG" sz="7200" b="1" dirty="0">
              <a:solidFill>
                <a:schemeClr val="bg1"/>
              </a:solidFill>
            </a:endParaRPr>
          </a:p>
        </p:txBody>
      </p:sp>
      <p:sp>
        <p:nvSpPr>
          <p:cNvPr id="4" name="TextBox 2"/>
          <p:cNvSpPr txBox="1">
            <a:spLocks noChangeArrowheads="1"/>
          </p:cNvSpPr>
          <p:nvPr/>
        </p:nvSpPr>
        <p:spPr bwMode="auto">
          <a:xfrm>
            <a:off x="1385885" y="2168860"/>
            <a:ext cx="6416675" cy="12001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ar-EG" sz="3600" b="1" dirty="0">
                <a:solidFill>
                  <a:srgbClr val="FF0000"/>
                </a:solidFill>
                <a:latin typeface="Calibri" pitchFamily="34" charset="0"/>
              </a:rPr>
              <a:t>أقارن. </a:t>
            </a:r>
            <a:r>
              <a:rPr lang="ar-EG" sz="3600" b="1" dirty="0">
                <a:latin typeface="Calibri" pitchFamily="34" charset="0"/>
              </a:rPr>
              <a:t>فيم تختلف مرحلة اليرقة عن مرحلة الفراشة المكتملة النمو؟</a:t>
            </a:r>
            <a:endParaRPr lang="en-US" sz="3600" b="1" dirty="0">
              <a:latin typeface="Calibri" pitchFamily="34" charset="0"/>
            </a:endParaRPr>
          </a:p>
        </p:txBody>
      </p:sp>
      <p:sp>
        <p:nvSpPr>
          <p:cNvPr id="5" name="Rectangle 1"/>
          <p:cNvSpPr>
            <a:spLocks noChangeArrowheads="1"/>
          </p:cNvSpPr>
          <p:nvPr/>
        </p:nvSpPr>
        <p:spPr bwMode="auto">
          <a:xfrm>
            <a:off x="468311" y="3861048"/>
            <a:ext cx="8251825" cy="17541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lgn="just"/>
            <a:r>
              <a:rPr lang="ar-EG" sz="3600" b="1" dirty="0">
                <a:solidFill>
                  <a:srgbClr val="0000FF"/>
                </a:solidFill>
              </a:rPr>
              <a:t>اليرقة</a:t>
            </a:r>
            <a:r>
              <a:rPr lang="ar-EG" sz="3600" b="1" dirty="0"/>
              <a:t>: </a:t>
            </a:r>
            <a:r>
              <a:rPr lang="ar-EG" sz="3600" b="1" dirty="0">
                <a:solidFill>
                  <a:srgbClr val="C00000"/>
                </a:solidFill>
              </a:rPr>
              <a:t>مرحلة غير مكتملة النمو وليس لليرقة أجنحة ويستمر جسمها في التغير وتتغذى على أنواع مختلفة من الطعام.</a:t>
            </a:r>
            <a:endParaRPr lang="en-US" sz="36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
                                        <p:tgtEl>
                                          <p:spTgt spid="48134"/>
                                        </p:tgtEl>
                                      </p:cBhvr>
                                    </p:animEffect>
                                    <p:anim calcmode="lin" valueType="num">
                                      <p:cBhvr>
                                        <p:cTn id="8" dur="200" fill="hold"/>
                                        <p:tgtEl>
                                          <p:spTgt spid="48134"/>
                                        </p:tgtEl>
                                        <p:attrNameLst>
                                          <p:attrName>ppt_x</p:attrName>
                                        </p:attrNameLst>
                                      </p:cBhvr>
                                      <p:tavLst>
                                        <p:tav tm="0">
                                          <p:val>
                                            <p:strVal val="#ppt_x"/>
                                          </p:val>
                                        </p:tav>
                                        <p:tav tm="100000">
                                          <p:val>
                                            <p:strVal val="#ppt_x"/>
                                          </p:val>
                                        </p:tav>
                                      </p:tavLst>
                                    </p:anim>
                                    <p:anim calcmode="lin" valueType="num">
                                      <p:cBhvr>
                                        <p:cTn id="9" dur="200" fill="hold"/>
                                        <p:tgtEl>
                                          <p:spTgt spid="48134"/>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481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481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أقارن.wav"/>
                                        </p:tgtEl>
                                      </p:cMediaNode>
                                    </p:audio>
                                  </p:sub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400" decel="100000"/>
                                        <p:tgtEl>
                                          <p:spTgt spid="5"/>
                                        </p:tgtEl>
                                      </p:cBhvr>
                                    </p:animEffect>
                                    <p:anim calcmode="lin" valueType="num">
                                      <p:cBhvr>
                                        <p:cTn id="23" dur="400" decel="100000" fill="hold"/>
                                        <p:tgtEl>
                                          <p:spTgt spid="5"/>
                                        </p:tgtEl>
                                        <p:attrNameLst>
                                          <p:attrName>style.rotation</p:attrName>
                                        </p:attrNameLst>
                                      </p:cBhvr>
                                      <p:tavLst>
                                        <p:tav tm="0">
                                          <p:val>
                                            <p:fltVal val="-90"/>
                                          </p:val>
                                        </p:tav>
                                        <p:tav tm="100000">
                                          <p:val>
                                            <p:fltVal val="0"/>
                                          </p:val>
                                        </p:tav>
                                      </p:tavLst>
                                    </p:anim>
                                    <p:anim calcmode="lin" valueType="num">
                                      <p:cBhvr>
                                        <p:cTn id="24" dur="400" decel="100000" fill="hold"/>
                                        <p:tgtEl>
                                          <p:spTgt spid="5"/>
                                        </p:tgtEl>
                                        <p:attrNameLst>
                                          <p:attrName>ppt_x</p:attrName>
                                        </p:attrNameLst>
                                      </p:cBhvr>
                                      <p:tavLst>
                                        <p:tav tm="0">
                                          <p:val>
                                            <p:strVal val="#ppt_x+0.4"/>
                                          </p:val>
                                        </p:tav>
                                        <p:tav tm="100000">
                                          <p:val>
                                            <p:strVal val="#ppt_x-0.05"/>
                                          </p:val>
                                        </p:tav>
                                      </p:tavLst>
                                    </p:anim>
                                    <p:anim calcmode="lin" valueType="num">
                                      <p:cBhvr>
                                        <p:cTn id="25" dur="400" decel="100000" fill="hold"/>
                                        <p:tgtEl>
                                          <p:spTgt spid="5"/>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الير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1763688" y="980728"/>
            <a:ext cx="6416675" cy="12001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ar-EG" sz="3600" b="1">
                <a:solidFill>
                  <a:srgbClr val="FF0000"/>
                </a:solidFill>
                <a:latin typeface="Calibri" pitchFamily="34" charset="0"/>
              </a:rPr>
              <a:t>التفكير الناقد. </a:t>
            </a:r>
            <a:r>
              <a:rPr lang="ar-EG" sz="3600" b="1">
                <a:latin typeface="Calibri" pitchFamily="34" charset="0"/>
              </a:rPr>
              <a:t>لماذا لا تنمو الجرادة تدريجياً كالثدييات والزواحف والطيور؟</a:t>
            </a:r>
            <a:endParaRPr lang="en-US" sz="3600" b="1">
              <a:latin typeface="Calibri" pitchFamily="34" charset="0"/>
            </a:endParaRPr>
          </a:p>
        </p:txBody>
      </p:sp>
      <p:sp>
        <p:nvSpPr>
          <p:cNvPr id="11" name="Rectangle 1"/>
          <p:cNvSpPr>
            <a:spLocks noChangeArrowheads="1"/>
          </p:cNvSpPr>
          <p:nvPr/>
        </p:nvSpPr>
        <p:spPr bwMode="auto">
          <a:xfrm>
            <a:off x="539552" y="2996952"/>
            <a:ext cx="8077200" cy="28003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lgn="ctr"/>
            <a:r>
              <a:rPr lang="ar-EG" sz="4400" b="1" dirty="0">
                <a:solidFill>
                  <a:schemeClr val="tx2"/>
                </a:solidFill>
              </a:rPr>
              <a:t>لأن للجرادة هيكلاً خارجياً يمنعها من زيادة حجمها عند النمو لذلك يجب عليها التخلص منه ليكون فراغاً خارجياً يعطي مساحة لزيادة حجم الجسم.</a:t>
            </a:r>
            <a:endParaRPr lang="en-US" sz="4400" dirty="0">
              <a:solidFill>
                <a:schemeClr val="tx2"/>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لتفكير الناقد.wav"/>
                                        </p:tgtEl>
                                      </p:cMediaNode>
                                    </p:audio>
                                  </p:sub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400" decel="100000"/>
                                        <p:tgtEl>
                                          <p:spTgt spid="11"/>
                                        </p:tgtEl>
                                      </p:cBhvr>
                                    </p:animEffect>
                                    <p:anim calcmode="lin" valueType="num">
                                      <p:cBhvr>
                                        <p:cTn id="14" dur="400" decel="100000" fill="hold"/>
                                        <p:tgtEl>
                                          <p:spTgt spid="11"/>
                                        </p:tgtEl>
                                        <p:attrNameLst>
                                          <p:attrName>style.rotation</p:attrName>
                                        </p:attrNameLst>
                                      </p:cBhvr>
                                      <p:tavLst>
                                        <p:tav tm="0">
                                          <p:val>
                                            <p:fltVal val="-90"/>
                                          </p:val>
                                        </p:tav>
                                        <p:tav tm="100000">
                                          <p:val>
                                            <p:fltVal val="0"/>
                                          </p:val>
                                        </p:tav>
                                      </p:tavLst>
                                    </p:anim>
                                    <p:anim calcmode="lin" valueType="num">
                                      <p:cBhvr>
                                        <p:cTn id="15" dur="400" decel="100000" fill="hold"/>
                                        <p:tgtEl>
                                          <p:spTgt spid="11"/>
                                        </p:tgtEl>
                                        <p:attrNameLst>
                                          <p:attrName>ppt_x</p:attrName>
                                        </p:attrNameLst>
                                      </p:cBhvr>
                                      <p:tavLst>
                                        <p:tav tm="0">
                                          <p:val>
                                            <p:strVal val="#ppt_x+0.4"/>
                                          </p:val>
                                        </p:tav>
                                        <p:tav tm="100000">
                                          <p:val>
                                            <p:strVal val="#ppt_x-0.05"/>
                                          </p:val>
                                        </p:tav>
                                      </p:tavLst>
                                    </p:anim>
                                    <p:anim calcmode="lin" valueType="num">
                                      <p:cBhvr>
                                        <p:cTn id="16" dur="400" decel="100000" fill="hold"/>
                                        <p:tgtEl>
                                          <p:spTgt spid="1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1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1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لأن للجرادة هي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547662" y="836712"/>
            <a:ext cx="6143625" cy="707886"/>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ctr" fontAlgn="auto">
              <a:spcBef>
                <a:spcPts val="0"/>
              </a:spcBef>
              <a:spcAft>
                <a:spcPts val="0"/>
              </a:spcAft>
              <a:defRPr/>
            </a:pPr>
            <a:r>
              <a:rPr lang="ar-EG" sz="4000" b="1" dirty="0">
                <a:solidFill>
                  <a:schemeClr val="tx2"/>
                </a:solidFill>
                <a:latin typeface="+mn-lt"/>
                <a:cs typeface="+mn-cs"/>
              </a:rPr>
              <a:t>كيف يحدث الإخصاب في الحيوانات؟</a:t>
            </a:r>
            <a:endParaRPr lang="en-US" sz="4000" b="1" dirty="0">
              <a:solidFill>
                <a:schemeClr val="tx2"/>
              </a:solidFill>
              <a:latin typeface="+mn-lt"/>
              <a:cs typeface="+mn-cs"/>
            </a:endParaRPr>
          </a:p>
        </p:txBody>
      </p:sp>
      <p:sp>
        <p:nvSpPr>
          <p:cNvPr id="3" name="Rectangle 4"/>
          <p:cNvSpPr>
            <a:spLocks noChangeArrowheads="1"/>
          </p:cNvSpPr>
          <p:nvPr/>
        </p:nvSpPr>
        <p:spPr bwMode="auto">
          <a:xfrm>
            <a:off x="833288" y="2564904"/>
            <a:ext cx="7572375" cy="280076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400" b="1" dirty="0">
                <a:solidFill>
                  <a:schemeClr val="tx2"/>
                </a:solidFill>
                <a:latin typeface="Calibri" pitchFamily="34" charset="0"/>
              </a:rPr>
              <a:t>يحدث التكاثر الجنسي في الحيوانات عندما تتم عملية الإخصاب التي يحدث فيها اندماج  المشيج المذكر (الحيوان المنوي) مع المشيج المؤنث (البيضة)،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كيف يحدث الإخصاب.wav"/>
                                        </p:tgtEl>
                                      </p:cMediaNode>
                                    </p:audio>
                                  </p:sub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يحدث التكاثر الجن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evel 16"/>
          <p:cNvSpPr/>
          <p:nvPr/>
        </p:nvSpPr>
        <p:spPr bwMode="auto">
          <a:xfrm>
            <a:off x="6012160" y="537369"/>
            <a:ext cx="2638996" cy="892969"/>
          </a:xfrm>
          <a:prstGeom prst="beve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en-US" sz="4800" b="1" dirty="0">
              <a:solidFill>
                <a:schemeClr val="tx1"/>
              </a:solidFill>
            </a:endParaRPr>
          </a:p>
        </p:txBody>
      </p:sp>
      <p:sp>
        <p:nvSpPr>
          <p:cNvPr id="19" name="Down Arrow Callout 18"/>
          <p:cNvSpPr/>
          <p:nvPr/>
        </p:nvSpPr>
        <p:spPr bwMode="auto">
          <a:xfrm rot="21150891">
            <a:off x="467544" y="707749"/>
            <a:ext cx="3154071" cy="1507607"/>
          </a:xfrm>
          <a:prstGeom prst="downArrowCallout">
            <a:avLst>
              <a:gd name="adj1" fmla="val 25000"/>
              <a:gd name="adj2" fmla="val 39272"/>
              <a:gd name="adj3" fmla="val 25000"/>
              <a:gd name="adj4" fmla="val 64977"/>
            </a:avLst>
          </a:prstGeom>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p>
        </p:txBody>
      </p:sp>
      <p:sp>
        <p:nvSpPr>
          <p:cNvPr id="20" name="TextBox 19"/>
          <p:cNvSpPr txBox="1"/>
          <p:nvPr/>
        </p:nvSpPr>
        <p:spPr bwMode="auto">
          <a:xfrm rot="21286995">
            <a:off x="455057" y="803855"/>
            <a:ext cx="3179043" cy="707886"/>
          </a:xfrm>
          <a:prstGeom prst="rect">
            <a:avLst/>
          </a:prstGeom>
          <a:noFill/>
        </p:spPr>
        <p:txBody>
          <a:bodyPr wrap="square" rtlCol="1">
            <a:spAutoFit/>
          </a:bodyPr>
          <a:lstStyle/>
          <a:p>
            <a:pPr algn="ctr" fontAlgn="auto">
              <a:spcBef>
                <a:spcPts val="0"/>
              </a:spcBef>
              <a:spcAft>
                <a:spcPts val="0"/>
              </a:spcAft>
              <a:defRPr/>
            </a:pPr>
            <a:r>
              <a:rPr lang="ar-EG" sz="4000" b="1" dirty="0">
                <a:latin typeface="+mn-lt"/>
                <a:cs typeface="+mn-cs"/>
              </a:rPr>
              <a:t>نشاط استقصائي</a:t>
            </a:r>
            <a:endParaRPr lang="en-US" sz="4000" b="1" dirty="0">
              <a:latin typeface="+mn-lt"/>
              <a:cs typeface="+mn-cs"/>
            </a:endParaRPr>
          </a:p>
        </p:txBody>
      </p:sp>
      <p:sp>
        <p:nvSpPr>
          <p:cNvPr id="5132" name="Rectangle 1"/>
          <p:cNvSpPr>
            <a:spLocks noChangeArrowheads="1"/>
          </p:cNvSpPr>
          <p:nvPr/>
        </p:nvSpPr>
        <p:spPr bwMode="auto">
          <a:xfrm>
            <a:off x="6587914" y="660796"/>
            <a:ext cx="1487487" cy="646113"/>
          </a:xfrm>
          <a:prstGeom prst="rect">
            <a:avLst/>
          </a:prstGeom>
          <a:noFill/>
          <a:ln w="9525">
            <a:noFill/>
            <a:miter lim="800000"/>
            <a:headEnd/>
            <a:tailEnd/>
          </a:ln>
        </p:spPr>
        <p:txBody>
          <a:bodyPr wrap="none">
            <a:spAutoFit/>
          </a:bodyPr>
          <a:lstStyle/>
          <a:p>
            <a:pPr algn="ctr"/>
            <a:r>
              <a:rPr lang="ar-EG" sz="3600" b="1" dirty="0"/>
              <a:t>أستكشف</a:t>
            </a:r>
            <a:endParaRPr lang="en-US" sz="3600" b="1" dirty="0"/>
          </a:p>
        </p:txBody>
      </p:sp>
      <p:sp>
        <p:nvSpPr>
          <p:cNvPr id="6" name="TextBox 3"/>
          <p:cNvSpPr txBox="1">
            <a:spLocks noChangeArrowheads="1"/>
          </p:cNvSpPr>
          <p:nvPr/>
        </p:nvSpPr>
        <p:spPr bwMode="auto">
          <a:xfrm rot="399904">
            <a:off x="1410560" y="3239929"/>
            <a:ext cx="6770688" cy="175418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r>
              <a:rPr lang="ar-EG" sz="5400" b="1" dirty="0">
                <a:solidFill>
                  <a:schemeClr val="bg1"/>
                </a:solidFill>
                <a:latin typeface="Calibri" pitchFamily="34" charset="0"/>
              </a:rPr>
              <a:t>ما المراحل التي تمر بها دورة حياة الحيوان؟</a:t>
            </a:r>
            <a:endParaRPr lang="en-US" sz="5400" b="1" dirty="0">
              <a:solidFill>
                <a:schemeClr val="bg1"/>
              </a:solidFill>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alert.wav"/>
                                        </p:tgtEl>
                                      </p:cMediaNode>
                                    </p:audio>
                                  </p:subTnLst>
                                </p:cTn>
                              </p:par>
                              <p:par>
                                <p:cTn id="10" presetID="53" presetClass="entr" presetSubtype="0" fill="hold" grpId="0" nodeType="withEffect">
                                  <p:stCondLst>
                                    <p:cond delay="0"/>
                                  </p:stCondLst>
                                  <p:childTnLst>
                                    <p:set>
                                      <p:cBhvr>
                                        <p:cTn id="11" dur="1" fill="hold">
                                          <p:stCondLst>
                                            <p:cond delay="0"/>
                                          </p:stCondLst>
                                        </p:cTn>
                                        <p:tgtEl>
                                          <p:spTgt spid="5132"/>
                                        </p:tgtEl>
                                        <p:attrNameLst>
                                          <p:attrName>style.visibility</p:attrName>
                                        </p:attrNameLst>
                                      </p:cBhvr>
                                      <p:to>
                                        <p:strVal val="visible"/>
                                      </p:to>
                                    </p:set>
                                    <p:anim calcmode="lin" valueType="num">
                                      <p:cBhvr>
                                        <p:cTn id="12" dur="500" fill="hold"/>
                                        <p:tgtEl>
                                          <p:spTgt spid="5132"/>
                                        </p:tgtEl>
                                        <p:attrNameLst>
                                          <p:attrName>ppt_w</p:attrName>
                                        </p:attrNameLst>
                                      </p:cBhvr>
                                      <p:tavLst>
                                        <p:tav tm="0">
                                          <p:val>
                                            <p:fltVal val="0"/>
                                          </p:val>
                                        </p:tav>
                                        <p:tav tm="100000">
                                          <p:val>
                                            <p:strVal val="#ppt_w"/>
                                          </p:val>
                                        </p:tav>
                                      </p:tavLst>
                                    </p:anim>
                                    <p:anim calcmode="lin" valueType="num">
                                      <p:cBhvr>
                                        <p:cTn id="13" dur="500" fill="hold"/>
                                        <p:tgtEl>
                                          <p:spTgt spid="5132"/>
                                        </p:tgtEl>
                                        <p:attrNameLst>
                                          <p:attrName>ppt_h</p:attrName>
                                        </p:attrNameLst>
                                      </p:cBhvr>
                                      <p:tavLst>
                                        <p:tav tm="0">
                                          <p:val>
                                            <p:fltVal val="0"/>
                                          </p:val>
                                        </p:tav>
                                        <p:tav tm="100000">
                                          <p:val>
                                            <p:strVal val="#ppt_h"/>
                                          </p:val>
                                        </p:tav>
                                      </p:tavLst>
                                    </p:anim>
                                    <p:animEffect transition="in" filter="fade">
                                      <p:cBhvr>
                                        <p:cTn id="14" dur="500"/>
                                        <p:tgtEl>
                                          <p:spTgt spid="5132"/>
                                        </p:tgtEl>
                                      </p:cBhvr>
                                    </p:animEffect>
                                  </p:childTnLst>
                                  <p:subTnLst>
                                    <p:audio>
                                      <p:cMediaNode>
                                        <p:cTn display="0" masterRel="sameClick">
                                          <p:stCondLst>
                                            <p:cond evt="begin" delay="0">
                                              <p:tn val="10"/>
                                            </p:cond>
                                          </p:stCondLst>
                                          <p:endCondLst>
                                            <p:cond evt="onStopAudio" delay="0">
                                              <p:tgtEl>
                                                <p:sldTgt/>
                                              </p:tgtEl>
                                            </p:cond>
                                          </p:endCondLst>
                                        </p:cTn>
                                        <p:tgtEl>
                                          <p:sndTgt r:embed="rId4" name="أستكشف.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0173 - تقطر المياه.wav"/>
                                        </p:tgtEl>
                                      </p:cMediaNode>
                                    </p:audio>
                                  </p:subTnLst>
                                </p:cTn>
                              </p:par>
                              <p:par>
                                <p:cTn id="22" presetID="47"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نشاط استقصائي.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7" name="ما المراحل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ChangeArrowheads="1"/>
          </p:cNvSpPr>
          <p:nvPr/>
        </p:nvSpPr>
        <p:spPr bwMode="auto">
          <a:xfrm rot="21253803">
            <a:off x="857250" y="2637026"/>
            <a:ext cx="7572375" cy="156966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solidFill>
                  <a:schemeClr val="tx2"/>
                </a:solidFill>
                <a:latin typeface="Calibri" pitchFamily="34" charset="0"/>
              </a:rPr>
              <a:t>فتنتج البيضة المخصبة (اللاقحة). والإخصاب نوعان؛ خارجي وداخلي.</a:t>
            </a:r>
            <a:endParaRPr lang="en-US" sz="4800" b="1" dirty="0">
              <a:solidFill>
                <a:schemeClr val="tx2"/>
              </a:solidFill>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slide(fromBottom)">
                                      <p:cBhvr>
                                        <p:cTn id="7" dur="500"/>
                                        <p:tgtEl>
                                          <p:spTgt spid="43012"/>
                                        </p:tgtEl>
                                      </p:cBhvr>
                                    </p:animEffect>
                                  </p:childTnLst>
                                  <p:subTnLst>
                                    <p:audio>
                                      <p:cMediaNode>
                                        <p:cTn display="0" masterRel="sameClick">
                                          <p:stCondLst>
                                            <p:cond evt="begin" delay="0">
                                              <p:tn val="5"/>
                                            </p:cond>
                                          </p:stCondLst>
                                          <p:endCondLst>
                                            <p:cond evt="onStopAudio" delay="0">
                                              <p:tgtEl>
                                                <p:sldTgt/>
                                              </p:tgtEl>
                                            </p:cond>
                                          </p:endCondLst>
                                        </p:cTn>
                                        <p:tgtEl>
                                          <p:sndTgt r:embed="rId3" name="فتنتج البيض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51636" y="422556"/>
            <a:ext cx="4715361" cy="5890071"/>
          </a:xfrm>
          <a:prstGeom prst="rect">
            <a:avLst/>
          </a:prstGeom>
          <a:noFill/>
          <a:ln w="9525">
            <a:noFill/>
            <a:miter lim="800000"/>
            <a:headEnd/>
            <a:tailEnd/>
          </a:ln>
        </p:spPr>
      </p:pic>
      <p:sp>
        <p:nvSpPr>
          <p:cNvPr id="2" name="Rectangle 1"/>
          <p:cNvSpPr/>
          <p:nvPr/>
        </p:nvSpPr>
        <p:spPr>
          <a:xfrm>
            <a:off x="5003800" y="435162"/>
            <a:ext cx="2357680" cy="719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4276" name="TextBox 2"/>
          <p:cNvSpPr txBox="1">
            <a:spLocks noChangeArrowheads="1"/>
          </p:cNvSpPr>
          <p:nvPr/>
        </p:nvSpPr>
        <p:spPr bwMode="auto">
          <a:xfrm>
            <a:off x="5513388" y="532793"/>
            <a:ext cx="1220788" cy="523875"/>
          </a:xfrm>
          <a:prstGeom prst="rect">
            <a:avLst/>
          </a:prstGeom>
          <a:noFill/>
          <a:ln w="9525">
            <a:noFill/>
            <a:miter lim="800000"/>
            <a:headEnd/>
            <a:tailEnd/>
          </a:ln>
        </p:spPr>
        <p:txBody>
          <a:bodyPr wrap="none">
            <a:spAutoFit/>
          </a:bodyPr>
          <a:lstStyle/>
          <a:p>
            <a:r>
              <a:rPr lang="ar-EG" sz="2800" b="1" dirty="0"/>
              <a:t>الإخصاب</a:t>
            </a:r>
          </a:p>
        </p:txBody>
      </p:sp>
      <p:sp>
        <p:nvSpPr>
          <p:cNvPr id="6" name="Rectangle 5"/>
          <p:cNvSpPr/>
          <p:nvPr/>
        </p:nvSpPr>
        <p:spPr>
          <a:xfrm>
            <a:off x="6300192" y="1799234"/>
            <a:ext cx="1067396" cy="719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4278" name="TextBox 6"/>
          <p:cNvSpPr txBox="1">
            <a:spLocks noChangeArrowheads="1"/>
          </p:cNvSpPr>
          <p:nvPr/>
        </p:nvSpPr>
        <p:spPr bwMode="auto">
          <a:xfrm>
            <a:off x="6243199" y="1641108"/>
            <a:ext cx="1079773" cy="954107"/>
          </a:xfrm>
          <a:prstGeom prst="rect">
            <a:avLst/>
          </a:prstGeom>
          <a:noFill/>
          <a:ln w="9525">
            <a:noFill/>
            <a:miter lim="800000"/>
            <a:headEnd/>
            <a:tailEnd/>
          </a:ln>
        </p:spPr>
        <p:txBody>
          <a:bodyPr wrap="square">
            <a:spAutoFit/>
          </a:bodyPr>
          <a:lstStyle/>
          <a:p>
            <a:r>
              <a:rPr lang="ar-EG" sz="2800" b="1" dirty="0"/>
              <a:t>مشيج مذكر</a:t>
            </a:r>
          </a:p>
        </p:txBody>
      </p:sp>
      <p:sp>
        <p:nvSpPr>
          <p:cNvPr id="8" name="Rectangle 7"/>
          <p:cNvSpPr/>
          <p:nvPr/>
        </p:nvSpPr>
        <p:spPr>
          <a:xfrm>
            <a:off x="2668303" y="1959068"/>
            <a:ext cx="1854200" cy="719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4280" name="TextBox 8"/>
          <p:cNvSpPr txBox="1">
            <a:spLocks noChangeArrowheads="1"/>
          </p:cNvSpPr>
          <p:nvPr/>
        </p:nvSpPr>
        <p:spPr bwMode="auto">
          <a:xfrm>
            <a:off x="2892425" y="2007461"/>
            <a:ext cx="1590675" cy="523875"/>
          </a:xfrm>
          <a:prstGeom prst="rect">
            <a:avLst/>
          </a:prstGeom>
          <a:noFill/>
          <a:ln w="9525">
            <a:noFill/>
            <a:miter lim="800000"/>
            <a:headEnd/>
            <a:tailEnd/>
          </a:ln>
        </p:spPr>
        <p:txBody>
          <a:bodyPr wrap="none">
            <a:spAutoFit/>
          </a:bodyPr>
          <a:lstStyle/>
          <a:p>
            <a:r>
              <a:rPr lang="ar-EG" sz="2800" b="1" dirty="0"/>
              <a:t>مشيج مؤنث</a:t>
            </a:r>
          </a:p>
        </p:txBody>
      </p:sp>
      <p:sp>
        <p:nvSpPr>
          <p:cNvPr id="10" name="Rectangle 9"/>
          <p:cNvSpPr/>
          <p:nvPr/>
        </p:nvSpPr>
        <p:spPr>
          <a:xfrm>
            <a:off x="2137359" y="2765269"/>
            <a:ext cx="1854200" cy="1116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4282" name="TextBox 10"/>
          <p:cNvSpPr txBox="1">
            <a:spLocks noChangeArrowheads="1"/>
          </p:cNvSpPr>
          <p:nvPr/>
        </p:nvSpPr>
        <p:spPr bwMode="auto">
          <a:xfrm>
            <a:off x="2137359" y="2653974"/>
            <a:ext cx="1854200" cy="1200150"/>
          </a:xfrm>
          <a:prstGeom prst="rect">
            <a:avLst/>
          </a:prstGeom>
          <a:noFill/>
          <a:ln w="9525">
            <a:noFill/>
            <a:miter lim="800000"/>
            <a:headEnd/>
            <a:tailEnd/>
          </a:ln>
        </p:spPr>
        <p:txBody>
          <a:bodyPr>
            <a:spAutoFit/>
          </a:bodyPr>
          <a:lstStyle/>
          <a:p>
            <a:pPr algn="ctr"/>
            <a:r>
              <a:rPr lang="ar-EG" sz="2400" b="1" dirty="0"/>
              <a:t>اندماج مشيج مذكر مع مشيج مؤنث</a:t>
            </a:r>
          </a:p>
        </p:txBody>
      </p:sp>
      <p:sp>
        <p:nvSpPr>
          <p:cNvPr id="12" name="Rectangle 11"/>
          <p:cNvSpPr/>
          <p:nvPr/>
        </p:nvSpPr>
        <p:spPr>
          <a:xfrm>
            <a:off x="2411760" y="4099767"/>
            <a:ext cx="1854200" cy="8985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4284" name="TextBox 12"/>
          <p:cNvSpPr txBox="1">
            <a:spLocks noChangeArrowheads="1"/>
          </p:cNvSpPr>
          <p:nvPr/>
        </p:nvSpPr>
        <p:spPr bwMode="auto">
          <a:xfrm>
            <a:off x="2468947" y="4096160"/>
            <a:ext cx="1746250" cy="830263"/>
          </a:xfrm>
          <a:prstGeom prst="rect">
            <a:avLst/>
          </a:prstGeom>
          <a:noFill/>
          <a:ln w="9525">
            <a:noFill/>
            <a:miter lim="800000"/>
            <a:headEnd/>
            <a:tailEnd/>
          </a:ln>
        </p:spPr>
        <p:txBody>
          <a:bodyPr wrap="none">
            <a:spAutoFit/>
          </a:bodyPr>
          <a:lstStyle/>
          <a:p>
            <a:pPr algn="ctr"/>
            <a:r>
              <a:rPr lang="ar-EG" sz="2400" b="1" dirty="0"/>
              <a:t>نمو اللاقحة</a:t>
            </a:r>
          </a:p>
          <a:p>
            <a:pPr algn="ctr"/>
            <a:r>
              <a:rPr lang="ar-EG" sz="2400" b="1" dirty="0"/>
              <a:t>(بيضة مخصبة)</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anim calcmode="lin" valueType="num">
                                      <p:cBhvr>
                                        <p:cTn id="8" dur="500" fill="hold"/>
                                        <p:tgtEl>
                                          <p:spTgt spid="54274"/>
                                        </p:tgtEl>
                                        <p:attrNameLst>
                                          <p:attrName>style.rotation</p:attrName>
                                        </p:attrNameLst>
                                      </p:cBhvr>
                                      <p:tavLst>
                                        <p:tav tm="0">
                                          <p:val>
                                            <p:fltVal val="720"/>
                                          </p:val>
                                        </p:tav>
                                        <p:tav tm="100000">
                                          <p:val>
                                            <p:fltVal val="0"/>
                                          </p:val>
                                        </p:tav>
                                      </p:tavLst>
                                    </p:anim>
                                    <p:anim calcmode="lin" valueType="num">
                                      <p:cBhvr>
                                        <p:cTn id="9" dur="500" fill="hold"/>
                                        <p:tgtEl>
                                          <p:spTgt spid="54274"/>
                                        </p:tgtEl>
                                        <p:attrNameLst>
                                          <p:attrName>ppt_h</p:attrName>
                                        </p:attrNameLst>
                                      </p:cBhvr>
                                      <p:tavLst>
                                        <p:tav tm="0">
                                          <p:val>
                                            <p:fltVal val="0"/>
                                          </p:val>
                                        </p:tav>
                                        <p:tav tm="100000">
                                          <p:val>
                                            <p:strVal val="#ppt_h"/>
                                          </p:val>
                                        </p:tav>
                                      </p:tavLst>
                                    </p:anim>
                                    <p:anim calcmode="lin" valueType="num">
                                      <p:cBhvr>
                                        <p:cTn id="10" dur="500" fill="hold"/>
                                        <p:tgtEl>
                                          <p:spTgt spid="5427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cached_slowdown1.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style.rotation</p:attrName>
                                        </p:attrNameLst>
                                      </p:cBhvr>
                                      <p:tavLst>
                                        <p:tav tm="0">
                                          <p:val>
                                            <p:fltVal val="720"/>
                                          </p:val>
                                        </p:tav>
                                        <p:tav tm="100000">
                                          <p:val>
                                            <p:fltVal val="0"/>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4276"/>
                                        </p:tgtEl>
                                        <p:attrNameLst>
                                          <p:attrName>style.visibility</p:attrName>
                                        </p:attrNameLst>
                                      </p:cBhvr>
                                      <p:to>
                                        <p:strVal val="visible"/>
                                      </p:to>
                                    </p:set>
                                    <p:animEffect transition="in" filter="fade">
                                      <p:cBhvr>
                                        <p:cTn id="19" dur="500"/>
                                        <p:tgtEl>
                                          <p:spTgt spid="54276"/>
                                        </p:tgtEl>
                                      </p:cBhvr>
                                    </p:animEffect>
                                    <p:anim calcmode="lin" valueType="num">
                                      <p:cBhvr>
                                        <p:cTn id="20" dur="500" fill="hold"/>
                                        <p:tgtEl>
                                          <p:spTgt spid="54276"/>
                                        </p:tgtEl>
                                        <p:attrNameLst>
                                          <p:attrName>style.rotation</p:attrName>
                                        </p:attrNameLst>
                                      </p:cBhvr>
                                      <p:tavLst>
                                        <p:tav tm="0">
                                          <p:val>
                                            <p:fltVal val="720"/>
                                          </p:val>
                                        </p:tav>
                                        <p:tav tm="100000">
                                          <p:val>
                                            <p:fltVal val="0"/>
                                          </p:val>
                                        </p:tav>
                                      </p:tavLst>
                                    </p:anim>
                                    <p:anim calcmode="lin" valueType="num">
                                      <p:cBhvr>
                                        <p:cTn id="21" dur="500" fill="hold"/>
                                        <p:tgtEl>
                                          <p:spTgt spid="54276"/>
                                        </p:tgtEl>
                                        <p:attrNameLst>
                                          <p:attrName>ppt_h</p:attrName>
                                        </p:attrNameLst>
                                      </p:cBhvr>
                                      <p:tavLst>
                                        <p:tav tm="0">
                                          <p:val>
                                            <p:fltVal val="0"/>
                                          </p:val>
                                        </p:tav>
                                        <p:tav tm="100000">
                                          <p:val>
                                            <p:strVal val="#ppt_h"/>
                                          </p:val>
                                        </p:tav>
                                      </p:tavLst>
                                    </p:anim>
                                    <p:anim calcmode="lin" valueType="num">
                                      <p:cBhvr>
                                        <p:cTn id="22" dur="500" fill="hold"/>
                                        <p:tgtEl>
                                          <p:spTgt spid="5427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7"/>
                                            </p:cond>
                                          </p:stCondLst>
                                          <p:endCondLst>
                                            <p:cond evt="onStopAudio" delay="0">
                                              <p:tgtEl>
                                                <p:sldTgt/>
                                              </p:tgtEl>
                                            </p:cond>
                                          </p:endCondLst>
                                        </p:cTn>
                                        <p:tgtEl>
                                          <p:sndTgt r:embed="rId4" name="الإخصاب.wav"/>
                                        </p:tgtEl>
                                      </p:cMediaNode>
                                    </p:audio>
                                  </p:sub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54278"/>
                                        </p:tgtEl>
                                        <p:attrNameLst>
                                          <p:attrName>style.visibility</p:attrName>
                                        </p:attrNameLst>
                                      </p:cBhvr>
                                      <p:to>
                                        <p:strVal val="visible"/>
                                      </p:to>
                                    </p:set>
                                    <p:animEffect transition="in" filter="fade">
                                      <p:cBhvr>
                                        <p:cTn id="33" dur="500"/>
                                        <p:tgtEl>
                                          <p:spTgt spid="54278"/>
                                        </p:tgtEl>
                                      </p:cBhvr>
                                    </p:animEffect>
                                    <p:anim calcmode="lin" valueType="num">
                                      <p:cBhvr>
                                        <p:cTn id="34" dur="500" fill="hold"/>
                                        <p:tgtEl>
                                          <p:spTgt spid="54278"/>
                                        </p:tgtEl>
                                        <p:attrNameLst>
                                          <p:attrName>style.rotation</p:attrName>
                                        </p:attrNameLst>
                                      </p:cBhvr>
                                      <p:tavLst>
                                        <p:tav tm="0">
                                          <p:val>
                                            <p:fltVal val="720"/>
                                          </p:val>
                                        </p:tav>
                                        <p:tav tm="100000">
                                          <p:val>
                                            <p:fltVal val="0"/>
                                          </p:val>
                                        </p:tav>
                                      </p:tavLst>
                                    </p:anim>
                                    <p:anim calcmode="lin" valueType="num">
                                      <p:cBhvr>
                                        <p:cTn id="35" dur="500" fill="hold"/>
                                        <p:tgtEl>
                                          <p:spTgt spid="54278"/>
                                        </p:tgtEl>
                                        <p:attrNameLst>
                                          <p:attrName>ppt_h</p:attrName>
                                        </p:attrNameLst>
                                      </p:cBhvr>
                                      <p:tavLst>
                                        <p:tav tm="0">
                                          <p:val>
                                            <p:fltVal val="0"/>
                                          </p:val>
                                        </p:tav>
                                        <p:tav tm="100000">
                                          <p:val>
                                            <p:strVal val="#ppt_h"/>
                                          </p:val>
                                        </p:tav>
                                      </p:tavLst>
                                    </p:anim>
                                    <p:anim calcmode="lin" valueType="num">
                                      <p:cBhvr>
                                        <p:cTn id="36" dur="500" fill="hold"/>
                                        <p:tgtEl>
                                          <p:spTgt spid="54278"/>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1"/>
                                            </p:cond>
                                          </p:stCondLst>
                                          <p:endCondLst>
                                            <p:cond evt="onStopAudio" delay="0">
                                              <p:tgtEl>
                                                <p:sldTgt/>
                                              </p:tgtEl>
                                            </p:cond>
                                          </p:endCondLst>
                                        </p:cTn>
                                        <p:tgtEl>
                                          <p:sndTgt r:embed="rId5" name="مشيج مذكر.wav"/>
                                        </p:tgtEl>
                                      </p:cMediaNode>
                                    </p:audio>
                                  </p:sub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style.rotation</p:attrName>
                                        </p:attrNameLst>
                                      </p:cBhvr>
                                      <p:tavLst>
                                        <p:tav tm="0">
                                          <p:val>
                                            <p:fltVal val="720"/>
                                          </p:val>
                                        </p:tav>
                                        <p:tav tm="100000">
                                          <p:val>
                                            <p:fltVal val="0"/>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54280"/>
                                        </p:tgtEl>
                                        <p:attrNameLst>
                                          <p:attrName>style.visibility</p:attrName>
                                        </p:attrNameLst>
                                      </p:cBhvr>
                                      <p:to>
                                        <p:strVal val="visible"/>
                                      </p:to>
                                    </p:set>
                                    <p:animEffect transition="in" filter="fade">
                                      <p:cBhvr>
                                        <p:cTn id="47" dur="500"/>
                                        <p:tgtEl>
                                          <p:spTgt spid="54280"/>
                                        </p:tgtEl>
                                      </p:cBhvr>
                                    </p:animEffect>
                                    <p:anim calcmode="lin" valueType="num">
                                      <p:cBhvr>
                                        <p:cTn id="48" dur="500" fill="hold"/>
                                        <p:tgtEl>
                                          <p:spTgt spid="54280"/>
                                        </p:tgtEl>
                                        <p:attrNameLst>
                                          <p:attrName>style.rotation</p:attrName>
                                        </p:attrNameLst>
                                      </p:cBhvr>
                                      <p:tavLst>
                                        <p:tav tm="0">
                                          <p:val>
                                            <p:fltVal val="720"/>
                                          </p:val>
                                        </p:tav>
                                        <p:tav tm="100000">
                                          <p:val>
                                            <p:fltVal val="0"/>
                                          </p:val>
                                        </p:tav>
                                      </p:tavLst>
                                    </p:anim>
                                    <p:anim calcmode="lin" valueType="num">
                                      <p:cBhvr>
                                        <p:cTn id="49" dur="500" fill="hold"/>
                                        <p:tgtEl>
                                          <p:spTgt spid="54280"/>
                                        </p:tgtEl>
                                        <p:attrNameLst>
                                          <p:attrName>ppt_h</p:attrName>
                                        </p:attrNameLst>
                                      </p:cBhvr>
                                      <p:tavLst>
                                        <p:tav tm="0">
                                          <p:val>
                                            <p:fltVal val="0"/>
                                          </p:val>
                                        </p:tav>
                                        <p:tav tm="100000">
                                          <p:val>
                                            <p:strVal val="#ppt_h"/>
                                          </p:val>
                                        </p:tav>
                                      </p:tavLst>
                                    </p:anim>
                                    <p:anim calcmode="lin" valueType="num">
                                      <p:cBhvr>
                                        <p:cTn id="50" dur="500" fill="hold"/>
                                        <p:tgtEl>
                                          <p:spTgt spid="542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5"/>
                                            </p:cond>
                                          </p:stCondLst>
                                          <p:endCondLst>
                                            <p:cond evt="onStopAudio" delay="0">
                                              <p:tgtEl>
                                                <p:sldTgt/>
                                              </p:tgtEl>
                                            </p:cond>
                                          </p:endCondLst>
                                        </p:cTn>
                                        <p:tgtEl>
                                          <p:sndTgt r:embed="rId6" name="مشيج مؤنث.wav"/>
                                        </p:tgtEl>
                                      </p:cMediaNode>
                                    </p:audio>
                                  </p:subTnLst>
                                </p:cTn>
                              </p:par>
                            </p:childTnLst>
                          </p:cTn>
                        </p:par>
                      </p:childTnLst>
                    </p:cTn>
                  </p:par>
                  <p:par>
                    <p:cTn id="51" fill="hold">
                      <p:stCondLst>
                        <p:cond delay="indefinite"/>
                      </p:stCondLst>
                      <p:childTnLst>
                        <p:par>
                          <p:cTn id="52" fill="hold">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anim calcmode="lin" valueType="num">
                                      <p:cBhvr>
                                        <p:cTn id="56" dur="500" fill="hold"/>
                                        <p:tgtEl>
                                          <p:spTgt spid="10"/>
                                        </p:tgtEl>
                                        <p:attrNameLst>
                                          <p:attrName>style.rotation</p:attrName>
                                        </p:attrNameLst>
                                      </p:cBhvr>
                                      <p:tavLst>
                                        <p:tav tm="0">
                                          <p:val>
                                            <p:fltVal val="720"/>
                                          </p:val>
                                        </p:tav>
                                        <p:tav tm="100000">
                                          <p:val>
                                            <p:fltVal val="0"/>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 calcmode="lin" valueType="num">
                                      <p:cBhvr>
                                        <p:cTn id="58" dur="500" fill="hold"/>
                                        <p:tgtEl>
                                          <p:spTgt spid="10"/>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54282"/>
                                        </p:tgtEl>
                                        <p:attrNameLst>
                                          <p:attrName>style.visibility</p:attrName>
                                        </p:attrNameLst>
                                      </p:cBhvr>
                                      <p:to>
                                        <p:strVal val="visible"/>
                                      </p:to>
                                    </p:set>
                                    <p:animEffect transition="in" filter="fade">
                                      <p:cBhvr>
                                        <p:cTn id="61" dur="500"/>
                                        <p:tgtEl>
                                          <p:spTgt spid="54282"/>
                                        </p:tgtEl>
                                      </p:cBhvr>
                                    </p:animEffect>
                                    <p:anim calcmode="lin" valueType="num">
                                      <p:cBhvr>
                                        <p:cTn id="62" dur="500" fill="hold"/>
                                        <p:tgtEl>
                                          <p:spTgt spid="54282"/>
                                        </p:tgtEl>
                                        <p:attrNameLst>
                                          <p:attrName>style.rotation</p:attrName>
                                        </p:attrNameLst>
                                      </p:cBhvr>
                                      <p:tavLst>
                                        <p:tav tm="0">
                                          <p:val>
                                            <p:fltVal val="720"/>
                                          </p:val>
                                        </p:tav>
                                        <p:tav tm="100000">
                                          <p:val>
                                            <p:fltVal val="0"/>
                                          </p:val>
                                        </p:tav>
                                      </p:tavLst>
                                    </p:anim>
                                    <p:anim calcmode="lin" valueType="num">
                                      <p:cBhvr>
                                        <p:cTn id="63" dur="500" fill="hold"/>
                                        <p:tgtEl>
                                          <p:spTgt spid="54282"/>
                                        </p:tgtEl>
                                        <p:attrNameLst>
                                          <p:attrName>ppt_h</p:attrName>
                                        </p:attrNameLst>
                                      </p:cBhvr>
                                      <p:tavLst>
                                        <p:tav tm="0">
                                          <p:val>
                                            <p:fltVal val="0"/>
                                          </p:val>
                                        </p:tav>
                                        <p:tav tm="100000">
                                          <p:val>
                                            <p:strVal val="#ppt_h"/>
                                          </p:val>
                                        </p:tav>
                                      </p:tavLst>
                                    </p:anim>
                                    <p:anim calcmode="lin" valueType="num">
                                      <p:cBhvr>
                                        <p:cTn id="64" dur="500" fill="hold"/>
                                        <p:tgtEl>
                                          <p:spTgt spid="5428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9"/>
                                            </p:cond>
                                          </p:stCondLst>
                                          <p:endCondLst>
                                            <p:cond evt="onStopAudio" delay="0">
                                              <p:tgtEl>
                                                <p:sldTgt/>
                                              </p:tgtEl>
                                            </p:cond>
                                          </p:endCondLst>
                                        </p:cTn>
                                        <p:tgtEl>
                                          <p:sndTgt r:embed="rId7" name="اندماج مشيج مذكر.wav"/>
                                        </p:tgtEl>
                                      </p:cMediaNode>
                                    </p:audio>
                                  </p:sub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anim calcmode="lin" valueType="num">
                                      <p:cBhvr>
                                        <p:cTn id="70" dur="500" fill="hold"/>
                                        <p:tgtEl>
                                          <p:spTgt spid="12"/>
                                        </p:tgtEl>
                                        <p:attrNameLst>
                                          <p:attrName>style.rotation</p:attrName>
                                        </p:attrNameLst>
                                      </p:cBhvr>
                                      <p:tavLst>
                                        <p:tav tm="0">
                                          <p:val>
                                            <p:fltVal val="720"/>
                                          </p:val>
                                        </p:tav>
                                        <p:tav tm="100000">
                                          <p:val>
                                            <p:fltVal val="0"/>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 calcmode="lin" valueType="num">
                                      <p:cBhvr>
                                        <p:cTn id="72" dur="500" fill="hold"/>
                                        <p:tgtEl>
                                          <p:spTgt spid="12"/>
                                        </p:tgtEl>
                                        <p:attrNameLst>
                                          <p:attrName>ppt_w</p:attrName>
                                        </p:attrNameLst>
                                      </p:cBhvr>
                                      <p:tavLst>
                                        <p:tav tm="0">
                                          <p:val>
                                            <p:fltVal val="0"/>
                                          </p:val>
                                        </p:tav>
                                        <p:tav tm="100000">
                                          <p:val>
                                            <p:strVal val="#ppt_w"/>
                                          </p:val>
                                        </p:tav>
                                      </p:tavLst>
                                    </p:anim>
                                  </p:childTnLst>
                                </p:cTn>
                              </p:par>
                              <p:par>
                                <p:cTn id="73" presetID="35" presetClass="entr" presetSubtype="0" fill="hold" grpId="0" nodeType="withEffect">
                                  <p:stCondLst>
                                    <p:cond delay="0"/>
                                  </p:stCondLst>
                                  <p:childTnLst>
                                    <p:set>
                                      <p:cBhvr>
                                        <p:cTn id="74" dur="1" fill="hold">
                                          <p:stCondLst>
                                            <p:cond delay="0"/>
                                          </p:stCondLst>
                                        </p:cTn>
                                        <p:tgtEl>
                                          <p:spTgt spid="54284"/>
                                        </p:tgtEl>
                                        <p:attrNameLst>
                                          <p:attrName>style.visibility</p:attrName>
                                        </p:attrNameLst>
                                      </p:cBhvr>
                                      <p:to>
                                        <p:strVal val="visible"/>
                                      </p:to>
                                    </p:set>
                                    <p:animEffect transition="in" filter="fade">
                                      <p:cBhvr>
                                        <p:cTn id="75" dur="500"/>
                                        <p:tgtEl>
                                          <p:spTgt spid="54284"/>
                                        </p:tgtEl>
                                      </p:cBhvr>
                                    </p:animEffect>
                                    <p:anim calcmode="lin" valueType="num">
                                      <p:cBhvr>
                                        <p:cTn id="76" dur="500" fill="hold"/>
                                        <p:tgtEl>
                                          <p:spTgt spid="54284"/>
                                        </p:tgtEl>
                                        <p:attrNameLst>
                                          <p:attrName>style.rotation</p:attrName>
                                        </p:attrNameLst>
                                      </p:cBhvr>
                                      <p:tavLst>
                                        <p:tav tm="0">
                                          <p:val>
                                            <p:fltVal val="720"/>
                                          </p:val>
                                        </p:tav>
                                        <p:tav tm="100000">
                                          <p:val>
                                            <p:fltVal val="0"/>
                                          </p:val>
                                        </p:tav>
                                      </p:tavLst>
                                    </p:anim>
                                    <p:anim calcmode="lin" valueType="num">
                                      <p:cBhvr>
                                        <p:cTn id="77" dur="500" fill="hold"/>
                                        <p:tgtEl>
                                          <p:spTgt spid="54284"/>
                                        </p:tgtEl>
                                        <p:attrNameLst>
                                          <p:attrName>ppt_h</p:attrName>
                                        </p:attrNameLst>
                                      </p:cBhvr>
                                      <p:tavLst>
                                        <p:tav tm="0">
                                          <p:val>
                                            <p:fltVal val="0"/>
                                          </p:val>
                                        </p:tav>
                                        <p:tav tm="100000">
                                          <p:val>
                                            <p:strVal val="#ppt_h"/>
                                          </p:val>
                                        </p:tav>
                                      </p:tavLst>
                                    </p:anim>
                                    <p:anim calcmode="lin" valueType="num">
                                      <p:cBhvr>
                                        <p:cTn id="78" dur="500" fill="hold"/>
                                        <p:tgtEl>
                                          <p:spTgt spid="5428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73"/>
                                            </p:cond>
                                          </p:stCondLst>
                                          <p:endCondLst>
                                            <p:cond evt="onStopAudio" delay="0">
                                              <p:tgtEl>
                                                <p:sldTgt/>
                                              </p:tgtEl>
                                            </p:cond>
                                          </p:endCondLst>
                                        </p:cTn>
                                        <p:tgtEl>
                                          <p:sndTgt r:embed="rId8" name="نمو اللاق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276" grpId="0"/>
      <p:bldP spid="6" grpId="0" animBg="1"/>
      <p:bldP spid="54278" grpId="0"/>
      <p:bldP spid="8" grpId="0" animBg="1"/>
      <p:bldP spid="54280" grpId="0"/>
      <p:bldP spid="10" grpId="0" animBg="1"/>
      <p:bldP spid="54282" grpId="0"/>
      <p:bldP spid="12" grpId="0" animBg="1"/>
      <p:bldP spid="542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6850063" y="3071813"/>
            <a:ext cx="185737" cy="1200150"/>
          </a:xfrm>
          <a:prstGeom prst="rect">
            <a:avLst/>
          </a:prstGeom>
          <a:noFill/>
          <a:ln w="9525">
            <a:noFill/>
            <a:miter lim="800000"/>
            <a:headEnd/>
            <a:tailEnd/>
          </a:ln>
          <a:effectLst/>
        </p:spPr>
        <p:txBody>
          <a:bodyPr wrap="none" anchor="ctr">
            <a:spAutoFit/>
          </a:bodyPr>
          <a:lstStyle/>
          <a:p>
            <a:pPr>
              <a:defRPr/>
            </a:pPr>
            <a:endParaRPr lang="ar-EG" sz="7200" b="1" dirty="0">
              <a:ln>
                <a:solidFill>
                  <a:srgbClr val="C00000"/>
                </a:solidFill>
              </a:ln>
              <a:solidFill>
                <a:srgbClr val="0000FF"/>
              </a:solidFill>
            </a:endParaRPr>
          </a:p>
        </p:txBody>
      </p:sp>
      <p:sp>
        <p:nvSpPr>
          <p:cNvPr id="7" name="TextBox 6"/>
          <p:cNvSpPr txBox="1">
            <a:spLocks noChangeArrowheads="1"/>
          </p:cNvSpPr>
          <p:nvPr/>
        </p:nvSpPr>
        <p:spPr bwMode="auto">
          <a:xfrm>
            <a:off x="1691680" y="625283"/>
            <a:ext cx="5930900" cy="1015663"/>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r>
              <a:rPr lang="ar-EG" sz="6000" b="1" dirty="0">
                <a:solidFill>
                  <a:schemeClr val="bg1"/>
                </a:solidFill>
                <a:latin typeface="Calibri" pitchFamily="34" charset="0"/>
              </a:rPr>
              <a:t>الإخصاب الخارجي</a:t>
            </a:r>
            <a:endParaRPr lang="ar-EG" sz="6600" b="1" dirty="0">
              <a:solidFill>
                <a:schemeClr val="bg1"/>
              </a:solidFill>
            </a:endParaRPr>
          </a:p>
        </p:txBody>
      </p:sp>
      <p:sp>
        <p:nvSpPr>
          <p:cNvPr id="4" name="Rectangle 3"/>
          <p:cNvSpPr>
            <a:spLocks noChangeArrowheads="1"/>
          </p:cNvSpPr>
          <p:nvPr/>
        </p:nvSpPr>
        <p:spPr bwMode="auto">
          <a:xfrm rot="21159458">
            <a:off x="1220102" y="2197803"/>
            <a:ext cx="6874056" cy="34778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4400" b="1" dirty="0">
                <a:solidFill>
                  <a:schemeClr val="tx2"/>
                </a:solidFill>
                <a:latin typeface="Calibri" pitchFamily="34" charset="0"/>
              </a:rPr>
              <a:t>يحدث الإخصاب الخارجي في بعض المخلوقات الحية، ومنها البرمائيات ومعظم الأسماك؛ حيث تطرح خلاياها الجنسية (الأمشاج المذكرة والمؤنثة) في الماء.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nodePh="1">
                                  <p:stCondLst>
                                    <p:cond delay="0"/>
                                  </p:stCondLst>
                                  <p:endCondLst>
                                    <p:cond evt="begin" delay="0">
                                      <p:tn val="5"/>
                                    </p:cond>
                                  </p:endCondLst>
                                  <p:childTnLst>
                                    <p:set>
                                      <p:cBhvr>
                                        <p:cTn id="6" dur="1" fill="hold">
                                          <p:stCondLst>
                                            <p:cond delay="0"/>
                                          </p:stCondLst>
                                        </p:cTn>
                                        <p:tgtEl>
                                          <p:spTgt spid="24577"/>
                                        </p:tgtEl>
                                        <p:attrNameLst>
                                          <p:attrName>style.visibility</p:attrName>
                                        </p:attrNameLst>
                                      </p:cBhvr>
                                      <p:to>
                                        <p:strVal val="visible"/>
                                      </p:to>
                                    </p:set>
                                    <p:animEffect transition="in" filter="checkerboard(across)">
                                      <p:cBhvr>
                                        <p:cTn id="7" dur="500"/>
                                        <p:tgtEl>
                                          <p:spTgt spid="24577"/>
                                        </p:tgtEl>
                                      </p:cBhvr>
                                    </p:animEffect>
                                  </p:childTnLst>
                                  <p:subTnLst>
                                    <p:audio>
                                      <p:cMediaNode>
                                        <p:cTn display="0" masterRel="sameClick">
                                          <p:stCondLst>
                                            <p:cond evt="begin" delay="0">
                                              <p:tn val="5"/>
                                            </p:cond>
                                          </p:stCondLst>
                                          <p:endCondLst>
                                            <p:cond evt="onStopAudio" delay="0">
                                              <p:tgtEl>
                                                <p:sldTgt/>
                                              </p:tgtEl>
                                            </p:cond>
                                          </p:endCondLst>
                                        </p:cTn>
                                        <p:tgtEl>
                                          <p:sndTgt r:embed="rId3" name="1184 - synthesized xylo note.wav"/>
                                        </p:tgtEl>
                                      </p:cMediaNode>
                                    </p:audio>
                                  </p:sub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إخصاب الخارجي.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يحدث الإخصاب الخارج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rot="21344177">
            <a:off x="1000125" y="1225550"/>
            <a:ext cx="7358063" cy="42481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solidFill>
                  <a:schemeClr val="tx2"/>
                </a:solidFill>
                <a:latin typeface="Calibri" pitchFamily="34" charset="0"/>
              </a:rPr>
              <a:t>فعلى سبيل المثال في أثناء تزاوج ضفادع المستنقعات تطلق الأنثى أمشاجها في الماء، ثم يطلق الذكر أمشاجه فوق أمشاج الأنثى، ويحدث الإخصاب.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فعلى سبيل المث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rot="21092583">
            <a:off x="1000125" y="1571625"/>
            <a:ext cx="7358063" cy="37861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6000" b="1" dirty="0">
                <a:solidFill>
                  <a:schemeClr val="tx2"/>
                </a:solidFill>
                <a:latin typeface="Calibri" pitchFamily="34" charset="0"/>
              </a:rPr>
              <a:t>يسمى الإندماج الذي يحدث بين المشيج المذكر والمشيج المؤنث خارج الجسم </a:t>
            </a:r>
            <a:r>
              <a:rPr lang="ar-EG" sz="6000" b="1" dirty="0">
                <a:solidFill>
                  <a:srgbClr val="0000FF"/>
                </a:solidFill>
                <a:latin typeface="Calibri" pitchFamily="34" charset="0"/>
              </a:rPr>
              <a:t>الإخصاب الخارجي.</a:t>
            </a:r>
            <a:endParaRPr lang="en-US" sz="6000" b="1" dirty="0">
              <a:solidFill>
                <a:srgbClr val="0000FF"/>
              </a:solidFill>
              <a:latin typeface="Calibri" pitchFamily="34" charset="0"/>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يسمى الإندما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rot="21093248">
            <a:off x="966950" y="1785346"/>
            <a:ext cx="7286625" cy="34163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solidFill>
                  <a:schemeClr val="tx2"/>
                </a:solidFill>
                <a:latin typeface="Calibri" pitchFamily="34" charset="0"/>
              </a:rPr>
              <a:t>والإخصاب الخارجي محفوف بالمخاطر؛ حيث تحتوي البرك والبحيرات والأنهار والمحيطات على كميات ضخمة من الماء،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والإخصاب الخارج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rot="21020972">
            <a:off x="928688" y="1485900"/>
            <a:ext cx="7500937" cy="30469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solidFill>
                  <a:schemeClr val="tx2"/>
                </a:solidFill>
                <a:latin typeface="Calibri" pitchFamily="34" charset="0"/>
              </a:rPr>
              <a:t>وبذلك تقل فرصة التقاء المشيج المذكر مع المشيج المؤنث وتخصيبه. وقد تتعرض هذه الأمشاج لدرجات حرارة عالية أو للتلوث في الماء.</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وبذلك تقل فرص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24075" y="1124744"/>
            <a:ext cx="5328890" cy="3906128"/>
          </a:xfrm>
          <a:prstGeom prst="rect">
            <a:avLst/>
          </a:prstGeom>
          <a:noFill/>
          <a:ln w="9525">
            <a:noFill/>
            <a:miter lim="800000"/>
            <a:headEnd/>
            <a:tailEnd/>
          </a:ln>
        </p:spPr>
      </p:pic>
      <p:sp>
        <p:nvSpPr>
          <p:cNvPr id="5" name="Rectangle 1"/>
          <p:cNvSpPr>
            <a:spLocks noChangeArrowheads="1"/>
          </p:cNvSpPr>
          <p:nvPr/>
        </p:nvSpPr>
        <p:spPr bwMode="auto">
          <a:xfrm>
            <a:off x="1403648" y="5010529"/>
            <a:ext cx="7010400" cy="95410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a:r>
              <a:rPr lang="ar-EG" sz="2800" b="1" dirty="0">
                <a:solidFill>
                  <a:srgbClr val="0000FF"/>
                </a:solidFill>
                <a:cs typeface="Times New Roman" pitchFamily="18" charset="0"/>
              </a:rPr>
              <a:t>يطلق ذكر الضفدع الأمشاج الذكرية على الأمشاج المؤنثة التي وضعتها الأنثى في الماء.</a:t>
            </a:r>
            <a:endParaRPr lang="ar-SA" sz="3200" dirty="0">
              <a:solidFill>
                <a:srgbClr val="0000FF"/>
              </a:solidFill>
            </a:endParaRPr>
          </a:p>
        </p:txBody>
      </p:sp>
      <p:sp>
        <p:nvSpPr>
          <p:cNvPr id="2" name="Rectangle 1"/>
          <p:cNvSpPr/>
          <p:nvPr/>
        </p:nvSpPr>
        <p:spPr>
          <a:xfrm>
            <a:off x="1706389" y="496094"/>
            <a:ext cx="6164262" cy="6286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1446" name="TextBox 2"/>
          <p:cNvSpPr txBox="1">
            <a:spLocks noChangeArrowheads="1"/>
          </p:cNvSpPr>
          <p:nvPr/>
        </p:nvSpPr>
        <p:spPr bwMode="auto">
          <a:xfrm>
            <a:off x="2173287" y="577523"/>
            <a:ext cx="4970463" cy="584200"/>
          </a:xfrm>
          <a:prstGeom prst="rect">
            <a:avLst/>
          </a:prstGeom>
          <a:noFill/>
          <a:ln w="9525">
            <a:noFill/>
            <a:miter lim="800000"/>
            <a:headEnd/>
            <a:tailEnd/>
          </a:ln>
        </p:spPr>
        <p:txBody>
          <a:bodyPr wrap="none">
            <a:spAutoFit/>
          </a:bodyPr>
          <a:lstStyle/>
          <a:p>
            <a:r>
              <a:rPr lang="ar-EG" sz="3200" b="1"/>
              <a:t>يتم إخصاب بيوض  الضفادع خارجياً</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47 - alarm buzzes.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61446"/>
                                        </p:tgtEl>
                                        <p:attrNameLst>
                                          <p:attrName>style.visibility</p:attrName>
                                        </p:attrNameLst>
                                      </p:cBhvr>
                                      <p:to>
                                        <p:strVal val="visible"/>
                                      </p:to>
                                    </p:set>
                                    <p:anim calcmode="lin" valueType="num">
                                      <p:cBhvr>
                                        <p:cTn id="14" dur="500" fill="hold"/>
                                        <p:tgtEl>
                                          <p:spTgt spid="61446"/>
                                        </p:tgtEl>
                                        <p:attrNameLst>
                                          <p:attrName>ppt_w</p:attrName>
                                        </p:attrNameLst>
                                      </p:cBhvr>
                                      <p:tavLst>
                                        <p:tav tm="0">
                                          <p:val>
                                            <p:strVal val="#ppt_w*0.05"/>
                                          </p:val>
                                        </p:tav>
                                        <p:tav tm="100000">
                                          <p:val>
                                            <p:strVal val="#ppt_w"/>
                                          </p:val>
                                        </p:tav>
                                      </p:tavLst>
                                    </p:anim>
                                    <p:anim calcmode="lin" valueType="num">
                                      <p:cBhvr>
                                        <p:cTn id="15" dur="500" fill="hold"/>
                                        <p:tgtEl>
                                          <p:spTgt spid="61446"/>
                                        </p:tgtEl>
                                        <p:attrNameLst>
                                          <p:attrName>ppt_h</p:attrName>
                                        </p:attrNameLst>
                                      </p:cBhvr>
                                      <p:tavLst>
                                        <p:tav tm="0">
                                          <p:val>
                                            <p:strVal val="#ppt_h"/>
                                          </p:val>
                                        </p:tav>
                                        <p:tav tm="100000">
                                          <p:val>
                                            <p:strVal val="#ppt_h"/>
                                          </p:val>
                                        </p:tav>
                                      </p:tavLst>
                                    </p:anim>
                                    <p:anim calcmode="lin" valueType="num">
                                      <p:cBhvr>
                                        <p:cTn id="16" dur="500" fill="hold"/>
                                        <p:tgtEl>
                                          <p:spTgt spid="61446"/>
                                        </p:tgtEl>
                                        <p:attrNameLst>
                                          <p:attrName>ppt_x</p:attrName>
                                        </p:attrNameLst>
                                      </p:cBhvr>
                                      <p:tavLst>
                                        <p:tav tm="0">
                                          <p:val>
                                            <p:strVal val="#ppt_x-.2"/>
                                          </p:val>
                                        </p:tav>
                                        <p:tav tm="100000">
                                          <p:val>
                                            <p:strVal val="#ppt_x"/>
                                          </p:val>
                                        </p:tav>
                                      </p:tavLst>
                                    </p:anim>
                                    <p:anim calcmode="lin" valueType="num">
                                      <p:cBhvr>
                                        <p:cTn id="17" dur="500" fill="hold"/>
                                        <p:tgtEl>
                                          <p:spTgt spid="61446"/>
                                        </p:tgtEl>
                                        <p:attrNameLst>
                                          <p:attrName>ppt_y</p:attrName>
                                        </p:attrNameLst>
                                      </p:cBhvr>
                                      <p:tavLst>
                                        <p:tav tm="0">
                                          <p:val>
                                            <p:strVal val="#ppt_y"/>
                                          </p:val>
                                        </p:tav>
                                        <p:tav tm="100000">
                                          <p:val>
                                            <p:strVal val="#ppt_y"/>
                                          </p:val>
                                        </p:tav>
                                      </p:tavLst>
                                    </p:anim>
                                    <p:animEffect transition="in" filter="fade">
                                      <p:cBhvr>
                                        <p:cTn id="18" dur="500"/>
                                        <p:tgtEl>
                                          <p:spTgt spid="61446"/>
                                        </p:tgtEl>
                                      </p:cBhvr>
                                    </p:animEffect>
                                  </p:childTnLst>
                                  <p:subTnLst>
                                    <p:audio>
                                      <p:cMediaNode>
                                        <p:cTn display="0" masterRel="sameClick">
                                          <p:stCondLst>
                                            <p:cond evt="begin" delay="0">
                                              <p:tn val="12"/>
                                            </p:cond>
                                          </p:stCondLst>
                                          <p:endCondLst>
                                            <p:cond evt="onStopAudio" delay="0">
                                              <p:tgtEl>
                                                <p:sldTgt/>
                                              </p:tgtEl>
                                            </p:cond>
                                          </p:endCondLst>
                                        </p:cTn>
                                        <p:tgtEl>
                                          <p:sndTgt r:embed="rId4" name="يتم إخصاب بيوض.wav"/>
                                        </p:tgtEl>
                                      </p:cMediaNode>
                                    </p:audio>
                                  </p:subTnLst>
                                </p:cTn>
                              </p:par>
                              <p:par>
                                <p:cTn id="19" presetID="54" presetClass="entr" presetSubtype="0" accel="10000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strVal val="#ppt_w*0.05"/>
                                          </p:val>
                                        </p:tav>
                                        <p:tav tm="100000">
                                          <p:val>
                                            <p:strVal val="#ppt_w"/>
                                          </p:val>
                                        </p:tav>
                                      </p:tavLst>
                                    </p:anim>
                                    <p:anim calcmode="lin" valueType="num">
                                      <p:cBhvr>
                                        <p:cTn id="22" dur="500" fill="hold"/>
                                        <p:tgtEl>
                                          <p:spTgt spid="1026"/>
                                        </p:tgtEl>
                                        <p:attrNameLst>
                                          <p:attrName>ppt_h</p:attrName>
                                        </p:attrNameLst>
                                      </p:cBhvr>
                                      <p:tavLst>
                                        <p:tav tm="0">
                                          <p:val>
                                            <p:strVal val="#ppt_h"/>
                                          </p:val>
                                        </p:tav>
                                        <p:tav tm="100000">
                                          <p:val>
                                            <p:strVal val="#ppt_h"/>
                                          </p:val>
                                        </p:tav>
                                      </p:tavLst>
                                    </p:anim>
                                    <p:anim calcmode="lin" valueType="num">
                                      <p:cBhvr>
                                        <p:cTn id="23" dur="500" fill="hold"/>
                                        <p:tgtEl>
                                          <p:spTgt spid="1026"/>
                                        </p:tgtEl>
                                        <p:attrNameLst>
                                          <p:attrName>ppt_x</p:attrName>
                                        </p:attrNameLst>
                                      </p:cBhvr>
                                      <p:tavLst>
                                        <p:tav tm="0">
                                          <p:val>
                                            <p:strVal val="#ppt_x-.2"/>
                                          </p:val>
                                        </p:tav>
                                        <p:tav tm="100000">
                                          <p:val>
                                            <p:strVal val="#ppt_x"/>
                                          </p:val>
                                        </p:tav>
                                      </p:tavLst>
                                    </p:anim>
                                    <p:anim calcmode="lin" valueType="num">
                                      <p:cBhvr>
                                        <p:cTn id="24" dur="500" fill="hold"/>
                                        <p:tgtEl>
                                          <p:spTgt spid="1026"/>
                                        </p:tgtEl>
                                        <p:attrNameLst>
                                          <p:attrName>ppt_y</p:attrName>
                                        </p:attrNameLst>
                                      </p:cBhvr>
                                      <p:tavLst>
                                        <p:tav tm="0">
                                          <p:val>
                                            <p:strVal val="#ppt_y"/>
                                          </p:val>
                                        </p:tav>
                                        <p:tav tm="100000">
                                          <p:val>
                                            <p:strVal val="#ppt_y"/>
                                          </p:val>
                                        </p:tav>
                                      </p:tavLst>
                                    </p:anim>
                                    <p:animEffect transition="in" filter="fade">
                                      <p:cBhvr>
                                        <p:cTn id="25" dur="500"/>
                                        <p:tgtEl>
                                          <p:spTgt spid="1026"/>
                                        </p:tgtEl>
                                      </p:cBhvr>
                                    </p:animEffect>
                                  </p:childTnLst>
                                </p:cTn>
                              </p:par>
                              <p:par>
                                <p:cTn id="26" presetID="15"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6"/>
                                            </p:cond>
                                          </p:stCondLst>
                                          <p:endCondLst>
                                            <p:cond evt="onStopAudio" delay="0">
                                              <p:tgtEl>
                                                <p:sldTgt/>
                                              </p:tgtEl>
                                            </p:cond>
                                          </p:endCondLst>
                                        </p:cTn>
                                        <p:tgtEl>
                                          <p:sndTgt r:embed="rId5" name="يطلق ذكر الضفد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14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1"/>
          <p:cNvSpPr>
            <a:spLocks noChangeArrowheads="1"/>
          </p:cNvSpPr>
          <p:nvPr/>
        </p:nvSpPr>
        <p:spPr bwMode="auto">
          <a:xfrm>
            <a:off x="1340197" y="1124744"/>
            <a:ext cx="6715125" cy="14465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lgn="ctr"/>
            <a:r>
              <a:rPr lang="ar-EG" sz="4400" b="1" dirty="0">
                <a:solidFill>
                  <a:schemeClr val="tx2"/>
                </a:solidFill>
                <a:latin typeface="Calibri" pitchFamily="34" charset="0"/>
              </a:rPr>
              <a:t>إذن كيف تنجح هذه المخلوقات في التكاثر في هذه الظروف؟</a:t>
            </a:r>
            <a:endParaRPr lang="ar-EG" sz="4800" b="1" dirty="0">
              <a:solidFill>
                <a:schemeClr val="tx2"/>
              </a:solidFill>
            </a:endParaRPr>
          </a:p>
        </p:txBody>
      </p:sp>
      <p:sp>
        <p:nvSpPr>
          <p:cNvPr id="3" name="Rectangle 2"/>
          <p:cNvSpPr>
            <a:spLocks noChangeArrowheads="1"/>
          </p:cNvSpPr>
          <p:nvPr/>
        </p:nvSpPr>
        <p:spPr bwMode="auto">
          <a:xfrm>
            <a:off x="755576" y="3068960"/>
            <a:ext cx="7884368" cy="193899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EG" sz="4000" b="1" dirty="0">
                <a:solidFill>
                  <a:schemeClr val="tx2"/>
                </a:solidFill>
                <a:latin typeface="Calibri" pitchFamily="34" charset="0"/>
              </a:rPr>
              <a:t>لقد هدى الله سبحانه وتعالى هذه المخلوقات إلى حماية نسلها؛ وذلك بإطلاق أعداد كبيرة جداً من الخلايا الجنسية في وقت واحد؛ </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subTnLst>
                                    <p:audio>
                                      <p:cMediaNode>
                                        <p:cTn display="0" masterRel="sameClick">
                                          <p:stCondLst>
                                            <p:cond evt="begin" delay="0">
                                              <p:tn val="5"/>
                                            </p:cond>
                                          </p:stCondLst>
                                          <p:endCondLst>
                                            <p:cond evt="onStopAudio" delay="0">
                                              <p:tgtEl>
                                                <p:sldTgt/>
                                              </p:tgtEl>
                                            </p:cond>
                                          </p:endCondLst>
                                        </p:cTn>
                                        <p:tgtEl>
                                          <p:sndTgt r:embed="rId3" name="إذن كيف تنجح.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لقد هدى الله سبحان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Rectangle 2"/>
          <p:cNvSpPr>
            <a:spLocks noChangeArrowheads="1"/>
          </p:cNvSpPr>
          <p:nvPr/>
        </p:nvSpPr>
        <p:spPr bwMode="auto">
          <a:xfrm rot="21333236">
            <a:off x="1115616" y="1988840"/>
            <a:ext cx="7320284" cy="30469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4800" b="1" dirty="0">
                <a:solidFill>
                  <a:schemeClr val="tx2"/>
                </a:solidFill>
                <a:latin typeface="Calibri" pitchFamily="34" charset="0"/>
              </a:rPr>
              <a:t>لأنه كلما كانت الأعداد كبيرة زادت فرصة حدوث الإخصاب؛ ففي العادة تبقى بيضة أو بيضتان من كل ألف بيضة</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5307"/>
                                        </p:tgtEl>
                                        <p:attrNameLst>
                                          <p:attrName>style.visibility</p:attrName>
                                        </p:attrNameLst>
                                      </p:cBhvr>
                                      <p:to>
                                        <p:strVal val="visible"/>
                                      </p:to>
                                    </p:set>
                                    <p:animEffect transition="in" filter="wipe(down)">
                                      <p:cBhvr>
                                        <p:cTn id="7" dur="500"/>
                                        <p:tgtEl>
                                          <p:spTgt spid="55307"/>
                                        </p:tgtEl>
                                      </p:cBhvr>
                                    </p:animEffect>
                                  </p:childTnLst>
                                  <p:subTnLst>
                                    <p:audio>
                                      <p:cMediaNode>
                                        <p:cTn display="0" masterRel="sameClick">
                                          <p:stCondLst>
                                            <p:cond evt="begin" delay="0">
                                              <p:tn val="5"/>
                                            </p:cond>
                                          </p:stCondLst>
                                          <p:endCondLst>
                                            <p:cond evt="onStopAudio" delay="0">
                                              <p:tgtEl>
                                                <p:sldTgt/>
                                              </p:tgtEl>
                                            </p:cond>
                                          </p:endCondLst>
                                        </p:cTn>
                                        <p:tgtEl>
                                          <p:sndTgt r:embed="rId3" name="لأنه كلما كانت الأعد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6"/>
          <p:cNvSpPr txBox="1">
            <a:spLocks noChangeArrowheads="1"/>
          </p:cNvSpPr>
          <p:nvPr/>
        </p:nvSpPr>
        <p:spPr bwMode="auto">
          <a:xfrm>
            <a:off x="1043608" y="1916832"/>
            <a:ext cx="7375525" cy="37856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000" b="1" dirty="0">
                <a:latin typeface="Calibri" pitchFamily="34" charset="0"/>
              </a:rPr>
              <a:t>أعتبر نفسي عضواً من فريق مهتم بدراسة دورة حياة الضفادع، وقد جمعت بعض البيانات عن الضفادع التي لاحظتها. أفسر النتائج وأستخدم الصور التي حصلت عليها لأحدد الفترة التي تحتاج إليها كل مرحلة من مراحل حياة الضفدع.</a:t>
            </a:r>
            <a:endParaRPr lang="en-US" sz="4000" b="1" dirty="0">
              <a:latin typeface="Calibri" pitchFamily="34" charset="0"/>
            </a:endParaRPr>
          </a:p>
        </p:txBody>
      </p:sp>
      <p:sp>
        <p:nvSpPr>
          <p:cNvPr id="4" name="Bevel 3"/>
          <p:cNvSpPr/>
          <p:nvPr/>
        </p:nvSpPr>
        <p:spPr>
          <a:xfrm>
            <a:off x="5292080" y="471518"/>
            <a:ext cx="3279878" cy="1053107"/>
          </a:xfrm>
          <a:prstGeom prst="beve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defRPr/>
            </a:pPr>
            <a:endParaRPr lang="ar-EG" sz="8800" b="1" dirty="0">
              <a:ln>
                <a:solidFill>
                  <a:schemeClr val="tx1"/>
                </a:solidFill>
              </a:ln>
              <a:solidFill>
                <a:srgbClr val="0000FF"/>
              </a:solidFill>
              <a:latin typeface="Arial" pitchFamily="34" charset="0"/>
            </a:endParaRPr>
          </a:p>
        </p:txBody>
      </p:sp>
      <p:sp>
        <p:nvSpPr>
          <p:cNvPr id="7175" name="Rectangle 2"/>
          <p:cNvSpPr>
            <a:spLocks noChangeArrowheads="1"/>
          </p:cNvSpPr>
          <p:nvPr/>
        </p:nvSpPr>
        <p:spPr bwMode="auto">
          <a:xfrm>
            <a:off x="6067840" y="471518"/>
            <a:ext cx="1728358" cy="1015663"/>
          </a:xfrm>
          <a:prstGeom prst="rect">
            <a:avLst/>
          </a:prstGeom>
          <a:noFill/>
          <a:ln w="9525">
            <a:noFill/>
            <a:miter lim="800000"/>
            <a:headEnd/>
            <a:tailEnd/>
          </a:ln>
        </p:spPr>
        <p:txBody>
          <a:bodyPr wrap="none">
            <a:spAutoFit/>
          </a:bodyPr>
          <a:lstStyle/>
          <a:p>
            <a:pPr algn="ctr"/>
            <a:r>
              <a:rPr lang="ar-EG" sz="6000" b="1" dirty="0"/>
              <a:t>الهدف</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1155 - swip sound.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p:cTn id="11" dur="500" fill="hold"/>
                                        <p:tgtEl>
                                          <p:spTgt spid="7175"/>
                                        </p:tgtEl>
                                        <p:attrNameLst>
                                          <p:attrName>ppt_w</p:attrName>
                                        </p:attrNameLst>
                                      </p:cBhvr>
                                      <p:tavLst>
                                        <p:tav tm="0">
                                          <p:val>
                                            <p:fltVal val="0"/>
                                          </p:val>
                                        </p:tav>
                                        <p:tav tm="100000">
                                          <p:val>
                                            <p:strVal val="#ppt_w"/>
                                          </p:val>
                                        </p:tav>
                                      </p:tavLst>
                                    </p:anim>
                                    <p:anim calcmode="lin" valueType="num">
                                      <p:cBhvr>
                                        <p:cTn id="12" dur="500" fill="hold"/>
                                        <p:tgtEl>
                                          <p:spTgt spid="7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الهدف.wav"/>
                                        </p:tgtEl>
                                      </p:cMediaNode>
                                    </p:audio>
                                  </p:sub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p:cTn id="17" dur="250" decel="50000" fill="hold">
                                          <p:stCondLst>
                                            <p:cond delay="0"/>
                                          </p:stCondLst>
                                        </p:cTn>
                                        <p:tgtEl>
                                          <p:spTgt spid="5125"/>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5125"/>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5125"/>
                                        </p:tgtEl>
                                        <p:attrNameLst>
                                          <p:attrName>ppt_w</p:attrName>
                                        </p:attrNameLst>
                                      </p:cBhvr>
                                      <p:tavLst>
                                        <p:tav tm="0">
                                          <p:val>
                                            <p:strVal val="#ppt_w*.05"/>
                                          </p:val>
                                        </p:tav>
                                        <p:tav tm="100000">
                                          <p:val>
                                            <p:strVal val="#ppt_w"/>
                                          </p:val>
                                        </p:tav>
                                      </p:tavLst>
                                    </p:anim>
                                    <p:anim calcmode="lin" valueType="num">
                                      <p:cBhvr>
                                        <p:cTn id="20" dur="500" fill="hold"/>
                                        <p:tgtEl>
                                          <p:spTgt spid="5125"/>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5125"/>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5125"/>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5125"/>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5125"/>
                                        </p:tgtEl>
                                      </p:cBhvr>
                                    </p:animEffect>
                                  </p:childTnLst>
                                  <p:subTnLst>
                                    <p:audio>
                                      <p:cMediaNode>
                                        <p:cTn display="0" masterRel="sameClick">
                                          <p:stCondLst>
                                            <p:cond evt="begin" delay="0">
                                              <p:tn val="15"/>
                                            </p:cond>
                                          </p:stCondLst>
                                          <p:endCondLst>
                                            <p:cond evt="onStopAudio" delay="0">
                                              <p:tgtEl>
                                                <p:sldTgt/>
                                              </p:tgtEl>
                                            </p:cond>
                                          </p:endCondLst>
                                        </p:cTn>
                                        <p:tgtEl>
                                          <p:sndTgt r:embed="rId5" name="أعتبر نفسي عضو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717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1" name="Rectangle 2"/>
          <p:cNvSpPr>
            <a:spLocks noChangeArrowheads="1"/>
          </p:cNvSpPr>
          <p:nvPr/>
        </p:nvSpPr>
        <p:spPr bwMode="auto">
          <a:xfrm rot="21034691">
            <a:off x="1500188" y="2025650"/>
            <a:ext cx="6357937" cy="304641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4800" b="1" dirty="0">
                <a:solidFill>
                  <a:schemeClr val="tx2"/>
                </a:solidFill>
                <a:latin typeface="Calibri" pitchFamily="34" charset="0"/>
              </a:rPr>
              <a:t>لتنمو و تصل إلى سن البلوغ. ولهذا السبب تُنتج الأسماك والبرمائيات أعداداً هائلة من البيوضِ.</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6331"/>
                                        </p:tgtEl>
                                        <p:attrNameLst>
                                          <p:attrName>style.visibility</p:attrName>
                                        </p:attrNameLst>
                                      </p:cBhvr>
                                      <p:to>
                                        <p:strVal val="visible"/>
                                      </p:to>
                                    </p:set>
                                    <p:animEffect transition="in" filter="wipe(down)">
                                      <p:cBhvr>
                                        <p:cTn id="7" dur="500"/>
                                        <p:tgtEl>
                                          <p:spTgt spid="56331"/>
                                        </p:tgtEl>
                                      </p:cBhvr>
                                    </p:animEffect>
                                  </p:childTnLst>
                                  <p:subTnLst>
                                    <p:audio>
                                      <p:cMediaNode>
                                        <p:cTn display="0" masterRel="sameClick">
                                          <p:stCondLst>
                                            <p:cond evt="begin" delay="0">
                                              <p:tn val="5"/>
                                            </p:cond>
                                          </p:stCondLst>
                                          <p:endCondLst>
                                            <p:cond evt="onStopAudio" delay="0">
                                              <p:tgtEl>
                                                <p:sldTgt/>
                                              </p:tgtEl>
                                            </p:cond>
                                          </p:endCondLst>
                                        </p:cTn>
                                        <p:tgtEl>
                                          <p:sndTgt r:embed="rId3" name="لتنمو و ت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7" name="TextBox 2"/>
          <p:cNvSpPr txBox="1">
            <a:spLocks noChangeArrowheads="1"/>
          </p:cNvSpPr>
          <p:nvPr/>
        </p:nvSpPr>
        <p:spPr bwMode="auto">
          <a:xfrm>
            <a:off x="1979712" y="3645024"/>
            <a:ext cx="5572125" cy="830262"/>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a:r>
              <a:rPr lang="ar-EG" sz="4800" b="1" dirty="0">
                <a:solidFill>
                  <a:schemeClr val="tx2"/>
                </a:solidFill>
                <a:latin typeface="Calibri" pitchFamily="34" charset="0"/>
              </a:rPr>
              <a:t>نموذج الإخصاب الخارجي</a:t>
            </a:r>
          </a:p>
        </p:txBody>
      </p:sp>
      <p:sp>
        <p:nvSpPr>
          <p:cNvPr id="7" name="Rectangle 6"/>
          <p:cNvSpPr/>
          <p:nvPr/>
        </p:nvSpPr>
        <p:spPr bwMode="auto">
          <a:xfrm>
            <a:off x="6300192" y="476672"/>
            <a:ext cx="2290118" cy="11080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fontAlgn="auto">
              <a:spcBef>
                <a:spcPts val="0"/>
              </a:spcBef>
              <a:spcAft>
                <a:spcPts val="0"/>
              </a:spcAft>
              <a:defRPr/>
            </a:pPr>
            <a:r>
              <a:rPr lang="ar-EG" sz="6600" b="1" dirty="0">
                <a:solidFill>
                  <a:schemeClr val="bg1"/>
                </a:solidFill>
                <a:latin typeface="+mn-lt"/>
                <a:cs typeface="+mn-cs"/>
              </a:rPr>
              <a:t>نشاط</a:t>
            </a:r>
          </a:p>
        </p:txBody>
      </p:sp>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703834"/>
            <a:ext cx="1795020" cy="1921939"/>
          </a:xfrm>
          <a:prstGeom prst="rect">
            <a:avLst/>
          </a:prstGeom>
        </p:spPr>
      </p:pic>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fmla="#ppt_w*sin(2.5*pi*$)">
                                          <p:val>
                                            <p:fltVal val="0"/>
                                          </p:val>
                                        </p:tav>
                                        <p:tav tm="100000">
                                          <p:val>
                                            <p:fltVal val="1"/>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نشاط.wav"/>
                                        </p:tgtEl>
                                      </p:cMediaNode>
                                    </p:audio>
                                  </p:subTnLst>
                                </p:cTn>
                              </p:par>
                              <p:par>
                                <p:cTn id="9" presetID="15" presetClass="entr" presetSubtype="0" fill="hold" grpId="0" nodeType="withEffect">
                                  <p:stCondLst>
                                    <p:cond delay="0"/>
                                  </p:stCondLst>
                                  <p:childTnLst>
                                    <p:set>
                                      <p:cBhvr>
                                        <p:cTn id="10" dur="1" fill="hold">
                                          <p:stCondLst>
                                            <p:cond delay="0"/>
                                          </p:stCondLst>
                                        </p:cTn>
                                        <p:tgtEl>
                                          <p:spTgt spid="57357"/>
                                        </p:tgtEl>
                                        <p:attrNameLst>
                                          <p:attrName>style.visibility</p:attrName>
                                        </p:attrNameLst>
                                      </p:cBhvr>
                                      <p:to>
                                        <p:strVal val="visible"/>
                                      </p:to>
                                    </p:set>
                                    <p:anim calcmode="lin" valueType="num">
                                      <p:cBhvr>
                                        <p:cTn id="11" dur="500" fill="hold"/>
                                        <p:tgtEl>
                                          <p:spTgt spid="57357"/>
                                        </p:tgtEl>
                                        <p:attrNameLst>
                                          <p:attrName>ppt_w</p:attrName>
                                        </p:attrNameLst>
                                      </p:cBhvr>
                                      <p:tavLst>
                                        <p:tav tm="0">
                                          <p:val>
                                            <p:fltVal val="0"/>
                                          </p:val>
                                        </p:tav>
                                        <p:tav tm="100000">
                                          <p:val>
                                            <p:strVal val="#ppt_w"/>
                                          </p:val>
                                        </p:tav>
                                      </p:tavLst>
                                    </p:anim>
                                    <p:anim calcmode="lin" valueType="num">
                                      <p:cBhvr>
                                        <p:cTn id="12" dur="500" fill="hold"/>
                                        <p:tgtEl>
                                          <p:spTgt spid="57357"/>
                                        </p:tgtEl>
                                        <p:attrNameLst>
                                          <p:attrName>ppt_h</p:attrName>
                                        </p:attrNameLst>
                                      </p:cBhvr>
                                      <p:tavLst>
                                        <p:tav tm="0">
                                          <p:val>
                                            <p:fltVal val="0"/>
                                          </p:val>
                                        </p:tav>
                                        <p:tav tm="100000">
                                          <p:val>
                                            <p:strVal val="#ppt_h"/>
                                          </p:val>
                                        </p:tav>
                                      </p:tavLst>
                                    </p:anim>
                                    <p:anim calcmode="lin" valueType="num">
                                      <p:cBhvr>
                                        <p:cTn id="13" dur="500" fill="hold"/>
                                        <p:tgtEl>
                                          <p:spTgt spid="57357"/>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5735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
                                            </p:cond>
                                          </p:stCondLst>
                                          <p:endCondLst>
                                            <p:cond evt="onStopAudio" delay="0">
                                              <p:tgtEl>
                                                <p:sldTgt/>
                                              </p:tgtEl>
                                            </p:cond>
                                          </p:endCondLst>
                                        </p:cTn>
                                        <p:tgtEl>
                                          <p:sndTgt r:embed="rId4" name="نموذج الإخصا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Box 3"/>
          <p:cNvSpPr txBox="1">
            <a:spLocks noChangeArrowheads="1"/>
          </p:cNvSpPr>
          <p:nvPr/>
        </p:nvSpPr>
        <p:spPr bwMode="auto">
          <a:xfrm>
            <a:off x="1259632" y="1628799"/>
            <a:ext cx="6887666" cy="34163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5400" b="1" dirty="0">
                <a:latin typeface="Times New Roman" pitchFamily="18" charset="0"/>
                <a:cs typeface="Times New Roman" pitchFamily="18" charset="0"/>
              </a:rPr>
              <a:t>1- </a:t>
            </a:r>
            <a:r>
              <a:rPr lang="ar-EG" sz="5400" b="1" dirty="0">
                <a:solidFill>
                  <a:srgbClr val="9900FF"/>
                </a:solidFill>
                <a:latin typeface="Times New Roman" pitchFamily="18" charset="0"/>
                <a:cs typeface="Times New Roman" pitchFamily="18" charset="0"/>
              </a:rPr>
              <a:t>أعمل نموذجاً. </a:t>
            </a:r>
            <a:r>
              <a:rPr lang="ar-EG" sz="5400" b="1" dirty="0">
                <a:solidFill>
                  <a:srgbClr val="C00000"/>
                </a:solidFill>
                <a:latin typeface="Times New Roman" pitchFamily="18" charset="0"/>
                <a:cs typeface="Times New Roman" pitchFamily="18" charset="0"/>
              </a:rPr>
              <a:t>أضع في قاع الحوض الزجاجي حوالي 1سم من الرمل. ثم أملأ ثلثي     الحوض بالماء.</a:t>
            </a:r>
          </a:p>
        </p:txBody>
      </p:sp>
      <p:grpSp>
        <p:nvGrpSpPr>
          <p:cNvPr id="4" name="Group 2"/>
          <p:cNvGrpSpPr>
            <a:grpSpLocks/>
          </p:cNvGrpSpPr>
          <p:nvPr/>
        </p:nvGrpSpPr>
        <p:grpSpPr bwMode="auto">
          <a:xfrm>
            <a:off x="1691680" y="2996952"/>
            <a:ext cx="571500" cy="1365538"/>
            <a:chOff x="4929188" y="3843050"/>
            <a:chExt cx="571500" cy="1365538"/>
          </a:xfrm>
        </p:grpSpPr>
        <p:sp>
          <p:nvSpPr>
            <p:cNvPr id="67589" name="مربع نص 9"/>
            <p:cNvSpPr txBox="1">
              <a:spLocks noChangeArrowheads="1"/>
            </p:cNvSpPr>
            <p:nvPr/>
          </p:nvSpPr>
          <p:spPr bwMode="auto">
            <a:xfrm>
              <a:off x="4981011" y="3843050"/>
              <a:ext cx="473075" cy="708025"/>
            </a:xfrm>
            <a:prstGeom prst="rect">
              <a:avLst/>
            </a:prstGeom>
            <a:noFill/>
            <a:ln w="9525">
              <a:noFill/>
              <a:miter lim="800000"/>
              <a:headEnd/>
              <a:tailEnd/>
            </a:ln>
          </p:spPr>
          <p:txBody>
            <a:bodyPr wrap="none">
              <a:spAutoFit/>
            </a:bodyPr>
            <a:lstStyle/>
            <a:p>
              <a:r>
                <a:rPr lang="ar-EG" sz="4000" b="1" dirty="0">
                  <a:solidFill>
                    <a:srgbClr val="C00000"/>
                  </a:solidFill>
                </a:rPr>
                <a:t>2</a:t>
              </a:r>
            </a:p>
          </p:txBody>
        </p:sp>
        <p:sp>
          <p:nvSpPr>
            <p:cNvPr id="67590" name="مربع نص 10"/>
            <p:cNvSpPr txBox="1">
              <a:spLocks noChangeArrowheads="1"/>
            </p:cNvSpPr>
            <p:nvPr/>
          </p:nvSpPr>
          <p:spPr bwMode="auto">
            <a:xfrm>
              <a:off x="4929188" y="4500563"/>
              <a:ext cx="473075" cy="708025"/>
            </a:xfrm>
            <a:prstGeom prst="rect">
              <a:avLst/>
            </a:prstGeom>
            <a:noFill/>
            <a:ln w="9525">
              <a:noFill/>
              <a:miter lim="800000"/>
              <a:headEnd/>
              <a:tailEnd/>
            </a:ln>
          </p:spPr>
          <p:txBody>
            <a:bodyPr wrap="none">
              <a:spAutoFit/>
            </a:bodyPr>
            <a:lstStyle/>
            <a:p>
              <a:r>
                <a:rPr lang="ar-EG" sz="4000" b="1" dirty="0">
                  <a:solidFill>
                    <a:srgbClr val="C00000"/>
                  </a:solidFill>
                </a:rPr>
                <a:t>3</a:t>
              </a:r>
            </a:p>
          </p:txBody>
        </p:sp>
        <p:cxnSp>
          <p:nvCxnSpPr>
            <p:cNvPr id="13" name="رابط مستقيم 12"/>
            <p:cNvCxnSpPr/>
            <p:nvPr/>
          </p:nvCxnSpPr>
          <p:spPr>
            <a:xfrm>
              <a:off x="4929188" y="4500563"/>
              <a:ext cx="571500" cy="15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strVal val="#ppt_w*0.05"/>
                                          </p:val>
                                        </p:tav>
                                        <p:tav tm="100000">
                                          <p:val>
                                            <p:strVal val="#ppt_w"/>
                                          </p:val>
                                        </p:tav>
                                      </p:tavLst>
                                    </p:anim>
                                    <p:anim calcmode="lin" valueType="num">
                                      <p:cBhvr>
                                        <p:cTn id="8" dur="500" fill="hold"/>
                                        <p:tgtEl>
                                          <p:spTgt spid="58372"/>
                                        </p:tgtEl>
                                        <p:attrNameLst>
                                          <p:attrName>ppt_h</p:attrName>
                                        </p:attrNameLst>
                                      </p:cBhvr>
                                      <p:tavLst>
                                        <p:tav tm="0">
                                          <p:val>
                                            <p:strVal val="#ppt_h"/>
                                          </p:val>
                                        </p:tav>
                                        <p:tav tm="100000">
                                          <p:val>
                                            <p:strVal val="#ppt_h"/>
                                          </p:val>
                                        </p:tav>
                                      </p:tavLst>
                                    </p:anim>
                                    <p:anim calcmode="lin" valueType="num">
                                      <p:cBhvr>
                                        <p:cTn id="9" dur="500" fill="hold"/>
                                        <p:tgtEl>
                                          <p:spTgt spid="58372"/>
                                        </p:tgtEl>
                                        <p:attrNameLst>
                                          <p:attrName>ppt_x</p:attrName>
                                        </p:attrNameLst>
                                      </p:cBhvr>
                                      <p:tavLst>
                                        <p:tav tm="0">
                                          <p:val>
                                            <p:strVal val="#ppt_x-.2"/>
                                          </p:val>
                                        </p:tav>
                                        <p:tav tm="100000">
                                          <p:val>
                                            <p:strVal val="#ppt_x"/>
                                          </p:val>
                                        </p:tav>
                                      </p:tavLst>
                                    </p:anim>
                                    <p:anim calcmode="lin" valueType="num">
                                      <p:cBhvr>
                                        <p:cTn id="10" dur="500" fill="hold"/>
                                        <p:tgtEl>
                                          <p:spTgt spid="58372"/>
                                        </p:tgtEl>
                                        <p:attrNameLst>
                                          <p:attrName>ppt_y</p:attrName>
                                        </p:attrNameLst>
                                      </p:cBhvr>
                                      <p:tavLst>
                                        <p:tav tm="0">
                                          <p:val>
                                            <p:strVal val="#ppt_y"/>
                                          </p:val>
                                        </p:tav>
                                        <p:tav tm="100000">
                                          <p:val>
                                            <p:strVal val="#ppt_y"/>
                                          </p:val>
                                        </p:tav>
                                      </p:tavLst>
                                    </p:anim>
                                    <p:animEffect transition="in" filter="fade">
                                      <p:cBhvr>
                                        <p:cTn id="11" dur="500"/>
                                        <p:tgtEl>
                                          <p:spTgt spid="58372"/>
                                        </p:tgtEl>
                                      </p:cBhvr>
                                    </p:animEffect>
                                  </p:childTnLst>
                                  <p:subTnLst>
                                    <p:audio>
                                      <p:cMediaNode>
                                        <p:cTn display="0" masterRel="sameClick">
                                          <p:stCondLst>
                                            <p:cond evt="begin" delay="0">
                                              <p:tn val="5"/>
                                            </p:cond>
                                          </p:stCondLst>
                                          <p:endCondLst>
                                            <p:cond evt="onStopAudio" delay="0">
                                              <p:tgtEl>
                                                <p:sldTgt/>
                                              </p:tgtEl>
                                            </p:cond>
                                          </p:endCondLst>
                                        </p:cTn>
                                        <p:tgtEl>
                                          <p:sndTgt r:embed="rId3" name="أعمل نموذجاً.wav"/>
                                        </p:tgtEl>
                                      </p:cMediaNode>
                                    </p:audio>
                                  </p:subTnLst>
                                </p:cTn>
                              </p:par>
                              <p:par>
                                <p:cTn id="12" presetID="54" presetClass="entr" presetSubtype="0" accel="10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0.05"/>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 calcmode="lin" valueType="num">
                                      <p:cBhvr>
                                        <p:cTn id="16" dur="500" fill="hold"/>
                                        <p:tgtEl>
                                          <p:spTgt spid="4"/>
                                        </p:tgtEl>
                                        <p:attrNameLst>
                                          <p:attrName>ppt_x</p:attrName>
                                        </p:attrNameLst>
                                      </p:cBhvr>
                                      <p:tavLst>
                                        <p:tav tm="0">
                                          <p:val>
                                            <p:strVal val="#ppt_x-.2"/>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Box 3"/>
          <p:cNvSpPr txBox="1">
            <a:spLocks noChangeArrowheads="1"/>
          </p:cNvSpPr>
          <p:nvPr/>
        </p:nvSpPr>
        <p:spPr bwMode="auto">
          <a:xfrm rot="21109537">
            <a:off x="1143000" y="1512888"/>
            <a:ext cx="6715125" cy="3416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Times New Roman" pitchFamily="18" charset="0"/>
                <a:cs typeface="Times New Roman" pitchFamily="18" charset="0"/>
              </a:rPr>
              <a:t>2- </a:t>
            </a:r>
            <a:r>
              <a:rPr lang="ar-EG" sz="5400" b="1" dirty="0">
                <a:solidFill>
                  <a:srgbClr val="C00000"/>
                </a:solidFill>
                <a:latin typeface="Times New Roman" pitchFamily="18" charset="0"/>
                <a:cs typeface="Times New Roman" pitchFamily="18" charset="0"/>
              </a:rPr>
              <a:t>أنثر 15 قطعة من الرخام الأبيض في الماء. حيث تمثل قطع الرخام الأمشاج المؤنثة (البيوض غير المخصبة).</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500" fill="hold"/>
                                        <p:tgtEl>
                                          <p:spTgt spid="59396"/>
                                        </p:tgtEl>
                                        <p:attrNameLst>
                                          <p:attrName>ppt_w</p:attrName>
                                        </p:attrNameLst>
                                      </p:cBhvr>
                                      <p:tavLst>
                                        <p:tav tm="0">
                                          <p:val>
                                            <p:strVal val="#ppt_w*0.05"/>
                                          </p:val>
                                        </p:tav>
                                        <p:tav tm="100000">
                                          <p:val>
                                            <p:strVal val="#ppt_w"/>
                                          </p:val>
                                        </p:tav>
                                      </p:tavLst>
                                    </p:anim>
                                    <p:anim calcmode="lin" valueType="num">
                                      <p:cBhvr>
                                        <p:cTn id="8" dur="500" fill="hold"/>
                                        <p:tgtEl>
                                          <p:spTgt spid="59396"/>
                                        </p:tgtEl>
                                        <p:attrNameLst>
                                          <p:attrName>ppt_h</p:attrName>
                                        </p:attrNameLst>
                                      </p:cBhvr>
                                      <p:tavLst>
                                        <p:tav tm="0">
                                          <p:val>
                                            <p:strVal val="#ppt_h"/>
                                          </p:val>
                                        </p:tav>
                                        <p:tav tm="100000">
                                          <p:val>
                                            <p:strVal val="#ppt_h"/>
                                          </p:val>
                                        </p:tav>
                                      </p:tavLst>
                                    </p:anim>
                                    <p:anim calcmode="lin" valueType="num">
                                      <p:cBhvr>
                                        <p:cTn id="9" dur="500" fill="hold"/>
                                        <p:tgtEl>
                                          <p:spTgt spid="59396"/>
                                        </p:tgtEl>
                                        <p:attrNameLst>
                                          <p:attrName>ppt_x</p:attrName>
                                        </p:attrNameLst>
                                      </p:cBhvr>
                                      <p:tavLst>
                                        <p:tav tm="0">
                                          <p:val>
                                            <p:strVal val="#ppt_x-.2"/>
                                          </p:val>
                                        </p:tav>
                                        <p:tav tm="100000">
                                          <p:val>
                                            <p:strVal val="#ppt_x"/>
                                          </p:val>
                                        </p:tav>
                                      </p:tavLst>
                                    </p:anim>
                                    <p:anim calcmode="lin" valueType="num">
                                      <p:cBhvr>
                                        <p:cTn id="10" dur="500" fill="hold"/>
                                        <p:tgtEl>
                                          <p:spTgt spid="59396"/>
                                        </p:tgtEl>
                                        <p:attrNameLst>
                                          <p:attrName>ppt_y</p:attrName>
                                        </p:attrNameLst>
                                      </p:cBhvr>
                                      <p:tavLst>
                                        <p:tav tm="0">
                                          <p:val>
                                            <p:strVal val="#ppt_y"/>
                                          </p:val>
                                        </p:tav>
                                        <p:tav tm="100000">
                                          <p:val>
                                            <p:strVal val="#ppt_y"/>
                                          </p:val>
                                        </p:tav>
                                      </p:tavLst>
                                    </p:anim>
                                    <p:animEffect transition="in" filter="fade">
                                      <p:cBhvr>
                                        <p:cTn id="11" dur="500"/>
                                        <p:tgtEl>
                                          <p:spTgt spid="59396"/>
                                        </p:tgtEl>
                                      </p:cBhvr>
                                    </p:animEffect>
                                  </p:childTnLst>
                                  <p:subTnLst>
                                    <p:audio>
                                      <p:cMediaNode>
                                        <p:cTn display="0" masterRel="sameClick">
                                          <p:stCondLst>
                                            <p:cond evt="begin" delay="0">
                                              <p:tn val="5"/>
                                            </p:cond>
                                          </p:stCondLst>
                                          <p:endCondLst>
                                            <p:cond evt="onStopAudio" delay="0">
                                              <p:tgtEl>
                                                <p:sldTgt/>
                                              </p:tgtEl>
                                            </p:cond>
                                          </p:endCondLst>
                                        </p:cTn>
                                        <p:tgtEl>
                                          <p:sndTgt r:embed="rId3" name="أنثر 15 قط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Box 3"/>
          <p:cNvSpPr txBox="1">
            <a:spLocks noChangeArrowheads="1"/>
          </p:cNvSpPr>
          <p:nvPr/>
        </p:nvSpPr>
        <p:spPr bwMode="auto">
          <a:xfrm rot="21028543">
            <a:off x="1143000" y="1214438"/>
            <a:ext cx="6715125" cy="42465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Times New Roman" pitchFamily="18" charset="0"/>
                <a:cs typeface="Times New Roman" pitchFamily="18" charset="0"/>
              </a:rPr>
              <a:t>3- </a:t>
            </a:r>
            <a:r>
              <a:rPr lang="ar-EG" sz="5400" b="1" dirty="0">
                <a:solidFill>
                  <a:srgbClr val="C00000"/>
                </a:solidFill>
                <a:latin typeface="Times New Roman" pitchFamily="18" charset="0"/>
                <a:cs typeface="Times New Roman" pitchFamily="18" charset="0"/>
              </a:rPr>
              <a:t>بعد أن تستقر قطع الرخام البيضاء في قاع الحوض، أنثر 15 قطعة أخرى من الرخام الأخضر (الأمشاج المذكرة) في الحوض نفسه.</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500" fill="hold"/>
                                        <p:tgtEl>
                                          <p:spTgt spid="60420"/>
                                        </p:tgtEl>
                                        <p:attrNameLst>
                                          <p:attrName>ppt_w</p:attrName>
                                        </p:attrNameLst>
                                      </p:cBhvr>
                                      <p:tavLst>
                                        <p:tav tm="0">
                                          <p:val>
                                            <p:strVal val="#ppt_w*0.05"/>
                                          </p:val>
                                        </p:tav>
                                        <p:tav tm="100000">
                                          <p:val>
                                            <p:strVal val="#ppt_w"/>
                                          </p:val>
                                        </p:tav>
                                      </p:tavLst>
                                    </p:anim>
                                    <p:anim calcmode="lin" valueType="num">
                                      <p:cBhvr>
                                        <p:cTn id="8" dur="500" fill="hold"/>
                                        <p:tgtEl>
                                          <p:spTgt spid="60420"/>
                                        </p:tgtEl>
                                        <p:attrNameLst>
                                          <p:attrName>ppt_h</p:attrName>
                                        </p:attrNameLst>
                                      </p:cBhvr>
                                      <p:tavLst>
                                        <p:tav tm="0">
                                          <p:val>
                                            <p:strVal val="#ppt_h"/>
                                          </p:val>
                                        </p:tav>
                                        <p:tav tm="100000">
                                          <p:val>
                                            <p:strVal val="#ppt_h"/>
                                          </p:val>
                                        </p:tav>
                                      </p:tavLst>
                                    </p:anim>
                                    <p:anim calcmode="lin" valueType="num">
                                      <p:cBhvr>
                                        <p:cTn id="9" dur="500" fill="hold"/>
                                        <p:tgtEl>
                                          <p:spTgt spid="60420"/>
                                        </p:tgtEl>
                                        <p:attrNameLst>
                                          <p:attrName>ppt_x</p:attrName>
                                        </p:attrNameLst>
                                      </p:cBhvr>
                                      <p:tavLst>
                                        <p:tav tm="0">
                                          <p:val>
                                            <p:strVal val="#ppt_x-.2"/>
                                          </p:val>
                                        </p:tav>
                                        <p:tav tm="100000">
                                          <p:val>
                                            <p:strVal val="#ppt_x"/>
                                          </p:val>
                                        </p:tav>
                                      </p:tavLst>
                                    </p:anim>
                                    <p:anim calcmode="lin" valueType="num">
                                      <p:cBhvr>
                                        <p:cTn id="10" dur="500" fill="hold"/>
                                        <p:tgtEl>
                                          <p:spTgt spid="60420"/>
                                        </p:tgtEl>
                                        <p:attrNameLst>
                                          <p:attrName>ppt_y</p:attrName>
                                        </p:attrNameLst>
                                      </p:cBhvr>
                                      <p:tavLst>
                                        <p:tav tm="0">
                                          <p:val>
                                            <p:strVal val="#ppt_y"/>
                                          </p:val>
                                        </p:tav>
                                        <p:tav tm="100000">
                                          <p:val>
                                            <p:strVal val="#ppt_y"/>
                                          </p:val>
                                        </p:tav>
                                      </p:tavLst>
                                    </p:anim>
                                    <p:animEffect transition="in" filter="fade">
                                      <p:cBhvr>
                                        <p:cTn id="11" dur="500"/>
                                        <p:tgtEl>
                                          <p:spTgt spid="60420"/>
                                        </p:tgtEl>
                                      </p:cBhvr>
                                    </p:animEffect>
                                  </p:childTnLst>
                                  <p:subTnLst>
                                    <p:audio>
                                      <p:cMediaNode>
                                        <p:cTn display="0" masterRel="sameClick">
                                          <p:stCondLst>
                                            <p:cond evt="begin" delay="0">
                                              <p:tn val="5"/>
                                            </p:cond>
                                          </p:stCondLst>
                                          <p:endCondLst>
                                            <p:cond evt="onStopAudio" delay="0">
                                              <p:tgtEl>
                                                <p:sldTgt/>
                                              </p:tgtEl>
                                            </p:cond>
                                          </p:endCondLst>
                                        </p:cTn>
                                        <p:tgtEl>
                                          <p:sndTgt r:embed="rId3" name="بعد أن تستقر قط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3"/>
          <p:cNvSpPr txBox="1">
            <a:spLocks noChangeArrowheads="1"/>
          </p:cNvSpPr>
          <p:nvPr/>
        </p:nvSpPr>
        <p:spPr bwMode="auto">
          <a:xfrm rot="20977084">
            <a:off x="1143000" y="1857375"/>
            <a:ext cx="6715125" cy="25860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5400" b="1" dirty="0">
                <a:latin typeface="Times New Roman" pitchFamily="18" charset="0"/>
                <a:cs typeface="Times New Roman" pitchFamily="18" charset="0"/>
              </a:rPr>
              <a:t>4- </a:t>
            </a:r>
            <a:r>
              <a:rPr lang="ar-EG" sz="5400" b="1" dirty="0">
                <a:solidFill>
                  <a:srgbClr val="C00000"/>
                </a:solidFill>
                <a:latin typeface="Times New Roman" pitchFamily="18" charset="0"/>
                <a:cs typeface="Times New Roman" pitchFamily="18" charset="0"/>
              </a:rPr>
              <a:t>كم قطعة من الرخام الأخضر لمست (خصبت) من قطع الرخام الأبيض.</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500" fill="hold"/>
                                        <p:tgtEl>
                                          <p:spTgt spid="61444"/>
                                        </p:tgtEl>
                                        <p:attrNameLst>
                                          <p:attrName>ppt_w</p:attrName>
                                        </p:attrNameLst>
                                      </p:cBhvr>
                                      <p:tavLst>
                                        <p:tav tm="0">
                                          <p:val>
                                            <p:strVal val="#ppt_w*0.05"/>
                                          </p:val>
                                        </p:tav>
                                        <p:tav tm="100000">
                                          <p:val>
                                            <p:strVal val="#ppt_w"/>
                                          </p:val>
                                        </p:tav>
                                      </p:tavLst>
                                    </p:anim>
                                    <p:anim calcmode="lin" valueType="num">
                                      <p:cBhvr>
                                        <p:cTn id="8" dur="500" fill="hold"/>
                                        <p:tgtEl>
                                          <p:spTgt spid="61444"/>
                                        </p:tgtEl>
                                        <p:attrNameLst>
                                          <p:attrName>ppt_h</p:attrName>
                                        </p:attrNameLst>
                                      </p:cBhvr>
                                      <p:tavLst>
                                        <p:tav tm="0">
                                          <p:val>
                                            <p:strVal val="#ppt_h"/>
                                          </p:val>
                                        </p:tav>
                                        <p:tav tm="100000">
                                          <p:val>
                                            <p:strVal val="#ppt_h"/>
                                          </p:val>
                                        </p:tav>
                                      </p:tavLst>
                                    </p:anim>
                                    <p:anim calcmode="lin" valueType="num">
                                      <p:cBhvr>
                                        <p:cTn id="9" dur="500" fill="hold"/>
                                        <p:tgtEl>
                                          <p:spTgt spid="61444"/>
                                        </p:tgtEl>
                                        <p:attrNameLst>
                                          <p:attrName>ppt_x</p:attrName>
                                        </p:attrNameLst>
                                      </p:cBhvr>
                                      <p:tavLst>
                                        <p:tav tm="0">
                                          <p:val>
                                            <p:strVal val="#ppt_x-.2"/>
                                          </p:val>
                                        </p:tav>
                                        <p:tav tm="100000">
                                          <p:val>
                                            <p:strVal val="#ppt_x"/>
                                          </p:val>
                                        </p:tav>
                                      </p:tavLst>
                                    </p:anim>
                                    <p:anim calcmode="lin" valueType="num">
                                      <p:cBhvr>
                                        <p:cTn id="10" dur="500" fill="hold"/>
                                        <p:tgtEl>
                                          <p:spTgt spid="61444"/>
                                        </p:tgtEl>
                                        <p:attrNameLst>
                                          <p:attrName>ppt_y</p:attrName>
                                        </p:attrNameLst>
                                      </p:cBhvr>
                                      <p:tavLst>
                                        <p:tav tm="0">
                                          <p:val>
                                            <p:strVal val="#ppt_y"/>
                                          </p:val>
                                        </p:tav>
                                        <p:tav tm="100000">
                                          <p:val>
                                            <p:strVal val="#ppt_y"/>
                                          </p:val>
                                        </p:tav>
                                      </p:tavLst>
                                    </p:anim>
                                    <p:animEffect transition="in" filter="fade">
                                      <p:cBhvr>
                                        <p:cTn id="11" dur="500"/>
                                        <p:tgtEl>
                                          <p:spTgt spid="61444"/>
                                        </p:tgtEl>
                                      </p:cBhvr>
                                    </p:animEffect>
                                  </p:childTnLst>
                                  <p:subTnLst>
                                    <p:audio>
                                      <p:cMediaNode>
                                        <p:cTn display="0" masterRel="sameClick">
                                          <p:stCondLst>
                                            <p:cond evt="begin" delay="0">
                                              <p:tn val="5"/>
                                            </p:cond>
                                          </p:stCondLst>
                                          <p:endCondLst>
                                            <p:cond evt="onStopAudio" delay="0">
                                              <p:tgtEl>
                                                <p:sldTgt/>
                                              </p:tgtEl>
                                            </p:cond>
                                          </p:endCondLst>
                                        </p:cTn>
                                        <p:tgtEl>
                                          <p:sndTgt r:embed="rId3" name="كم قطعة من الرخ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3"/>
          <p:cNvSpPr txBox="1">
            <a:spLocks noChangeArrowheads="1"/>
          </p:cNvSpPr>
          <p:nvPr/>
        </p:nvSpPr>
        <p:spPr bwMode="auto">
          <a:xfrm>
            <a:off x="1143000" y="1071563"/>
            <a:ext cx="6715125" cy="12001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r>
              <a:rPr lang="ar-EG" sz="3600" b="1" dirty="0">
                <a:latin typeface="Times New Roman" pitchFamily="18" charset="0"/>
                <a:cs typeface="Times New Roman" pitchFamily="18" charset="0"/>
              </a:rPr>
              <a:t>5- </a:t>
            </a:r>
            <a:r>
              <a:rPr lang="ar-EG" sz="3600" b="1" dirty="0">
                <a:solidFill>
                  <a:srgbClr val="0000FF"/>
                </a:solidFill>
                <a:latin typeface="Times New Roman" pitchFamily="18" charset="0"/>
                <a:cs typeface="Times New Roman" pitchFamily="18" charset="0"/>
              </a:rPr>
              <a:t>أستنتج</a:t>
            </a:r>
            <a:r>
              <a:rPr lang="ar-EG" sz="3600" b="1" dirty="0">
                <a:solidFill>
                  <a:srgbClr val="C00000"/>
                </a:solidFill>
                <a:latin typeface="Times New Roman" pitchFamily="18" charset="0"/>
                <a:cs typeface="Times New Roman" pitchFamily="18" charset="0"/>
              </a:rPr>
              <a:t>. </a:t>
            </a:r>
            <a:r>
              <a:rPr lang="ar-EG" sz="3600" b="1" dirty="0">
                <a:solidFill>
                  <a:srgbClr val="6600CC"/>
                </a:solidFill>
                <a:latin typeface="Times New Roman" pitchFamily="18" charset="0"/>
                <a:cs typeface="Times New Roman" pitchFamily="18" charset="0"/>
              </a:rPr>
              <a:t>كيف يدلنا هذا النموذج على دقة الإخصاب الخارجي؟</a:t>
            </a:r>
            <a:endParaRPr lang="ar-EG" sz="5400" b="1" dirty="0">
              <a:solidFill>
                <a:srgbClr val="6600CC"/>
              </a:solidFill>
              <a:latin typeface="Times New Roman" pitchFamily="18" charset="0"/>
              <a:cs typeface="Times New Roman" pitchFamily="18" charset="0"/>
            </a:endParaRPr>
          </a:p>
        </p:txBody>
      </p:sp>
      <p:sp>
        <p:nvSpPr>
          <p:cNvPr id="10" name="مربع نص 9"/>
          <p:cNvSpPr txBox="1">
            <a:spLocks noChangeArrowheads="1"/>
          </p:cNvSpPr>
          <p:nvPr/>
        </p:nvSpPr>
        <p:spPr bwMode="auto">
          <a:xfrm>
            <a:off x="1214438" y="3357563"/>
            <a:ext cx="6880225" cy="1323975"/>
          </a:xfrm>
          <a:prstGeom prst="rect">
            <a:avLst/>
          </a:prstGeom>
          <a:noFill/>
          <a:ln w="9525">
            <a:noFill/>
            <a:miter lim="800000"/>
            <a:headEnd/>
            <a:tailEnd/>
          </a:ln>
        </p:spPr>
        <p:txBody>
          <a:bodyPr>
            <a:spAutoFit/>
          </a:bodyPr>
          <a:lstStyle/>
          <a:p>
            <a:pPr algn="ctr"/>
            <a:r>
              <a:rPr lang="ar-EG" sz="4000" b="1">
                <a:solidFill>
                  <a:srgbClr val="C00000"/>
                </a:solidFill>
              </a:rPr>
              <a:t>يدل هذا النموذج على أن الإخصاب الخارجي عملية غير دقيقة</a:t>
            </a:r>
            <a:endParaRPr lang="en-US" sz="4000" dirty="0">
              <a:solidFill>
                <a:srgbClr val="C00000"/>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strVal val="#ppt_w*0.05"/>
                                          </p:val>
                                        </p:tav>
                                        <p:tav tm="100000">
                                          <p:val>
                                            <p:strVal val="#ppt_w"/>
                                          </p:val>
                                        </p:tav>
                                      </p:tavLst>
                                    </p:anim>
                                    <p:anim calcmode="lin" valueType="num">
                                      <p:cBhvr>
                                        <p:cTn id="8" dur="500" fill="hold"/>
                                        <p:tgtEl>
                                          <p:spTgt spid="62468"/>
                                        </p:tgtEl>
                                        <p:attrNameLst>
                                          <p:attrName>ppt_h</p:attrName>
                                        </p:attrNameLst>
                                      </p:cBhvr>
                                      <p:tavLst>
                                        <p:tav tm="0">
                                          <p:val>
                                            <p:strVal val="#ppt_h"/>
                                          </p:val>
                                        </p:tav>
                                        <p:tav tm="100000">
                                          <p:val>
                                            <p:strVal val="#ppt_h"/>
                                          </p:val>
                                        </p:tav>
                                      </p:tavLst>
                                    </p:anim>
                                    <p:anim calcmode="lin" valueType="num">
                                      <p:cBhvr>
                                        <p:cTn id="9" dur="500" fill="hold"/>
                                        <p:tgtEl>
                                          <p:spTgt spid="62468"/>
                                        </p:tgtEl>
                                        <p:attrNameLst>
                                          <p:attrName>ppt_x</p:attrName>
                                        </p:attrNameLst>
                                      </p:cBhvr>
                                      <p:tavLst>
                                        <p:tav tm="0">
                                          <p:val>
                                            <p:strVal val="#ppt_x-.2"/>
                                          </p:val>
                                        </p:tav>
                                        <p:tav tm="100000">
                                          <p:val>
                                            <p:strVal val="#ppt_x"/>
                                          </p:val>
                                        </p:tav>
                                      </p:tavLst>
                                    </p:anim>
                                    <p:anim calcmode="lin" valueType="num">
                                      <p:cBhvr>
                                        <p:cTn id="10" dur="500" fill="hold"/>
                                        <p:tgtEl>
                                          <p:spTgt spid="62468"/>
                                        </p:tgtEl>
                                        <p:attrNameLst>
                                          <p:attrName>ppt_y</p:attrName>
                                        </p:attrNameLst>
                                      </p:cBhvr>
                                      <p:tavLst>
                                        <p:tav tm="0">
                                          <p:val>
                                            <p:strVal val="#ppt_y"/>
                                          </p:val>
                                        </p:tav>
                                        <p:tav tm="100000">
                                          <p:val>
                                            <p:strVal val="#ppt_y"/>
                                          </p:val>
                                        </p:tav>
                                      </p:tavLst>
                                    </p:anim>
                                    <p:animEffect transition="in" filter="fade">
                                      <p:cBhvr>
                                        <p:cTn id="11" dur="500"/>
                                        <p:tgtEl>
                                          <p:spTgt spid="62468"/>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نتج2.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38" presetClass="entr" presetSubtype="0" accel="5000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set>
                                      <p:cBhvr>
                                        <p:cTn id="16" dur="228" fill="hold">
                                          <p:stCondLst>
                                            <p:cond delay="0"/>
                                          </p:stCondLst>
                                        </p:cTn>
                                        <p:tgtEl>
                                          <p:spTgt spid="10"/>
                                        </p:tgtEl>
                                        <p:attrNameLst>
                                          <p:attrName>style.rotation</p:attrName>
                                        </p:attrNameLst>
                                      </p:cBhvr>
                                      <p:to>
                                        <p:strVal val="-45.0"/>
                                      </p:to>
                                    </p:set>
                                    <p:anim calcmode="lin" valueType="num">
                                      <p:cBhvr>
                                        <p:cTn id="17"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8"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يدل هذا النموذ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9" cstate="print">
            <a:lum bright="-10000" contrast="36000"/>
          </a:blip>
          <a:srcRect/>
          <a:stretch>
            <a:fillRect/>
          </a:stretch>
        </p:blipFill>
        <p:spPr bwMode="auto">
          <a:xfrm>
            <a:off x="6629653" y="458854"/>
            <a:ext cx="2075463" cy="2265263"/>
          </a:xfrm>
          <a:prstGeom prst="roundRect">
            <a:avLst/>
          </a:prstGeom>
          <a:noFill/>
          <a:ln w="76200">
            <a:solidFill>
              <a:srgbClr val="9900FF"/>
            </a:solidFill>
            <a:miter lim="800000"/>
            <a:headEnd/>
            <a:tailEnd/>
          </a:ln>
          <a:effectLst>
            <a:outerShdw blurRad="107950" dist="12700" dir="5400000" algn="ctr">
              <a:srgbClr val="000000"/>
            </a:outerShdw>
          </a:effectLst>
        </p:spPr>
      </p:pic>
      <p:pic>
        <p:nvPicPr>
          <p:cNvPr id="1027" name="Picture 3"/>
          <p:cNvPicPr>
            <a:picLocks noChangeAspect="1" noChangeArrowheads="1"/>
          </p:cNvPicPr>
          <p:nvPr/>
        </p:nvPicPr>
        <p:blipFill>
          <a:blip r:embed="rId10" cstate="print">
            <a:lum bright="-10000" contrast="36000"/>
          </a:blip>
          <a:srcRect/>
          <a:stretch>
            <a:fillRect/>
          </a:stretch>
        </p:blipFill>
        <p:spPr bwMode="auto">
          <a:xfrm>
            <a:off x="3261493" y="724146"/>
            <a:ext cx="2933700" cy="2428629"/>
          </a:xfrm>
          <a:prstGeom prst="roundRect">
            <a:avLst/>
          </a:prstGeom>
          <a:noFill/>
          <a:ln w="76200">
            <a:solidFill>
              <a:srgbClr val="9900FF"/>
            </a:solidFill>
            <a:miter lim="800000"/>
            <a:headEnd/>
            <a:tailEnd/>
          </a:ln>
          <a:effectLst>
            <a:outerShdw blurRad="107950" dist="12700" dir="5400000" algn="ctr">
              <a:srgbClr val="000000"/>
            </a:outerShdw>
          </a:effectLst>
        </p:spPr>
      </p:pic>
      <p:pic>
        <p:nvPicPr>
          <p:cNvPr id="1028" name="Picture 4"/>
          <p:cNvPicPr>
            <a:picLocks noChangeAspect="1" noChangeArrowheads="1"/>
          </p:cNvPicPr>
          <p:nvPr/>
        </p:nvPicPr>
        <p:blipFill>
          <a:blip r:embed="rId11" cstate="print">
            <a:lum bright="-10000" contrast="36000"/>
          </a:blip>
          <a:srcRect/>
          <a:stretch>
            <a:fillRect/>
          </a:stretch>
        </p:blipFill>
        <p:spPr bwMode="auto">
          <a:xfrm>
            <a:off x="539552" y="458854"/>
            <a:ext cx="2241748" cy="3041584"/>
          </a:xfrm>
          <a:prstGeom prst="roundRect">
            <a:avLst/>
          </a:prstGeom>
          <a:noFill/>
          <a:ln w="76200">
            <a:solidFill>
              <a:srgbClr val="9900FF"/>
            </a:solidFill>
            <a:miter lim="800000"/>
            <a:headEnd/>
            <a:tailEnd/>
          </a:ln>
          <a:effectLst>
            <a:outerShdw blurRad="107950" dist="12700" dir="5400000" algn="ctr">
              <a:srgbClr val="000000"/>
            </a:outerShdw>
          </a:effectLst>
        </p:spPr>
      </p:pic>
      <p:pic>
        <p:nvPicPr>
          <p:cNvPr id="1029" name="Picture 5"/>
          <p:cNvPicPr>
            <a:picLocks noChangeAspect="1" noChangeArrowheads="1"/>
          </p:cNvPicPr>
          <p:nvPr/>
        </p:nvPicPr>
        <p:blipFill>
          <a:blip r:embed="rId12" cstate="print">
            <a:lum bright="-10000" contrast="36000"/>
          </a:blip>
          <a:srcRect/>
          <a:stretch>
            <a:fillRect/>
          </a:stretch>
        </p:blipFill>
        <p:spPr bwMode="auto">
          <a:xfrm>
            <a:off x="5656982" y="3643314"/>
            <a:ext cx="2191621" cy="2473819"/>
          </a:xfrm>
          <a:prstGeom prst="roundRect">
            <a:avLst/>
          </a:prstGeom>
          <a:noFill/>
          <a:ln w="76200">
            <a:solidFill>
              <a:srgbClr val="9900FF"/>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0" name="Picture 6"/>
          <p:cNvPicPr>
            <a:picLocks noChangeAspect="1" noChangeArrowheads="1"/>
          </p:cNvPicPr>
          <p:nvPr/>
        </p:nvPicPr>
        <p:blipFill>
          <a:blip r:embed="rId13" cstate="print">
            <a:lum bright="-10000" contrast="36000"/>
          </a:blip>
          <a:srcRect/>
          <a:stretch>
            <a:fillRect/>
          </a:stretch>
        </p:blipFill>
        <p:spPr bwMode="auto">
          <a:xfrm>
            <a:off x="1214414" y="3643314"/>
            <a:ext cx="2643206" cy="2300392"/>
          </a:xfrm>
          <a:prstGeom prst="roundRect">
            <a:avLst/>
          </a:prstGeom>
          <a:noFill/>
          <a:ln w="76200">
            <a:solidFill>
              <a:srgbClr val="9900FF"/>
            </a:solidFill>
            <a:miter lim="800000"/>
            <a:headEnd/>
            <a:tailEnd/>
          </a:ln>
          <a:effectLst>
            <a:outerShdw blurRad="107950" dist="12700" dir="5400000" algn="ctr">
              <a:srgbClr val="000000"/>
            </a:outerShdw>
          </a:effectLst>
        </p:spPr>
      </p:pic>
      <p:sp>
        <p:nvSpPr>
          <p:cNvPr id="2" name="Rectangle 1"/>
          <p:cNvSpPr/>
          <p:nvPr/>
        </p:nvSpPr>
        <p:spPr>
          <a:xfrm rot="21401624">
            <a:off x="6634163" y="2779713"/>
            <a:ext cx="2457450" cy="663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8203" name="TextBox 2"/>
          <p:cNvSpPr txBox="1">
            <a:spLocks noChangeArrowheads="1"/>
          </p:cNvSpPr>
          <p:nvPr/>
        </p:nvSpPr>
        <p:spPr bwMode="auto">
          <a:xfrm rot="-308802">
            <a:off x="6757988" y="2830513"/>
            <a:ext cx="2181225" cy="646112"/>
          </a:xfrm>
          <a:prstGeom prst="rect">
            <a:avLst/>
          </a:prstGeom>
          <a:noFill/>
          <a:ln w="9525">
            <a:noFill/>
            <a:miter lim="800000"/>
            <a:headEnd/>
            <a:tailEnd/>
          </a:ln>
        </p:spPr>
        <p:txBody>
          <a:bodyPr wrap="none">
            <a:spAutoFit/>
          </a:bodyPr>
          <a:lstStyle/>
          <a:p>
            <a:r>
              <a:rPr lang="ar-EG" b="1"/>
              <a:t>المرحلة 1: بيوض مخصبة</a:t>
            </a:r>
          </a:p>
          <a:p>
            <a:r>
              <a:rPr lang="ar-EG" b="1"/>
              <a:t>التاريخ: 1/ 4</a:t>
            </a:r>
          </a:p>
        </p:txBody>
      </p:sp>
      <p:sp>
        <p:nvSpPr>
          <p:cNvPr id="10" name="Rectangle 9"/>
          <p:cNvSpPr/>
          <p:nvPr/>
        </p:nvSpPr>
        <p:spPr>
          <a:xfrm rot="257111">
            <a:off x="3178175" y="2770188"/>
            <a:ext cx="2457450" cy="663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8205" name="TextBox 10"/>
          <p:cNvSpPr txBox="1">
            <a:spLocks noChangeArrowheads="1"/>
          </p:cNvSpPr>
          <p:nvPr/>
        </p:nvSpPr>
        <p:spPr bwMode="auto">
          <a:xfrm rot="146685">
            <a:off x="3502025" y="2820988"/>
            <a:ext cx="1782763" cy="646112"/>
          </a:xfrm>
          <a:prstGeom prst="rect">
            <a:avLst/>
          </a:prstGeom>
          <a:noFill/>
          <a:ln w="9525">
            <a:noFill/>
            <a:miter lim="800000"/>
            <a:headEnd/>
            <a:tailEnd/>
          </a:ln>
        </p:spPr>
        <p:txBody>
          <a:bodyPr wrap="none">
            <a:spAutoFit/>
          </a:bodyPr>
          <a:lstStyle/>
          <a:p>
            <a:r>
              <a:rPr lang="ar-EG" b="1"/>
              <a:t>االمرحلة 2: أبو ذنيبة</a:t>
            </a:r>
          </a:p>
          <a:p>
            <a:r>
              <a:rPr lang="ar-EG" b="1"/>
              <a:t>التاريخ: 5/ 4</a:t>
            </a:r>
          </a:p>
        </p:txBody>
      </p:sp>
      <p:sp>
        <p:nvSpPr>
          <p:cNvPr id="12" name="Rectangle 11"/>
          <p:cNvSpPr/>
          <p:nvPr/>
        </p:nvSpPr>
        <p:spPr>
          <a:xfrm rot="257111">
            <a:off x="379039" y="2744394"/>
            <a:ext cx="2457450" cy="665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8207" name="TextBox 12"/>
          <p:cNvSpPr txBox="1">
            <a:spLocks noChangeArrowheads="1"/>
          </p:cNvSpPr>
          <p:nvPr/>
        </p:nvSpPr>
        <p:spPr bwMode="auto">
          <a:xfrm rot="146685">
            <a:off x="740989" y="2665731"/>
            <a:ext cx="1733550" cy="647700"/>
          </a:xfrm>
          <a:prstGeom prst="rect">
            <a:avLst/>
          </a:prstGeom>
          <a:noFill/>
          <a:ln w="9525">
            <a:noFill/>
            <a:miter lim="800000"/>
            <a:headEnd/>
            <a:tailEnd/>
          </a:ln>
        </p:spPr>
        <p:txBody>
          <a:bodyPr wrap="none">
            <a:spAutoFit/>
          </a:bodyPr>
          <a:lstStyle/>
          <a:p>
            <a:r>
              <a:rPr lang="ar-EG" b="1" dirty="0"/>
              <a:t>المرحلة 3: أبو ذنيبة</a:t>
            </a:r>
          </a:p>
          <a:p>
            <a:r>
              <a:rPr lang="ar-EG" b="1" dirty="0"/>
              <a:t>التاريخ: 23/ 6</a:t>
            </a:r>
          </a:p>
        </p:txBody>
      </p:sp>
      <p:sp>
        <p:nvSpPr>
          <p:cNvPr id="14" name="Rectangle 13"/>
          <p:cNvSpPr/>
          <p:nvPr/>
        </p:nvSpPr>
        <p:spPr>
          <a:xfrm rot="257111">
            <a:off x="5482949" y="5544420"/>
            <a:ext cx="2455862" cy="663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8209" name="TextBox 14"/>
          <p:cNvSpPr txBox="1">
            <a:spLocks noChangeArrowheads="1"/>
          </p:cNvSpPr>
          <p:nvPr/>
        </p:nvSpPr>
        <p:spPr bwMode="auto">
          <a:xfrm rot="146685">
            <a:off x="5589311" y="5580914"/>
            <a:ext cx="2243137" cy="646112"/>
          </a:xfrm>
          <a:prstGeom prst="rect">
            <a:avLst/>
          </a:prstGeom>
          <a:noFill/>
          <a:ln w="9525">
            <a:noFill/>
            <a:miter lim="800000"/>
            <a:headEnd/>
            <a:tailEnd/>
          </a:ln>
        </p:spPr>
        <p:txBody>
          <a:bodyPr wrap="none">
            <a:spAutoFit/>
          </a:bodyPr>
          <a:lstStyle/>
          <a:p>
            <a:r>
              <a:rPr lang="ar-EG" b="1"/>
              <a:t>المرحلة 4: ضفدع غير بالغ</a:t>
            </a:r>
          </a:p>
          <a:p>
            <a:r>
              <a:rPr lang="ar-EG" b="1"/>
              <a:t>التاريخ: 7/7</a:t>
            </a:r>
          </a:p>
        </p:txBody>
      </p:sp>
      <p:sp>
        <p:nvSpPr>
          <p:cNvPr id="16" name="Rectangle 15"/>
          <p:cNvSpPr/>
          <p:nvPr/>
        </p:nvSpPr>
        <p:spPr>
          <a:xfrm rot="21401624">
            <a:off x="1061229" y="5313914"/>
            <a:ext cx="2949575" cy="663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8211" name="TextBox 16"/>
          <p:cNvSpPr txBox="1">
            <a:spLocks noChangeArrowheads="1"/>
          </p:cNvSpPr>
          <p:nvPr/>
        </p:nvSpPr>
        <p:spPr bwMode="auto">
          <a:xfrm rot="-308802">
            <a:off x="941588" y="5455075"/>
            <a:ext cx="3143250" cy="646113"/>
          </a:xfrm>
          <a:prstGeom prst="rect">
            <a:avLst/>
          </a:prstGeom>
          <a:noFill/>
          <a:ln w="9525">
            <a:noFill/>
            <a:miter lim="800000"/>
            <a:headEnd/>
            <a:tailEnd/>
          </a:ln>
        </p:spPr>
        <p:txBody>
          <a:bodyPr>
            <a:spAutoFit/>
          </a:bodyPr>
          <a:lstStyle/>
          <a:p>
            <a:r>
              <a:rPr lang="ar-EG" b="1" dirty="0"/>
              <a:t>المرحلة 5: ضفدع بالغ (مكتمل النمو)</a:t>
            </a:r>
          </a:p>
          <a:p>
            <a:r>
              <a:rPr lang="ar-EG" b="1" dirty="0"/>
              <a:t>التاريخ: 21/ 7</a:t>
            </a: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203"/>
                                        </p:tgtEl>
                                        <p:attrNameLst>
                                          <p:attrName>style.visibility</p:attrName>
                                        </p:attrNameLst>
                                      </p:cBhvr>
                                      <p:to>
                                        <p:strVal val="visible"/>
                                      </p:to>
                                    </p:set>
                                    <p:anim calcmode="lin" valueType="num">
                                      <p:cBhvr>
                                        <p:cTn id="17" dur="500" fill="hold"/>
                                        <p:tgtEl>
                                          <p:spTgt spid="8203"/>
                                        </p:tgtEl>
                                        <p:attrNameLst>
                                          <p:attrName>ppt_w</p:attrName>
                                        </p:attrNameLst>
                                      </p:cBhvr>
                                      <p:tavLst>
                                        <p:tav tm="0">
                                          <p:val>
                                            <p:fltVal val="0"/>
                                          </p:val>
                                        </p:tav>
                                        <p:tav tm="100000">
                                          <p:val>
                                            <p:strVal val="#ppt_w"/>
                                          </p:val>
                                        </p:tav>
                                      </p:tavLst>
                                    </p:anim>
                                    <p:anim calcmode="lin" valueType="num">
                                      <p:cBhvr>
                                        <p:cTn id="18" dur="500" fill="hold"/>
                                        <p:tgtEl>
                                          <p:spTgt spid="8203"/>
                                        </p:tgtEl>
                                        <p:attrNameLst>
                                          <p:attrName>ppt_h</p:attrName>
                                        </p:attrNameLst>
                                      </p:cBhvr>
                                      <p:tavLst>
                                        <p:tav tm="0">
                                          <p:val>
                                            <p:fltVal val="0"/>
                                          </p:val>
                                        </p:tav>
                                        <p:tav tm="100000">
                                          <p:val>
                                            <p:strVal val="#ppt_h"/>
                                          </p:val>
                                        </p:tav>
                                      </p:tavLst>
                                    </p:anim>
                                    <p:animEffect transition="in" filter="fade">
                                      <p:cBhvr>
                                        <p:cTn id="19" dur="500"/>
                                        <p:tgtEl>
                                          <p:spTgt spid="8203"/>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مرحلة 1.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500" fill="hold"/>
                                        <p:tgtEl>
                                          <p:spTgt spid="1027"/>
                                        </p:tgtEl>
                                        <p:attrNameLst>
                                          <p:attrName>ppt_w</p:attrName>
                                        </p:attrNameLst>
                                      </p:cBhvr>
                                      <p:tavLst>
                                        <p:tav tm="0">
                                          <p:val>
                                            <p:fltVal val="0"/>
                                          </p:val>
                                        </p:tav>
                                        <p:tav tm="100000">
                                          <p:val>
                                            <p:strVal val="#ppt_w"/>
                                          </p:val>
                                        </p:tav>
                                      </p:tavLst>
                                    </p:anim>
                                    <p:anim calcmode="lin" valueType="num">
                                      <p:cBhvr>
                                        <p:cTn id="25" dur="500" fill="hold"/>
                                        <p:tgtEl>
                                          <p:spTgt spid="1027"/>
                                        </p:tgtEl>
                                        <p:attrNameLst>
                                          <p:attrName>ppt_h</p:attrName>
                                        </p:attrNameLst>
                                      </p:cBhvr>
                                      <p:tavLst>
                                        <p:tav tm="0">
                                          <p:val>
                                            <p:fltVal val="0"/>
                                          </p:val>
                                        </p:tav>
                                        <p:tav tm="100000">
                                          <p:val>
                                            <p:strVal val="#ppt_h"/>
                                          </p:val>
                                        </p:tav>
                                      </p:tavLst>
                                    </p:anim>
                                    <p:animEffect transition="in" filter="fade">
                                      <p:cBhvr>
                                        <p:cTn id="26" dur="500"/>
                                        <p:tgtEl>
                                          <p:spTgt spid="1027"/>
                                        </p:tgtEl>
                                      </p:cBhvr>
                                    </p:animEffect>
                                  </p:childTnLst>
                                  <p:subTnLst>
                                    <p:audio>
                                      <p:cMediaNode>
                                        <p:cTn display="0" masterRel="sameClick">
                                          <p:stCondLst>
                                            <p:cond evt="begin" delay="0">
                                              <p:tn val="22"/>
                                            </p:cond>
                                          </p:stCondLst>
                                          <p:endCondLst>
                                            <p:cond evt="onStopAudio" delay="0">
                                              <p:tgtEl>
                                                <p:sldTgt/>
                                              </p:tgtEl>
                                            </p:cond>
                                          </p:endCondLst>
                                        </p:cTn>
                                        <p:tgtEl>
                                          <p:sndTgt r:embed="rId4" name="1135 - steel drum beat.wav"/>
                                        </p:tgtEl>
                                      </p:cMediaNode>
                                    </p:audio>
                                  </p:subTnLst>
                                </p:cTn>
                              </p:par>
                              <p:par>
                                <p:cTn id="27" presetID="53"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8205"/>
                                        </p:tgtEl>
                                        <p:attrNameLst>
                                          <p:attrName>style.visibility</p:attrName>
                                        </p:attrNameLst>
                                      </p:cBhvr>
                                      <p:to>
                                        <p:strVal val="visible"/>
                                      </p:to>
                                    </p:set>
                                    <p:anim calcmode="lin" valueType="num">
                                      <p:cBhvr>
                                        <p:cTn id="34" dur="500" fill="hold"/>
                                        <p:tgtEl>
                                          <p:spTgt spid="8205"/>
                                        </p:tgtEl>
                                        <p:attrNameLst>
                                          <p:attrName>ppt_w</p:attrName>
                                        </p:attrNameLst>
                                      </p:cBhvr>
                                      <p:tavLst>
                                        <p:tav tm="0">
                                          <p:val>
                                            <p:fltVal val="0"/>
                                          </p:val>
                                        </p:tav>
                                        <p:tav tm="100000">
                                          <p:val>
                                            <p:strVal val="#ppt_w"/>
                                          </p:val>
                                        </p:tav>
                                      </p:tavLst>
                                    </p:anim>
                                    <p:anim calcmode="lin" valueType="num">
                                      <p:cBhvr>
                                        <p:cTn id="35" dur="500" fill="hold"/>
                                        <p:tgtEl>
                                          <p:spTgt spid="8205"/>
                                        </p:tgtEl>
                                        <p:attrNameLst>
                                          <p:attrName>ppt_h</p:attrName>
                                        </p:attrNameLst>
                                      </p:cBhvr>
                                      <p:tavLst>
                                        <p:tav tm="0">
                                          <p:val>
                                            <p:fltVal val="0"/>
                                          </p:val>
                                        </p:tav>
                                        <p:tav tm="100000">
                                          <p:val>
                                            <p:strVal val="#ppt_h"/>
                                          </p:val>
                                        </p:tav>
                                      </p:tavLst>
                                    </p:anim>
                                    <p:animEffect transition="in" filter="fade">
                                      <p:cBhvr>
                                        <p:cTn id="36" dur="500"/>
                                        <p:tgtEl>
                                          <p:spTgt spid="8205"/>
                                        </p:tgtEl>
                                      </p:cBhvr>
                                    </p:animEffect>
                                  </p:childTnLst>
                                  <p:subTnLst>
                                    <p:audio>
                                      <p:cMediaNode>
                                        <p:cTn display="0" masterRel="sameClick">
                                          <p:stCondLst>
                                            <p:cond evt="begin" delay="0">
                                              <p:tn val="32"/>
                                            </p:cond>
                                          </p:stCondLst>
                                          <p:endCondLst>
                                            <p:cond evt="onStopAudio" delay="0">
                                              <p:tgtEl>
                                                <p:sldTgt/>
                                              </p:tgtEl>
                                            </p:cond>
                                          </p:endCondLst>
                                        </p:cTn>
                                        <p:tgtEl>
                                          <p:sndTgt r:embed="rId5" name="المرحلة2.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p:cTn id="41" dur="500" fill="hold"/>
                                        <p:tgtEl>
                                          <p:spTgt spid="1028"/>
                                        </p:tgtEl>
                                        <p:attrNameLst>
                                          <p:attrName>ppt_w</p:attrName>
                                        </p:attrNameLst>
                                      </p:cBhvr>
                                      <p:tavLst>
                                        <p:tav tm="0">
                                          <p:val>
                                            <p:fltVal val="0"/>
                                          </p:val>
                                        </p:tav>
                                        <p:tav tm="100000">
                                          <p:val>
                                            <p:strVal val="#ppt_w"/>
                                          </p:val>
                                        </p:tav>
                                      </p:tavLst>
                                    </p:anim>
                                    <p:anim calcmode="lin" valueType="num">
                                      <p:cBhvr>
                                        <p:cTn id="42" dur="500" fill="hold"/>
                                        <p:tgtEl>
                                          <p:spTgt spid="1028"/>
                                        </p:tgtEl>
                                        <p:attrNameLst>
                                          <p:attrName>ppt_h</p:attrName>
                                        </p:attrNameLst>
                                      </p:cBhvr>
                                      <p:tavLst>
                                        <p:tav tm="0">
                                          <p:val>
                                            <p:fltVal val="0"/>
                                          </p:val>
                                        </p:tav>
                                        <p:tav tm="100000">
                                          <p:val>
                                            <p:strVal val="#ppt_h"/>
                                          </p:val>
                                        </p:tav>
                                      </p:tavLst>
                                    </p:anim>
                                    <p:animEffect transition="in" filter="fade">
                                      <p:cBhvr>
                                        <p:cTn id="43" dur="500"/>
                                        <p:tgtEl>
                                          <p:spTgt spid="1028"/>
                                        </p:tgtEl>
                                      </p:cBhvr>
                                    </p:animEffect>
                                  </p:childTnLst>
                                  <p:subTnLst>
                                    <p:audio>
                                      <p:cMediaNode>
                                        <p:cTn display="0" masterRel="sameClick">
                                          <p:stCondLst>
                                            <p:cond evt="begin" delay="0">
                                              <p:tn val="39"/>
                                            </p:cond>
                                          </p:stCondLst>
                                          <p:endCondLst>
                                            <p:cond evt="onStopAudio" delay="0">
                                              <p:tgtEl>
                                                <p:sldTgt/>
                                              </p:tgtEl>
                                            </p:cond>
                                          </p:endCondLst>
                                        </p:cTn>
                                        <p:tgtEl>
                                          <p:sndTgt r:embed="rId4" name="1135 - steel drum beat.wav"/>
                                        </p:tgtEl>
                                      </p:cMediaNode>
                                    </p:audio>
                                  </p:subTnLst>
                                </p:cTn>
                              </p:par>
                              <p:par>
                                <p:cTn id="44" presetID="53"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8207"/>
                                        </p:tgtEl>
                                        <p:attrNameLst>
                                          <p:attrName>style.visibility</p:attrName>
                                        </p:attrNameLst>
                                      </p:cBhvr>
                                      <p:to>
                                        <p:strVal val="visible"/>
                                      </p:to>
                                    </p:set>
                                    <p:anim calcmode="lin" valueType="num">
                                      <p:cBhvr>
                                        <p:cTn id="51" dur="500" fill="hold"/>
                                        <p:tgtEl>
                                          <p:spTgt spid="8207"/>
                                        </p:tgtEl>
                                        <p:attrNameLst>
                                          <p:attrName>ppt_w</p:attrName>
                                        </p:attrNameLst>
                                      </p:cBhvr>
                                      <p:tavLst>
                                        <p:tav tm="0">
                                          <p:val>
                                            <p:fltVal val="0"/>
                                          </p:val>
                                        </p:tav>
                                        <p:tav tm="100000">
                                          <p:val>
                                            <p:strVal val="#ppt_w"/>
                                          </p:val>
                                        </p:tav>
                                      </p:tavLst>
                                    </p:anim>
                                    <p:anim calcmode="lin" valueType="num">
                                      <p:cBhvr>
                                        <p:cTn id="52" dur="500" fill="hold"/>
                                        <p:tgtEl>
                                          <p:spTgt spid="8207"/>
                                        </p:tgtEl>
                                        <p:attrNameLst>
                                          <p:attrName>ppt_h</p:attrName>
                                        </p:attrNameLst>
                                      </p:cBhvr>
                                      <p:tavLst>
                                        <p:tav tm="0">
                                          <p:val>
                                            <p:fltVal val="0"/>
                                          </p:val>
                                        </p:tav>
                                        <p:tav tm="100000">
                                          <p:val>
                                            <p:strVal val="#ppt_h"/>
                                          </p:val>
                                        </p:tav>
                                      </p:tavLst>
                                    </p:anim>
                                    <p:animEffect transition="in" filter="fade">
                                      <p:cBhvr>
                                        <p:cTn id="53" dur="500"/>
                                        <p:tgtEl>
                                          <p:spTgt spid="8207"/>
                                        </p:tgtEl>
                                      </p:cBhvr>
                                    </p:animEffect>
                                  </p:childTnLst>
                                  <p:subTnLst>
                                    <p:audio>
                                      <p:cMediaNode>
                                        <p:cTn display="0" masterRel="sameClick">
                                          <p:stCondLst>
                                            <p:cond evt="begin" delay="0">
                                              <p:tn val="49"/>
                                            </p:cond>
                                          </p:stCondLst>
                                          <p:endCondLst>
                                            <p:cond evt="onStopAudio" delay="0">
                                              <p:tgtEl>
                                                <p:sldTgt/>
                                              </p:tgtEl>
                                            </p:cond>
                                          </p:endCondLst>
                                        </p:cTn>
                                        <p:tgtEl>
                                          <p:sndTgt r:embed="rId6" name="المرحلة الثالثة.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1029"/>
                                        </p:tgtEl>
                                        <p:attrNameLst>
                                          <p:attrName>style.visibility</p:attrName>
                                        </p:attrNameLst>
                                      </p:cBhvr>
                                      <p:to>
                                        <p:strVal val="visible"/>
                                      </p:to>
                                    </p:set>
                                    <p:anim calcmode="lin" valueType="num">
                                      <p:cBhvr>
                                        <p:cTn id="58" dur="500" fill="hold"/>
                                        <p:tgtEl>
                                          <p:spTgt spid="1029"/>
                                        </p:tgtEl>
                                        <p:attrNameLst>
                                          <p:attrName>ppt_w</p:attrName>
                                        </p:attrNameLst>
                                      </p:cBhvr>
                                      <p:tavLst>
                                        <p:tav tm="0">
                                          <p:val>
                                            <p:fltVal val="0"/>
                                          </p:val>
                                        </p:tav>
                                        <p:tav tm="100000">
                                          <p:val>
                                            <p:strVal val="#ppt_w"/>
                                          </p:val>
                                        </p:tav>
                                      </p:tavLst>
                                    </p:anim>
                                    <p:anim calcmode="lin" valueType="num">
                                      <p:cBhvr>
                                        <p:cTn id="59" dur="500" fill="hold"/>
                                        <p:tgtEl>
                                          <p:spTgt spid="1029"/>
                                        </p:tgtEl>
                                        <p:attrNameLst>
                                          <p:attrName>ppt_h</p:attrName>
                                        </p:attrNameLst>
                                      </p:cBhvr>
                                      <p:tavLst>
                                        <p:tav tm="0">
                                          <p:val>
                                            <p:fltVal val="0"/>
                                          </p:val>
                                        </p:tav>
                                        <p:tav tm="100000">
                                          <p:val>
                                            <p:strVal val="#ppt_h"/>
                                          </p:val>
                                        </p:tav>
                                      </p:tavLst>
                                    </p:anim>
                                    <p:animEffect transition="in" filter="fade">
                                      <p:cBhvr>
                                        <p:cTn id="60" dur="500"/>
                                        <p:tgtEl>
                                          <p:spTgt spid="1029"/>
                                        </p:tgtEl>
                                      </p:cBhvr>
                                    </p:animEffect>
                                  </p:childTnLst>
                                  <p:subTnLst>
                                    <p:audio>
                                      <p:cMediaNode>
                                        <p:cTn display="0" masterRel="sameClick">
                                          <p:stCondLst>
                                            <p:cond evt="begin" delay="0">
                                              <p:tn val="56"/>
                                            </p:cond>
                                          </p:stCondLst>
                                          <p:endCondLst>
                                            <p:cond evt="onStopAudio" delay="0">
                                              <p:tgtEl>
                                                <p:sldTgt/>
                                              </p:tgtEl>
                                            </p:cond>
                                          </p:endCondLst>
                                        </p:cTn>
                                        <p:tgtEl>
                                          <p:sndTgt r:embed="rId4" name="1135 - steel drum beat.wav"/>
                                        </p:tgtEl>
                                      </p:cMediaNode>
                                    </p:audio>
                                  </p:subTnLst>
                                </p:cTn>
                              </p:par>
                              <p:par>
                                <p:cTn id="61" presetID="53"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8209"/>
                                        </p:tgtEl>
                                        <p:attrNameLst>
                                          <p:attrName>style.visibility</p:attrName>
                                        </p:attrNameLst>
                                      </p:cBhvr>
                                      <p:to>
                                        <p:strVal val="visible"/>
                                      </p:to>
                                    </p:set>
                                    <p:anim calcmode="lin" valueType="num">
                                      <p:cBhvr>
                                        <p:cTn id="68" dur="500" fill="hold"/>
                                        <p:tgtEl>
                                          <p:spTgt spid="8209"/>
                                        </p:tgtEl>
                                        <p:attrNameLst>
                                          <p:attrName>ppt_w</p:attrName>
                                        </p:attrNameLst>
                                      </p:cBhvr>
                                      <p:tavLst>
                                        <p:tav tm="0">
                                          <p:val>
                                            <p:fltVal val="0"/>
                                          </p:val>
                                        </p:tav>
                                        <p:tav tm="100000">
                                          <p:val>
                                            <p:strVal val="#ppt_w"/>
                                          </p:val>
                                        </p:tav>
                                      </p:tavLst>
                                    </p:anim>
                                    <p:anim calcmode="lin" valueType="num">
                                      <p:cBhvr>
                                        <p:cTn id="69" dur="500" fill="hold"/>
                                        <p:tgtEl>
                                          <p:spTgt spid="8209"/>
                                        </p:tgtEl>
                                        <p:attrNameLst>
                                          <p:attrName>ppt_h</p:attrName>
                                        </p:attrNameLst>
                                      </p:cBhvr>
                                      <p:tavLst>
                                        <p:tav tm="0">
                                          <p:val>
                                            <p:fltVal val="0"/>
                                          </p:val>
                                        </p:tav>
                                        <p:tav tm="100000">
                                          <p:val>
                                            <p:strVal val="#ppt_h"/>
                                          </p:val>
                                        </p:tav>
                                      </p:tavLst>
                                    </p:anim>
                                    <p:animEffect transition="in" filter="fade">
                                      <p:cBhvr>
                                        <p:cTn id="70" dur="500"/>
                                        <p:tgtEl>
                                          <p:spTgt spid="8209"/>
                                        </p:tgtEl>
                                      </p:cBhvr>
                                    </p:animEffect>
                                  </p:childTnLst>
                                  <p:subTnLst>
                                    <p:audio>
                                      <p:cMediaNode>
                                        <p:cTn display="0" masterRel="sameClick">
                                          <p:stCondLst>
                                            <p:cond evt="begin" delay="0">
                                              <p:tn val="66"/>
                                            </p:cond>
                                          </p:stCondLst>
                                          <p:endCondLst>
                                            <p:cond evt="onStopAudio" delay="0">
                                              <p:tgtEl>
                                                <p:sldTgt/>
                                              </p:tgtEl>
                                            </p:cond>
                                          </p:endCondLst>
                                        </p:cTn>
                                        <p:tgtEl>
                                          <p:sndTgt r:embed="rId7" name="المرحلة الرابعة.wav"/>
                                        </p:tgtEl>
                                      </p:cMediaNode>
                                    </p:audio>
                                  </p:sub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1030"/>
                                        </p:tgtEl>
                                        <p:attrNameLst>
                                          <p:attrName>style.visibility</p:attrName>
                                        </p:attrNameLst>
                                      </p:cBhvr>
                                      <p:to>
                                        <p:strVal val="visible"/>
                                      </p:to>
                                    </p:set>
                                    <p:anim calcmode="lin" valueType="num">
                                      <p:cBhvr>
                                        <p:cTn id="75" dur="500" fill="hold"/>
                                        <p:tgtEl>
                                          <p:spTgt spid="1030"/>
                                        </p:tgtEl>
                                        <p:attrNameLst>
                                          <p:attrName>ppt_w</p:attrName>
                                        </p:attrNameLst>
                                      </p:cBhvr>
                                      <p:tavLst>
                                        <p:tav tm="0">
                                          <p:val>
                                            <p:fltVal val="0"/>
                                          </p:val>
                                        </p:tav>
                                        <p:tav tm="100000">
                                          <p:val>
                                            <p:strVal val="#ppt_w"/>
                                          </p:val>
                                        </p:tav>
                                      </p:tavLst>
                                    </p:anim>
                                    <p:anim calcmode="lin" valueType="num">
                                      <p:cBhvr>
                                        <p:cTn id="76" dur="500" fill="hold"/>
                                        <p:tgtEl>
                                          <p:spTgt spid="1030"/>
                                        </p:tgtEl>
                                        <p:attrNameLst>
                                          <p:attrName>ppt_h</p:attrName>
                                        </p:attrNameLst>
                                      </p:cBhvr>
                                      <p:tavLst>
                                        <p:tav tm="0">
                                          <p:val>
                                            <p:fltVal val="0"/>
                                          </p:val>
                                        </p:tav>
                                        <p:tav tm="100000">
                                          <p:val>
                                            <p:strVal val="#ppt_h"/>
                                          </p:val>
                                        </p:tav>
                                      </p:tavLst>
                                    </p:anim>
                                    <p:animEffect transition="in" filter="fade">
                                      <p:cBhvr>
                                        <p:cTn id="77" dur="500"/>
                                        <p:tgtEl>
                                          <p:spTgt spid="1030"/>
                                        </p:tgtEl>
                                      </p:cBhvr>
                                    </p:animEffect>
                                  </p:childTnLst>
                                  <p:subTnLst>
                                    <p:audio>
                                      <p:cMediaNode>
                                        <p:cTn display="0" masterRel="sameClick">
                                          <p:stCondLst>
                                            <p:cond evt="begin" delay="0">
                                              <p:tn val="73"/>
                                            </p:cond>
                                          </p:stCondLst>
                                          <p:endCondLst>
                                            <p:cond evt="onStopAudio" delay="0">
                                              <p:tgtEl>
                                                <p:sldTgt/>
                                              </p:tgtEl>
                                            </p:cond>
                                          </p:endCondLst>
                                        </p:cTn>
                                        <p:tgtEl>
                                          <p:sndTgt r:embed="rId4" name="1135 - steel drum beat.wav"/>
                                        </p:tgtEl>
                                      </p:cMediaNode>
                                    </p:audio>
                                  </p:subTnLst>
                                </p:cTn>
                              </p:par>
                              <p:par>
                                <p:cTn id="78" presetID="53"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fltVal val="0"/>
                                          </p:val>
                                        </p:tav>
                                        <p:tav tm="100000">
                                          <p:val>
                                            <p:strVal val="#ppt_w"/>
                                          </p:val>
                                        </p:tav>
                                      </p:tavLst>
                                    </p:anim>
                                    <p:anim calcmode="lin" valueType="num">
                                      <p:cBhvr>
                                        <p:cTn id="81" dur="500" fill="hold"/>
                                        <p:tgtEl>
                                          <p:spTgt spid="16"/>
                                        </p:tgtEl>
                                        <p:attrNameLst>
                                          <p:attrName>ppt_h</p:attrName>
                                        </p:attrNameLst>
                                      </p:cBhvr>
                                      <p:tavLst>
                                        <p:tav tm="0">
                                          <p:val>
                                            <p:fltVal val="0"/>
                                          </p:val>
                                        </p:tav>
                                        <p:tav tm="100000">
                                          <p:val>
                                            <p:strVal val="#ppt_h"/>
                                          </p:val>
                                        </p:tav>
                                      </p:tavLst>
                                    </p:anim>
                                    <p:animEffect transition="in" filter="fade">
                                      <p:cBhvr>
                                        <p:cTn id="82" dur="500"/>
                                        <p:tgtEl>
                                          <p:spTgt spid="16"/>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8211"/>
                                        </p:tgtEl>
                                        <p:attrNameLst>
                                          <p:attrName>style.visibility</p:attrName>
                                        </p:attrNameLst>
                                      </p:cBhvr>
                                      <p:to>
                                        <p:strVal val="visible"/>
                                      </p:to>
                                    </p:set>
                                    <p:anim calcmode="lin" valueType="num">
                                      <p:cBhvr>
                                        <p:cTn id="85" dur="500" fill="hold"/>
                                        <p:tgtEl>
                                          <p:spTgt spid="8211"/>
                                        </p:tgtEl>
                                        <p:attrNameLst>
                                          <p:attrName>ppt_w</p:attrName>
                                        </p:attrNameLst>
                                      </p:cBhvr>
                                      <p:tavLst>
                                        <p:tav tm="0">
                                          <p:val>
                                            <p:fltVal val="0"/>
                                          </p:val>
                                        </p:tav>
                                        <p:tav tm="100000">
                                          <p:val>
                                            <p:strVal val="#ppt_w"/>
                                          </p:val>
                                        </p:tav>
                                      </p:tavLst>
                                    </p:anim>
                                    <p:anim calcmode="lin" valueType="num">
                                      <p:cBhvr>
                                        <p:cTn id="86" dur="500" fill="hold"/>
                                        <p:tgtEl>
                                          <p:spTgt spid="8211"/>
                                        </p:tgtEl>
                                        <p:attrNameLst>
                                          <p:attrName>ppt_h</p:attrName>
                                        </p:attrNameLst>
                                      </p:cBhvr>
                                      <p:tavLst>
                                        <p:tav tm="0">
                                          <p:val>
                                            <p:fltVal val="0"/>
                                          </p:val>
                                        </p:tav>
                                        <p:tav tm="100000">
                                          <p:val>
                                            <p:strVal val="#ppt_h"/>
                                          </p:val>
                                        </p:tav>
                                      </p:tavLst>
                                    </p:anim>
                                    <p:animEffect transition="in" filter="fade">
                                      <p:cBhvr>
                                        <p:cTn id="87" dur="500"/>
                                        <p:tgtEl>
                                          <p:spTgt spid="8211"/>
                                        </p:tgtEl>
                                      </p:cBhvr>
                                    </p:animEffect>
                                  </p:childTnLst>
                                  <p:subTnLst>
                                    <p:audio>
                                      <p:cMediaNode>
                                        <p:cTn display="0" masterRel="sameClick">
                                          <p:stCondLst>
                                            <p:cond evt="begin" delay="0">
                                              <p:tn val="83"/>
                                            </p:cond>
                                          </p:stCondLst>
                                          <p:endCondLst>
                                            <p:cond evt="onStopAudio" delay="0">
                                              <p:tgtEl>
                                                <p:sldTgt/>
                                              </p:tgtEl>
                                            </p:cond>
                                          </p:endCondLst>
                                        </p:cTn>
                                        <p:tgtEl>
                                          <p:sndTgt r:embed="rId8" name="المرحلة الخامس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203" grpId="0"/>
      <p:bldP spid="10" grpId="0" animBg="1"/>
      <p:bldP spid="8205" grpId="0"/>
      <p:bldP spid="12" grpId="0" animBg="1"/>
      <p:bldP spid="8207" grpId="0"/>
      <p:bldP spid="14" grpId="0" animBg="1"/>
      <p:bldP spid="8209" grpId="0"/>
      <p:bldP spid="16" grpId="0" animBg="1"/>
      <p:bldP spid="82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vel 4"/>
          <p:cNvSpPr>
            <a:spLocks noChangeArrowheads="1"/>
          </p:cNvSpPr>
          <p:nvPr/>
        </p:nvSpPr>
        <p:spPr bwMode="auto">
          <a:xfrm>
            <a:off x="2771800" y="476673"/>
            <a:ext cx="3290041" cy="1022449"/>
          </a:xfrm>
          <a:prstGeom prst="bevel">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ar-EG" sz="4400" b="1" dirty="0">
                <a:solidFill>
                  <a:schemeClr val="tx1"/>
                </a:solidFill>
                <a:latin typeface="Calibri" pitchFamily="34" charset="0"/>
              </a:rPr>
              <a:t>الخطوات</a:t>
            </a:r>
            <a:endParaRPr lang="ar-EG" sz="4800" b="1" dirty="0">
              <a:solidFill>
                <a:schemeClr val="tx1"/>
              </a:solidFill>
            </a:endParaRPr>
          </a:p>
        </p:txBody>
      </p:sp>
      <p:sp>
        <p:nvSpPr>
          <p:cNvPr id="3" name="Rounded Rectangular Callout 5"/>
          <p:cNvSpPr/>
          <p:nvPr/>
        </p:nvSpPr>
        <p:spPr>
          <a:xfrm>
            <a:off x="683568" y="1751098"/>
            <a:ext cx="8001056" cy="1928826"/>
          </a:xfrm>
          <a:prstGeom prst="wedgeRoundRectCallout">
            <a:avLst>
              <a:gd name="adj1" fmla="val -10395"/>
              <a:gd name="adj2" fmla="val 57479"/>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4" name="TextBox 6"/>
          <p:cNvSpPr txBox="1">
            <a:spLocks noChangeArrowheads="1"/>
          </p:cNvSpPr>
          <p:nvPr/>
        </p:nvSpPr>
        <p:spPr bwMode="auto">
          <a:xfrm>
            <a:off x="1187624" y="2176554"/>
            <a:ext cx="7286625" cy="1077913"/>
          </a:xfrm>
          <a:prstGeom prst="rect">
            <a:avLst/>
          </a:prstGeom>
          <a:noFill/>
          <a:ln w="9525">
            <a:noFill/>
            <a:miter lim="800000"/>
            <a:headEnd/>
            <a:tailEnd/>
          </a:ln>
        </p:spPr>
        <p:txBody>
          <a:bodyPr>
            <a:spAutoFit/>
          </a:bodyPr>
          <a:lstStyle/>
          <a:p>
            <a:pPr algn="ctr"/>
            <a:r>
              <a:rPr lang="ar-EG" sz="3200" b="1" dirty="0">
                <a:solidFill>
                  <a:schemeClr val="bg1"/>
                </a:solidFill>
              </a:rPr>
              <a:t>1ـ </a:t>
            </a:r>
            <a:r>
              <a:rPr lang="ar-EG" sz="3200" b="1" dirty="0">
                <a:solidFill>
                  <a:srgbClr val="FFFF00"/>
                </a:solidFill>
              </a:rPr>
              <a:t>ألاحظ: </a:t>
            </a:r>
            <a:r>
              <a:rPr lang="ar-EG" sz="3200" b="1" dirty="0">
                <a:solidFill>
                  <a:schemeClr val="bg1"/>
                </a:solidFill>
              </a:rPr>
              <a:t>أنظر بتمعن إلى المراحل التي تمر بها دورة حياة الضفدع.</a:t>
            </a:r>
            <a:endParaRPr lang="en-US" sz="3200" b="1" dirty="0">
              <a:solidFill>
                <a:schemeClr val="bg1"/>
              </a:solidFill>
            </a:endParaRPr>
          </a:p>
        </p:txBody>
      </p:sp>
      <p:sp>
        <p:nvSpPr>
          <p:cNvPr id="6" name="Rounded Rectangular Callout 5"/>
          <p:cNvSpPr/>
          <p:nvPr/>
        </p:nvSpPr>
        <p:spPr>
          <a:xfrm>
            <a:off x="683568" y="3859727"/>
            <a:ext cx="8001056" cy="1928826"/>
          </a:xfrm>
          <a:prstGeom prst="wedgeRoundRectCallout">
            <a:avLst>
              <a:gd name="adj1" fmla="val -7705"/>
              <a:gd name="adj2" fmla="val 61197"/>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7" name="TextBox 6"/>
          <p:cNvSpPr txBox="1">
            <a:spLocks noChangeArrowheads="1"/>
          </p:cNvSpPr>
          <p:nvPr/>
        </p:nvSpPr>
        <p:spPr bwMode="auto">
          <a:xfrm>
            <a:off x="971378" y="4319701"/>
            <a:ext cx="7286625" cy="1077913"/>
          </a:xfrm>
          <a:prstGeom prst="rect">
            <a:avLst/>
          </a:prstGeom>
          <a:noFill/>
          <a:ln w="9525">
            <a:noFill/>
            <a:miter lim="800000"/>
            <a:headEnd/>
            <a:tailEnd/>
          </a:ln>
        </p:spPr>
        <p:txBody>
          <a:bodyPr>
            <a:spAutoFit/>
          </a:bodyPr>
          <a:lstStyle/>
          <a:p>
            <a:pPr algn="ctr"/>
            <a:r>
              <a:rPr lang="ar-EG" sz="3200" b="1" dirty="0">
                <a:solidFill>
                  <a:schemeClr val="bg1"/>
                </a:solidFill>
              </a:rPr>
              <a:t>2ـ أعمل جدولاً أسجل فيه التغيرات التي تطرأ على تركيب جسم الضفدع خلال كل مرحلة من دورة حياته.</a:t>
            </a:r>
            <a:endParaRPr lang="en-US" sz="3200" b="1" dirty="0">
              <a:solidFill>
                <a:schemeClr val="bg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ات.wav"/>
                                        </p:tgtEl>
                                      </p:cMediaNode>
                                    </p:audio>
                                  </p:sub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cached_alert.wav"/>
                                        </p:tgtEl>
                                      </p:cMediaNode>
                                    </p:audio>
                                  </p:subTnLst>
                                </p:cTn>
                              </p:par>
                              <p:par>
                                <p:cTn id="23" presetID="25"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5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25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250" accel="50000" fill="hold">
                                          <p:stCondLst>
                                            <p:cond delay="250"/>
                                          </p:stCondLst>
                                        </p:cTn>
                                        <p:tgtEl>
                                          <p:spTgt spid="4"/>
                                        </p:tgtEl>
                                        <p:attrNameLst>
                                          <p:attrName>ppt_w</p:attrName>
                                        </p:attrNameLst>
                                      </p:cBhvr>
                                      <p:tavLst>
                                        <p:tav tm="0">
                                          <p:val>
                                            <p:strVal val="#ppt_w*.05"/>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anim calcmode="lin" valueType="num">
                                      <p:cBhvr>
                                        <p:cTn id="29" dur="25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25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250" accel="50000" fill="hold">
                                          <p:stCondLst>
                                            <p:cond delay="250"/>
                                          </p:stCondLst>
                                        </p:cTn>
                                        <p:tgtEl>
                                          <p:spTgt spid="4"/>
                                        </p:tgtEl>
                                        <p:attrNameLst>
                                          <p:attrName>ppt_y</p:attrName>
                                        </p:attrNameLst>
                                      </p:cBhvr>
                                      <p:tavLst>
                                        <p:tav tm="0">
                                          <p:val>
                                            <p:strVal val="#ppt_y+.1"/>
                                          </p:val>
                                        </p:tav>
                                        <p:tav tm="100000">
                                          <p:val>
                                            <p:strVal val="#ppt_y"/>
                                          </p:val>
                                        </p:tav>
                                      </p:tavLst>
                                    </p:anim>
                                    <p:animEffect transition="in" filter="fade">
                                      <p:cBhvr>
                                        <p:cTn id="32" dur="500" decel="50000">
                                          <p:stCondLst>
                                            <p:cond delay="0"/>
                                          </p:stCondLst>
                                        </p:cTn>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5" name="ألاحظ.wav"/>
                                        </p:tgtEl>
                                      </p:cMediaNode>
                                    </p:audio>
                                  </p:sub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40" dur="500" fill="hold"/>
                                        <p:tgtEl>
                                          <p:spTgt spid="6"/>
                                        </p:tgtEl>
                                        <p:attrNameLst>
                                          <p:attrName>ppt_h</p:attrName>
                                        </p:attrNameLst>
                                      </p:cBhvr>
                                      <p:tavLst>
                                        <p:tav tm="0">
                                          <p:val>
                                            <p:strVal val="#ppt_h"/>
                                          </p:val>
                                        </p:tav>
                                        <p:tav tm="100000">
                                          <p:val>
                                            <p:strVal val="#ppt_h"/>
                                          </p:val>
                                        </p:tav>
                                      </p:tavLst>
                                    </p:anim>
                                    <p:anim calcmode="lin" valueType="num">
                                      <p:cBhvr>
                                        <p:cTn id="4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44" dur="500" decel="50000">
                                          <p:stCondLst>
                                            <p:cond delay="0"/>
                                          </p:stCondLst>
                                        </p:cTn>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4" name="cached_alert.wav"/>
                                        </p:tgtEl>
                                      </p:cMediaNode>
                                    </p:audio>
                                  </p:subTnLst>
                                </p:cTn>
                              </p:par>
                              <p:par>
                                <p:cTn id="45" presetID="25"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50" dur="500" fill="hold"/>
                                        <p:tgtEl>
                                          <p:spTgt spid="7"/>
                                        </p:tgtEl>
                                        <p:attrNameLst>
                                          <p:attrName>ppt_h</p:attrName>
                                        </p:attrNameLst>
                                      </p:cBhvr>
                                      <p:tavLst>
                                        <p:tav tm="0">
                                          <p:val>
                                            <p:strVal val="#ppt_h"/>
                                          </p:val>
                                        </p:tav>
                                        <p:tav tm="100000">
                                          <p:val>
                                            <p:strVal val="#ppt_h"/>
                                          </p:val>
                                        </p:tav>
                                      </p:tavLst>
                                    </p:anim>
                                    <p:anim calcmode="lin" valueType="num">
                                      <p:cBhvr>
                                        <p:cTn id="5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54" dur="500" decel="50000">
                                          <p:stCondLst>
                                            <p:cond delay="0"/>
                                          </p:stCondLst>
                                        </p:cTn>
                                        <p:tgtEl>
                                          <p:spTgt spid="7"/>
                                        </p:tgtEl>
                                      </p:cBhvr>
                                    </p:animEffect>
                                  </p:childTnLst>
                                  <p:subTnLst>
                                    <p:audio>
                                      <p:cMediaNode>
                                        <p:cTn display="0" masterRel="sameClick">
                                          <p:stCondLst>
                                            <p:cond evt="begin" delay="0">
                                              <p:tn val="45"/>
                                            </p:cond>
                                          </p:stCondLst>
                                          <p:endCondLst>
                                            <p:cond evt="onStopAudio" delay="0">
                                              <p:tgtEl>
                                                <p:sldTgt/>
                                              </p:tgtEl>
                                            </p:cond>
                                          </p:endCondLst>
                                        </p:cTn>
                                        <p:tgtEl>
                                          <p:sndTgt r:embed="rId6" name="أعمل جدولاً أسج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500033" y="2060848"/>
            <a:ext cx="8001056" cy="1928826"/>
          </a:xfrm>
          <a:prstGeom prst="wedgeRoundRectCallout">
            <a:avLst>
              <a:gd name="adj1" fmla="val -7930"/>
              <a:gd name="adj2" fmla="val 69563"/>
              <a:gd name="adj3" fmla="val 16667"/>
            </a:avLst>
          </a:prstGeom>
          <a:ln/>
        </p:spPr>
        <p:style>
          <a:lnRef idx="3">
            <a:schemeClr val="lt1"/>
          </a:lnRef>
          <a:fillRef idx="1">
            <a:schemeClr val="accent4"/>
          </a:fillRef>
          <a:effectRef idx="1">
            <a:schemeClr val="accent4"/>
          </a:effectRef>
          <a:fontRef idx="minor">
            <a:schemeClr val="lt1"/>
          </a:fontRef>
        </p:style>
        <p:txBody>
          <a:bodyPr rtlCol="1" anchor="ctr"/>
          <a:lstStyle/>
          <a:p>
            <a:pPr algn="ctr" fontAlgn="auto">
              <a:spcBef>
                <a:spcPts val="0"/>
              </a:spcBef>
              <a:spcAft>
                <a:spcPts val="0"/>
              </a:spcAft>
              <a:defRPr/>
            </a:pPr>
            <a:endParaRPr lang="ar-EG"/>
          </a:p>
        </p:txBody>
      </p:sp>
      <p:sp>
        <p:nvSpPr>
          <p:cNvPr id="7" name="TextBox 6"/>
          <p:cNvSpPr txBox="1"/>
          <p:nvPr/>
        </p:nvSpPr>
        <p:spPr>
          <a:xfrm>
            <a:off x="857248" y="2240242"/>
            <a:ext cx="7286625" cy="1570038"/>
          </a:xfrm>
          <a:prstGeom prst="rect">
            <a:avLst/>
          </a:prstGeom>
          <a:noFill/>
        </p:spPr>
        <p:txBody>
          <a:bodyPr rtlCol="1">
            <a:spAutoFit/>
          </a:bodyPr>
          <a:lstStyle/>
          <a:p>
            <a:pPr algn="ctr" fontAlgn="auto">
              <a:spcBef>
                <a:spcPts val="0"/>
              </a:spcBef>
              <a:spcAft>
                <a:spcPts val="0"/>
              </a:spcAft>
              <a:defRPr/>
            </a:pPr>
            <a:r>
              <a:rPr lang="ar-EG" sz="3200" b="1" dirty="0">
                <a:solidFill>
                  <a:schemeClr val="bg1"/>
                </a:solidFill>
                <a:latin typeface="+mn-lt"/>
                <a:cs typeface="+mn-cs"/>
              </a:rPr>
              <a:t>3ـ </a:t>
            </a:r>
            <a:r>
              <a:rPr lang="ar-EG" sz="3200" b="1" dirty="0">
                <a:solidFill>
                  <a:srgbClr val="FFFF00"/>
                </a:solidFill>
                <a:latin typeface="+mn-lt"/>
                <a:cs typeface="+mn-cs"/>
              </a:rPr>
              <a:t>أفسر البيانات. </a:t>
            </a:r>
            <a:r>
              <a:rPr lang="ar-EG" sz="3200" b="1" dirty="0">
                <a:solidFill>
                  <a:schemeClr val="bg1"/>
                </a:solidFill>
                <a:latin typeface="+mn-lt"/>
                <a:cs typeface="+mn-cs"/>
              </a:rPr>
              <a:t>أستخدم الصور لتحديد الفترة التي تمر بها كل مرحلة من مراحل دورة حياة الضفدع، وأسجل البيانات في الجدول المخصص لها.</a:t>
            </a:r>
            <a:endParaRPr lang="en-US" sz="3200" b="1" dirty="0">
              <a:solidFill>
                <a:schemeClr val="bg1"/>
              </a:solidFill>
              <a:latin typeface="+mn-lt"/>
              <a:cs typeface="+mn-cs"/>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ched_alert.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أفسر البيا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bwMode="auto">
          <a:xfrm>
            <a:off x="1403648" y="1844824"/>
            <a:ext cx="6516356" cy="2887080"/>
          </a:xfrm>
          <a:prstGeom prst="cloud">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endParaRPr lang="en-US" sz="6000" b="1" dirty="0">
              <a:ln w="1841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13329" name="Rectangle 1"/>
          <p:cNvSpPr>
            <a:spLocks noChangeArrowheads="1"/>
          </p:cNvSpPr>
          <p:nvPr/>
        </p:nvSpPr>
        <p:spPr bwMode="auto">
          <a:xfrm>
            <a:off x="2548863" y="2636912"/>
            <a:ext cx="4225925" cy="1016000"/>
          </a:xfrm>
          <a:prstGeom prst="rect">
            <a:avLst/>
          </a:prstGeom>
          <a:noFill/>
          <a:ln w="9525">
            <a:noFill/>
            <a:miter lim="800000"/>
            <a:headEnd/>
            <a:tailEnd/>
          </a:ln>
        </p:spPr>
        <p:txBody>
          <a:bodyPr wrap="none">
            <a:spAutoFit/>
          </a:bodyPr>
          <a:lstStyle/>
          <a:p>
            <a:pPr algn="ctr"/>
            <a:r>
              <a:rPr lang="ar-EG" sz="6000" b="1" dirty="0">
                <a:solidFill>
                  <a:schemeClr val="bg1"/>
                </a:solidFill>
              </a:rPr>
              <a:t>أستخلص النتائج</a:t>
            </a:r>
            <a:endParaRPr lang="en-US" sz="6000" b="1" dirty="0">
              <a:solidFill>
                <a:schemeClr val="bg1"/>
              </a:solidFill>
            </a:endParaRPr>
          </a:p>
        </p:txBody>
      </p:sp>
    </p:spTree>
  </p:cSld>
  <p:clrMapOvr>
    <a:masterClrMapping/>
  </p:clrMapOvr>
  <p:transition>
    <p:wheel spokes="2"/>
    <p:sndAc>
      <p:stSnd>
        <p:snd r:embed="rId2" name="0140 - bell do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0174 - جريان المياه.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13329"/>
                                        </p:tgtEl>
                                        <p:attrNameLst>
                                          <p:attrName>style.visibility</p:attrName>
                                        </p:attrNameLst>
                                      </p:cBhvr>
                                      <p:to>
                                        <p:strVal val="visible"/>
                                      </p:to>
                                    </p:set>
                                    <p:anim calcmode="lin" valueType="num">
                                      <p:cBhvr>
                                        <p:cTn id="14" dur="500" fill="hold"/>
                                        <p:tgtEl>
                                          <p:spTgt spid="13329"/>
                                        </p:tgtEl>
                                        <p:attrNameLst>
                                          <p:attrName>ppt_w</p:attrName>
                                        </p:attrNameLst>
                                      </p:cBhvr>
                                      <p:tavLst>
                                        <p:tav tm="0">
                                          <p:val>
                                            <p:strVal val="#ppt_w*0.05"/>
                                          </p:val>
                                        </p:tav>
                                        <p:tav tm="100000">
                                          <p:val>
                                            <p:strVal val="#ppt_w"/>
                                          </p:val>
                                        </p:tav>
                                      </p:tavLst>
                                    </p:anim>
                                    <p:anim calcmode="lin" valueType="num">
                                      <p:cBhvr>
                                        <p:cTn id="15" dur="500" fill="hold"/>
                                        <p:tgtEl>
                                          <p:spTgt spid="13329"/>
                                        </p:tgtEl>
                                        <p:attrNameLst>
                                          <p:attrName>ppt_h</p:attrName>
                                        </p:attrNameLst>
                                      </p:cBhvr>
                                      <p:tavLst>
                                        <p:tav tm="0">
                                          <p:val>
                                            <p:strVal val="#ppt_h"/>
                                          </p:val>
                                        </p:tav>
                                        <p:tav tm="100000">
                                          <p:val>
                                            <p:strVal val="#ppt_h"/>
                                          </p:val>
                                        </p:tav>
                                      </p:tavLst>
                                    </p:anim>
                                    <p:anim calcmode="lin" valueType="num">
                                      <p:cBhvr>
                                        <p:cTn id="16" dur="500" fill="hold"/>
                                        <p:tgtEl>
                                          <p:spTgt spid="13329"/>
                                        </p:tgtEl>
                                        <p:attrNameLst>
                                          <p:attrName>ppt_x</p:attrName>
                                        </p:attrNameLst>
                                      </p:cBhvr>
                                      <p:tavLst>
                                        <p:tav tm="0">
                                          <p:val>
                                            <p:strVal val="#ppt_x-.2"/>
                                          </p:val>
                                        </p:tav>
                                        <p:tav tm="100000">
                                          <p:val>
                                            <p:strVal val="#ppt_x"/>
                                          </p:val>
                                        </p:tav>
                                      </p:tavLst>
                                    </p:anim>
                                    <p:anim calcmode="lin" valueType="num">
                                      <p:cBhvr>
                                        <p:cTn id="17" dur="500" fill="hold"/>
                                        <p:tgtEl>
                                          <p:spTgt spid="13329"/>
                                        </p:tgtEl>
                                        <p:attrNameLst>
                                          <p:attrName>ppt_y</p:attrName>
                                        </p:attrNameLst>
                                      </p:cBhvr>
                                      <p:tavLst>
                                        <p:tav tm="0">
                                          <p:val>
                                            <p:strVal val="#ppt_y"/>
                                          </p:val>
                                        </p:tav>
                                        <p:tav tm="100000">
                                          <p:val>
                                            <p:strVal val="#ppt_y"/>
                                          </p:val>
                                        </p:tav>
                                      </p:tavLst>
                                    </p:anim>
                                    <p:animEffect transition="in" filter="fade">
                                      <p:cBhvr>
                                        <p:cTn id="18" dur="500"/>
                                        <p:tgtEl>
                                          <p:spTgt spid="13329"/>
                                        </p:tgtEl>
                                      </p:cBhvr>
                                    </p:animEffect>
                                  </p:childTnLst>
                                  <p:subTnLst>
                                    <p:audio>
                                      <p:cMediaNode>
                                        <p:cTn display="0" masterRel="sameClick">
                                          <p:stCondLst>
                                            <p:cond evt="begin" delay="0">
                                              <p:tn val="12"/>
                                            </p:cond>
                                          </p:stCondLst>
                                          <p:endCondLst>
                                            <p:cond evt="onStopAudio" delay="0">
                                              <p:tgtEl>
                                                <p:sldTgt/>
                                              </p:tgtEl>
                                            </p:cond>
                                          </p:endCondLst>
                                        </p:cTn>
                                        <p:tgtEl>
                                          <p:sndTgt r:embed="rId4" name="أستخلص النتائ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5110</TotalTime>
  <Words>1290</Words>
  <Application>Microsoft Office PowerPoint</Application>
  <PresentationFormat>On-screen Show (4:3)</PresentationFormat>
  <Paragraphs>129</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5ب - الفصل الثاني</dc:title>
  <dc:subject>1- دورات الحياة</dc:subject>
  <cp:lastModifiedBy>2m</cp:lastModifiedBy>
  <cp:revision>492</cp:revision>
  <dcterms:created xsi:type="dcterms:W3CDTF">2011-10-22T00:32:44Z</dcterms:created>
  <dcterms:modified xsi:type="dcterms:W3CDTF">2021-05-11T13:11:08Z</dcterms:modified>
</cp:coreProperties>
</file>