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94" r:id="rId2"/>
    <p:sldId id="276" r:id="rId3"/>
    <p:sldId id="310" r:id="rId4"/>
    <p:sldId id="274" r:id="rId5"/>
    <p:sldId id="879" r:id="rId6"/>
    <p:sldId id="1190" r:id="rId7"/>
    <p:sldId id="1191" r:id="rId8"/>
    <p:sldId id="1192" r:id="rId9"/>
    <p:sldId id="1193" r:id="rId10"/>
    <p:sldId id="1194" r:id="rId11"/>
    <p:sldId id="1206" r:id="rId12"/>
    <p:sldId id="1196" r:id="rId13"/>
    <p:sldId id="1197" r:id="rId14"/>
    <p:sldId id="1198" r:id="rId15"/>
    <p:sldId id="1200" r:id="rId16"/>
    <p:sldId id="1199" r:id="rId17"/>
    <p:sldId id="1202" r:id="rId18"/>
    <p:sldId id="1203" r:id="rId19"/>
    <p:sldId id="1204" r:id="rId20"/>
    <p:sldId id="1205" r:id="rId21"/>
    <p:sldId id="309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C4B"/>
    <a:srgbClr val="F2E5F0"/>
    <a:srgbClr val="FFE79B"/>
    <a:srgbClr val="FFFF99"/>
    <a:srgbClr val="FFD966"/>
    <a:srgbClr val="FFF3DF"/>
    <a:srgbClr val="3333FF"/>
    <a:srgbClr val="007B9A"/>
    <a:srgbClr val="98C772"/>
    <a:srgbClr val="827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8E6DE-979C-42E6-828C-085D0F6FBFBD}" v="1" dt="2023-09-14T08:00:04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44" autoAdjust="0"/>
    <p:restoredTop sz="89053" autoAdjust="0"/>
  </p:normalViewPr>
  <p:slideViewPr>
    <p:cSldViewPr snapToGrid="0">
      <p:cViewPr>
        <p:scale>
          <a:sx n="41" d="100"/>
          <a:sy n="41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eh AlAbdali" userId="c61a8aa48a156851" providerId="LiveId" clId="{80D8E6DE-979C-42E6-828C-085D0F6FBFBD}"/>
    <pc:docChg chg="modSld">
      <pc:chgData name="Saleh AlAbdali" userId="c61a8aa48a156851" providerId="LiveId" clId="{80D8E6DE-979C-42E6-828C-085D0F6FBFBD}" dt="2023-09-14T08:00:04.479" v="0" actId="14100"/>
      <pc:docMkLst>
        <pc:docMk/>
      </pc:docMkLst>
      <pc:sldChg chg="modSp">
        <pc:chgData name="Saleh AlAbdali" userId="c61a8aa48a156851" providerId="LiveId" clId="{80D8E6DE-979C-42E6-828C-085D0F6FBFBD}" dt="2023-09-14T08:00:04.479" v="0" actId="14100"/>
        <pc:sldMkLst>
          <pc:docMk/>
          <pc:sldMk cId="2523721271" sldId="1203"/>
        </pc:sldMkLst>
        <pc:picChg chg="mod">
          <ac:chgData name="Saleh AlAbdali" userId="c61a8aa48a156851" providerId="LiveId" clId="{80D8E6DE-979C-42E6-828C-085D0F6FBFBD}" dt="2023-09-14T08:00:04.479" v="0" actId="14100"/>
          <ac:picMkLst>
            <pc:docMk/>
            <pc:sldMk cId="2523721271" sldId="1203"/>
            <ac:picMk id="17" creationId="{33EFC59E-1B2C-4538-9691-EDF4A62382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29/02/1445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76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Meaning of job profile in English</a:t>
            </a:r>
          </a:p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a description of the skills, experience, and personality a person would need in order to do the job: 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The job profile outlines the details of an employee's job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>
                <a:solidFill>
                  <a:srgbClr val="202124"/>
                </a:solidFill>
                <a:effectLst/>
                <a:latin typeface="Helvetica Neue"/>
              </a:rPr>
              <a:t>CV = Resume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90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18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Candidate:  </a:t>
            </a:r>
            <a:r>
              <a:rPr lang="en-US" b="0" i="0" dirty="0">
                <a:effectLst/>
                <a:latin typeface="Roboto" panose="02000000000000000000" pitchFamily="2" charset="0"/>
              </a:rPr>
              <a:t>a person who applies for a job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440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5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</a:t>
            </a:r>
            <a:r>
              <a:rPr lang="en-US" dirty="0"/>
              <a:t>Bilabial = using both the upper and lower lips</a:t>
            </a:r>
            <a:endParaRPr lang="en-US" b="1" dirty="0"/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/n/ </a:t>
            </a:r>
            <a:r>
              <a:rPr lang="en-US" sz="1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r>
              <a:rPr lang="en-US" dirty="0"/>
              <a:t>Alveolar = pronounced with the tip of the tongue touching teeth ridge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 </a:t>
            </a:r>
            <a:r>
              <a:rPr lang="en-US" dirty="0"/>
              <a:t>Velar = sound produced with the tongue up or near the soft plate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053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</a:t>
            </a:r>
            <a:r>
              <a:rPr lang="en-US" dirty="0"/>
              <a:t>Bilabial = using both the upper and lower lips</a:t>
            </a:r>
            <a:endParaRPr lang="en-US" b="1" dirty="0"/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/n/ </a:t>
            </a:r>
            <a:r>
              <a:rPr lang="en-US" sz="1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r>
              <a:rPr lang="en-US" dirty="0"/>
              <a:t>Alveolar = pronounced with the tip of the tongue touching teeth ridge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 </a:t>
            </a:r>
            <a:r>
              <a:rPr lang="en-US" dirty="0"/>
              <a:t>Velar = sound produced with the tongue up or near the soft plate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4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</a:t>
            </a:r>
            <a:r>
              <a:rPr lang="en-US" dirty="0"/>
              <a:t>Bilabial = using both the upper and lower lips</a:t>
            </a:r>
            <a:endParaRPr lang="en-US" b="1" dirty="0"/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/n/ </a:t>
            </a:r>
            <a:r>
              <a:rPr lang="en-US" sz="1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r>
              <a:rPr lang="en-US" dirty="0"/>
              <a:t>Alveolar = pronounced with the tip of the tongue touching teeth ridge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 </a:t>
            </a:r>
            <a:r>
              <a:rPr lang="en-US" dirty="0"/>
              <a:t>Velar = sound produced with the tongue up or near the soft plate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963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29/02/1445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29/02/1445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youtu.be/xb2J5CWKQc8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8.emf"/><Relationship Id="rId4" Type="http://schemas.openxmlformats.org/officeDocument/2006/relationships/image" Target="../media/image26.pn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audio" Target="../media/audio1.wav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3.png"/><Relationship Id="rId12" Type="http://schemas.openxmlformats.org/officeDocument/2006/relationships/image" Target="../media/image19.svg"/><Relationship Id="rId17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37.svg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1.png"/><Relationship Id="rId12" Type="http://schemas.openxmlformats.org/officeDocument/2006/relationships/image" Target="../media/image20.png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19.svg"/><Relationship Id="rId5" Type="http://schemas.openxmlformats.org/officeDocument/2006/relationships/image" Target="../media/image40.png"/><Relationship Id="rId15" Type="http://schemas.openxmlformats.org/officeDocument/2006/relationships/image" Target="../media/image37.svg"/><Relationship Id="rId10" Type="http://schemas.openxmlformats.org/officeDocument/2006/relationships/image" Target="../media/image18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وطني الحبيب - محمد العريني - بدون ايقاع">
            <a:hlinkClick r:id="" action="ppaction://media"/>
            <a:extLst>
              <a:ext uri="{FF2B5EF4-FFF2-40B4-BE49-F238E27FC236}">
                <a16:creationId xmlns:a16="http://schemas.microsoft.com/office/drawing/2014/main" id="{AB3FFF6A-D0DD-4E23-94DB-363B2582D9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324" end="17317"/>
                  <p14:fade in="3000"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055" y="2517775"/>
            <a:ext cx="609600" cy="6096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13A4F12-3685-428D-96CD-FE64A6656985}"/>
              </a:ext>
            </a:extLst>
          </p:cNvPr>
          <p:cNvSpPr txBox="1"/>
          <p:nvPr/>
        </p:nvSpPr>
        <p:spPr>
          <a:xfrm>
            <a:off x="453286" y="4164873"/>
            <a:ext cx="2661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SA" sz="1400" dirty="0"/>
          </a:p>
        </p:txBody>
      </p:sp>
      <p:pic>
        <p:nvPicPr>
          <p:cNvPr id="11268" name="Picture 4" descr="هوية اليوم الوطني السعودي 91 هي لنا دار – موقع المحيط">
            <a:extLst>
              <a:ext uri="{FF2B5EF4-FFF2-40B4-BE49-F238E27FC236}">
                <a16:creationId xmlns:a16="http://schemas.microsoft.com/office/drawing/2014/main" id="{F1BD99AE-8870-4753-A0FA-9B4CFFF7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5" y="1944893"/>
            <a:ext cx="2454602" cy="20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outube icon | Myiconfinder">
            <a:hlinkClick r:id="rId6"/>
            <a:extLst>
              <a:ext uri="{FF2B5EF4-FFF2-40B4-BE49-F238E27FC236}">
                <a16:creationId xmlns:a16="http://schemas.microsoft.com/office/drawing/2014/main" id="{E49B72F1-F646-4FCC-B84A-8D7AB3A3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10" y="4012956"/>
            <a:ext cx="902690" cy="9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B489AA6D-9CB6-4FBE-8144-18025DC32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1074"/>
          <a:stretch/>
        </p:blipFill>
        <p:spPr>
          <a:xfrm rot="21059612">
            <a:off x="4067157" y="-1483377"/>
            <a:ext cx="9126844" cy="92058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70027BC-5867-4FB4-87FE-C54D55C839EA}"/>
              </a:ext>
            </a:extLst>
          </p:cNvPr>
          <p:cNvGrpSpPr/>
          <p:nvPr/>
        </p:nvGrpSpPr>
        <p:grpSpPr>
          <a:xfrm>
            <a:off x="600094" y="427450"/>
            <a:ext cx="3286106" cy="2315751"/>
            <a:chOff x="841726" y="566303"/>
            <a:chExt cx="1582549" cy="1644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فقاعة الكلام: مستطيلة 8">
              <a:extLst>
                <a:ext uri="{FF2B5EF4-FFF2-40B4-BE49-F238E27FC236}">
                  <a16:creationId xmlns:a16="http://schemas.microsoft.com/office/drawing/2014/main" id="{E0FEFC30-AC6F-42F0-8181-74EF213B3838}"/>
                </a:ext>
              </a:extLst>
            </p:cNvPr>
            <p:cNvSpPr/>
            <p:nvPr/>
          </p:nvSpPr>
          <p:spPr>
            <a:xfrm>
              <a:off x="841726" y="566303"/>
              <a:ext cx="1582549" cy="1644788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64787"/>
                <a:gd name="connsiteX1" fmla="*/ 560995 w 2204827"/>
                <a:gd name="connsiteY1" fmla="*/ 14515 h 2764787"/>
                <a:gd name="connsiteX2" fmla="*/ 560995 w 2204827"/>
                <a:gd name="connsiteY2" fmla="*/ 14515 h 2764787"/>
                <a:gd name="connsiteX3" fmla="*/ 1054144 w 2204827"/>
                <a:gd name="connsiteY3" fmla="*/ 14515 h 2764787"/>
                <a:gd name="connsiteX4" fmla="*/ 2204827 w 2204827"/>
                <a:gd name="connsiteY4" fmla="*/ 14515 h 2764787"/>
                <a:gd name="connsiteX5" fmla="*/ 2088713 w 2204827"/>
                <a:gd name="connsiteY5" fmla="*/ 2282731 h 2764787"/>
                <a:gd name="connsiteX6" fmla="*/ 1054144 w 2204827"/>
                <a:gd name="connsiteY6" fmla="*/ 2268217 h 2764787"/>
                <a:gd name="connsiteX7" fmla="*/ 1399838 w 2204827"/>
                <a:gd name="connsiteY7" fmla="*/ 2764787 h 2764787"/>
                <a:gd name="connsiteX8" fmla="*/ 735166 w 2204827"/>
                <a:gd name="connsiteY8" fmla="*/ 2282732 h 2764787"/>
                <a:gd name="connsiteX9" fmla="*/ 145142 w 2204827"/>
                <a:gd name="connsiteY9" fmla="*/ 2326274 h 2764787"/>
                <a:gd name="connsiteX10" fmla="*/ 0 w 2204827"/>
                <a:gd name="connsiteY10" fmla="*/ 0 h 27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6478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399838" y="276478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DEC94F1-AD88-499F-926A-0C8AFDE10748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224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 &amp; say</a:t>
              </a:r>
              <a:endParaRPr lang="ar-SA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suggestion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??</a:t>
              </a:r>
            </a:p>
            <a:p>
              <a:pPr algn="ctr" rtl="0"/>
              <a:endPara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Possible job</a:t>
              </a:r>
              <a:endParaRPr lang="ar-SA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5" name="رسم 24" descr="قبعة التخرج">
            <a:extLst>
              <a:ext uri="{FF2B5EF4-FFF2-40B4-BE49-F238E27FC236}">
                <a16:creationId xmlns:a16="http://schemas.microsoft.com/office/drawing/2014/main" id="{0005E5CC-82A0-4A57-9A2C-19F76F66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6340190" y="3262401"/>
            <a:ext cx="730078" cy="996285"/>
          </a:xfrm>
          <a:prstGeom prst="rect">
            <a:avLst/>
          </a:prstGeom>
        </p:spPr>
      </p:pic>
      <p:pic>
        <p:nvPicPr>
          <p:cNvPr id="26" name="Picture 8" descr="Jenny Golden memory icon">
            <a:extLst>
              <a:ext uri="{FF2B5EF4-FFF2-40B4-BE49-F238E27FC236}">
                <a16:creationId xmlns:a16="http://schemas.microsoft.com/office/drawing/2014/main" id="{72505FEA-A4D9-4843-8443-3EE4D94C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6471826" y="4358173"/>
            <a:ext cx="730078" cy="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8283829F-3476-493A-9AA0-B464CF6DD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6476343" y="5387335"/>
            <a:ext cx="1005459" cy="9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834671-7807-4C58-A3F3-C59A4DADC6EB}"/>
              </a:ext>
            </a:extLst>
          </p:cNvPr>
          <p:cNvSpPr txBox="1"/>
          <p:nvPr/>
        </p:nvSpPr>
        <p:spPr>
          <a:xfrm rot="21059612">
            <a:off x="6553882" y="402375"/>
            <a:ext cx="3657600" cy="860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A2CDE5D-7552-4752-A1EB-692D42B7A2AD}"/>
              </a:ext>
            </a:extLst>
          </p:cNvPr>
          <p:cNvSpPr txBox="1"/>
          <p:nvPr/>
        </p:nvSpPr>
        <p:spPr>
          <a:xfrm rot="21059612">
            <a:off x="7030768" y="3316788"/>
            <a:ext cx="22276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9CE4D38-76BF-410D-9918-4692497DDADE}"/>
              </a:ext>
            </a:extLst>
          </p:cNvPr>
          <p:cNvSpPr txBox="1"/>
          <p:nvPr/>
        </p:nvSpPr>
        <p:spPr>
          <a:xfrm rot="21059612">
            <a:off x="7356686" y="4015855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5156FB5-FEF2-424E-92B4-491B04585FF9}"/>
              </a:ext>
            </a:extLst>
          </p:cNvPr>
          <p:cNvSpPr txBox="1"/>
          <p:nvPr/>
        </p:nvSpPr>
        <p:spPr>
          <a:xfrm rot="21059612">
            <a:off x="7561027" y="5289839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0C40196-2F1F-4FFA-9FDF-0889BE4AA2E6}"/>
              </a:ext>
            </a:extLst>
          </p:cNvPr>
          <p:cNvSpPr txBox="1"/>
          <p:nvPr/>
        </p:nvSpPr>
        <p:spPr>
          <a:xfrm rot="21059612">
            <a:off x="7046811" y="3480166"/>
            <a:ext cx="3230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0" i="0" u="none" strike="noStrike" baseline="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Degree in journalism</a:t>
            </a:r>
            <a:endParaRPr lang="ar-SA" sz="24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96B95D8-8548-4E36-9B9E-6C402E3E97A0}"/>
              </a:ext>
            </a:extLst>
          </p:cNvPr>
          <p:cNvSpPr txBox="1"/>
          <p:nvPr/>
        </p:nvSpPr>
        <p:spPr>
          <a:xfrm rot="21059612">
            <a:off x="7251596" y="4182641"/>
            <a:ext cx="36122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at speaking in public</a:t>
            </a:r>
          </a:p>
          <a:p>
            <a:pPr algn="l" rtl="0"/>
            <a:endParaRPr lang="en-US" sz="600" dirty="0">
              <a:solidFill>
                <a:srgbClr val="3333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interested in following news</a:t>
            </a:r>
          </a:p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events</a:t>
            </a:r>
            <a:endParaRPr lang="ar-SA" sz="2000" dirty="0">
              <a:solidFill>
                <a:srgbClr val="3333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DC82C7B-21CC-4C33-ADA3-5D413498A1D8}"/>
              </a:ext>
            </a:extLst>
          </p:cNvPr>
          <p:cNvSpPr txBox="1"/>
          <p:nvPr/>
        </p:nvSpPr>
        <p:spPr>
          <a:xfrm rot="21059612">
            <a:off x="7641868" y="5418032"/>
            <a:ext cx="3230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confident</a:t>
            </a:r>
            <a:endParaRPr lang="ar-SA" sz="24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BBE6B3CB-A5AD-4EC3-AE69-0BFDA18FEC92}"/>
              </a:ext>
            </a:extLst>
          </p:cNvPr>
          <p:cNvGrpSpPr/>
          <p:nvPr/>
        </p:nvGrpSpPr>
        <p:grpSpPr>
          <a:xfrm>
            <a:off x="857422" y="3079422"/>
            <a:ext cx="4045527" cy="3050327"/>
            <a:chOff x="857422" y="3079422"/>
            <a:chExt cx="4045527" cy="305032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37BFA35-C169-4592-847F-49A59B75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7422" y="3079422"/>
              <a:ext cx="4045527" cy="3050327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248CEFA-DBB8-4CD8-AB59-311002CF1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9701" y="3214236"/>
              <a:ext cx="3768436" cy="2149887"/>
            </a:xfrm>
            <a:prstGeom prst="rect">
              <a:avLst/>
            </a:prstGeom>
          </p:spPr>
        </p:pic>
      </p:grpSp>
      <p:pic>
        <p:nvPicPr>
          <p:cNvPr id="41" name="3">
            <a:extLst>
              <a:ext uri="{FF2B5EF4-FFF2-40B4-BE49-F238E27FC236}">
                <a16:creationId xmlns:a16="http://schemas.microsoft.com/office/drawing/2014/main" id="{149F9BAC-1D00-4F2F-83D1-8AD16A0E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8808" y="2854361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E16FD57D-C6A4-4DFF-895B-623289CA9137}"/>
              </a:ext>
            </a:extLst>
          </p:cNvPr>
          <p:cNvGrpSpPr/>
          <p:nvPr/>
        </p:nvGrpSpPr>
        <p:grpSpPr>
          <a:xfrm>
            <a:off x="4319261" y="567947"/>
            <a:ext cx="5035207" cy="3259676"/>
            <a:chOff x="841726" y="566303"/>
            <a:chExt cx="1582549" cy="15788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فقاعة الكلام: مستطيلة 8">
              <a:extLst>
                <a:ext uri="{FF2B5EF4-FFF2-40B4-BE49-F238E27FC236}">
                  <a16:creationId xmlns:a16="http://schemas.microsoft.com/office/drawing/2014/main" id="{022AEC9E-F24C-4AA3-AE32-CB83719DAC2C}"/>
                </a:ext>
              </a:extLst>
            </p:cNvPr>
            <p:cNvSpPr/>
            <p:nvPr/>
          </p:nvSpPr>
          <p:spPr>
            <a:xfrm>
              <a:off x="841726" y="566303"/>
              <a:ext cx="1582549" cy="157886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145142 w 2204827"/>
                <a:gd name="connsiteY9" fmla="*/ 2326274 h 2653978"/>
                <a:gd name="connsiteX10" fmla="*/ 0 w 2204827"/>
                <a:gd name="connsiteY10" fmla="*/ 0 h 2653978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62520 w 2204827"/>
                <a:gd name="connsiteY9" fmla="*/ 2385361 h 2653978"/>
                <a:gd name="connsiteX10" fmla="*/ 0 w 2204827"/>
                <a:gd name="connsiteY10" fmla="*/ 0 h 265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5397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92246" y="2653978"/>
                  </a:lnTo>
                  <a:lnTo>
                    <a:pt x="735166" y="2282732"/>
                  </a:lnTo>
                  <a:lnTo>
                    <a:pt x="62520" y="2385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F5533F66-9529-470D-9788-788261388B69}"/>
                </a:ext>
              </a:extLst>
            </p:cNvPr>
            <p:cNvSpPr txBox="1"/>
            <p:nvPr/>
          </p:nvSpPr>
          <p:spPr>
            <a:xfrm>
              <a:off x="878823" y="647035"/>
              <a:ext cx="1457883" cy="1296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i="1" dirty="0">
                  <a:latin typeface="+mj-lt"/>
                </a:rPr>
                <a:t>* TV reporter</a:t>
              </a:r>
            </a:p>
            <a:p>
              <a:pPr algn="ctr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 TV reporter needs to be confident and has to be comfortable in front of the cameras, and should be interested in following news</a:t>
              </a:r>
            </a:p>
            <a:p>
              <a:pPr algn="ctr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events.</a:t>
              </a:r>
              <a:endParaRPr lang="ar-S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9E15B0C1-AE06-4F13-A3C6-6A909D417049}"/>
              </a:ext>
            </a:extLst>
          </p:cNvPr>
          <p:cNvSpPr txBox="1"/>
          <p:nvPr/>
        </p:nvSpPr>
        <p:spPr>
          <a:xfrm>
            <a:off x="-26928" y="5422459"/>
            <a:ext cx="2695699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TV reporter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47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B489AA6D-9CB6-4FBE-8144-18025DC32E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7B9A"/>
              </a:clrFrom>
              <a:clrTo>
                <a:srgbClr val="007B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1074"/>
          <a:stretch/>
        </p:blipFill>
        <p:spPr>
          <a:xfrm rot="21059612">
            <a:off x="-900884" y="-1483378"/>
            <a:ext cx="9126844" cy="92058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70027BC-5867-4FB4-87FE-C54D55C839EA}"/>
              </a:ext>
            </a:extLst>
          </p:cNvPr>
          <p:cNvGrpSpPr/>
          <p:nvPr/>
        </p:nvGrpSpPr>
        <p:grpSpPr>
          <a:xfrm>
            <a:off x="7724525" y="394391"/>
            <a:ext cx="3286106" cy="2353851"/>
            <a:chOff x="841726" y="566303"/>
            <a:chExt cx="1582549" cy="1671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فقاعة الكلام: مستطيلة 8">
              <a:extLst>
                <a:ext uri="{FF2B5EF4-FFF2-40B4-BE49-F238E27FC236}">
                  <a16:creationId xmlns:a16="http://schemas.microsoft.com/office/drawing/2014/main" id="{E0FEFC30-AC6F-42F0-8181-74EF213B3838}"/>
                </a:ext>
              </a:extLst>
            </p:cNvPr>
            <p:cNvSpPr/>
            <p:nvPr/>
          </p:nvSpPr>
          <p:spPr>
            <a:xfrm>
              <a:off x="841726" y="566303"/>
              <a:ext cx="1582549" cy="167184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64787"/>
                <a:gd name="connsiteX1" fmla="*/ 560995 w 2204827"/>
                <a:gd name="connsiteY1" fmla="*/ 14515 h 2764787"/>
                <a:gd name="connsiteX2" fmla="*/ 560995 w 2204827"/>
                <a:gd name="connsiteY2" fmla="*/ 14515 h 2764787"/>
                <a:gd name="connsiteX3" fmla="*/ 1054144 w 2204827"/>
                <a:gd name="connsiteY3" fmla="*/ 14515 h 2764787"/>
                <a:gd name="connsiteX4" fmla="*/ 2204827 w 2204827"/>
                <a:gd name="connsiteY4" fmla="*/ 14515 h 2764787"/>
                <a:gd name="connsiteX5" fmla="*/ 2088713 w 2204827"/>
                <a:gd name="connsiteY5" fmla="*/ 2282731 h 2764787"/>
                <a:gd name="connsiteX6" fmla="*/ 1054144 w 2204827"/>
                <a:gd name="connsiteY6" fmla="*/ 2268217 h 2764787"/>
                <a:gd name="connsiteX7" fmla="*/ 1399838 w 2204827"/>
                <a:gd name="connsiteY7" fmla="*/ 2764787 h 2764787"/>
                <a:gd name="connsiteX8" fmla="*/ 735166 w 2204827"/>
                <a:gd name="connsiteY8" fmla="*/ 2282732 h 2764787"/>
                <a:gd name="connsiteX9" fmla="*/ 145142 w 2204827"/>
                <a:gd name="connsiteY9" fmla="*/ 2326274 h 2764787"/>
                <a:gd name="connsiteX10" fmla="*/ 0 w 2204827"/>
                <a:gd name="connsiteY10" fmla="*/ 0 h 2764787"/>
                <a:gd name="connsiteX0" fmla="*/ 0 w 2204827"/>
                <a:gd name="connsiteY0" fmla="*/ 0 h 2810275"/>
                <a:gd name="connsiteX1" fmla="*/ 560995 w 2204827"/>
                <a:gd name="connsiteY1" fmla="*/ 14515 h 2810275"/>
                <a:gd name="connsiteX2" fmla="*/ 560995 w 2204827"/>
                <a:gd name="connsiteY2" fmla="*/ 14515 h 2810275"/>
                <a:gd name="connsiteX3" fmla="*/ 1054144 w 2204827"/>
                <a:gd name="connsiteY3" fmla="*/ 14515 h 2810275"/>
                <a:gd name="connsiteX4" fmla="*/ 2204827 w 2204827"/>
                <a:gd name="connsiteY4" fmla="*/ 14515 h 2810275"/>
                <a:gd name="connsiteX5" fmla="*/ 2088713 w 2204827"/>
                <a:gd name="connsiteY5" fmla="*/ 2282731 h 2810275"/>
                <a:gd name="connsiteX6" fmla="*/ 1054144 w 2204827"/>
                <a:gd name="connsiteY6" fmla="*/ 2268217 h 2810275"/>
                <a:gd name="connsiteX7" fmla="*/ 556247 w 2204827"/>
                <a:gd name="connsiteY7" fmla="*/ 2810275 h 2810275"/>
                <a:gd name="connsiteX8" fmla="*/ 735166 w 2204827"/>
                <a:gd name="connsiteY8" fmla="*/ 2282732 h 2810275"/>
                <a:gd name="connsiteX9" fmla="*/ 145142 w 2204827"/>
                <a:gd name="connsiteY9" fmla="*/ 2326274 h 2810275"/>
                <a:gd name="connsiteX10" fmla="*/ 0 w 2204827"/>
                <a:gd name="connsiteY10" fmla="*/ 0 h 281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1027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556247" y="2810275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DEC94F1-AD88-499F-926A-0C8AFDE10748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224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 &amp; say</a:t>
              </a:r>
              <a:endParaRPr lang="ar-SA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suggestion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??</a:t>
              </a:r>
            </a:p>
            <a:p>
              <a:pPr algn="ctr" rtl="0"/>
              <a:endPara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Possible job</a:t>
              </a:r>
              <a:endParaRPr lang="ar-SA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5" name="رسم 24" descr="قبعة التخرج">
            <a:extLst>
              <a:ext uri="{FF2B5EF4-FFF2-40B4-BE49-F238E27FC236}">
                <a16:creationId xmlns:a16="http://schemas.microsoft.com/office/drawing/2014/main" id="{0005E5CC-82A0-4A57-9A2C-19F76F66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1372149" y="3262400"/>
            <a:ext cx="730078" cy="996285"/>
          </a:xfrm>
          <a:prstGeom prst="rect">
            <a:avLst/>
          </a:prstGeom>
        </p:spPr>
      </p:pic>
      <p:pic>
        <p:nvPicPr>
          <p:cNvPr id="26" name="Picture 8" descr="Jenny Golden memory icon">
            <a:extLst>
              <a:ext uri="{FF2B5EF4-FFF2-40B4-BE49-F238E27FC236}">
                <a16:creationId xmlns:a16="http://schemas.microsoft.com/office/drawing/2014/main" id="{72505FEA-A4D9-4843-8443-3EE4D94C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1503785" y="4358172"/>
            <a:ext cx="730078" cy="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8283829F-3476-493A-9AA0-B464CF6DD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1508302" y="5387334"/>
            <a:ext cx="1005459" cy="9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834671-7807-4C58-A3F3-C59A4DADC6EB}"/>
              </a:ext>
            </a:extLst>
          </p:cNvPr>
          <p:cNvSpPr txBox="1"/>
          <p:nvPr/>
        </p:nvSpPr>
        <p:spPr>
          <a:xfrm rot="21059612">
            <a:off x="1585841" y="402374"/>
            <a:ext cx="3657600" cy="860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A2CDE5D-7552-4752-A1EB-692D42B7A2AD}"/>
              </a:ext>
            </a:extLst>
          </p:cNvPr>
          <p:cNvSpPr txBox="1"/>
          <p:nvPr/>
        </p:nvSpPr>
        <p:spPr>
          <a:xfrm rot="21059612">
            <a:off x="2062727" y="3316787"/>
            <a:ext cx="22276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9CE4D38-76BF-410D-9918-4692497DDADE}"/>
              </a:ext>
            </a:extLst>
          </p:cNvPr>
          <p:cNvSpPr txBox="1"/>
          <p:nvPr/>
        </p:nvSpPr>
        <p:spPr>
          <a:xfrm rot="21059612">
            <a:off x="2409895" y="4148426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5156FB5-FEF2-424E-92B4-491B04585FF9}"/>
              </a:ext>
            </a:extLst>
          </p:cNvPr>
          <p:cNvSpPr txBox="1"/>
          <p:nvPr/>
        </p:nvSpPr>
        <p:spPr>
          <a:xfrm rot="21059612">
            <a:off x="2592986" y="5289838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0C40196-2F1F-4FFA-9FDF-0889BE4AA2E6}"/>
              </a:ext>
            </a:extLst>
          </p:cNvPr>
          <p:cNvSpPr txBox="1"/>
          <p:nvPr/>
        </p:nvSpPr>
        <p:spPr>
          <a:xfrm rot="21059612">
            <a:off x="2080583" y="3371140"/>
            <a:ext cx="4020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0" i="0" u="none" strike="noStrike" baseline="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degree in secretarial studies, </a:t>
            </a:r>
          </a:p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Course in typing</a:t>
            </a:r>
            <a:endParaRPr lang="ar-SA" sz="20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96B95D8-8548-4E36-9B9E-6C402E3E97A0}"/>
              </a:ext>
            </a:extLst>
          </p:cNvPr>
          <p:cNvSpPr txBox="1"/>
          <p:nvPr/>
        </p:nvSpPr>
        <p:spPr>
          <a:xfrm rot="21059612">
            <a:off x="2300358" y="4329526"/>
            <a:ext cx="42217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2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at using computer, interpersonal skills</a:t>
            </a:r>
            <a:endParaRPr lang="ar-SA" sz="22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DC82C7B-21CC-4C33-ADA3-5D413498A1D8}"/>
              </a:ext>
            </a:extLst>
          </p:cNvPr>
          <p:cNvSpPr txBox="1"/>
          <p:nvPr/>
        </p:nvSpPr>
        <p:spPr>
          <a:xfrm rot="21059612">
            <a:off x="2687692" y="5402190"/>
            <a:ext cx="3230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Creative, organized, hardworking</a:t>
            </a:r>
            <a:endParaRPr lang="ar-SA" sz="20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DAE5CA96-E5D2-4D58-9869-78CED2DDC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194" y="2861612"/>
            <a:ext cx="4448700" cy="2521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3">
            <a:extLst>
              <a:ext uri="{FF2B5EF4-FFF2-40B4-BE49-F238E27FC236}">
                <a16:creationId xmlns:a16="http://schemas.microsoft.com/office/drawing/2014/main" id="{149F9BAC-1D00-4F2F-83D1-8AD16A0E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677" y="2555284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E16FD57D-C6A4-4DFF-895B-623289CA9137}"/>
              </a:ext>
            </a:extLst>
          </p:cNvPr>
          <p:cNvGrpSpPr/>
          <p:nvPr/>
        </p:nvGrpSpPr>
        <p:grpSpPr>
          <a:xfrm>
            <a:off x="2363521" y="-77571"/>
            <a:ext cx="5035207" cy="3259676"/>
            <a:chOff x="841726" y="566303"/>
            <a:chExt cx="1582549" cy="15788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فقاعة الكلام: مستطيلة 8">
              <a:extLst>
                <a:ext uri="{FF2B5EF4-FFF2-40B4-BE49-F238E27FC236}">
                  <a16:creationId xmlns:a16="http://schemas.microsoft.com/office/drawing/2014/main" id="{022AEC9E-F24C-4AA3-AE32-CB83719DAC2C}"/>
                </a:ext>
              </a:extLst>
            </p:cNvPr>
            <p:cNvSpPr/>
            <p:nvPr/>
          </p:nvSpPr>
          <p:spPr>
            <a:xfrm>
              <a:off x="841726" y="566303"/>
              <a:ext cx="1582549" cy="157886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145142 w 2204827"/>
                <a:gd name="connsiteY9" fmla="*/ 2326274 h 2653978"/>
                <a:gd name="connsiteX10" fmla="*/ 0 w 2204827"/>
                <a:gd name="connsiteY10" fmla="*/ 0 h 2653978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62520 w 2204827"/>
                <a:gd name="connsiteY9" fmla="*/ 2385361 h 2653978"/>
                <a:gd name="connsiteX10" fmla="*/ 0 w 2204827"/>
                <a:gd name="connsiteY10" fmla="*/ 0 h 265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5397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92246" y="2653978"/>
                  </a:lnTo>
                  <a:lnTo>
                    <a:pt x="735166" y="2282732"/>
                  </a:lnTo>
                  <a:lnTo>
                    <a:pt x="62520" y="2385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F5533F66-9529-470D-9788-788261388B69}"/>
                </a:ext>
              </a:extLst>
            </p:cNvPr>
            <p:cNvSpPr txBox="1"/>
            <p:nvPr/>
          </p:nvSpPr>
          <p:spPr>
            <a:xfrm>
              <a:off x="915008" y="732655"/>
              <a:ext cx="1457883" cy="939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i="1" dirty="0">
                  <a:latin typeface="+mj-lt"/>
                </a:rPr>
                <a:t>* Secretary</a:t>
              </a:r>
            </a:p>
            <a:p>
              <a:pPr algn="ctr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 secretary has to have skill in typing, needs to be creative and organized, and should know how to deal with people.</a:t>
              </a:r>
              <a:endParaRPr lang="ar-S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9E15B0C1-AE06-4F13-A3C6-6A909D417049}"/>
              </a:ext>
            </a:extLst>
          </p:cNvPr>
          <p:cNvSpPr txBox="1"/>
          <p:nvPr/>
        </p:nvSpPr>
        <p:spPr>
          <a:xfrm>
            <a:off x="9925843" y="4192455"/>
            <a:ext cx="2369968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Secretary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2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9" y="1930618"/>
            <a:ext cx="32523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Listening</a:t>
            </a:r>
            <a:endParaRPr lang="ar-SA" sz="3600" dirty="0">
              <a:latin typeface="Aharoni" panose="02010803020104030203" pitchFamily="2" charset="-79"/>
            </a:endParaRPr>
          </a:p>
        </p:txBody>
      </p:sp>
      <p:pic>
        <p:nvPicPr>
          <p:cNvPr id="5" name="Picture 4" descr="Listening Icon #416587 - Free Icons Library">
            <a:extLst>
              <a:ext uri="{FF2B5EF4-FFF2-40B4-BE49-F238E27FC236}">
                <a16:creationId xmlns:a16="http://schemas.microsoft.com/office/drawing/2014/main" id="{511677BE-8154-4450-98CC-A30E6F58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47" y="3130947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972368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7232496-513F-4024-AB51-2E16BCD8D5EE}"/>
              </a:ext>
            </a:extLst>
          </p:cNvPr>
          <p:cNvGrpSpPr/>
          <p:nvPr/>
        </p:nvGrpSpPr>
        <p:grpSpPr>
          <a:xfrm>
            <a:off x="4098092" y="1938524"/>
            <a:ext cx="3912459" cy="3400526"/>
            <a:chOff x="1185988" y="1953038"/>
            <a:chExt cx="3912459" cy="3400526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id="{FAA89316-36C4-4559-B518-F01D65B5F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1475" y="1953038"/>
              <a:ext cx="3846972" cy="3284772"/>
            </a:xfrm>
            <a:prstGeom prst="rect">
              <a:avLst/>
            </a:prstGeom>
          </p:spPr>
        </p:pic>
        <p:pic>
          <p:nvPicPr>
            <p:cNvPr id="4" name="그래픽 17">
              <a:extLst>
                <a:ext uri="{FF2B5EF4-FFF2-40B4-BE49-F238E27FC236}">
                  <a16:creationId xmlns:a16="http://schemas.microsoft.com/office/drawing/2014/main" id="{E3CA1C26-598D-4DA7-BBAF-4C859A66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5988" y="1953038"/>
              <a:ext cx="3767662" cy="3400526"/>
            </a:xfrm>
            <a:prstGeom prst="rect">
              <a:avLst/>
            </a:prstGeom>
          </p:spPr>
        </p:pic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1FCB0D8-697D-4E2E-81C6-BE764FF34061}"/>
              </a:ext>
            </a:extLst>
          </p:cNvPr>
          <p:cNvSpPr txBox="1"/>
          <p:nvPr/>
        </p:nvSpPr>
        <p:spPr>
          <a:xfrm>
            <a:off x="4062880" y="881943"/>
            <a:ext cx="3670483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rtl="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You are going to </a:t>
            </a:r>
          </a:p>
          <a:p>
            <a:pPr algn="ctr" rtl="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listen to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a job interview </a:t>
            </a:r>
            <a:endParaRPr lang="ko-KR" altLang="en-US" sz="2000" dirty="0">
              <a:solidFill>
                <a:srgbClr val="FF0000"/>
              </a:solidFill>
              <a:latin typeface="+mj-lt"/>
              <a:cs typeface="MV Boli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0EFF6C38-31BB-40C0-83CE-6062287DF24A}"/>
              </a:ext>
            </a:extLst>
          </p:cNvPr>
          <p:cNvSpPr txBox="1"/>
          <p:nvPr/>
        </p:nvSpPr>
        <p:spPr>
          <a:xfrm>
            <a:off x="24457" y="920863"/>
            <a:ext cx="2695699" cy="461665"/>
          </a:xfrm>
          <a:prstGeom prst="rect">
            <a:avLst/>
          </a:prstGeom>
          <a:solidFill>
            <a:srgbClr val="FF3E7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BOOKS CLOSED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55C600D-0244-437D-903F-397BFEA7D45A}"/>
              </a:ext>
            </a:extLst>
          </p:cNvPr>
          <p:cNvSpPr txBox="1"/>
          <p:nvPr/>
        </p:nvSpPr>
        <p:spPr>
          <a:xfrm>
            <a:off x="4440767" y="2617182"/>
            <a:ext cx="3292596" cy="224676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rtl="0"/>
            <a:r>
              <a:rPr lang="en-US" altLang="ko-KR" sz="2000" dirty="0">
                <a:solidFill>
                  <a:srgbClr val="007B9A"/>
                </a:solidFill>
                <a:latin typeface="+mj-lt"/>
                <a:cs typeface="MV Boli" pitchFamily="2" charset="0"/>
              </a:rPr>
              <a:t>Candidate’s</a:t>
            </a:r>
            <a:r>
              <a:rPr lang="ko-KR" altLang="en-US" sz="2000" dirty="0">
                <a:solidFill>
                  <a:srgbClr val="007B9A"/>
                </a:solidFill>
                <a:latin typeface="+mj-lt"/>
                <a:cs typeface="MV Boli" pitchFamily="2" charset="0"/>
              </a:rPr>
              <a:t> </a:t>
            </a:r>
            <a:r>
              <a:rPr lang="en-US" altLang="ko-KR" sz="2000" dirty="0">
                <a:solidFill>
                  <a:srgbClr val="007B9A"/>
                </a:solidFill>
                <a:latin typeface="+mj-lt"/>
                <a:cs typeface="MV Boli" pitchFamily="2" charset="0"/>
              </a:rPr>
              <a:t>name</a:t>
            </a:r>
          </a:p>
          <a:p>
            <a:pPr rtl="0"/>
            <a:r>
              <a:rPr lang="en-US" altLang="ko-K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Education</a:t>
            </a:r>
          </a:p>
          <a:p>
            <a:pPr algn="ctr" rtl="0"/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Skills</a:t>
            </a:r>
          </a:p>
          <a:p>
            <a:pPr algn="l" rtl="0"/>
            <a:r>
              <a:rPr lang="en-US" altLang="ko-K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Experience</a:t>
            </a:r>
          </a:p>
          <a:p>
            <a:pPr algn="ctr" rtl="0"/>
            <a:r>
              <a:rPr lang="en-US" altLang="ko-KR" sz="2000" dirty="0">
                <a:solidFill>
                  <a:srgbClr val="3333FF"/>
                </a:solidFill>
                <a:latin typeface="+mj-lt"/>
                <a:cs typeface="MV Boli" pitchFamily="2" charset="0"/>
              </a:rPr>
              <a:t>Working hours</a:t>
            </a:r>
          </a:p>
          <a:p>
            <a:pPr rtl="0"/>
            <a:r>
              <a:rPr lang="en-US" altLang="ko-KR" sz="2000" dirty="0">
                <a:solidFill>
                  <a:srgbClr val="00B050"/>
                </a:solidFill>
                <a:latin typeface="+mj-lt"/>
                <a:cs typeface="MV Boli" pitchFamily="2" charset="0"/>
              </a:rPr>
              <a:t>Salary</a:t>
            </a:r>
          </a:p>
          <a:p>
            <a:pPr algn="l" rtl="0"/>
            <a:r>
              <a:rPr lang="en-US" altLang="ko-KR" sz="2000" dirty="0">
                <a:latin typeface="+mj-lt"/>
                <a:cs typeface="MV Boli" pitchFamily="2" charset="0"/>
              </a:rPr>
              <a:t>job description</a:t>
            </a:r>
          </a:p>
        </p:txBody>
      </p:sp>
      <p:pic>
        <p:nvPicPr>
          <p:cNvPr id="10" name="Picture 4" descr="Listening Icon #416587 - Free Icons Library">
            <a:extLst>
              <a:ext uri="{FF2B5EF4-FFF2-40B4-BE49-F238E27FC236}">
                <a16:creationId xmlns:a16="http://schemas.microsoft.com/office/drawing/2014/main" id="{7B69B808-7107-4259-8760-49FA8AC44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96" y="863210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F4F3991-714C-41A5-BEE2-89A40F0F6395}"/>
              </a:ext>
            </a:extLst>
          </p:cNvPr>
          <p:cNvGrpSpPr/>
          <p:nvPr/>
        </p:nvGrpSpPr>
        <p:grpSpPr>
          <a:xfrm>
            <a:off x="8346738" y="889454"/>
            <a:ext cx="2786900" cy="2247448"/>
            <a:chOff x="841726" y="566304"/>
            <a:chExt cx="1582549" cy="1403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فقاعة الكلام: مستطيلة 8">
              <a:extLst>
                <a:ext uri="{FF2B5EF4-FFF2-40B4-BE49-F238E27FC236}">
                  <a16:creationId xmlns:a16="http://schemas.microsoft.com/office/drawing/2014/main" id="{EA8EF8BF-7386-448B-97F4-953C71F87EDE}"/>
                </a:ext>
              </a:extLst>
            </p:cNvPr>
            <p:cNvSpPr/>
            <p:nvPr/>
          </p:nvSpPr>
          <p:spPr>
            <a:xfrm>
              <a:off x="841726" y="566304"/>
              <a:ext cx="1582549" cy="140319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5577B4A4-908D-4C90-A991-FFC6BA9629ED}"/>
                </a:ext>
              </a:extLst>
            </p:cNvPr>
            <p:cNvSpPr txBox="1"/>
            <p:nvPr/>
          </p:nvSpPr>
          <p:spPr>
            <a:xfrm>
              <a:off x="883999" y="791045"/>
              <a:ext cx="1540276" cy="67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Listen and answer</a:t>
              </a:r>
              <a:endParaRPr lang="ar-SA" sz="3200" dirty="0">
                <a:latin typeface="+mj-lt"/>
              </a:endParaRPr>
            </a:p>
          </p:txBody>
        </p:sp>
      </p:grpSp>
      <p:pic>
        <p:nvPicPr>
          <p:cNvPr id="5122" name="Picture 2" descr="أخطاء ارتكبتها ملك في (فرصة تانية) احذر أن تقوم بها أثناء مقابلات العمل -  تريندات">
            <a:extLst>
              <a:ext uri="{FF2B5EF4-FFF2-40B4-BE49-F238E27FC236}">
                <a16:creationId xmlns:a16="http://schemas.microsoft.com/office/drawing/2014/main" id="{3C94D27D-8315-4581-9A09-F8C80A5B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3" y="3729682"/>
            <a:ext cx="3421402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رسم 14" descr="قبعة التخرج">
            <a:extLst>
              <a:ext uri="{FF2B5EF4-FFF2-40B4-BE49-F238E27FC236}">
                <a16:creationId xmlns:a16="http://schemas.microsoft.com/office/drawing/2014/main" id="{784BEB4C-F073-4D6F-9823-94177DDB7F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6782" y="2501428"/>
            <a:ext cx="419554" cy="572536"/>
          </a:xfrm>
          <a:prstGeom prst="rect">
            <a:avLst/>
          </a:prstGeom>
        </p:spPr>
      </p:pic>
      <p:pic>
        <p:nvPicPr>
          <p:cNvPr id="16" name="Picture 8" descr="Jenny Golden memory icon">
            <a:extLst>
              <a:ext uri="{FF2B5EF4-FFF2-40B4-BE49-F238E27FC236}">
                <a16:creationId xmlns:a16="http://schemas.microsoft.com/office/drawing/2014/main" id="{EB93C74F-B119-47FF-97E9-56666829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75" y="2987802"/>
            <a:ext cx="595399" cy="59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 | Practice Makes Perfect">
            <a:extLst>
              <a:ext uri="{FF2B5EF4-FFF2-40B4-BE49-F238E27FC236}">
                <a16:creationId xmlns:a16="http://schemas.microsoft.com/office/drawing/2014/main" id="{B8706AD2-F677-4007-BE2A-08375B133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6897404" y="3636868"/>
            <a:ext cx="498932" cy="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رسم 17" descr="المال">
            <a:extLst>
              <a:ext uri="{FF2B5EF4-FFF2-40B4-BE49-F238E27FC236}">
                <a16:creationId xmlns:a16="http://schemas.microsoft.com/office/drawing/2014/main" id="{0D540810-A421-414E-8444-3274D35880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18152" y="4385014"/>
            <a:ext cx="536814" cy="536814"/>
          </a:xfrm>
          <a:prstGeom prst="rect">
            <a:avLst/>
          </a:prstGeom>
        </p:spPr>
      </p:pic>
      <p:pic>
        <p:nvPicPr>
          <p:cNvPr id="20" name="MG Bk 1 F-SA_'16_1-16">
            <a:hlinkClick r:id="" action="ppaction://media"/>
            <a:extLst>
              <a:ext uri="{FF2B5EF4-FFF2-40B4-BE49-F238E27FC236}">
                <a16:creationId xmlns:a16="http://schemas.microsoft.com/office/drawing/2014/main" id="{76BC82C4-0173-4EC2-9023-0C6CC6A89A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04203" y="920863"/>
            <a:ext cx="609600" cy="609600"/>
          </a:xfrm>
          <a:prstGeom prst="rect">
            <a:avLst/>
          </a:prstGeom>
        </p:spPr>
      </p:pic>
      <p:pic>
        <p:nvPicPr>
          <p:cNvPr id="5124" name="Picture 4" descr="Theme Icon #432668 - Free Icons Library">
            <a:extLst>
              <a:ext uri="{FF2B5EF4-FFF2-40B4-BE49-F238E27FC236}">
                <a16:creationId xmlns:a16="http://schemas.microsoft.com/office/drawing/2014/main" id="{A983E3DF-E631-4EA3-92EB-F1A177CA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79" y="4190602"/>
            <a:ext cx="501216" cy="4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7C6B64A-9AC4-45E0-88D2-66BFDBF0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9976" y="3161536"/>
            <a:ext cx="553651" cy="5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5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7159419-3DA8-494A-A9B1-197FCE278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22"/>
          <a:stretch/>
        </p:blipFill>
        <p:spPr>
          <a:xfrm>
            <a:off x="726840" y="1322473"/>
            <a:ext cx="11184744" cy="4848902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DE04D4B-1D79-4BD4-BB72-A7EA0D10FD8D}"/>
              </a:ext>
            </a:extLst>
          </p:cNvPr>
          <p:cNvGrpSpPr/>
          <p:nvPr/>
        </p:nvGrpSpPr>
        <p:grpSpPr>
          <a:xfrm>
            <a:off x="2639242" y="219562"/>
            <a:ext cx="2566742" cy="1193542"/>
            <a:chOff x="841726" y="566303"/>
            <a:chExt cx="1582549" cy="1278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3EACE51A-A499-4012-A703-1B26EB8449D3}"/>
                </a:ext>
              </a:extLst>
            </p:cNvPr>
            <p:cNvSpPr/>
            <p:nvPr/>
          </p:nvSpPr>
          <p:spPr>
            <a:xfrm>
              <a:off x="841726" y="566303"/>
              <a:ext cx="1582549" cy="127885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86415"/>
                <a:gd name="connsiteX1" fmla="*/ 560995 w 2204827"/>
                <a:gd name="connsiteY1" fmla="*/ 14515 h 2686415"/>
                <a:gd name="connsiteX2" fmla="*/ 560995 w 2204827"/>
                <a:gd name="connsiteY2" fmla="*/ 14515 h 2686415"/>
                <a:gd name="connsiteX3" fmla="*/ 1054144 w 2204827"/>
                <a:gd name="connsiteY3" fmla="*/ 14515 h 2686415"/>
                <a:gd name="connsiteX4" fmla="*/ 2204827 w 2204827"/>
                <a:gd name="connsiteY4" fmla="*/ 14515 h 2686415"/>
                <a:gd name="connsiteX5" fmla="*/ 2088713 w 2204827"/>
                <a:gd name="connsiteY5" fmla="*/ 2282731 h 2686415"/>
                <a:gd name="connsiteX6" fmla="*/ 1054144 w 2204827"/>
                <a:gd name="connsiteY6" fmla="*/ 2268217 h 2686415"/>
                <a:gd name="connsiteX7" fmla="*/ 1315721 w 2204827"/>
                <a:gd name="connsiteY7" fmla="*/ 2686415 h 2686415"/>
                <a:gd name="connsiteX8" fmla="*/ 735166 w 2204827"/>
                <a:gd name="connsiteY8" fmla="*/ 2282732 h 2686415"/>
                <a:gd name="connsiteX9" fmla="*/ 145142 w 2204827"/>
                <a:gd name="connsiteY9" fmla="*/ 2326274 h 2686415"/>
                <a:gd name="connsiteX10" fmla="*/ 0 w 2204827"/>
                <a:gd name="connsiteY10" fmla="*/ 0 h 268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8641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315721" y="2686415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73BA1DAE-9356-4FDD-960F-03B531EC18F7}"/>
                </a:ext>
              </a:extLst>
            </p:cNvPr>
            <p:cNvSpPr txBox="1"/>
            <p:nvPr/>
          </p:nvSpPr>
          <p:spPr>
            <a:xfrm>
              <a:off x="883999" y="635794"/>
              <a:ext cx="1540276" cy="678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Listen &amp; Complete</a:t>
              </a:r>
              <a:endParaRPr lang="ar-SA" sz="2400" dirty="0">
                <a:latin typeface="+mj-lt"/>
              </a:endParaRPr>
            </a:p>
          </p:txBody>
        </p:sp>
      </p:grpSp>
      <p:pic>
        <p:nvPicPr>
          <p:cNvPr id="9" name="Picture 4" descr="Listening Icon #416587 - Free Icons Library">
            <a:extLst>
              <a:ext uri="{FF2B5EF4-FFF2-40B4-BE49-F238E27FC236}">
                <a16:creationId xmlns:a16="http://schemas.microsoft.com/office/drawing/2014/main" id="{D003E865-31C8-4E17-A48B-AC98FEA9C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4" y="324172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C228178-CBB8-463D-9F3B-384B95E14162}"/>
              </a:ext>
            </a:extLst>
          </p:cNvPr>
          <p:cNvSpPr txBox="1"/>
          <p:nvPr/>
        </p:nvSpPr>
        <p:spPr>
          <a:xfrm>
            <a:off x="2406151" y="2986827"/>
            <a:ext cx="3547867" cy="612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15" name="مؤشر">
            <a:extLst>
              <a:ext uri="{FF2B5EF4-FFF2-40B4-BE49-F238E27FC236}">
                <a16:creationId xmlns:a16="http://schemas.microsoft.com/office/drawing/2014/main" id="{E5F67404-4879-42E4-A9EF-0B9752E4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790908" y="3373913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D31459F-8AB3-4AD7-B879-7ADBA27FA201}"/>
              </a:ext>
            </a:extLst>
          </p:cNvPr>
          <p:cNvSpPr txBox="1"/>
          <p:nvPr/>
        </p:nvSpPr>
        <p:spPr>
          <a:xfrm>
            <a:off x="1767842" y="3705914"/>
            <a:ext cx="3730748" cy="648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17" name="مؤشر">
            <a:extLst>
              <a:ext uri="{FF2B5EF4-FFF2-40B4-BE49-F238E27FC236}">
                <a16:creationId xmlns:a16="http://schemas.microsoft.com/office/drawing/2014/main" id="{7FBF3277-59EE-4A43-908C-B762F7F6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790908" y="4114977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AB0B04F-EB59-41FB-BE07-DA6FBABAA80D}"/>
              </a:ext>
            </a:extLst>
          </p:cNvPr>
          <p:cNvSpPr txBox="1"/>
          <p:nvPr/>
        </p:nvSpPr>
        <p:spPr>
          <a:xfrm>
            <a:off x="824375" y="5120999"/>
            <a:ext cx="4381609" cy="900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19" name="مؤشر">
            <a:extLst>
              <a:ext uri="{FF2B5EF4-FFF2-40B4-BE49-F238E27FC236}">
                <a16:creationId xmlns:a16="http://schemas.microsoft.com/office/drawing/2014/main" id="{3F1A8039-DB67-4002-8D9E-D84DF666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790908" y="4904328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DF6053-BF04-44E9-A89C-DFCB5072EBF5}"/>
              </a:ext>
            </a:extLst>
          </p:cNvPr>
          <p:cNvSpPr txBox="1"/>
          <p:nvPr/>
        </p:nvSpPr>
        <p:spPr>
          <a:xfrm>
            <a:off x="8558784" y="2288098"/>
            <a:ext cx="3054094" cy="504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21" name="مؤشر">
            <a:extLst>
              <a:ext uri="{FF2B5EF4-FFF2-40B4-BE49-F238E27FC236}">
                <a16:creationId xmlns:a16="http://schemas.microsoft.com/office/drawing/2014/main" id="{A823D0D6-2F5F-46A1-BF28-3E26643C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6298502" y="2632849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C0E87E5-9BD8-4FB3-93B9-A53D86162067}"/>
              </a:ext>
            </a:extLst>
          </p:cNvPr>
          <p:cNvSpPr txBox="1"/>
          <p:nvPr/>
        </p:nvSpPr>
        <p:spPr>
          <a:xfrm>
            <a:off x="8558784" y="3014154"/>
            <a:ext cx="3054094" cy="504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23" name="مؤشر">
            <a:extLst>
              <a:ext uri="{FF2B5EF4-FFF2-40B4-BE49-F238E27FC236}">
                <a16:creationId xmlns:a16="http://schemas.microsoft.com/office/drawing/2014/main" id="{9EA50905-DD7F-46F5-9B9C-015A3789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6298502" y="3358905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3836F55-B006-4C00-A08C-5DAB4F75931F}"/>
              </a:ext>
            </a:extLst>
          </p:cNvPr>
          <p:cNvSpPr txBox="1"/>
          <p:nvPr/>
        </p:nvSpPr>
        <p:spPr>
          <a:xfrm>
            <a:off x="6601378" y="4354550"/>
            <a:ext cx="5011500" cy="1296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25" name="مؤشر">
            <a:extLst>
              <a:ext uri="{FF2B5EF4-FFF2-40B4-BE49-F238E27FC236}">
                <a16:creationId xmlns:a16="http://schemas.microsoft.com/office/drawing/2014/main" id="{2B3C7EEF-E5E1-406E-B3D9-DAD889B5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6298502" y="4194665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أخطاء ارتكبتها ملك في (فرصة تانية) احذر أن تقوم بها أثناء مقابلات العمل -  تريندات">
            <a:extLst>
              <a:ext uri="{FF2B5EF4-FFF2-40B4-BE49-F238E27FC236}">
                <a16:creationId xmlns:a16="http://schemas.microsoft.com/office/drawing/2014/main" id="{897F7280-2998-42A3-B344-C2CCC25C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83" y="-31171"/>
            <a:ext cx="2336864" cy="15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رسم 26" descr="قبعة التخرج">
            <a:extLst>
              <a:ext uri="{FF2B5EF4-FFF2-40B4-BE49-F238E27FC236}">
                <a16:creationId xmlns:a16="http://schemas.microsoft.com/office/drawing/2014/main" id="{DF3300AA-AE78-49F8-BB21-E8175DCE20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8357" y="2935725"/>
            <a:ext cx="419554" cy="572536"/>
          </a:xfrm>
          <a:prstGeom prst="rect">
            <a:avLst/>
          </a:prstGeom>
        </p:spPr>
      </p:pic>
      <p:pic>
        <p:nvPicPr>
          <p:cNvPr id="28" name="Picture 8" descr="Jenny Golden memory icon">
            <a:extLst>
              <a:ext uri="{FF2B5EF4-FFF2-40B4-BE49-F238E27FC236}">
                <a16:creationId xmlns:a16="http://schemas.microsoft.com/office/drawing/2014/main" id="{364C7FC7-3DCE-422B-89C8-5918182B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3" y="3820898"/>
            <a:ext cx="498521" cy="4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ome | Practice Makes Perfect">
            <a:extLst>
              <a:ext uri="{FF2B5EF4-FFF2-40B4-BE49-F238E27FC236}">
                <a16:creationId xmlns:a16="http://schemas.microsoft.com/office/drawing/2014/main" id="{3E16A88A-081B-4DC6-B722-C87F82D77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11148228" y="2293395"/>
            <a:ext cx="498932" cy="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رسم 29" descr="المال">
            <a:extLst>
              <a:ext uri="{FF2B5EF4-FFF2-40B4-BE49-F238E27FC236}">
                <a16:creationId xmlns:a16="http://schemas.microsoft.com/office/drawing/2014/main" id="{E0AA3614-A9AF-41D5-AA6E-6D5ED9A3E4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64993" y="3059728"/>
            <a:ext cx="536814" cy="536814"/>
          </a:xfrm>
          <a:prstGeom prst="rect">
            <a:avLst/>
          </a:prstGeom>
        </p:spPr>
      </p:pic>
      <p:pic>
        <p:nvPicPr>
          <p:cNvPr id="31" name="MG Bk 1 F-SA_'16_1-16">
            <a:hlinkClick r:id="" action="ppaction://media"/>
            <a:extLst>
              <a:ext uri="{FF2B5EF4-FFF2-40B4-BE49-F238E27FC236}">
                <a16:creationId xmlns:a16="http://schemas.microsoft.com/office/drawing/2014/main" id="{E11D0AB4-2879-4202-9540-B5519179D7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6551" y="477964"/>
            <a:ext cx="609600" cy="609600"/>
          </a:xfrm>
          <a:prstGeom prst="rect">
            <a:avLst/>
          </a:prstGeom>
        </p:spPr>
      </p:pic>
      <p:pic>
        <p:nvPicPr>
          <p:cNvPr id="32" name="Picture 4" descr="Theme Icon #432668 - Free Icons Library">
            <a:extLst>
              <a:ext uri="{FF2B5EF4-FFF2-40B4-BE49-F238E27FC236}">
                <a16:creationId xmlns:a16="http://schemas.microsoft.com/office/drawing/2014/main" id="{D6C0C4BD-EAED-49F2-AD3F-1AF97D22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28" y="3764235"/>
            <a:ext cx="501216" cy="4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79413F2-AB9B-4141-8838-A6AEAB5A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711" y="4581724"/>
            <a:ext cx="553651" cy="5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F1A6960-69DE-4BA3-A8FA-6A56BF46F2CF}"/>
              </a:ext>
            </a:extLst>
          </p:cNvPr>
          <p:cNvGrpSpPr/>
          <p:nvPr/>
        </p:nvGrpSpPr>
        <p:grpSpPr>
          <a:xfrm>
            <a:off x="5370053" y="219562"/>
            <a:ext cx="2498179" cy="1549442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فقاعة الكلام: مستطيلة 8">
              <a:extLst>
                <a:ext uri="{FF2B5EF4-FFF2-40B4-BE49-F238E27FC236}">
                  <a16:creationId xmlns:a16="http://schemas.microsoft.com/office/drawing/2014/main" id="{95543DDB-0BF1-495E-8F10-51E72E2B2670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59CF3668-B36E-4AB6-ADDC-F558C77741EF}"/>
                </a:ext>
              </a:extLst>
            </p:cNvPr>
            <p:cNvSpPr txBox="1"/>
            <p:nvPr/>
          </p:nvSpPr>
          <p:spPr>
            <a:xfrm>
              <a:off x="862862" y="856543"/>
              <a:ext cx="1540276" cy="8592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Student’s book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24</a:t>
              </a:r>
              <a:endParaRPr lang="ar-SA" sz="3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6" grpId="0" animBg="1"/>
          <p:bldP spid="18" grpId="0" animBg="1"/>
          <p:bldP spid="20" grpId="0" animBg="1"/>
          <p:bldP spid="22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6" grpId="0" animBg="1"/>
          <p:bldP spid="18" grpId="0" animBg="1"/>
          <p:bldP spid="20" grpId="0" animBg="1"/>
          <p:bldP spid="22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C311A50-8646-4814-BEAD-1469A2CCF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98" y="1840224"/>
            <a:ext cx="2231836" cy="2185169"/>
          </a:xfrm>
          <a:prstGeom prst="rect">
            <a:avLst/>
          </a:prstGeom>
        </p:spPr>
      </p:pic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655180" y="1467322"/>
            <a:ext cx="32523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Pronunciation</a:t>
            </a:r>
            <a:endParaRPr lang="ar-SA" sz="3600" dirty="0">
              <a:latin typeface="Aharoni" panose="02010803020104030203" pitchFamily="2" charset="-79"/>
            </a:endParaRPr>
          </a:p>
        </p:txBody>
      </p:sp>
      <p:pic>
        <p:nvPicPr>
          <p:cNvPr id="8194" name="Picture 2" descr="Pronunciation Icon #408742 - Free Icons Library">
            <a:extLst>
              <a:ext uri="{FF2B5EF4-FFF2-40B4-BE49-F238E27FC236}">
                <a16:creationId xmlns:a16="http://schemas.microsoft.com/office/drawing/2014/main" id="{8EC8B5F8-4EED-4F5F-872E-023E7CC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55" y="2502408"/>
            <a:ext cx="926592" cy="9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">
            <a:extLst>
              <a:ext uri="{FF2B5EF4-FFF2-40B4-BE49-F238E27FC236}">
                <a16:creationId xmlns:a16="http://schemas.microsoft.com/office/drawing/2014/main" id="{EE1EBFAF-CE13-47B3-BDB7-3206653E72E4}"/>
              </a:ext>
            </a:extLst>
          </p:cNvPr>
          <p:cNvSpPr txBox="1">
            <a:spLocks/>
          </p:cNvSpPr>
          <p:nvPr/>
        </p:nvSpPr>
        <p:spPr>
          <a:xfrm>
            <a:off x="4072838" y="3429000"/>
            <a:ext cx="420435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sounds</a:t>
            </a:r>
          </a:p>
          <a:p>
            <a:pPr algn="ctr" rtl="0">
              <a:lnSpc>
                <a:spcPct val="100000"/>
              </a:lnSpc>
            </a:pPr>
            <a:r>
              <a:rPr lang="en-US" sz="2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;  /n/  ;  /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</a:t>
            </a:r>
            <a:endParaRPr lang="zh-CN" altLang="en-US" sz="22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824332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07300D0-DA7D-4D35-9EF8-F0B0A18B2EE9}"/>
              </a:ext>
            </a:extLst>
          </p:cNvPr>
          <p:cNvSpPr/>
          <p:nvPr/>
        </p:nvSpPr>
        <p:spPr>
          <a:xfrm>
            <a:off x="6017134" y="1369187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A6B470-59B2-437A-8371-50FBB49D590A}"/>
              </a:ext>
            </a:extLst>
          </p:cNvPr>
          <p:cNvSpPr/>
          <p:nvPr/>
        </p:nvSpPr>
        <p:spPr>
          <a:xfrm>
            <a:off x="8417512" y="4002659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A6C7E2-CF60-4FCD-844D-E2BC6CDEC493}"/>
              </a:ext>
            </a:extLst>
          </p:cNvPr>
          <p:cNvSpPr/>
          <p:nvPr/>
        </p:nvSpPr>
        <p:spPr>
          <a:xfrm>
            <a:off x="9240472" y="1277747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57151F5-E8C2-44E8-8EC7-010659AA1386}"/>
              </a:ext>
            </a:extLst>
          </p:cNvPr>
          <p:cNvSpPr/>
          <p:nvPr/>
        </p:nvSpPr>
        <p:spPr>
          <a:xfrm>
            <a:off x="5905960" y="2605330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E05ED2D-1C83-43C4-B05F-48502E3F0EF3}"/>
              </a:ext>
            </a:extLst>
          </p:cNvPr>
          <p:cNvSpPr/>
          <p:nvPr/>
        </p:nvSpPr>
        <p:spPr>
          <a:xfrm>
            <a:off x="8410531" y="2605330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1006EB-408E-43A9-AE0B-80E54E942CBC}"/>
              </a:ext>
            </a:extLst>
          </p:cNvPr>
          <p:cNvSpPr/>
          <p:nvPr/>
        </p:nvSpPr>
        <p:spPr>
          <a:xfrm>
            <a:off x="7022724" y="5207263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8837F11-BB1F-42D0-8A83-AEEE6AFFC306}"/>
              </a:ext>
            </a:extLst>
          </p:cNvPr>
          <p:cNvGrpSpPr/>
          <p:nvPr/>
        </p:nvGrpSpPr>
        <p:grpSpPr>
          <a:xfrm>
            <a:off x="1670093" y="433454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فقاعة الكلام: مستطيلة 8">
              <a:extLst>
                <a:ext uri="{FF2B5EF4-FFF2-40B4-BE49-F238E27FC236}">
                  <a16:creationId xmlns:a16="http://schemas.microsoft.com/office/drawing/2014/main" id="{EFEE6C03-E2AE-4C2A-AF89-9A0B5CF3FB48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01CA69C-D4A0-4C0C-BA12-896366F9BBBA}"/>
                </a:ext>
              </a:extLst>
            </p:cNvPr>
            <p:cNvSpPr txBox="1"/>
            <p:nvPr/>
          </p:nvSpPr>
          <p:spPr>
            <a:xfrm>
              <a:off x="883999" y="797778"/>
              <a:ext cx="1540276" cy="101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C84FC8-953F-47A9-A5DB-55457A1EF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62" y="539243"/>
            <a:ext cx="5262552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5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A0DA5B6D-EC9A-49E2-91AC-288A876B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47" b="34518"/>
          <a:stretch/>
        </p:blipFill>
        <p:spPr>
          <a:xfrm>
            <a:off x="1400914" y="2135243"/>
            <a:ext cx="6743474" cy="3381002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07300D0-DA7D-4D35-9EF8-F0B0A18B2EE9}"/>
              </a:ext>
            </a:extLst>
          </p:cNvPr>
          <p:cNvSpPr/>
          <p:nvPr/>
        </p:nvSpPr>
        <p:spPr>
          <a:xfrm>
            <a:off x="7138798" y="1417955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A6B470-59B2-437A-8371-50FBB49D590A}"/>
              </a:ext>
            </a:extLst>
          </p:cNvPr>
          <p:cNvSpPr/>
          <p:nvPr/>
        </p:nvSpPr>
        <p:spPr>
          <a:xfrm>
            <a:off x="9539176" y="4051427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A6C7E2-CF60-4FCD-844D-E2BC6CDEC493}"/>
              </a:ext>
            </a:extLst>
          </p:cNvPr>
          <p:cNvSpPr/>
          <p:nvPr/>
        </p:nvSpPr>
        <p:spPr>
          <a:xfrm>
            <a:off x="10362136" y="1326515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57151F5-E8C2-44E8-8EC7-010659AA1386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5AE137B-6D49-400D-AA1A-200C95234158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E05ED2D-1C83-43C4-B05F-48502E3F0EF3}"/>
              </a:ext>
            </a:extLst>
          </p:cNvPr>
          <p:cNvSpPr/>
          <p:nvPr/>
        </p:nvSpPr>
        <p:spPr>
          <a:xfrm>
            <a:off x="9532195" y="2654098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1006EB-408E-43A9-AE0B-80E54E942CBC}"/>
              </a:ext>
            </a:extLst>
          </p:cNvPr>
          <p:cNvSpPr/>
          <p:nvPr/>
        </p:nvSpPr>
        <p:spPr>
          <a:xfrm>
            <a:off x="8144388" y="5256031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8837F11-BB1F-42D0-8A83-AEEE6AFFC306}"/>
              </a:ext>
            </a:extLst>
          </p:cNvPr>
          <p:cNvGrpSpPr/>
          <p:nvPr/>
        </p:nvGrpSpPr>
        <p:grpSpPr>
          <a:xfrm>
            <a:off x="2791757" y="482222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فقاعة الكلام: مستطيلة 8">
              <a:extLst>
                <a:ext uri="{FF2B5EF4-FFF2-40B4-BE49-F238E27FC236}">
                  <a16:creationId xmlns:a16="http://schemas.microsoft.com/office/drawing/2014/main" id="{EFEE6C03-E2AE-4C2A-AF89-9A0B5CF3FB48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01CA69C-D4A0-4C0C-BA12-896366F9BBBA}"/>
                </a:ext>
              </a:extLst>
            </p:cNvPr>
            <p:cNvSpPr txBox="1"/>
            <p:nvPr/>
          </p:nvSpPr>
          <p:spPr>
            <a:xfrm>
              <a:off x="883999" y="797778"/>
              <a:ext cx="1540276" cy="101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C84FC8-953F-47A9-A5DB-55457A1EF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588011"/>
            <a:ext cx="5262552" cy="5152516"/>
          </a:xfrm>
          <a:prstGeom prst="rect">
            <a:avLst/>
          </a:prstGeom>
        </p:spPr>
      </p:pic>
      <p:pic>
        <p:nvPicPr>
          <p:cNvPr id="16" name="MG Bk 1 F-SA_'16_1-17 p24 b">
            <a:hlinkClick r:id="" action="ppaction://media"/>
            <a:extLst>
              <a:ext uri="{FF2B5EF4-FFF2-40B4-BE49-F238E27FC236}">
                <a16:creationId xmlns:a16="http://schemas.microsoft.com/office/drawing/2014/main" id="{1AE33B2B-4A59-431E-9749-0ABAEB778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2" end="2354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94" y="3450517"/>
            <a:ext cx="609600" cy="609600"/>
          </a:xfrm>
          <a:prstGeom prst="rect">
            <a:avLst/>
          </a:prstGeom>
        </p:spPr>
      </p:pic>
      <p:pic>
        <p:nvPicPr>
          <p:cNvPr id="17" name="Picture 2" descr="Pronunciation Icon #408742 - Free Icons Library">
            <a:extLst>
              <a:ext uri="{FF2B5EF4-FFF2-40B4-BE49-F238E27FC236}">
                <a16:creationId xmlns:a16="http://schemas.microsoft.com/office/drawing/2014/main" id="{33EFC59E-1B2C-4538-9691-EDF4A623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94" y="2704094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stening Icon #416587 - Free Icons Library">
            <a:extLst>
              <a:ext uri="{FF2B5EF4-FFF2-40B4-BE49-F238E27FC236}">
                <a16:creationId xmlns:a16="http://schemas.microsoft.com/office/drawing/2014/main" id="{31059191-B42F-4346-A662-E8230F3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8" y="2700986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233">
            <a:extLst>
              <a:ext uri="{FF2B5EF4-FFF2-40B4-BE49-F238E27FC236}">
                <a16:creationId xmlns:a16="http://schemas.microsoft.com/office/drawing/2014/main" id="{5148378B-5CB3-46F5-A995-FE46A253F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13"/>
          <a:stretch/>
        </p:blipFill>
        <p:spPr>
          <a:xfrm>
            <a:off x="1456894" y="6965201"/>
            <a:ext cx="6849431" cy="18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A0DA5B6D-EC9A-49E2-91AC-288A876B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47" b="34518"/>
          <a:stretch/>
        </p:blipFill>
        <p:spPr>
          <a:xfrm>
            <a:off x="1400914" y="-363986"/>
            <a:ext cx="6743474" cy="3381002"/>
          </a:xfrm>
          <a:prstGeom prst="rect">
            <a:avLst/>
          </a:prstGeom>
        </p:spPr>
      </p:pic>
      <p:pic>
        <p:nvPicPr>
          <p:cNvPr id="20" name="صورة 233">
            <a:extLst>
              <a:ext uri="{FF2B5EF4-FFF2-40B4-BE49-F238E27FC236}">
                <a16:creationId xmlns:a16="http://schemas.microsoft.com/office/drawing/2014/main" id="{7F33199B-20AF-4F1D-8F38-24CD8D45F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13"/>
          <a:stretch/>
        </p:blipFill>
        <p:spPr>
          <a:xfrm>
            <a:off x="1456894" y="3356476"/>
            <a:ext cx="6849431" cy="1868425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07300D0-DA7D-4D35-9EF8-F0B0A18B2EE9}"/>
              </a:ext>
            </a:extLst>
          </p:cNvPr>
          <p:cNvSpPr/>
          <p:nvPr/>
        </p:nvSpPr>
        <p:spPr>
          <a:xfrm>
            <a:off x="7138798" y="1417955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A6B470-59B2-437A-8371-50FBB49D590A}"/>
              </a:ext>
            </a:extLst>
          </p:cNvPr>
          <p:cNvSpPr/>
          <p:nvPr/>
        </p:nvSpPr>
        <p:spPr>
          <a:xfrm>
            <a:off x="9539176" y="4051427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A6C7E2-CF60-4FCD-844D-E2BC6CDEC493}"/>
              </a:ext>
            </a:extLst>
          </p:cNvPr>
          <p:cNvSpPr/>
          <p:nvPr/>
        </p:nvSpPr>
        <p:spPr>
          <a:xfrm>
            <a:off x="10362136" y="1326515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57151F5-E8C2-44E8-8EC7-010659AA1386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5AE137B-6D49-400D-AA1A-200C95234158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E05ED2D-1C83-43C4-B05F-48502E3F0EF3}"/>
              </a:ext>
            </a:extLst>
          </p:cNvPr>
          <p:cNvSpPr/>
          <p:nvPr/>
        </p:nvSpPr>
        <p:spPr>
          <a:xfrm>
            <a:off x="9532195" y="2654098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1006EB-408E-43A9-AE0B-80E54E942CBC}"/>
              </a:ext>
            </a:extLst>
          </p:cNvPr>
          <p:cNvSpPr/>
          <p:nvPr/>
        </p:nvSpPr>
        <p:spPr>
          <a:xfrm>
            <a:off x="8144388" y="5256031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8837F11-BB1F-42D0-8A83-AEEE6AFFC306}"/>
              </a:ext>
            </a:extLst>
          </p:cNvPr>
          <p:cNvGrpSpPr/>
          <p:nvPr/>
        </p:nvGrpSpPr>
        <p:grpSpPr>
          <a:xfrm>
            <a:off x="2791757" y="-2017007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فقاعة الكلام: مستطيلة 8">
              <a:extLst>
                <a:ext uri="{FF2B5EF4-FFF2-40B4-BE49-F238E27FC236}">
                  <a16:creationId xmlns:a16="http://schemas.microsoft.com/office/drawing/2014/main" id="{EFEE6C03-E2AE-4C2A-AF89-9A0B5CF3FB48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01CA69C-D4A0-4C0C-BA12-896366F9BBBA}"/>
                </a:ext>
              </a:extLst>
            </p:cNvPr>
            <p:cNvSpPr txBox="1"/>
            <p:nvPr/>
          </p:nvSpPr>
          <p:spPr>
            <a:xfrm>
              <a:off x="883999" y="797778"/>
              <a:ext cx="1540276" cy="101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C84FC8-953F-47A9-A5DB-55457A1EF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588011"/>
            <a:ext cx="5262552" cy="5152516"/>
          </a:xfrm>
          <a:prstGeom prst="rect">
            <a:avLst/>
          </a:prstGeom>
        </p:spPr>
      </p:pic>
      <p:pic>
        <p:nvPicPr>
          <p:cNvPr id="16" name="MG Bk 1 F-SA_'16_1-17 p24 b">
            <a:hlinkClick r:id="" action="ppaction://media"/>
            <a:extLst>
              <a:ext uri="{FF2B5EF4-FFF2-40B4-BE49-F238E27FC236}">
                <a16:creationId xmlns:a16="http://schemas.microsoft.com/office/drawing/2014/main" id="{1AE33B2B-4A59-431E-9749-0ABAEB778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94" y="951288"/>
            <a:ext cx="609600" cy="609600"/>
          </a:xfrm>
          <a:prstGeom prst="rect">
            <a:avLst/>
          </a:prstGeom>
        </p:spPr>
      </p:pic>
      <p:pic>
        <p:nvPicPr>
          <p:cNvPr id="17" name="Picture 2" descr="Pronunciation Icon #408742 - Free Icons Library">
            <a:extLst>
              <a:ext uri="{FF2B5EF4-FFF2-40B4-BE49-F238E27FC236}">
                <a16:creationId xmlns:a16="http://schemas.microsoft.com/office/drawing/2014/main" id="{33EFC59E-1B2C-4538-9691-EDF4A623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65" y="204864"/>
            <a:ext cx="747635" cy="7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stening Icon #416587 - Free Icons Library">
            <a:extLst>
              <a:ext uri="{FF2B5EF4-FFF2-40B4-BE49-F238E27FC236}">
                <a16:creationId xmlns:a16="http://schemas.microsoft.com/office/drawing/2014/main" id="{31059191-B42F-4346-A662-E8230F3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8" y="201757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5316497-6912-4BF1-9F07-EA9EC62B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78503"/>
            <a:ext cx="1937762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NFOGRAPHIC: PRACTICE MAKES PERFECT - Blog">
            <a:extLst>
              <a:ext uri="{FF2B5EF4-FFF2-40B4-BE49-F238E27FC236}">
                <a16:creationId xmlns:a16="http://schemas.microsoft.com/office/drawing/2014/main" id="{3E4EBC81-07D5-411F-B6D4-23169568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183650"/>
              </a:clrFrom>
              <a:clrTo>
                <a:srgbClr val="1836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5" y="5382591"/>
            <a:ext cx="1054943" cy="5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21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8" y="1732480"/>
            <a:ext cx="32523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</a:p>
          <a:p>
            <a:pPr algn="ctr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About You</a:t>
            </a:r>
            <a:endParaRPr lang="ar-SA" sz="3600" dirty="0">
              <a:latin typeface="Aharoni" panose="02010803020104030203" pitchFamily="2" charset="-79"/>
            </a:endParaRPr>
          </a:p>
        </p:txBody>
      </p:sp>
      <p:pic>
        <p:nvPicPr>
          <p:cNvPr id="7" name="Picture 2" descr="interview-clipart-Interview | Granada Preparatory School">
            <a:extLst>
              <a:ext uri="{FF2B5EF4-FFF2-40B4-BE49-F238E27FC236}">
                <a16:creationId xmlns:a16="http://schemas.microsoft.com/office/drawing/2014/main" id="{36A3C46B-1BD1-41CB-B44B-2C439AAF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86" y="2932809"/>
            <a:ext cx="1829627" cy="140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940203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5" y="239464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629945" y="3361448"/>
            <a:ext cx="5115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+mj-lt"/>
                <a:ea typeface="黑体" panose="02010609060101010101" pitchFamily="49" charset="-122"/>
              </a:rPr>
              <a:t>4 Language in Context</a:t>
            </a:r>
          </a:p>
          <a:p>
            <a:pPr algn="l" rtl="0"/>
            <a:r>
              <a:rPr lang="en-US" sz="2000" dirty="0">
                <a:latin typeface="+mj-lt"/>
                <a:ea typeface="黑体" panose="02010609060101010101" pitchFamily="49" charset="-122"/>
              </a:rPr>
              <a:t>5 Listening</a:t>
            </a:r>
          </a:p>
          <a:p>
            <a:pPr algn="l" rtl="0"/>
            <a:r>
              <a:rPr lang="en-US" sz="2000" dirty="0">
                <a:latin typeface="+mj-lt"/>
                <a:ea typeface="黑体" panose="02010609060101010101" pitchFamily="49" charset="-122"/>
              </a:rPr>
              <a:t>6 Pronunciation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E96C72CF-5987-4A75-80E6-8B6C7A85B34F}"/>
              </a:ext>
            </a:extLst>
          </p:cNvPr>
          <p:cNvSpPr txBox="1"/>
          <p:nvPr/>
        </p:nvSpPr>
        <p:spPr>
          <a:xfrm rot="14237306" flipH="1">
            <a:off x="272462" y="-112293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65C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5" name="مربع 22">
            <a:extLst>
              <a:ext uri="{FF2B5EF4-FFF2-40B4-BE49-F238E27FC236}">
                <a16:creationId xmlns:a16="http://schemas.microsoft.com/office/drawing/2014/main" id="{6ACB36F7-EF67-44B4-B78E-4E69ADCD1F61}"/>
              </a:ext>
            </a:extLst>
          </p:cNvPr>
          <p:cNvSpPr txBox="1">
            <a:spLocks/>
          </p:cNvSpPr>
          <p:nvPr/>
        </p:nvSpPr>
        <p:spPr>
          <a:xfrm>
            <a:off x="-77836" y="72214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in pairs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1F40D6E-9818-4184-A970-C2EFCA9E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871" y="338223"/>
            <a:ext cx="6503885" cy="5222161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FA17B69-2450-4E80-811C-BA3DC41B06E0}"/>
              </a:ext>
            </a:extLst>
          </p:cNvPr>
          <p:cNvGrpSpPr/>
          <p:nvPr/>
        </p:nvGrpSpPr>
        <p:grpSpPr>
          <a:xfrm rot="628110">
            <a:off x="4587668" y="-238589"/>
            <a:ext cx="6034660" cy="6810164"/>
            <a:chOff x="319000" y="1053951"/>
            <a:chExt cx="11411510" cy="4742548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C3915700-F9A3-43AE-8989-0AB82561634C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E11ABFCB-5AB4-434C-9AB9-2E2333486BE0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4" name="رابط مستقيم 13">
                <a:extLst>
                  <a:ext uri="{FF2B5EF4-FFF2-40B4-BE49-F238E27FC236}">
                    <a16:creationId xmlns:a16="http://schemas.microsoft.com/office/drawing/2014/main" id="{06F228E4-DE2D-40EA-9476-4FD71569D1A3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رابط مستقيم 14">
                <a:extLst>
                  <a:ext uri="{FF2B5EF4-FFF2-40B4-BE49-F238E27FC236}">
                    <a16:creationId xmlns:a16="http://schemas.microsoft.com/office/drawing/2014/main" id="{04FC5768-634E-4058-B526-166A39029FA6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رابط مستقيم 15">
                <a:extLst>
                  <a:ext uri="{FF2B5EF4-FFF2-40B4-BE49-F238E27FC236}">
                    <a16:creationId xmlns:a16="http://schemas.microsoft.com/office/drawing/2014/main" id="{BFF4DDDD-51BD-495B-8B62-175742990A4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A3C98244-E8AB-46F6-9C30-D98E7FACC68B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9" name="رابط مستقيم 8">
                <a:extLst>
                  <a:ext uri="{FF2B5EF4-FFF2-40B4-BE49-F238E27FC236}">
                    <a16:creationId xmlns:a16="http://schemas.microsoft.com/office/drawing/2014/main" id="{D847F796-DFA1-48A4-8BB7-E56CBE591FBC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" name="رابط مستقيم 9">
                <a:extLst>
                  <a:ext uri="{FF2B5EF4-FFF2-40B4-BE49-F238E27FC236}">
                    <a16:creationId xmlns:a16="http://schemas.microsoft.com/office/drawing/2014/main" id="{17AB315C-6E32-43B6-A0BD-0F2175B8FAAF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1" name="رابط مستقيم 10">
                <a:extLst>
                  <a:ext uri="{FF2B5EF4-FFF2-40B4-BE49-F238E27FC236}">
                    <a16:creationId xmlns:a16="http://schemas.microsoft.com/office/drawing/2014/main" id="{ABD61336-B201-47EE-A690-A142EEB57F42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3A9CEF5A-AAD5-442D-A0ED-400A779E3BA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 descr="interview-clipart-Interview | Granada Preparatory School">
            <a:extLst>
              <a:ext uri="{FF2B5EF4-FFF2-40B4-BE49-F238E27FC236}">
                <a16:creationId xmlns:a16="http://schemas.microsoft.com/office/drawing/2014/main" id="{3EAD3598-01FE-4892-ABA9-381E7F0F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1" y="3474063"/>
            <a:ext cx="4330432" cy="33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me | Practice Makes Perfect">
            <a:extLst>
              <a:ext uri="{FF2B5EF4-FFF2-40B4-BE49-F238E27FC236}">
                <a16:creationId xmlns:a16="http://schemas.microsoft.com/office/drawing/2014/main" id="{C9B74299-1C32-4784-868B-1F331BEB9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1830839" y="1883785"/>
            <a:ext cx="1181896" cy="12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35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2056517B-1068-4DC9-9484-FFC07B892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2" y="311727"/>
            <a:ext cx="585267" cy="5206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8" y="233527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1234375" y="245472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Create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3609521" y="2379988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job profile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02391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1578161" y="314336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Complete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3953306" y="3068628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chart from a job interview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D5ED77-1CE6-4F5D-BE08-C22AD056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20" y="371255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F47BC4D0-C5E3-438C-85DC-4E88A6BCAF66}"/>
              </a:ext>
            </a:extLst>
          </p:cNvPr>
          <p:cNvSpPr txBox="1">
            <a:spLocks/>
          </p:cNvSpPr>
          <p:nvPr/>
        </p:nvSpPr>
        <p:spPr>
          <a:xfrm>
            <a:off x="1921947" y="383200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Differentiate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537A7920-0BC9-4C24-816E-6B730B877136}"/>
              </a:ext>
            </a:extLst>
          </p:cNvPr>
          <p:cNvSpPr txBox="1">
            <a:spLocks/>
          </p:cNvSpPr>
          <p:nvPr/>
        </p:nvSpPr>
        <p:spPr>
          <a:xfrm>
            <a:off x="4297093" y="3757268"/>
            <a:ext cx="7923770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the sounds   </a:t>
            </a:r>
            <a:r>
              <a:rPr lang="en-US" sz="2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;  /n/  ;  /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</a:t>
            </a:r>
            <a:endParaRPr lang="zh-CN" altLang="en-US" sz="22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9" y="1930618"/>
            <a:ext cx="325234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Language in context</a:t>
            </a:r>
            <a:endParaRPr lang="ar-SA" sz="3600" dirty="0">
              <a:latin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7390"/>
      </p:ext>
    </p:extLst>
  </p:cSld>
  <p:clrMapOvr>
    <a:masterClrMapping/>
  </p:clrMapOvr>
  <p:transition spd="slow" advClick="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3666" r="5077" b="4649"/>
          <a:stretch/>
        </p:blipFill>
        <p:spPr>
          <a:xfrm rot="21059612">
            <a:off x="4465951" y="89991"/>
            <a:ext cx="6233757" cy="6287727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6441295" y="3348944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6570750" y="3947728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6411217" y="4579315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97F2573-F0F4-4A3B-975F-526F3B90F22D}"/>
              </a:ext>
            </a:extLst>
          </p:cNvPr>
          <p:cNvGrpSpPr/>
          <p:nvPr/>
        </p:nvGrpSpPr>
        <p:grpSpPr>
          <a:xfrm>
            <a:off x="1696019" y="814440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6412FD0B-497D-4162-9B97-94A802465E1F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649DFA2-0A17-4335-A41E-B75AA6805872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426125D-E587-473F-9327-8E12FB9D76B2}"/>
              </a:ext>
            </a:extLst>
          </p:cNvPr>
          <p:cNvGrpSpPr/>
          <p:nvPr/>
        </p:nvGrpSpPr>
        <p:grpSpPr>
          <a:xfrm>
            <a:off x="2905144" y="1856200"/>
            <a:ext cx="1582549" cy="209798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5E242D78-C8EB-4A8D-9C78-CC2D9EE753D6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C3C4A5C-7303-42AF-A66C-263DCC88480F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30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for?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BA63AC-9F9B-45E4-8AD1-4C7229C0B607}"/>
              </a:ext>
            </a:extLst>
          </p:cNvPr>
          <p:cNvGrpSpPr/>
          <p:nvPr/>
        </p:nvGrpSpPr>
        <p:grpSpPr>
          <a:xfrm>
            <a:off x="1005397" y="3346630"/>
            <a:ext cx="2462649" cy="1644990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فقاعة الكلام: مستطيلة 8">
              <a:extLst>
                <a:ext uri="{FF2B5EF4-FFF2-40B4-BE49-F238E27FC236}">
                  <a16:creationId xmlns:a16="http://schemas.microsoft.com/office/drawing/2014/main" id="{32C6EE32-3722-4BD7-BF8D-E41B14213CE5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2598380-0AE3-4A75-A9DE-BFDEF61341E5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138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do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highlight?</a:t>
              </a:r>
              <a:endParaRPr lang="ar-SA" sz="3200" dirty="0">
                <a:latin typeface="+mj-lt"/>
              </a:endParaRP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 rot="21059612">
            <a:off x="5754029" y="1024329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 rot="21059612">
            <a:off x="7022856" y="3320215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 rot="21059612">
            <a:off x="7105491" y="3894179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 rot="21059612">
            <a:off x="7199047" y="4595987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303194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15154" r="23615" b="16579"/>
          <a:stretch/>
        </p:blipFill>
        <p:spPr>
          <a:xfrm>
            <a:off x="1083392" y="322693"/>
            <a:ext cx="4853604" cy="6212614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180" y="3474500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19" y="4428433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1878446" y="5180250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>
            <a:off x="1681394" y="813412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>
            <a:off x="2675998" y="3730920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>
            <a:off x="2633862" y="4569442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>
            <a:off x="2677437" y="5367708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D72C8DC-46EA-418E-AEEF-2A84A9FA5C80}"/>
              </a:ext>
            </a:extLst>
          </p:cNvPr>
          <p:cNvSpPr txBox="1"/>
          <p:nvPr/>
        </p:nvSpPr>
        <p:spPr>
          <a:xfrm>
            <a:off x="6534998" y="1038923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Qualifications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3" name="2">
            <a:extLst>
              <a:ext uri="{FF2B5EF4-FFF2-40B4-BE49-F238E27FC236}">
                <a16:creationId xmlns:a16="http://schemas.microsoft.com/office/drawing/2014/main" id="{6D574CBE-1C13-4E7B-8706-D22DCA0E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8992" y="2544054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33144E1-7E44-491F-9F19-E3F0DF38BC9E}"/>
              </a:ext>
            </a:extLst>
          </p:cNvPr>
          <p:cNvGrpSpPr/>
          <p:nvPr/>
        </p:nvGrpSpPr>
        <p:grpSpPr>
          <a:xfrm>
            <a:off x="5357821" y="1654783"/>
            <a:ext cx="3473256" cy="2088396"/>
            <a:chOff x="841726" y="556800"/>
            <a:chExt cx="1582549" cy="15405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فقاعة الكلام: مستطيلة 8">
              <a:extLst>
                <a:ext uri="{FF2B5EF4-FFF2-40B4-BE49-F238E27FC236}">
                  <a16:creationId xmlns:a16="http://schemas.microsoft.com/office/drawing/2014/main" id="{94CA74A1-23E8-495C-B689-598F5B8D1029}"/>
                </a:ext>
              </a:extLst>
            </p:cNvPr>
            <p:cNvSpPr/>
            <p:nvPr/>
          </p:nvSpPr>
          <p:spPr>
            <a:xfrm>
              <a:off x="841726" y="566303"/>
              <a:ext cx="1582549" cy="153108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054144 w 2204827"/>
                <a:gd name="connsiteY6" fmla="*/ 2268217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1549425 w 2204827"/>
                <a:gd name="connsiteY8" fmla="*/ 2193070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549425 w 2204827"/>
                <a:gd name="connsiteY8" fmla="*/ 219307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452682 w 2204827"/>
                <a:gd name="connsiteY8" fmla="*/ 226480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573655"/>
                <a:gd name="connsiteX1" fmla="*/ 560995 w 2204827"/>
                <a:gd name="connsiteY1" fmla="*/ 14515 h 2573655"/>
                <a:gd name="connsiteX2" fmla="*/ 560995 w 2204827"/>
                <a:gd name="connsiteY2" fmla="*/ 14515 h 2573655"/>
                <a:gd name="connsiteX3" fmla="*/ 1054144 w 2204827"/>
                <a:gd name="connsiteY3" fmla="*/ 14515 h 2573655"/>
                <a:gd name="connsiteX4" fmla="*/ 2204827 w 2204827"/>
                <a:gd name="connsiteY4" fmla="*/ 14515 h 2573655"/>
                <a:gd name="connsiteX5" fmla="*/ 2088713 w 2204827"/>
                <a:gd name="connsiteY5" fmla="*/ 2282731 h 2573655"/>
                <a:gd name="connsiteX6" fmla="*/ 1787784 w 2204827"/>
                <a:gd name="connsiteY6" fmla="*/ 2232353 h 2573655"/>
                <a:gd name="connsiteX7" fmla="*/ 2005303 w 2204827"/>
                <a:gd name="connsiteY7" fmla="*/ 2573655 h 2573655"/>
                <a:gd name="connsiteX8" fmla="*/ 1452682 w 2204827"/>
                <a:gd name="connsiteY8" fmla="*/ 2264800 h 2573655"/>
                <a:gd name="connsiteX9" fmla="*/ 145142 w 2204827"/>
                <a:gd name="connsiteY9" fmla="*/ 2326274 h 2573655"/>
                <a:gd name="connsiteX10" fmla="*/ 0 w 2204827"/>
                <a:gd name="connsiteY10" fmla="*/ 0 h 257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57365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787784" y="2232353"/>
                  </a:lnTo>
                  <a:lnTo>
                    <a:pt x="2005303" y="2573655"/>
                  </a:lnTo>
                  <a:lnTo>
                    <a:pt x="1452682" y="226480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670FE8C-A780-4DB7-9347-2BE1A077482A}"/>
                </a:ext>
              </a:extLst>
            </p:cNvPr>
            <p:cNvSpPr txBox="1"/>
            <p:nvPr/>
          </p:nvSpPr>
          <p:spPr>
            <a:xfrm>
              <a:off x="925974" y="556800"/>
              <a:ext cx="1496469" cy="1498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   </a:t>
              </a:r>
            </a:p>
            <a:p>
              <a:pPr algn="l" rtl="0"/>
              <a:r>
                <a:rPr lang="en-US" i="1" dirty="0">
                  <a:latin typeface="+mj-lt"/>
                </a:rPr>
                <a:t>good at  // interested in ..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speaking – typing - 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working outdoors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making a lot of money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helping people</a:t>
              </a:r>
              <a:endPara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9003A3E-13BD-4956-88D1-F754EE8C51EA}"/>
              </a:ext>
            </a:extLst>
          </p:cNvPr>
          <p:cNvSpPr txBox="1"/>
          <p:nvPr/>
        </p:nvSpPr>
        <p:spPr>
          <a:xfrm>
            <a:off x="9402828" y="3112361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Special Skills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CD05C957-92F9-4A56-90DF-4428A42A5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3526" y="477927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F6F5A70-130F-41AA-AFBF-C2EBCF927683}"/>
              </a:ext>
            </a:extLst>
          </p:cNvPr>
          <p:cNvGrpSpPr/>
          <p:nvPr/>
        </p:nvGrpSpPr>
        <p:grpSpPr>
          <a:xfrm>
            <a:off x="8966413" y="97762"/>
            <a:ext cx="2490023" cy="1708358"/>
            <a:chOff x="841726" y="541192"/>
            <a:chExt cx="1640367" cy="17110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فقاعة الكلام: مستطيلة 8">
              <a:extLst>
                <a:ext uri="{FF2B5EF4-FFF2-40B4-BE49-F238E27FC236}">
                  <a16:creationId xmlns:a16="http://schemas.microsoft.com/office/drawing/2014/main" id="{8644A68F-D823-4ADF-8671-26974B8A3DC3}"/>
                </a:ext>
              </a:extLst>
            </p:cNvPr>
            <p:cNvSpPr/>
            <p:nvPr/>
          </p:nvSpPr>
          <p:spPr>
            <a:xfrm>
              <a:off x="841726" y="566303"/>
              <a:ext cx="1582549" cy="166831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04329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42488" y="2268217"/>
                  </a:lnTo>
                  <a:lnTo>
                    <a:pt x="138419" y="2804329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1AFA0544-C818-4FC5-95DF-989D4F5EA35A}"/>
                </a:ext>
              </a:extLst>
            </p:cNvPr>
            <p:cNvSpPr txBox="1"/>
            <p:nvPr/>
          </p:nvSpPr>
          <p:spPr>
            <a:xfrm>
              <a:off x="941817" y="541192"/>
              <a:ext cx="1540276" cy="1711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Degree in …..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Course in …..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Majored in …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A494C52-FF25-4B4A-97E6-2380D57D91F2}"/>
              </a:ext>
            </a:extLst>
          </p:cNvPr>
          <p:cNvSpPr txBox="1"/>
          <p:nvPr/>
        </p:nvSpPr>
        <p:spPr>
          <a:xfrm>
            <a:off x="6461137" y="4790225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Personality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3" name="3">
            <a:extLst>
              <a:ext uri="{FF2B5EF4-FFF2-40B4-BE49-F238E27FC236}">
                <a16:creationId xmlns:a16="http://schemas.microsoft.com/office/drawing/2014/main" id="{0349B0EB-A552-482C-8C9F-057CAFE6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4550" y="4387463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E79E9248-46E1-4953-A872-3D87243B1FE0}"/>
              </a:ext>
            </a:extLst>
          </p:cNvPr>
          <p:cNvGrpSpPr/>
          <p:nvPr/>
        </p:nvGrpSpPr>
        <p:grpSpPr>
          <a:xfrm>
            <a:off x="8624807" y="4134987"/>
            <a:ext cx="3287794" cy="182269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فقاعة الكلام: مستطيلة 8">
              <a:extLst>
                <a:ext uri="{FF2B5EF4-FFF2-40B4-BE49-F238E27FC236}">
                  <a16:creationId xmlns:a16="http://schemas.microsoft.com/office/drawing/2014/main" id="{D67FBD07-6778-44AB-8CAE-615465235B74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84C45935-6016-4487-B385-DAF998A47477}"/>
                </a:ext>
              </a:extLst>
            </p:cNvPr>
            <p:cNvSpPr txBox="1"/>
            <p:nvPr/>
          </p:nvSpPr>
          <p:spPr>
            <a:xfrm>
              <a:off x="883999" y="625961"/>
              <a:ext cx="1540276" cy="1234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Creative – friendly – hardworking – organized - sociable - reliable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47" name="رسم 46" descr="قبعة التخرج">
            <a:extLst>
              <a:ext uri="{FF2B5EF4-FFF2-40B4-BE49-F238E27FC236}">
                <a16:creationId xmlns:a16="http://schemas.microsoft.com/office/drawing/2014/main" id="{88D3DAA5-2B64-43CD-B136-5BCDFCA94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2426" y="828496"/>
            <a:ext cx="548518" cy="748524"/>
          </a:xfrm>
          <a:prstGeom prst="rect">
            <a:avLst/>
          </a:prstGeom>
        </p:spPr>
      </p:pic>
      <p:pic>
        <p:nvPicPr>
          <p:cNvPr id="48" name="Picture 8" descr="Jenny Golden memory icon">
            <a:extLst>
              <a:ext uri="{FF2B5EF4-FFF2-40B4-BE49-F238E27FC236}">
                <a16:creationId xmlns:a16="http://schemas.microsoft.com/office/drawing/2014/main" id="{50359C91-E71D-46EF-85DF-5CFF4507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10" y="3039212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9F8676A6-9B22-4C49-BC56-552A39185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5714563" y="4624943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A62A3748-142C-44F9-ADDA-CA4C4BDC2C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1119" y="772831"/>
            <a:ext cx="4901433" cy="42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218E48E-0454-4368-929E-B446B53B17B1}"/>
              </a:ext>
            </a:extLst>
          </p:cNvPr>
          <p:cNvGrpSpPr/>
          <p:nvPr/>
        </p:nvGrpSpPr>
        <p:grpSpPr>
          <a:xfrm>
            <a:off x="7442746" y="374967"/>
            <a:ext cx="2380784" cy="212830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2574280C-7A34-4319-A9BA-47B19E8DB0A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9B74CD5B-355B-4D1C-9AE4-95A266EE5DDB}"/>
                </a:ext>
              </a:extLst>
            </p:cNvPr>
            <p:cNvSpPr txBox="1"/>
            <p:nvPr/>
          </p:nvSpPr>
          <p:spPr>
            <a:xfrm>
              <a:off x="841726" y="766754"/>
              <a:ext cx="15402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Create yours</a:t>
              </a:r>
              <a:endParaRPr lang="ar-SA" sz="3200" dirty="0">
                <a:latin typeface="+mj-lt"/>
              </a:endParaRPr>
            </a:p>
          </p:txBody>
        </p:sp>
      </p:grpSp>
      <p:pic>
        <p:nvPicPr>
          <p:cNvPr id="53" name="Picture 2" descr="Home | Practice Makes Perfect">
            <a:extLst>
              <a:ext uri="{FF2B5EF4-FFF2-40B4-BE49-F238E27FC236}">
                <a16:creationId xmlns:a16="http://schemas.microsoft.com/office/drawing/2014/main" id="{912A43D7-262C-4BDF-93A3-5360BB914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5728979" y="374967"/>
            <a:ext cx="1181896" cy="12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83CB2922-9B3A-40A3-8802-66D39132E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7B9A"/>
              </a:clrFrom>
              <a:clrTo>
                <a:srgbClr val="007B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3666" r="5077" b="4649"/>
          <a:stretch/>
        </p:blipFill>
        <p:spPr>
          <a:xfrm rot="21059612">
            <a:off x="-42548" y="46703"/>
            <a:ext cx="6233757" cy="6287727"/>
          </a:xfrm>
          <a:prstGeom prst="rect">
            <a:avLst/>
          </a:prstGeom>
        </p:spPr>
      </p:pic>
      <p:pic>
        <p:nvPicPr>
          <p:cNvPr id="55" name="رسم 54" descr="قبعة التخرج">
            <a:extLst>
              <a:ext uri="{FF2B5EF4-FFF2-40B4-BE49-F238E27FC236}">
                <a16:creationId xmlns:a16="http://schemas.microsoft.com/office/drawing/2014/main" id="{31F5581F-21E0-4BBD-ADA4-D3BBC82D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1932796" y="3305656"/>
            <a:ext cx="548518" cy="748524"/>
          </a:xfrm>
          <a:prstGeom prst="rect">
            <a:avLst/>
          </a:prstGeom>
        </p:spPr>
      </p:pic>
      <p:pic>
        <p:nvPicPr>
          <p:cNvPr id="56" name="Picture 8" descr="Jenny Golden memory icon">
            <a:extLst>
              <a:ext uri="{FF2B5EF4-FFF2-40B4-BE49-F238E27FC236}">
                <a16:creationId xmlns:a16="http://schemas.microsoft.com/office/drawing/2014/main" id="{8233A99E-84E7-40F6-92D6-97C4D27C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2062251" y="3904440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EB0B5505-E078-49D9-8FC7-4A2E6A877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1902718" y="4536027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مربع نص 57">
            <a:extLst>
              <a:ext uri="{FF2B5EF4-FFF2-40B4-BE49-F238E27FC236}">
                <a16:creationId xmlns:a16="http://schemas.microsoft.com/office/drawing/2014/main" id="{6689554A-00A0-48F7-8A52-5E79C9E308F3}"/>
              </a:ext>
            </a:extLst>
          </p:cNvPr>
          <p:cNvSpPr txBox="1"/>
          <p:nvPr/>
        </p:nvSpPr>
        <p:spPr>
          <a:xfrm rot="21059612">
            <a:off x="1245530" y="981041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AD37104-A0C5-42F1-BD90-E5E0C054235F}"/>
              </a:ext>
            </a:extLst>
          </p:cNvPr>
          <p:cNvSpPr txBox="1"/>
          <p:nvPr/>
        </p:nvSpPr>
        <p:spPr>
          <a:xfrm rot="21059612">
            <a:off x="2514357" y="3276927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B1794AE8-D73E-447E-ACE8-58ABF4219E29}"/>
              </a:ext>
            </a:extLst>
          </p:cNvPr>
          <p:cNvSpPr txBox="1"/>
          <p:nvPr/>
        </p:nvSpPr>
        <p:spPr>
          <a:xfrm rot="21059612">
            <a:off x="2596992" y="3850891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2639C426-2793-4C69-A84F-37988837D26F}"/>
              </a:ext>
            </a:extLst>
          </p:cNvPr>
          <p:cNvSpPr txBox="1"/>
          <p:nvPr/>
        </p:nvSpPr>
        <p:spPr>
          <a:xfrm rot="21059612">
            <a:off x="2690548" y="4552699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A94CA43-E787-4960-A44E-735F5B006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4940" y="2564483"/>
            <a:ext cx="4901433" cy="42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4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15154" r="23615" b="16579"/>
          <a:stretch/>
        </p:blipFill>
        <p:spPr>
          <a:xfrm>
            <a:off x="1083392" y="322693"/>
            <a:ext cx="4853604" cy="6212614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0180" y="3474500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19" y="4428433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1878446" y="5180250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>
            <a:off x="1681394" y="813412"/>
            <a:ext cx="4255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>
            <a:off x="2675998" y="3730920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>
            <a:off x="2633862" y="4569442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>
            <a:off x="2677437" y="5367708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218E48E-0454-4368-929E-B446B53B17B1}"/>
              </a:ext>
            </a:extLst>
          </p:cNvPr>
          <p:cNvGrpSpPr/>
          <p:nvPr/>
        </p:nvGrpSpPr>
        <p:grpSpPr>
          <a:xfrm>
            <a:off x="7423900" y="686254"/>
            <a:ext cx="2786900" cy="2382785"/>
            <a:chOff x="841726" y="566304"/>
            <a:chExt cx="1582549" cy="1487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2574280C-7A34-4319-A9BA-47B19E8DB0AA}"/>
                </a:ext>
              </a:extLst>
            </p:cNvPr>
            <p:cNvSpPr/>
            <p:nvPr/>
          </p:nvSpPr>
          <p:spPr>
            <a:xfrm>
              <a:off x="841726" y="566304"/>
              <a:ext cx="1582549" cy="140319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9B74CD5B-355B-4D1C-9AE4-95A266EE5DDB}"/>
                </a:ext>
              </a:extLst>
            </p:cNvPr>
            <p:cNvSpPr txBox="1"/>
            <p:nvPr/>
          </p:nvSpPr>
          <p:spPr>
            <a:xfrm>
              <a:off x="883999" y="791045"/>
              <a:ext cx="1540276" cy="1262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Possible job for you is</a:t>
              </a:r>
              <a:endParaRPr lang="ar-SA" sz="3200" dirty="0">
                <a:latin typeface="+mj-lt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7BFDD65D-E671-4B0D-A70E-E036FBA1266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474" y="3138387"/>
            <a:ext cx="1941342" cy="157182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0414C78-1161-43BC-8EF9-62F03BE01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816" y="3788962"/>
            <a:ext cx="3286125" cy="266064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0DA1013-5A7C-4E91-BF9F-7684CBF6AC4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174878" y="1991403"/>
            <a:ext cx="1416626" cy="114698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2084C18-89CB-48F6-B7A7-177312A3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65114" y="5180250"/>
            <a:ext cx="1392743" cy="1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560</Words>
  <Application>Microsoft Office PowerPoint</Application>
  <PresentationFormat>Widescreen</PresentationFormat>
  <Paragraphs>145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Abadi</vt:lpstr>
      <vt:lpstr>Aharoni</vt:lpstr>
      <vt:lpstr>Arial</vt:lpstr>
      <vt:lpstr>Arial Black</vt:lpstr>
      <vt:lpstr>Calibri</vt:lpstr>
      <vt:lpstr>Calibri Light</vt:lpstr>
      <vt:lpstr>Comic Sans MS</vt:lpstr>
      <vt:lpstr>Dog Rough</vt:lpstr>
      <vt:lpstr>Helvetica Neue</vt:lpstr>
      <vt:lpstr>MV Boli</vt:lpstr>
      <vt:lpstr>Roboto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Saleh AlAbdali</cp:lastModifiedBy>
  <cp:revision>258</cp:revision>
  <dcterms:created xsi:type="dcterms:W3CDTF">2021-09-16T15:13:43Z</dcterms:created>
  <dcterms:modified xsi:type="dcterms:W3CDTF">2023-09-14T08:00:17Z</dcterms:modified>
</cp:coreProperties>
</file>