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72" r:id="rId4"/>
    <p:sldId id="274" r:id="rId5"/>
    <p:sldId id="303" r:id="rId6"/>
    <p:sldId id="305" r:id="rId7"/>
    <p:sldId id="307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3"/>
    <a:srgbClr val="F3F3F3"/>
    <a:srgbClr val="FFFF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نمط متوسط 3 - تميي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95E68-ADAB-41A6-B692-A6EA9C37A927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69B5-3D80-4517-B09B-1A0E28BB1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8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6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3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8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69B5-3D80-4517-B09B-1A0E28BB1E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9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F84E2-278E-4856-80A3-15F0ABC1B181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0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8AF2-A7AE-48EB-86AB-2211D558CF03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9E01-AAC4-473B-BD0B-228B8962C566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7086-9313-4CA4-9F2A-A027C56CB91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D3AB-7C69-4B7D-BA63-534FEEBA7815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2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3AC26-7F73-43A6-80B3-3DE7629DC360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90F18-06A8-4575-9AB6-A5F91DE55615}" type="datetime1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F0A4-9F11-4E65-9DC2-D770DD639B7D}" type="datetime1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7F3-D305-4BCE-8174-D36A7523EF08}" type="datetime1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3B61-CA2C-4385-B481-D8A93DA27702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27AE-7E4E-4227-A8BB-27405F3D6A0A}" type="datetime1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EEF56-3AD5-4EA9-9F08-CC29E8C8ABFF}" type="datetime1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0E169-3F21-4709-AA50-1948C9834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1.jpg" /><Relationship Id="rId4" Type="http://schemas.openxmlformats.org/officeDocument/2006/relationships/image" Target="../media/image10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g" /><Relationship Id="rId5" Type="http://schemas.openxmlformats.org/officeDocument/2006/relationships/image" Target="../media/image15.jpeg" /><Relationship Id="rId4" Type="http://schemas.openxmlformats.org/officeDocument/2006/relationships/image" Target="../media/image14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38020" y="880359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السادس ا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لإ</a:t>
            </a:r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بتد</a:t>
            </a:r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 </a:t>
            </a:r>
            <a:r>
              <a:rPr lang="ar-SA" sz="2400" dirty="0" err="1">
                <a:solidFill>
                  <a:schemeClr val="tx1"/>
                </a:solidFill>
                <a:cs typeface="SKR HEAD1" pitchFamily="2" charset="-78"/>
              </a:rPr>
              <a:t>ائي</a:t>
            </a:r>
            <a:endParaRPr lang="ar-SA" sz="24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0355" y="95665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المرحلة/ الصف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0355" y="250288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355" y="3242065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0355" y="4042704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المعد العلمي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38020" y="2429482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علوم</a:t>
            </a:r>
            <a:endParaRPr lang="en-US" sz="2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38019" y="317107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الوراثة والصفات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(كيفية انتقال الصفات الوراثية من جيل إلى آخر )</a:t>
            </a:r>
            <a:endParaRPr lang="en-US" sz="24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38019" y="3939715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ساره المغربي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0355" y="1728591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38020" y="1655188"/>
            <a:ext cx="5061397" cy="6084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chemeClr val="tx1"/>
                </a:solidFill>
                <a:cs typeface="SKR HEAD1" pitchFamily="2" charset="-78"/>
              </a:rPr>
              <a:t>الأول</a:t>
            </a:r>
          </a:p>
        </p:txBody>
      </p:sp>
    </p:spTree>
    <p:extLst>
      <p:ext uri="{BB962C8B-B14F-4D97-AF65-F5344CB8AC3E}">
        <p14:creationId xmlns:p14="http://schemas.microsoft.com/office/powerpoint/2010/main" val="379301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6423" y="976235"/>
            <a:ext cx="23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5296" y="2878054"/>
            <a:ext cx="7978143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§"/>
            </a:pPr>
            <a:r>
              <a:rPr lang="ar-SA" sz="3400" dirty="0">
                <a:solidFill>
                  <a:srgbClr val="681C1C"/>
                </a:solidFill>
                <a:cs typeface="SKR HEAD1" pitchFamily="2" charset="-78"/>
              </a:rPr>
              <a:t>يصف كيفية انتقال الصفات الوراثية من جيل إلى آخر.</a:t>
            </a:r>
          </a:p>
          <a:p>
            <a:pPr algn="r" rtl="1"/>
            <a:r>
              <a:rPr lang="ar-SA" sz="3400" dirty="0">
                <a:solidFill>
                  <a:srgbClr val="681C1C"/>
                </a:solidFill>
                <a:cs typeface="SKR HEAD1" pitchFamily="2" charset="-78"/>
              </a:rPr>
              <a:t> </a:t>
            </a:r>
            <a:endParaRPr lang="ar-SA" sz="700" dirty="0">
              <a:cs typeface="SKR HEAD1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2" r="2069"/>
          <a:stretch/>
        </p:blipFill>
        <p:spPr>
          <a:xfrm>
            <a:off x="9033116" y="1806198"/>
            <a:ext cx="2435443" cy="4554107"/>
          </a:xfrm>
          <a:prstGeom prst="rect">
            <a:avLst/>
          </a:prstGeom>
        </p:spPr>
      </p:pic>
      <p:sp>
        <p:nvSpPr>
          <p:cNvPr id="21" name="مستطيل 20"/>
          <p:cNvSpPr/>
          <p:nvPr/>
        </p:nvSpPr>
        <p:spPr>
          <a:xfrm>
            <a:off x="6013813" y="121178"/>
            <a:ext cx="5725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cs typeface="SKR HEAD1" pitchFamily="2" charset="-78"/>
              </a:rPr>
              <a:t>الوراثة والصفات ( كيفية انتقال الصفات الوراثية من جيل إلى آخر )</a:t>
            </a:r>
          </a:p>
          <a:p>
            <a:pPr algn="ctr"/>
            <a:endParaRPr lang="ar-SA" sz="24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881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6098148" y="2836178"/>
            <a:ext cx="579311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cs typeface="SKR HEAD1" pitchFamily="2" charset="-78"/>
              </a:rPr>
              <a:t>هل تنتقل الصفات الوراثية دون قصد ، أم أن الله </a:t>
            </a:r>
          </a:p>
          <a:p>
            <a:pPr algn="r"/>
            <a:r>
              <a:rPr lang="ar-SA" sz="2800" dirty="0">
                <a:solidFill>
                  <a:srgbClr val="C00000"/>
                </a:solidFill>
                <a:cs typeface="SKR HEAD1" pitchFamily="2" charset="-78"/>
              </a:rPr>
              <a:t>تعالى جعل الصفات تنتقل من الآباء إلى الأبناء ؟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920465" y="1280515"/>
            <a:ext cx="322729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600" b="1" u="sng" dirty="0">
                <a:solidFill>
                  <a:srgbClr val="1D3562"/>
                </a:solidFill>
                <a:cs typeface="SKR HEAD1" pitchFamily="2" charset="-78"/>
              </a:rPr>
              <a:t>التمهيد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6944" b="561"/>
          <a:stretch/>
        </p:blipFill>
        <p:spPr>
          <a:xfrm>
            <a:off x="955132" y="1280515"/>
            <a:ext cx="6073630" cy="39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7436402" y="2649839"/>
            <a:ext cx="39631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هي انتقال الصفات الوراثية من الآباء إلى الأبناء .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7920465" y="1288998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 dirty="0">
                <a:solidFill>
                  <a:srgbClr val="1D3562"/>
                </a:solidFill>
                <a:cs typeface="SKR HEAD1" pitchFamily="2" charset="-78"/>
              </a:rPr>
              <a:t>الوراثة  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9" y="1227938"/>
            <a:ext cx="3404584" cy="213676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2" t="31773" r="19073" b="14040"/>
          <a:stretch/>
        </p:blipFill>
        <p:spPr>
          <a:xfrm>
            <a:off x="1602589" y="3456264"/>
            <a:ext cx="3404584" cy="23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6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7920463" y="1278460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 dirty="0">
                <a:solidFill>
                  <a:srgbClr val="1D3562"/>
                </a:solidFill>
                <a:cs typeface="SKR HEAD1" pitchFamily="2" charset="-78"/>
              </a:rPr>
              <a:t>الغريزة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7552517" y="2936012"/>
            <a:ext cx="396318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سلوك أو مهارات تولد مع الإنسان أو الحيوانات ، ولا يتم اكتسابها .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2"/>
          <a:stretch/>
        </p:blipFill>
        <p:spPr>
          <a:xfrm>
            <a:off x="3832257" y="3745501"/>
            <a:ext cx="2797225" cy="23247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58" y="879511"/>
            <a:ext cx="2797225" cy="255421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5"/>
          <a:stretch/>
        </p:blipFill>
        <p:spPr>
          <a:xfrm>
            <a:off x="927279" y="3733696"/>
            <a:ext cx="2575354" cy="2317478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" y="878813"/>
            <a:ext cx="2551739" cy="25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2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080092" y="1301256"/>
            <a:ext cx="322729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 dirty="0">
                <a:solidFill>
                  <a:srgbClr val="1D3562"/>
                </a:solidFill>
                <a:cs typeface="SKR HEAD1" pitchFamily="2" charset="-78"/>
              </a:rPr>
              <a:t>الصفة المكتسبة </a:t>
            </a:r>
          </a:p>
        </p:txBody>
      </p:sp>
      <p:sp>
        <p:nvSpPr>
          <p:cNvPr id="23" name="مربع نص 22"/>
          <p:cNvSpPr txBox="1"/>
          <p:nvPr/>
        </p:nvSpPr>
        <p:spPr>
          <a:xfrm>
            <a:off x="6665917" y="2960715"/>
            <a:ext cx="605564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صفة أو سلوك لا يورث من أبوين </a:t>
            </a:r>
          </a:p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وإنما يكتسب بالتعلم أو التدريب .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22" y="1336633"/>
            <a:ext cx="2728185" cy="212081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r="9093"/>
          <a:stretch/>
        </p:blipFill>
        <p:spPr>
          <a:xfrm>
            <a:off x="1071261" y="3520798"/>
            <a:ext cx="2720431" cy="211727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122" y="3658902"/>
            <a:ext cx="2728186" cy="2126309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8" b="10981"/>
          <a:stretch/>
        </p:blipFill>
        <p:spPr>
          <a:xfrm>
            <a:off x="1053494" y="1315474"/>
            <a:ext cx="2738198" cy="20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27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1520012" y="6243527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5441245" y="2750630"/>
            <a:ext cx="77950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كمية الماء التي تؤثر في طول النبات،</a:t>
            </a:r>
          </a:p>
          <a:p>
            <a:pPr algn="ctr" rtl="1"/>
            <a:r>
              <a:rPr lang="ar-SA" sz="2800" dirty="0">
                <a:solidFill>
                  <a:schemeClr val="accent1">
                    <a:lumMod val="75000"/>
                  </a:schemeClr>
                </a:solidFill>
                <a:cs typeface="SKR HEAD1" pitchFamily="2" charset="-78"/>
              </a:rPr>
              <a:t>أو كمية الغذاء ، ممارسة الرياضة .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068" y="3199183"/>
            <a:ext cx="2664176" cy="225519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r="19719"/>
          <a:stretch/>
        </p:blipFill>
        <p:spPr>
          <a:xfrm>
            <a:off x="3793067" y="1150369"/>
            <a:ext cx="2664177" cy="1963037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5" b="6108"/>
          <a:stretch/>
        </p:blipFill>
        <p:spPr>
          <a:xfrm>
            <a:off x="1097164" y="1115295"/>
            <a:ext cx="2616880" cy="1988960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5903954" y="1307581"/>
            <a:ext cx="5834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u="sng" dirty="0">
                <a:solidFill>
                  <a:srgbClr val="1D3562"/>
                </a:solidFill>
                <a:cs typeface="SKR HEAD1" pitchFamily="2" charset="-78"/>
              </a:rPr>
              <a:t>من الأمثلة على الصفات البيئية المكتسبة</a:t>
            </a: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64" y="3192182"/>
            <a:ext cx="2616880" cy="22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جدول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53140"/>
              </p:ext>
            </p:extLst>
          </p:nvPr>
        </p:nvGraphicFramePr>
        <p:xfrm>
          <a:off x="4655065" y="3197717"/>
          <a:ext cx="3128848" cy="196322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5346">
                <a:tc>
                  <a:txBody>
                    <a:bodyPr/>
                    <a:lstStyle/>
                    <a:p>
                      <a:pPr algn="ctr" rtl="1"/>
                      <a:endParaRPr lang="ar-SA" sz="1800" baseline="0" dirty="0"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SA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سلوك أو مهارات تولد مع الإنسان أو الحيوانات ، ولا يتم اكتسابها 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8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بناء</a:t>
                      </a:r>
                      <a:r>
                        <a:rPr lang="ar-SA" sz="1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الطائر للعش ، نسج العنكبوت للشبكة ،ولادة صغار الإنسان يتنفسون </a:t>
                      </a:r>
                      <a:endParaRPr lang="ar-SA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47792" y="6230648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98546" y="976235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الملخص :</a:t>
            </a:r>
            <a:endParaRPr lang="en-US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716330" y="986405"/>
            <a:ext cx="116891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>
                <a:cs typeface="SKR HEAD1" pitchFamily="2" charset="-78"/>
              </a:rPr>
              <a:t>الوراثة /</a:t>
            </a:r>
          </a:p>
        </p:txBody>
      </p:sp>
      <p:cxnSp>
        <p:nvCxnSpPr>
          <p:cNvPr id="5" name="رابط مستقيم 4"/>
          <p:cNvCxnSpPr/>
          <p:nvPr/>
        </p:nvCxnSpPr>
        <p:spPr>
          <a:xfrm flipH="1" flipV="1">
            <a:off x="1808918" y="1901868"/>
            <a:ext cx="8780444" cy="33051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سهم إلى اليمين 8"/>
          <p:cNvSpPr/>
          <p:nvPr/>
        </p:nvSpPr>
        <p:spPr>
          <a:xfrm rot="5400000">
            <a:off x="10124941" y="1992823"/>
            <a:ext cx="692622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/>
          <p:cNvSpPr txBox="1"/>
          <p:nvPr/>
        </p:nvSpPr>
        <p:spPr>
          <a:xfrm>
            <a:off x="1101584" y="2610425"/>
            <a:ext cx="173156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 dirty="0">
                <a:cs typeface="SKR HEAD1" pitchFamily="2" charset="-78"/>
              </a:rPr>
              <a:t>الصفة المكتسبة 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9456125" y="2605691"/>
            <a:ext cx="164820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 rtlCol="1">
            <a:spAutoFit/>
          </a:bodyPr>
          <a:lstStyle/>
          <a:p>
            <a:r>
              <a:rPr lang="ar-SA" sz="2800" dirty="0">
                <a:cs typeface="SKR HEAD1" pitchFamily="2" charset="-78"/>
              </a:rPr>
              <a:t>الصفة الموروثة 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1967367" y="1014421"/>
            <a:ext cx="682270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انتقال الصفات الوراثية من الآباء إلى الأبناء أثناء التكاثر الجنسي و </a:t>
            </a:r>
            <a:r>
              <a:rPr lang="ar-SA" sz="2400" dirty="0" err="1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اللاجنسي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cs typeface="SKR HEAD1" pitchFamily="2" charset="-78"/>
              </a:rPr>
              <a:t> .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00640"/>
              </p:ext>
            </p:extLst>
          </p:nvPr>
        </p:nvGraphicFramePr>
        <p:xfrm>
          <a:off x="8716330" y="3229983"/>
          <a:ext cx="3128848" cy="1889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3094">
                <a:tc>
                  <a:txBody>
                    <a:bodyPr/>
                    <a:lstStyle/>
                    <a:p>
                      <a:pPr algn="ctr" rtl="1"/>
                      <a:endParaRPr lang="ar-SA" sz="1800" baseline="0" dirty="0">
                        <a:cs typeface="SKR HEAD1" pitchFamily="2" charset="-78"/>
                      </a:endParaRPr>
                    </a:p>
                    <a:p>
                      <a:pPr algn="ctr" rtl="1"/>
                      <a:r>
                        <a:rPr lang="ar-SA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الصفة التي تنتقل من الآباء إلى الأبناء</a:t>
                      </a:r>
                      <a:r>
                        <a:rPr lang="ar-SA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 </a:t>
                      </a:r>
                      <a:r>
                        <a:rPr lang="ar-SA" sz="2000" b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SKR HEAD1" pitchFamily="2" charset="-78"/>
                        </a:rPr>
                        <a:t>وتورث من أبوين.</a:t>
                      </a:r>
                      <a:endParaRPr lang="ar-SA" sz="20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137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لون</a:t>
                      </a:r>
                      <a:r>
                        <a:rPr lang="ar-SA" sz="1800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الشعر ، لون العينين ، شحمة الأذن الملتحمة أو المنفصلة ، اختلاف لون الأزهار في النبات</a:t>
                      </a:r>
                      <a:endParaRPr lang="ar-SA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سهم إلى اليمين 39"/>
          <p:cNvSpPr/>
          <p:nvPr/>
        </p:nvSpPr>
        <p:spPr>
          <a:xfrm rot="5400000">
            <a:off x="1605122" y="1968437"/>
            <a:ext cx="692622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59929"/>
              </p:ext>
            </p:extLst>
          </p:nvPr>
        </p:nvGraphicFramePr>
        <p:xfrm>
          <a:off x="497796" y="3221817"/>
          <a:ext cx="3128848" cy="200113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128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0598"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صفة أو سلوك أو مهارات مكتسبة</a:t>
                      </a:r>
                    </a:p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ولا تورث من أبوين وإنما بالتعلم</a:t>
                      </a:r>
                      <a:r>
                        <a:rPr lang="ar-SA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أو التدريب. </a:t>
                      </a:r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418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لعب الدولفين بالكرة ، القراءة</a:t>
                      </a:r>
                      <a:r>
                        <a:rPr lang="ar-SA" b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أو الكتابة أو الرسم .</a:t>
                      </a:r>
                      <a:endParaRPr lang="ar-SA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5" name="رابط مستقيم 34"/>
          <p:cNvCxnSpPr/>
          <p:nvPr/>
        </p:nvCxnSpPr>
        <p:spPr>
          <a:xfrm flipH="1">
            <a:off x="6408775" y="2815922"/>
            <a:ext cx="3022274" cy="105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سهم إلى اليمين 43"/>
          <p:cNvSpPr/>
          <p:nvPr/>
        </p:nvSpPr>
        <p:spPr>
          <a:xfrm rot="5400000">
            <a:off x="10306000" y="2944335"/>
            <a:ext cx="330504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ربع نص 45"/>
          <p:cNvSpPr txBox="1"/>
          <p:nvPr/>
        </p:nvSpPr>
        <p:spPr>
          <a:xfrm>
            <a:off x="5594908" y="2564302"/>
            <a:ext cx="119252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SKR HEAD1" pitchFamily="2" charset="-78"/>
              </a:rPr>
              <a:t>الغريزة </a:t>
            </a:r>
          </a:p>
        </p:txBody>
      </p:sp>
      <p:sp>
        <p:nvSpPr>
          <p:cNvPr id="45" name="سهم إلى اليمين 44"/>
          <p:cNvSpPr/>
          <p:nvPr/>
        </p:nvSpPr>
        <p:spPr>
          <a:xfrm rot="5400000">
            <a:off x="6098510" y="2928265"/>
            <a:ext cx="360065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سهم إلى اليمين 40"/>
          <p:cNvSpPr/>
          <p:nvPr/>
        </p:nvSpPr>
        <p:spPr>
          <a:xfrm rot="5400000">
            <a:off x="1809662" y="2909371"/>
            <a:ext cx="330504" cy="55496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29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37" grpId="0" animBg="1"/>
      <p:bldP spid="38" grpId="0" animBg="1"/>
      <p:bldP spid="39" grpId="0"/>
      <p:bldP spid="40" grpId="0" animBg="1"/>
      <p:bldP spid="44" grpId="0" animBg="1"/>
      <p:bldP spid="46" grpId="0" animBg="1"/>
      <p:bldP spid="45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دروس">
      <a:dk1>
        <a:srgbClr val="1F3864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934</Words>
  <Application>Microsoft Office PowerPoint</Application>
  <PresentationFormat>شاشة عريضة</PresentationFormat>
  <Paragraphs>146</Paragraphs>
  <Slides>8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Shahera Al-Zahib</dc:creator>
  <cp:lastModifiedBy>ACER</cp:lastModifiedBy>
  <cp:revision>270</cp:revision>
  <dcterms:created xsi:type="dcterms:W3CDTF">2016-09-07T07:56:44Z</dcterms:created>
  <dcterms:modified xsi:type="dcterms:W3CDTF">2017-10-06T07:58:50Z</dcterms:modified>
</cp:coreProperties>
</file>