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
  </p:notesMasterIdLst>
  <p:sldIdLst>
    <p:sldId id="301" r:id="rId2"/>
    <p:sldId id="261" r:id="rId3"/>
    <p:sldId id="302" r:id="rId4"/>
    <p:sldId id="306" r:id="rId5"/>
    <p:sldId id="258" r:id="rId6"/>
    <p:sldId id="259" r:id="rId7"/>
    <p:sldId id="256" r:id="rId8"/>
    <p:sldId id="293" r:id="rId9"/>
    <p:sldId id="294" r:id="rId10"/>
    <p:sldId id="295" r:id="rId11"/>
    <p:sldId id="303" r:id="rId12"/>
    <p:sldId id="260" r:id="rId13"/>
    <p:sldId id="313" r:id="rId14"/>
    <p:sldId id="304" r:id="rId15"/>
    <p:sldId id="314" r:id="rId16"/>
    <p:sldId id="262" r:id="rId17"/>
    <p:sldId id="297" r:id="rId18"/>
    <p:sldId id="296" r:id="rId19"/>
    <p:sldId id="318" r:id="rId20"/>
    <p:sldId id="292" r:id="rId21"/>
    <p:sldId id="298" r:id="rId22"/>
    <p:sldId id="264" r:id="rId23"/>
    <p:sldId id="266" r:id="rId24"/>
    <p:sldId id="319" r:id="rId25"/>
    <p:sldId id="268" r:id="rId26"/>
    <p:sldId id="315" r:id="rId27"/>
    <p:sldId id="270" r:id="rId28"/>
    <p:sldId id="310" r:id="rId29"/>
    <p:sldId id="272" r:id="rId30"/>
    <p:sldId id="311" r:id="rId31"/>
    <p:sldId id="274" r:id="rId32"/>
    <p:sldId id="277" r:id="rId33"/>
    <p:sldId id="290" r:id="rId34"/>
    <p:sldId id="279" r:id="rId35"/>
    <p:sldId id="281" r:id="rId36"/>
    <p:sldId id="280" r:id="rId37"/>
    <p:sldId id="316" r:id="rId38"/>
    <p:sldId id="282" r:id="rId39"/>
    <p:sldId id="312" r:id="rId40"/>
    <p:sldId id="284" r:id="rId41"/>
    <p:sldId id="285" r:id="rId42"/>
    <p:sldId id="317" r:id="rId43"/>
    <p:sldId id="283" r:id="rId44"/>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3BB"/>
    <a:srgbClr val="F38440"/>
    <a:srgbClr val="D7F6C3"/>
    <a:srgbClr val="FFFFCC"/>
    <a:srgbClr val="56B39C"/>
    <a:srgbClr val="16E73F"/>
    <a:srgbClr val="396BC5"/>
    <a:srgbClr val="3567C1"/>
    <a:srgbClr val="597FCB"/>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338" autoAdjust="0"/>
    <p:restoredTop sz="94454" autoAdjust="0"/>
  </p:normalViewPr>
  <p:slideViewPr>
    <p:cSldViewPr snapToGrid="0">
      <p:cViewPr varScale="1">
        <p:scale>
          <a:sx n="63" d="100"/>
          <a:sy n="63" d="100"/>
        </p:scale>
        <p:origin x="968" y="4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image" Target="../media/image99.jpg"/></Relationships>
</file>

<file path=ppt/diagrams/_rels/data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image" Target="../media/image10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image" Target="../media/image99.jpg"/></Relationships>
</file>

<file path=ppt/diagrams/_rels/drawing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0716E-A5AA-44EB-BD5C-F4360ED31213}" type="doc">
      <dgm:prSet loTypeId="urn:microsoft.com/office/officeart/2005/8/layout/hProcess10" loCatId="process" qsTypeId="urn:microsoft.com/office/officeart/2005/8/quickstyle/simple5" qsCatId="simple" csTypeId="urn:microsoft.com/office/officeart/2005/8/colors/colorful4" csCatId="colorful" phldr="1"/>
      <dgm:spPr/>
      <dgm:t>
        <a:bodyPr/>
        <a:lstStyle/>
        <a:p>
          <a:pPr rtl="1"/>
          <a:endParaRPr lang="ar-SA"/>
        </a:p>
      </dgm:t>
    </dgm:pt>
    <dgm:pt modelId="{BFAAC2A6-4C2A-4C9A-8473-4B9CCE01AB62}">
      <dgm:prSet phldrT="[نص]"/>
      <dgm:spPr/>
      <dgm:t>
        <a:bodyPr/>
        <a:lstStyle/>
        <a:p>
          <a:pPr rtl="1"/>
          <a:r>
            <a:rPr lang="ar-SA" dirty="0"/>
            <a:t>الخلية </a:t>
          </a:r>
        </a:p>
      </dgm:t>
    </dgm:pt>
    <dgm:pt modelId="{B0556F35-E8CC-498E-A99F-B09D5D3A3A19}" type="parTrans" cxnId="{6326ACC1-CF35-4C8D-9C18-A1622963F6E1}">
      <dgm:prSet/>
      <dgm:spPr/>
      <dgm:t>
        <a:bodyPr/>
        <a:lstStyle/>
        <a:p>
          <a:pPr rtl="1"/>
          <a:endParaRPr lang="ar-SA"/>
        </a:p>
      </dgm:t>
    </dgm:pt>
    <dgm:pt modelId="{2BEC30B2-23F4-45CE-9B1A-08178970006A}" type="sibTrans" cxnId="{6326ACC1-CF35-4C8D-9C18-A1622963F6E1}">
      <dgm:prSet/>
      <dgm:spPr/>
      <dgm:t>
        <a:bodyPr/>
        <a:lstStyle/>
        <a:p>
          <a:pPr rtl="1"/>
          <a:endParaRPr lang="ar-SA"/>
        </a:p>
      </dgm:t>
    </dgm:pt>
    <dgm:pt modelId="{733B5E15-E4A4-46B4-8C82-9E60EDF627C8}">
      <dgm:prSet phldrT="[نص]"/>
      <dgm:spPr/>
      <dgm:t>
        <a:bodyPr/>
        <a:lstStyle/>
        <a:p>
          <a:pPr rtl="1"/>
          <a:r>
            <a:rPr lang="ar-SA" dirty="0"/>
            <a:t>تتجمع لتعطي </a:t>
          </a:r>
        </a:p>
      </dgm:t>
    </dgm:pt>
    <dgm:pt modelId="{F5DC0AFC-22AB-4E33-9CA6-2FEE9E6AC08E}" type="parTrans" cxnId="{0254532F-469A-4966-8D19-5CC19F015202}">
      <dgm:prSet/>
      <dgm:spPr/>
      <dgm:t>
        <a:bodyPr/>
        <a:lstStyle/>
        <a:p>
          <a:pPr rtl="1"/>
          <a:endParaRPr lang="ar-SA"/>
        </a:p>
      </dgm:t>
    </dgm:pt>
    <dgm:pt modelId="{186AF0BD-8C1B-4930-AA9E-7F5AA915704C}" type="sibTrans" cxnId="{0254532F-469A-4966-8D19-5CC19F015202}">
      <dgm:prSet/>
      <dgm:spPr/>
      <dgm:t>
        <a:bodyPr/>
        <a:lstStyle/>
        <a:p>
          <a:pPr rtl="1"/>
          <a:endParaRPr lang="ar-SA"/>
        </a:p>
      </dgm:t>
    </dgm:pt>
    <dgm:pt modelId="{5EEBD9DB-82C0-490C-9834-3E4DB1017E91}">
      <dgm:prSet phldrT="[نص]"/>
      <dgm:spPr/>
      <dgm:t>
        <a:bodyPr/>
        <a:lstStyle/>
        <a:p>
          <a:pPr rtl="1"/>
          <a:r>
            <a:rPr lang="ar-SA" dirty="0"/>
            <a:t>النسيج </a:t>
          </a:r>
        </a:p>
      </dgm:t>
    </dgm:pt>
    <dgm:pt modelId="{A0BD03BC-B58A-43AC-8A99-122FF6F66DBE}" type="parTrans" cxnId="{EB2958D0-115A-4AA5-87F7-841E321C9FF1}">
      <dgm:prSet/>
      <dgm:spPr/>
      <dgm:t>
        <a:bodyPr/>
        <a:lstStyle/>
        <a:p>
          <a:pPr rtl="1"/>
          <a:endParaRPr lang="ar-SA"/>
        </a:p>
      </dgm:t>
    </dgm:pt>
    <dgm:pt modelId="{2BCD39F0-AFD6-4E0F-9D8F-4D02D4831D54}" type="sibTrans" cxnId="{EB2958D0-115A-4AA5-87F7-841E321C9FF1}">
      <dgm:prSet/>
      <dgm:spPr/>
      <dgm:t>
        <a:bodyPr/>
        <a:lstStyle/>
        <a:p>
          <a:pPr rtl="1"/>
          <a:endParaRPr lang="ar-SA"/>
        </a:p>
      </dgm:t>
    </dgm:pt>
    <dgm:pt modelId="{25E3F1A9-74C1-405F-BD96-D148094159C8}">
      <dgm:prSet phldrT="[نص]"/>
      <dgm:spPr/>
      <dgm:t>
        <a:bodyPr/>
        <a:lstStyle/>
        <a:p>
          <a:pPr rtl="1"/>
          <a:r>
            <a:rPr lang="ar-SA" dirty="0"/>
            <a:t>يتجمع ليعطي </a:t>
          </a:r>
        </a:p>
      </dgm:t>
    </dgm:pt>
    <dgm:pt modelId="{50E43CAC-14A5-44A2-B5B5-EBC28D7A24BA}" type="parTrans" cxnId="{0C970D2F-0741-43D4-A3D7-B6CFEB5DECB5}">
      <dgm:prSet/>
      <dgm:spPr/>
      <dgm:t>
        <a:bodyPr/>
        <a:lstStyle/>
        <a:p>
          <a:pPr rtl="1"/>
          <a:endParaRPr lang="ar-SA"/>
        </a:p>
      </dgm:t>
    </dgm:pt>
    <dgm:pt modelId="{C06C8BE1-6A13-47FF-AFFA-64FEC0AF9C19}" type="sibTrans" cxnId="{0C970D2F-0741-43D4-A3D7-B6CFEB5DECB5}">
      <dgm:prSet/>
      <dgm:spPr/>
      <dgm:t>
        <a:bodyPr/>
        <a:lstStyle/>
        <a:p>
          <a:pPr rtl="1"/>
          <a:endParaRPr lang="ar-SA"/>
        </a:p>
      </dgm:t>
    </dgm:pt>
    <dgm:pt modelId="{4622D6ED-EDF8-4339-A0C5-E9546C223911}">
      <dgm:prSet phldrT="[نص]"/>
      <dgm:spPr/>
      <dgm:t>
        <a:bodyPr/>
        <a:lstStyle/>
        <a:p>
          <a:pPr rtl="1"/>
          <a:r>
            <a:rPr lang="ar-SA" dirty="0"/>
            <a:t>العضو </a:t>
          </a:r>
        </a:p>
      </dgm:t>
    </dgm:pt>
    <dgm:pt modelId="{6BB48CC0-51BC-487D-9B62-B3871D688531}" type="parTrans" cxnId="{3CA63B24-70A4-48DD-8DB0-D0653015563A}">
      <dgm:prSet/>
      <dgm:spPr/>
      <dgm:t>
        <a:bodyPr/>
        <a:lstStyle/>
        <a:p>
          <a:pPr rtl="1"/>
          <a:endParaRPr lang="ar-SA"/>
        </a:p>
      </dgm:t>
    </dgm:pt>
    <dgm:pt modelId="{3B3D4C6D-1EEA-4B5E-ACD5-D6C30F34043C}" type="sibTrans" cxnId="{3CA63B24-70A4-48DD-8DB0-D0653015563A}">
      <dgm:prSet/>
      <dgm:spPr/>
      <dgm:t>
        <a:bodyPr/>
        <a:lstStyle/>
        <a:p>
          <a:pPr rtl="1"/>
          <a:endParaRPr lang="ar-SA"/>
        </a:p>
      </dgm:t>
    </dgm:pt>
    <dgm:pt modelId="{9200D4F0-8C03-4B77-929F-81E8973371A7}">
      <dgm:prSet phldrT="[نص]"/>
      <dgm:spPr/>
      <dgm:t>
        <a:bodyPr/>
        <a:lstStyle/>
        <a:p>
          <a:pPr rtl="1"/>
          <a:r>
            <a:rPr lang="ar-SA" dirty="0"/>
            <a:t>يتجمع ليعطي </a:t>
          </a:r>
        </a:p>
      </dgm:t>
    </dgm:pt>
    <dgm:pt modelId="{3A438424-3C80-485A-9C82-D495AD9B0072}" type="parTrans" cxnId="{921EC416-0719-423D-BD59-6B8B423917D3}">
      <dgm:prSet/>
      <dgm:spPr/>
      <dgm:t>
        <a:bodyPr/>
        <a:lstStyle/>
        <a:p>
          <a:pPr rtl="1"/>
          <a:endParaRPr lang="ar-SA"/>
        </a:p>
      </dgm:t>
    </dgm:pt>
    <dgm:pt modelId="{435B97DB-FBF2-41E2-A161-EC67A63F2367}" type="sibTrans" cxnId="{921EC416-0719-423D-BD59-6B8B423917D3}">
      <dgm:prSet/>
      <dgm:spPr/>
      <dgm:t>
        <a:bodyPr/>
        <a:lstStyle/>
        <a:p>
          <a:pPr rtl="1"/>
          <a:endParaRPr lang="ar-SA"/>
        </a:p>
      </dgm:t>
    </dgm:pt>
    <dgm:pt modelId="{B6F77A5F-D609-4090-ACB8-B1547C1B3C30}" type="pres">
      <dgm:prSet presAssocID="{A4E0716E-A5AA-44EB-BD5C-F4360ED31213}" presName="Name0" presStyleCnt="0">
        <dgm:presLayoutVars>
          <dgm:dir/>
          <dgm:resizeHandles val="exact"/>
        </dgm:presLayoutVars>
      </dgm:prSet>
      <dgm:spPr/>
    </dgm:pt>
    <dgm:pt modelId="{138D9657-1F34-4542-AAA8-EA6A2E62FF5B}" type="pres">
      <dgm:prSet presAssocID="{BFAAC2A6-4C2A-4C9A-8473-4B9CCE01AB62}" presName="composite" presStyleCnt="0"/>
      <dgm:spPr/>
    </dgm:pt>
    <dgm:pt modelId="{9804D106-AFFB-4E30-A7A8-46D7FC9ED306}" type="pres">
      <dgm:prSet presAssocID="{BFAAC2A6-4C2A-4C9A-8473-4B9CCE01AB62}" presName="imagSh" presStyleLbl="b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3EF9A60-46B7-43F0-8EB2-20180A2C60CD}" type="pres">
      <dgm:prSet presAssocID="{BFAAC2A6-4C2A-4C9A-8473-4B9CCE01AB62}" presName="txNode" presStyleLbl="node1" presStyleIdx="0" presStyleCnt="3">
        <dgm:presLayoutVars>
          <dgm:bulletEnabled val="1"/>
        </dgm:presLayoutVars>
      </dgm:prSet>
      <dgm:spPr/>
    </dgm:pt>
    <dgm:pt modelId="{EBDF8F70-D5CF-44AA-8C50-F62DA4CEE420}" type="pres">
      <dgm:prSet presAssocID="{2BEC30B2-23F4-45CE-9B1A-08178970006A}" presName="sibTrans" presStyleLbl="sibTrans2D1" presStyleIdx="0" presStyleCnt="2"/>
      <dgm:spPr/>
    </dgm:pt>
    <dgm:pt modelId="{57AB4353-8AB4-4661-821D-BEE982C9B5E7}" type="pres">
      <dgm:prSet presAssocID="{2BEC30B2-23F4-45CE-9B1A-08178970006A}" presName="connTx" presStyleLbl="sibTrans2D1" presStyleIdx="0" presStyleCnt="2"/>
      <dgm:spPr/>
    </dgm:pt>
    <dgm:pt modelId="{70DC9375-8FDB-416B-BBEA-6792D0211029}" type="pres">
      <dgm:prSet presAssocID="{5EEBD9DB-82C0-490C-9834-3E4DB1017E91}" presName="composite" presStyleCnt="0"/>
      <dgm:spPr/>
    </dgm:pt>
    <dgm:pt modelId="{466469A2-2862-490A-821F-803C94969316}" type="pres">
      <dgm:prSet presAssocID="{5EEBD9DB-82C0-490C-9834-3E4DB1017E91}" presName="imagSh" presStyleLbl="b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618130C-BA93-4227-8C84-94952EF4AEC3}" type="pres">
      <dgm:prSet presAssocID="{5EEBD9DB-82C0-490C-9834-3E4DB1017E91}" presName="txNode" presStyleLbl="node1" presStyleIdx="1" presStyleCnt="3">
        <dgm:presLayoutVars>
          <dgm:bulletEnabled val="1"/>
        </dgm:presLayoutVars>
      </dgm:prSet>
      <dgm:spPr/>
    </dgm:pt>
    <dgm:pt modelId="{1F693E2C-A1E5-45EB-95E0-F6F02A2DB348}" type="pres">
      <dgm:prSet presAssocID="{2BCD39F0-AFD6-4E0F-9D8F-4D02D4831D54}" presName="sibTrans" presStyleLbl="sibTrans2D1" presStyleIdx="1" presStyleCnt="2"/>
      <dgm:spPr/>
    </dgm:pt>
    <dgm:pt modelId="{9EAC3EC1-F7A6-4C1A-87CE-9B7329D17A0F}" type="pres">
      <dgm:prSet presAssocID="{2BCD39F0-AFD6-4E0F-9D8F-4D02D4831D54}" presName="connTx" presStyleLbl="sibTrans2D1" presStyleIdx="1" presStyleCnt="2"/>
      <dgm:spPr/>
    </dgm:pt>
    <dgm:pt modelId="{CDDC9E19-F682-499D-8E7D-54C5BA8318C1}" type="pres">
      <dgm:prSet presAssocID="{4622D6ED-EDF8-4339-A0C5-E9546C223911}" presName="composite" presStyleCnt="0"/>
      <dgm:spPr/>
    </dgm:pt>
    <dgm:pt modelId="{97E70F52-6DB1-4BE6-B772-F07FD84D0A45}" type="pres">
      <dgm:prSet presAssocID="{4622D6ED-EDF8-4339-A0C5-E9546C223911}"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pt>
    <dgm:pt modelId="{D7CB9E85-E4EE-4DF6-97A5-F4C6617535BE}" type="pres">
      <dgm:prSet presAssocID="{4622D6ED-EDF8-4339-A0C5-E9546C223911}" presName="txNode" presStyleLbl="node1" presStyleIdx="2" presStyleCnt="3">
        <dgm:presLayoutVars>
          <dgm:bulletEnabled val="1"/>
        </dgm:presLayoutVars>
      </dgm:prSet>
      <dgm:spPr/>
    </dgm:pt>
  </dgm:ptLst>
  <dgm:cxnLst>
    <dgm:cxn modelId="{921EC416-0719-423D-BD59-6B8B423917D3}" srcId="{4622D6ED-EDF8-4339-A0C5-E9546C223911}" destId="{9200D4F0-8C03-4B77-929F-81E8973371A7}" srcOrd="0" destOrd="0" parTransId="{3A438424-3C80-485A-9C82-D495AD9B0072}" sibTransId="{435B97DB-FBF2-41E2-A161-EC67A63F2367}"/>
    <dgm:cxn modelId="{2EBE8E1C-C898-462C-B60D-033D5351A747}" type="presOf" srcId="{A4E0716E-A5AA-44EB-BD5C-F4360ED31213}" destId="{B6F77A5F-D609-4090-ACB8-B1547C1B3C30}" srcOrd="0" destOrd="0" presId="urn:microsoft.com/office/officeart/2005/8/layout/hProcess10"/>
    <dgm:cxn modelId="{3CA63B24-70A4-48DD-8DB0-D0653015563A}" srcId="{A4E0716E-A5AA-44EB-BD5C-F4360ED31213}" destId="{4622D6ED-EDF8-4339-A0C5-E9546C223911}" srcOrd="2" destOrd="0" parTransId="{6BB48CC0-51BC-487D-9B62-B3871D688531}" sibTransId="{3B3D4C6D-1EEA-4B5E-ACD5-D6C30F34043C}"/>
    <dgm:cxn modelId="{6B45272B-23E5-4F8A-B3E6-C371A9038216}" type="presOf" srcId="{4622D6ED-EDF8-4339-A0C5-E9546C223911}" destId="{D7CB9E85-E4EE-4DF6-97A5-F4C6617535BE}" srcOrd="0" destOrd="0" presId="urn:microsoft.com/office/officeart/2005/8/layout/hProcess10"/>
    <dgm:cxn modelId="{0C970D2F-0741-43D4-A3D7-B6CFEB5DECB5}" srcId="{5EEBD9DB-82C0-490C-9834-3E4DB1017E91}" destId="{25E3F1A9-74C1-405F-BD96-D148094159C8}" srcOrd="0" destOrd="0" parTransId="{50E43CAC-14A5-44A2-B5B5-EBC28D7A24BA}" sibTransId="{C06C8BE1-6A13-47FF-AFFA-64FEC0AF9C19}"/>
    <dgm:cxn modelId="{0254532F-469A-4966-8D19-5CC19F015202}" srcId="{BFAAC2A6-4C2A-4C9A-8473-4B9CCE01AB62}" destId="{733B5E15-E4A4-46B4-8C82-9E60EDF627C8}" srcOrd="0" destOrd="0" parTransId="{F5DC0AFC-22AB-4E33-9CA6-2FEE9E6AC08E}" sibTransId="{186AF0BD-8C1B-4930-AA9E-7F5AA915704C}"/>
    <dgm:cxn modelId="{AD75183E-9BDD-40D3-BCF5-379C819D6829}" type="presOf" srcId="{25E3F1A9-74C1-405F-BD96-D148094159C8}" destId="{3618130C-BA93-4227-8C84-94952EF4AEC3}" srcOrd="0" destOrd="1" presId="urn:microsoft.com/office/officeart/2005/8/layout/hProcess10"/>
    <dgm:cxn modelId="{547A783F-980D-4E04-9A63-6FE12B25C2D8}" type="presOf" srcId="{BFAAC2A6-4C2A-4C9A-8473-4B9CCE01AB62}" destId="{63EF9A60-46B7-43F0-8EB2-20180A2C60CD}" srcOrd="0" destOrd="0" presId="urn:microsoft.com/office/officeart/2005/8/layout/hProcess10"/>
    <dgm:cxn modelId="{6A1A5460-680D-4982-B88D-4B1571B3262A}" type="presOf" srcId="{2BEC30B2-23F4-45CE-9B1A-08178970006A}" destId="{57AB4353-8AB4-4661-821D-BEE982C9B5E7}" srcOrd="1" destOrd="0" presId="urn:microsoft.com/office/officeart/2005/8/layout/hProcess10"/>
    <dgm:cxn modelId="{EA206E50-E10C-44E7-B6B7-219CE2E3AE82}" type="presOf" srcId="{5EEBD9DB-82C0-490C-9834-3E4DB1017E91}" destId="{3618130C-BA93-4227-8C84-94952EF4AEC3}" srcOrd="0" destOrd="0" presId="urn:microsoft.com/office/officeart/2005/8/layout/hProcess10"/>
    <dgm:cxn modelId="{F3E2B292-9F3B-4D03-B5C5-6E4C06A6837C}" type="presOf" srcId="{9200D4F0-8C03-4B77-929F-81E8973371A7}" destId="{D7CB9E85-E4EE-4DF6-97A5-F4C6617535BE}" srcOrd="0" destOrd="1" presId="urn:microsoft.com/office/officeart/2005/8/layout/hProcess10"/>
    <dgm:cxn modelId="{A4B967A4-DA5D-4175-9CA4-D5C81791269B}" type="presOf" srcId="{2BCD39F0-AFD6-4E0F-9D8F-4D02D4831D54}" destId="{9EAC3EC1-F7A6-4C1A-87CE-9B7329D17A0F}" srcOrd="1" destOrd="0" presId="urn:microsoft.com/office/officeart/2005/8/layout/hProcess10"/>
    <dgm:cxn modelId="{14AC04AF-8ED1-44CE-AEEA-8D9C3B445910}" type="presOf" srcId="{2BCD39F0-AFD6-4E0F-9D8F-4D02D4831D54}" destId="{1F693E2C-A1E5-45EB-95E0-F6F02A2DB348}" srcOrd="0" destOrd="0" presId="urn:microsoft.com/office/officeart/2005/8/layout/hProcess10"/>
    <dgm:cxn modelId="{6326ACC1-CF35-4C8D-9C18-A1622963F6E1}" srcId="{A4E0716E-A5AA-44EB-BD5C-F4360ED31213}" destId="{BFAAC2A6-4C2A-4C9A-8473-4B9CCE01AB62}" srcOrd="0" destOrd="0" parTransId="{B0556F35-E8CC-498E-A99F-B09D5D3A3A19}" sibTransId="{2BEC30B2-23F4-45CE-9B1A-08178970006A}"/>
    <dgm:cxn modelId="{6F4B82CF-A906-494B-AAE6-5F4D81EA5119}" type="presOf" srcId="{2BEC30B2-23F4-45CE-9B1A-08178970006A}" destId="{EBDF8F70-D5CF-44AA-8C50-F62DA4CEE420}" srcOrd="0" destOrd="0" presId="urn:microsoft.com/office/officeart/2005/8/layout/hProcess10"/>
    <dgm:cxn modelId="{EB2958D0-115A-4AA5-87F7-841E321C9FF1}" srcId="{A4E0716E-A5AA-44EB-BD5C-F4360ED31213}" destId="{5EEBD9DB-82C0-490C-9834-3E4DB1017E91}" srcOrd="1" destOrd="0" parTransId="{A0BD03BC-B58A-43AC-8A99-122FF6F66DBE}" sibTransId="{2BCD39F0-AFD6-4E0F-9D8F-4D02D4831D54}"/>
    <dgm:cxn modelId="{446B3DF8-C254-4BE0-8306-8E43701451B7}" type="presOf" srcId="{733B5E15-E4A4-46B4-8C82-9E60EDF627C8}" destId="{63EF9A60-46B7-43F0-8EB2-20180A2C60CD}" srcOrd="0" destOrd="1" presId="urn:microsoft.com/office/officeart/2005/8/layout/hProcess10"/>
    <dgm:cxn modelId="{73C52B41-1E9A-4F9F-943E-8A026CB7E2BC}" type="presParOf" srcId="{B6F77A5F-D609-4090-ACB8-B1547C1B3C30}" destId="{138D9657-1F34-4542-AAA8-EA6A2E62FF5B}" srcOrd="0" destOrd="0" presId="urn:microsoft.com/office/officeart/2005/8/layout/hProcess10"/>
    <dgm:cxn modelId="{FD974294-0BCB-412C-AA26-EF2EC56F8D05}" type="presParOf" srcId="{138D9657-1F34-4542-AAA8-EA6A2E62FF5B}" destId="{9804D106-AFFB-4E30-A7A8-46D7FC9ED306}" srcOrd="0" destOrd="0" presId="urn:microsoft.com/office/officeart/2005/8/layout/hProcess10"/>
    <dgm:cxn modelId="{AE97D24D-606B-4250-BAED-FC19D28B2951}" type="presParOf" srcId="{138D9657-1F34-4542-AAA8-EA6A2E62FF5B}" destId="{63EF9A60-46B7-43F0-8EB2-20180A2C60CD}" srcOrd="1" destOrd="0" presId="urn:microsoft.com/office/officeart/2005/8/layout/hProcess10"/>
    <dgm:cxn modelId="{02374BD8-FD88-4672-AD7C-3B6D51D5830A}" type="presParOf" srcId="{B6F77A5F-D609-4090-ACB8-B1547C1B3C30}" destId="{EBDF8F70-D5CF-44AA-8C50-F62DA4CEE420}" srcOrd="1" destOrd="0" presId="urn:microsoft.com/office/officeart/2005/8/layout/hProcess10"/>
    <dgm:cxn modelId="{6416405A-B5D6-49BE-A73F-59054FEE25E7}" type="presParOf" srcId="{EBDF8F70-D5CF-44AA-8C50-F62DA4CEE420}" destId="{57AB4353-8AB4-4661-821D-BEE982C9B5E7}" srcOrd="0" destOrd="0" presId="urn:microsoft.com/office/officeart/2005/8/layout/hProcess10"/>
    <dgm:cxn modelId="{DEF5FF28-FC24-4890-A1F7-58DECDFD01F3}" type="presParOf" srcId="{B6F77A5F-D609-4090-ACB8-B1547C1B3C30}" destId="{70DC9375-8FDB-416B-BBEA-6792D0211029}" srcOrd="2" destOrd="0" presId="urn:microsoft.com/office/officeart/2005/8/layout/hProcess10"/>
    <dgm:cxn modelId="{11753DAF-E5ED-4181-8995-466DF9C02A08}" type="presParOf" srcId="{70DC9375-8FDB-416B-BBEA-6792D0211029}" destId="{466469A2-2862-490A-821F-803C94969316}" srcOrd="0" destOrd="0" presId="urn:microsoft.com/office/officeart/2005/8/layout/hProcess10"/>
    <dgm:cxn modelId="{4384857E-FFD8-4EE0-A7A5-AE6C98215152}" type="presParOf" srcId="{70DC9375-8FDB-416B-BBEA-6792D0211029}" destId="{3618130C-BA93-4227-8C84-94952EF4AEC3}" srcOrd="1" destOrd="0" presId="urn:microsoft.com/office/officeart/2005/8/layout/hProcess10"/>
    <dgm:cxn modelId="{654BB956-6BEB-4CA3-847E-E3A69A168044}" type="presParOf" srcId="{B6F77A5F-D609-4090-ACB8-B1547C1B3C30}" destId="{1F693E2C-A1E5-45EB-95E0-F6F02A2DB348}" srcOrd="3" destOrd="0" presId="urn:microsoft.com/office/officeart/2005/8/layout/hProcess10"/>
    <dgm:cxn modelId="{B457960A-396A-4161-A1F0-B058BEE32349}" type="presParOf" srcId="{1F693E2C-A1E5-45EB-95E0-F6F02A2DB348}" destId="{9EAC3EC1-F7A6-4C1A-87CE-9B7329D17A0F}" srcOrd="0" destOrd="0" presId="urn:microsoft.com/office/officeart/2005/8/layout/hProcess10"/>
    <dgm:cxn modelId="{B2A799D2-78B8-43B4-9A93-F7DED2274C44}" type="presParOf" srcId="{B6F77A5F-D609-4090-ACB8-B1547C1B3C30}" destId="{CDDC9E19-F682-499D-8E7D-54C5BA8318C1}" srcOrd="4" destOrd="0" presId="urn:microsoft.com/office/officeart/2005/8/layout/hProcess10"/>
    <dgm:cxn modelId="{1098EC20-228E-4A74-8308-C85245F55346}" type="presParOf" srcId="{CDDC9E19-F682-499D-8E7D-54C5BA8318C1}" destId="{97E70F52-6DB1-4BE6-B772-F07FD84D0A45}" srcOrd="0" destOrd="0" presId="urn:microsoft.com/office/officeart/2005/8/layout/hProcess10"/>
    <dgm:cxn modelId="{4EE1C530-790A-4C52-8EEF-5F74B608D2CC}" type="presParOf" srcId="{CDDC9E19-F682-499D-8E7D-54C5BA8318C1}" destId="{D7CB9E85-E4EE-4DF6-97A5-F4C6617535B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E0716E-A5AA-44EB-BD5C-F4360ED31213}" type="doc">
      <dgm:prSet loTypeId="urn:microsoft.com/office/officeart/2005/8/layout/hProcess10" loCatId="process" qsTypeId="urn:microsoft.com/office/officeart/2005/8/quickstyle/simple5" qsCatId="simple" csTypeId="urn:microsoft.com/office/officeart/2005/8/colors/colorful1" csCatId="colorful" phldr="1"/>
      <dgm:spPr/>
      <dgm:t>
        <a:bodyPr/>
        <a:lstStyle/>
        <a:p>
          <a:pPr rtl="1"/>
          <a:endParaRPr lang="ar-SA"/>
        </a:p>
      </dgm:t>
    </dgm:pt>
    <dgm:pt modelId="{BFAAC2A6-4C2A-4C9A-8473-4B9CCE01AB62}">
      <dgm:prSet phldrT="[نص]"/>
      <dgm:spPr/>
      <dgm:t>
        <a:bodyPr/>
        <a:lstStyle/>
        <a:p>
          <a:pPr rtl="1"/>
          <a:r>
            <a:rPr lang="ar-SA" dirty="0"/>
            <a:t>الجهاز</a:t>
          </a:r>
        </a:p>
      </dgm:t>
    </dgm:pt>
    <dgm:pt modelId="{B0556F35-E8CC-498E-A99F-B09D5D3A3A19}" type="parTrans" cxnId="{6326ACC1-CF35-4C8D-9C18-A1622963F6E1}">
      <dgm:prSet/>
      <dgm:spPr/>
      <dgm:t>
        <a:bodyPr/>
        <a:lstStyle/>
        <a:p>
          <a:pPr rtl="1"/>
          <a:endParaRPr lang="ar-SA"/>
        </a:p>
      </dgm:t>
    </dgm:pt>
    <dgm:pt modelId="{2BEC30B2-23F4-45CE-9B1A-08178970006A}" type="sibTrans" cxnId="{6326ACC1-CF35-4C8D-9C18-A1622963F6E1}">
      <dgm:prSet/>
      <dgm:spPr/>
      <dgm:t>
        <a:bodyPr/>
        <a:lstStyle/>
        <a:p>
          <a:pPr rtl="1"/>
          <a:endParaRPr lang="ar-SA"/>
        </a:p>
      </dgm:t>
    </dgm:pt>
    <dgm:pt modelId="{733B5E15-E4A4-46B4-8C82-9E60EDF627C8}">
      <dgm:prSet phldrT="[نص]"/>
      <dgm:spPr/>
      <dgm:t>
        <a:bodyPr/>
        <a:lstStyle/>
        <a:p>
          <a:pPr rtl="1"/>
          <a:r>
            <a:rPr lang="ar-SA" dirty="0"/>
            <a:t>تتجمع لتعطي </a:t>
          </a:r>
        </a:p>
      </dgm:t>
    </dgm:pt>
    <dgm:pt modelId="{F5DC0AFC-22AB-4E33-9CA6-2FEE9E6AC08E}" type="parTrans" cxnId="{0254532F-469A-4966-8D19-5CC19F015202}">
      <dgm:prSet/>
      <dgm:spPr/>
      <dgm:t>
        <a:bodyPr/>
        <a:lstStyle/>
        <a:p>
          <a:pPr rtl="1"/>
          <a:endParaRPr lang="ar-SA"/>
        </a:p>
      </dgm:t>
    </dgm:pt>
    <dgm:pt modelId="{186AF0BD-8C1B-4930-AA9E-7F5AA915704C}" type="sibTrans" cxnId="{0254532F-469A-4966-8D19-5CC19F015202}">
      <dgm:prSet/>
      <dgm:spPr/>
      <dgm:t>
        <a:bodyPr/>
        <a:lstStyle/>
        <a:p>
          <a:pPr rtl="1"/>
          <a:endParaRPr lang="ar-SA"/>
        </a:p>
      </dgm:t>
    </dgm:pt>
    <dgm:pt modelId="{5EEBD9DB-82C0-490C-9834-3E4DB1017E91}">
      <dgm:prSet phldrT="[نص]"/>
      <dgm:spPr/>
      <dgm:t>
        <a:bodyPr/>
        <a:lstStyle/>
        <a:p>
          <a:pPr rtl="1"/>
          <a:r>
            <a:rPr lang="ar-SA" dirty="0"/>
            <a:t>جسم الكائن الحي </a:t>
          </a:r>
        </a:p>
      </dgm:t>
    </dgm:pt>
    <dgm:pt modelId="{A0BD03BC-B58A-43AC-8A99-122FF6F66DBE}" type="parTrans" cxnId="{EB2958D0-115A-4AA5-87F7-841E321C9FF1}">
      <dgm:prSet/>
      <dgm:spPr/>
      <dgm:t>
        <a:bodyPr/>
        <a:lstStyle/>
        <a:p>
          <a:pPr rtl="1"/>
          <a:endParaRPr lang="ar-SA"/>
        </a:p>
      </dgm:t>
    </dgm:pt>
    <dgm:pt modelId="{2BCD39F0-AFD6-4E0F-9D8F-4D02D4831D54}" type="sibTrans" cxnId="{EB2958D0-115A-4AA5-87F7-841E321C9FF1}">
      <dgm:prSet/>
      <dgm:spPr/>
      <dgm:t>
        <a:bodyPr/>
        <a:lstStyle/>
        <a:p>
          <a:pPr rtl="1"/>
          <a:endParaRPr lang="ar-SA"/>
        </a:p>
      </dgm:t>
    </dgm:pt>
    <dgm:pt modelId="{B6F77A5F-D609-4090-ACB8-B1547C1B3C30}" type="pres">
      <dgm:prSet presAssocID="{A4E0716E-A5AA-44EB-BD5C-F4360ED31213}" presName="Name0" presStyleCnt="0">
        <dgm:presLayoutVars>
          <dgm:dir/>
          <dgm:resizeHandles val="exact"/>
        </dgm:presLayoutVars>
      </dgm:prSet>
      <dgm:spPr/>
    </dgm:pt>
    <dgm:pt modelId="{138D9657-1F34-4542-AAA8-EA6A2E62FF5B}" type="pres">
      <dgm:prSet presAssocID="{BFAAC2A6-4C2A-4C9A-8473-4B9CCE01AB62}" presName="composite" presStyleCnt="0"/>
      <dgm:spPr/>
    </dgm:pt>
    <dgm:pt modelId="{9804D106-AFFB-4E30-A7A8-46D7FC9ED306}" type="pres">
      <dgm:prSet presAssocID="{BFAAC2A6-4C2A-4C9A-8473-4B9CCE01AB62}" presName="imagSh" presStyleLbl="bgImgPlac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3EF9A60-46B7-43F0-8EB2-20180A2C60CD}" type="pres">
      <dgm:prSet presAssocID="{BFAAC2A6-4C2A-4C9A-8473-4B9CCE01AB62}" presName="txNode" presStyleLbl="node1" presStyleIdx="0" presStyleCnt="2">
        <dgm:presLayoutVars>
          <dgm:bulletEnabled val="1"/>
        </dgm:presLayoutVars>
      </dgm:prSet>
      <dgm:spPr/>
    </dgm:pt>
    <dgm:pt modelId="{EBDF8F70-D5CF-44AA-8C50-F62DA4CEE420}" type="pres">
      <dgm:prSet presAssocID="{2BEC30B2-23F4-45CE-9B1A-08178970006A}" presName="sibTrans" presStyleLbl="sibTrans2D1" presStyleIdx="0" presStyleCnt="1"/>
      <dgm:spPr/>
    </dgm:pt>
    <dgm:pt modelId="{57AB4353-8AB4-4661-821D-BEE982C9B5E7}" type="pres">
      <dgm:prSet presAssocID="{2BEC30B2-23F4-45CE-9B1A-08178970006A}" presName="connTx" presStyleLbl="sibTrans2D1" presStyleIdx="0" presStyleCnt="1"/>
      <dgm:spPr/>
    </dgm:pt>
    <dgm:pt modelId="{70DC9375-8FDB-416B-BBEA-6792D0211029}" type="pres">
      <dgm:prSet presAssocID="{5EEBD9DB-82C0-490C-9834-3E4DB1017E91}" presName="composite" presStyleCnt="0"/>
      <dgm:spPr/>
    </dgm:pt>
    <dgm:pt modelId="{466469A2-2862-490A-821F-803C94969316}" type="pres">
      <dgm:prSet presAssocID="{5EEBD9DB-82C0-490C-9834-3E4DB1017E91}" presName="imagSh" presStyleLbl="bgImgPlace1" presStyleIdx="1" presStyleCnt="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618130C-BA93-4227-8C84-94952EF4AEC3}" type="pres">
      <dgm:prSet presAssocID="{5EEBD9DB-82C0-490C-9834-3E4DB1017E91}" presName="txNode" presStyleLbl="node1" presStyleIdx="1" presStyleCnt="2">
        <dgm:presLayoutVars>
          <dgm:bulletEnabled val="1"/>
        </dgm:presLayoutVars>
      </dgm:prSet>
      <dgm:spPr/>
    </dgm:pt>
  </dgm:ptLst>
  <dgm:cxnLst>
    <dgm:cxn modelId="{2EBE8E1C-C898-462C-B60D-033D5351A747}" type="presOf" srcId="{A4E0716E-A5AA-44EB-BD5C-F4360ED31213}" destId="{B6F77A5F-D609-4090-ACB8-B1547C1B3C30}" srcOrd="0" destOrd="0" presId="urn:microsoft.com/office/officeart/2005/8/layout/hProcess10"/>
    <dgm:cxn modelId="{0254532F-469A-4966-8D19-5CC19F015202}" srcId="{BFAAC2A6-4C2A-4C9A-8473-4B9CCE01AB62}" destId="{733B5E15-E4A4-46B4-8C82-9E60EDF627C8}" srcOrd="0" destOrd="0" parTransId="{F5DC0AFC-22AB-4E33-9CA6-2FEE9E6AC08E}" sibTransId="{186AF0BD-8C1B-4930-AA9E-7F5AA915704C}"/>
    <dgm:cxn modelId="{547A783F-980D-4E04-9A63-6FE12B25C2D8}" type="presOf" srcId="{BFAAC2A6-4C2A-4C9A-8473-4B9CCE01AB62}" destId="{63EF9A60-46B7-43F0-8EB2-20180A2C60CD}" srcOrd="0" destOrd="0" presId="urn:microsoft.com/office/officeart/2005/8/layout/hProcess10"/>
    <dgm:cxn modelId="{6A1A5460-680D-4982-B88D-4B1571B3262A}" type="presOf" srcId="{2BEC30B2-23F4-45CE-9B1A-08178970006A}" destId="{57AB4353-8AB4-4661-821D-BEE982C9B5E7}" srcOrd="1" destOrd="0" presId="urn:microsoft.com/office/officeart/2005/8/layout/hProcess10"/>
    <dgm:cxn modelId="{EA206E50-E10C-44E7-B6B7-219CE2E3AE82}" type="presOf" srcId="{5EEBD9DB-82C0-490C-9834-3E4DB1017E91}" destId="{3618130C-BA93-4227-8C84-94952EF4AEC3}" srcOrd="0" destOrd="0" presId="urn:microsoft.com/office/officeart/2005/8/layout/hProcess10"/>
    <dgm:cxn modelId="{6326ACC1-CF35-4C8D-9C18-A1622963F6E1}" srcId="{A4E0716E-A5AA-44EB-BD5C-F4360ED31213}" destId="{BFAAC2A6-4C2A-4C9A-8473-4B9CCE01AB62}" srcOrd="0" destOrd="0" parTransId="{B0556F35-E8CC-498E-A99F-B09D5D3A3A19}" sibTransId="{2BEC30B2-23F4-45CE-9B1A-08178970006A}"/>
    <dgm:cxn modelId="{6F4B82CF-A906-494B-AAE6-5F4D81EA5119}" type="presOf" srcId="{2BEC30B2-23F4-45CE-9B1A-08178970006A}" destId="{EBDF8F70-D5CF-44AA-8C50-F62DA4CEE420}" srcOrd="0" destOrd="0" presId="urn:microsoft.com/office/officeart/2005/8/layout/hProcess10"/>
    <dgm:cxn modelId="{EB2958D0-115A-4AA5-87F7-841E321C9FF1}" srcId="{A4E0716E-A5AA-44EB-BD5C-F4360ED31213}" destId="{5EEBD9DB-82C0-490C-9834-3E4DB1017E91}" srcOrd="1" destOrd="0" parTransId="{A0BD03BC-B58A-43AC-8A99-122FF6F66DBE}" sibTransId="{2BCD39F0-AFD6-4E0F-9D8F-4D02D4831D54}"/>
    <dgm:cxn modelId="{446B3DF8-C254-4BE0-8306-8E43701451B7}" type="presOf" srcId="{733B5E15-E4A4-46B4-8C82-9E60EDF627C8}" destId="{63EF9A60-46B7-43F0-8EB2-20180A2C60CD}" srcOrd="0" destOrd="1" presId="urn:microsoft.com/office/officeart/2005/8/layout/hProcess10"/>
    <dgm:cxn modelId="{73C52B41-1E9A-4F9F-943E-8A026CB7E2BC}" type="presParOf" srcId="{B6F77A5F-D609-4090-ACB8-B1547C1B3C30}" destId="{138D9657-1F34-4542-AAA8-EA6A2E62FF5B}" srcOrd="0" destOrd="0" presId="urn:microsoft.com/office/officeart/2005/8/layout/hProcess10"/>
    <dgm:cxn modelId="{FD974294-0BCB-412C-AA26-EF2EC56F8D05}" type="presParOf" srcId="{138D9657-1F34-4542-AAA8-EA6A2E62FF5B}" destId="{9804D106-AFFB-4E30-A7A8-46D7FC9ED306}" srcOrd="0" destOrd="0" presId="urn:microsoft.com/office/officeart/2005/8/layout/hProcess10"/>
    <dgm:cxn modelId="{AE97D24D-606B-4250-BAED-FC19D28B2951}" type="presParOf" srcId="{138D9657-1F34-4542-AAA8-EA6A2E62FF5B}" destId="{63EF9A60-46B7-43F0-8EB2-20180A2C60CD}" srcOrd="1" destOrd="0" presId="urn:microsoft.com/office/officeart/2005/8/layout/hProcess10"/>
    <dgm:cxn modelId="{02374BD8-FD88-4672-AD7C-3B6D51D5830A}" type="presParOf" srcId="{B6F77A5F-D609-4090-ACB8-B1547C1B3C30}" destId="{EBDF8F70-D5CF-44AA-8C50-F62DA4CEE420}" srcOrd="1" destOrd="0" presId="urn:microsoft.com/office/officeart/2005/8/layout/hProcess10"/>
    <dgm:cxn modelId="{6416405A-B5D6-49BE-A73F-59054FEE25E7}" type="presParOf" srcId="{EBDF8F70-D5CF-44AA-8C50-F62DA4CEE420}" destId="{57AB4353-8AB4-4661-821D-BEE982C9B5E7}" srcOrd="0" destOrd="0" presId="urn:microsoft.com/office/officeart/2005/8/layout/hProcess10"/>
    <dgm:cxn modelId="{DEF5FF28-FC24-4890-A1F7-58DECDFD01F3}" type="presParOf" srcId="{B6F77A5F-D609-4090-ACB8-B1547C1B3C30}" destId="{70DC9375-8FDB-416B-BBEA-6792D0211029}" srcOrd="2" destOrd="0" presId="urn:microsoft.com/office/officeart/2005/8/layout/hProcess10"/>
    <dgm:cxn modelId="{11753DAF-E5ED-4181-8995-466DF9C02A08}" type="presParOf" srcId="{70DC9375-8FDB-416B-BBEA-6792D0211029}" destId="{466469A2-2862-490A-821F-803C94969316}" srcOrd="0" destOrd="0" presId="urn:microsoft.com/office/officeart/2005/8/layout/hProcess10"/>
    <dgm:cxn modelId="{4384857E-FFD8-4EE0-A7A5-AE6C98215152}" type="presParOf" srcId="{70DC9375-8FDB-416B-BBEA-6792D0211029}" destId="{3618130C-BA93-4227-8C84-94952EF4AEC3}" srcOrd="1" destOrd="0" presId="urn:microsoft.com/office/officeart/2005/8/layout/hProcess10"/>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4D106-AFFB-4E30-A7A8-46D7FC9ED306}">
      <dsp:nvSpPr>
        <dsp:cNvPr id="0" name=""/>
        <dsp:cNvSpPr/>
      </dsp:nvSpPr>
      <dsp:spPr>
        <a:xfrm>
          <a:off x="3129" y="486523"/>
          <a:ext cx="1474216" cy="147421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3EF9A60-46B7-43F0-8EB2-20180A2C60CD}">
      <dsp:nvSpPr>
        <dsp:cNvPr id="0" name=""/>
        <dsp:cNvSpPr/>
      </dsp:nvSpPr>
      <dsp:spPr>
        <a:xfrm>
          <a:off x="243117" y="1371053"/>
          <a:ext cx="1474216" cy="147421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r" defTabSz="1333500" rtl="1">
            <a:lnSpc>
              <a:spcPct val="90000"/>
            </a:lnSpc>
            <a:spcBef>
              <a:spcPct val="0"/>
            </a:spcBef>
            <a:spcAft>
              <a:spcPct val="35000"/>
            </a:spcAft>
            <a:buNone/>
          </a:pPr>
          <a:r>
            <a:rPr lang="ar-SA" sz="3000" kern="1200" dirty="0"/>
            <a:t>الخلية </a:t>
          </a:r>
        </a:p>
        <a:p>
          <a:pPr marL="228600" lvl="1" indent="-228600" algn="r" defTabSz="1022350" rtl="1">
            <a:lnSpc>
              <a:spcPct val="90000"/>
            </a:lnSpc>
            <a:spcBef>
              <a:spcPct val="0"/>
            </a:spcBef>
            <a:spcAft>
              <a:spcPct val="15000"/>
            </a:spcAft>
            <a:buChar char="•"/>
          </a:pPr>
          <a:r>
            <a:rPr lang="ar-SA" sz="2300" kern="1200" dirty="0"/>
            <a:t>تتجمع لتعطي </a:t>
          </a:r>
        </a:p>
      </dsp:txBody>
      <dsp:txXfrm>
        <a:off x="286295" y="1414231"/>
        <a:ext cx="1387860" cy="1387860"/>
      </dsp:txXfrm>
    </dsp:sp>
    <dsp:sp modelId="{EBDF8F70-D5CF-44AA-8C50-F62DA4CEE420}">
      <dsp:nvSpPr>
        <dsp:cNvPr id="0" name=""/>
        <dsp:cNvSpPr/>
      </dsp:nvSpPr>
      <dsp:spPr>
        <a:xfrm>
          <a:off x="1761312" y="1046515"/>
          <a:ext cx="283966" cy="354233"/>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1761312" y="1117362"/>
        <a:ext cx="198776" cy="212539"/>
      </dsp:txXfrm>
    </dsp:sp>
    <dsp:sp modelId="{466469A2-2862-490A-821F-803C94969316}">
      <dsp:nvSpPr>
        <dsp:cNvPr id="0" name=""/>
        <dsp:cNvSpPr/>
      </dsp:nvSpPr>
      <dsp:spPr>
        <a:xfrm>
          <a:off x="2288678" y="486523"/>
          <a:ext cx="1474216" cy="1474216"/>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18130C-BA93-4227-8C84-94952EF4AEC3}">
      <dsp:nvSpPr>
        <dsp:cNvPr id="0" name=""/>
        <dsp:cNvSpPr/>
      </dsp:nvSpPr>
      <dsp:spPr>
        <a:xfrm>
          <a:off x="2528667" y="1371053"/>
          <a:ext cx="1474216" cy="1474216"/>
        </a:xfrm>
        <a:prstGeom prst="roundRect">
          <a:avLst>
            <a:gd name="adj" fmla="val 1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r" defTabSz="1333500" rtl="1">
            <a:lnSpc>
              <a:spcPct val="90000"/>
            </a:lnSpc>
            <a:spcBef>
              <a:spcPct val="0"/>
            </a:spcBef>
            <a:spcAft>
              <a:spcPct val="35000"/>
            </a:spcAft>
            <a:buNone/>
          </a:pPr>
          <a:r>
            <a:rPr lang="ar-SA" sz="3000" kern="1200" dirty="0"/>
            <a:t>النسيج </a:t>
          </a:r>
        </a:p>
        <a:p>
          <a:pPr marL="228600" lvl="1" indent="-228600" algn="r" defTabSz="1022350" rtl="1">
            <a:lnSpc>
              <a:spcPct val="90000"/>
            </a:lnSpc>
            <a:spcBef>
              <a:spcPct val="0"/>
            </a:spcBef>
            <a:spcAft>
              <a:spcPct val="15000"/>
            </a:spcAft>
            <a:buChar char="•"/>
          </a:pPr>
          <a:r>
            <a:rPr lang="ar-SA" sz="2300" kern="1200" dirty="0"/>
            <a:t>يتجمع ليعطي </a:t>
          </a:r>
        </a:p>
      </dsp:txBody>
      <dsp:txXfrm>
        <a:off x="2571845" y="1414231"/>
        <a:ext cx="1387860" cy="1387860"/>
      </dsp:txXfrm>
    </dsp:sp>
    <dsp:sp modelId="{1F693E2C-A1E5-45EB-95E0-F6F02A2DB348}">
      <dsp:nvSpPr>
        <dsp:cNvPr id="0" name=""/>
        <dsp:cNvSpPr/>
      </dsp:nvSpPr>
      <dsp:spPr>
        <a:xfrm>
          <a:off x="4046862" y="1046515"/>
          <a:ext cx="283966" cy="354233"/>
        </a:xfrm>
        <a:prstGeom prst="rightArrow">
          <a:avLst>
            <a:gd name="adj1" fmla="val 60000"/>
            <a:gd name="adj2" fmla="val 5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4046862" y="1117362"/>
        <a:ext cx="198776" cy="212539"/>
      </dsp:txXfrm>
    </dsp:sp>
    <dsp:sp modelId="{97E70F52-6DB1-4BE6-B772-F07FD84D0A45}">
      <dsp:nvSpPr>
        <dsp:cNvPr id="0" name=""/>
        <dsp:cNvSpPr/>
      </dsp:nvSpPr>
      <dsp:spPr>
        <a:xfrm>
          <a:off x="4574228" y="486523"/>
          <a:ext cx="1474216" cy="14742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CB9E85-E4EE-4DF6-97A5-F4C6617535BE}">
      <dsp:nvSpPr>
        <dsp:cNvPr id="0" name=""/>
        <dsp:cNvSpPr/>
      </dsp:nvSpPr>
      <dsp:spPr>
        <a:xfrm>
          <a:off x="4814217" y="1371053"/>
          <a:ext cx="1474216" cy="1474216"/>
        </a:xfrm>
        <a:prstGeom prst="roundRect">
          <a:avLst>
            <a:gd name="adj" fmla="val 1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r" defTabSz="1333500" rtl="1">
            <a:lnSpc>
              <a:spcPct val="90000"/>
            </a:lnSpc>
            <a:spcBef>
              <a:spcPct val="0"/>
            </a:spcBef>
            <a:spcAft>
              <a:spcPct val="35000"/>
            </a:spcAft>
            <a:buNone/>
          </a:pPr>
          <a:r>
            <a:rPr lang="ar-SA" sz="3000" kern="1200" dirty="0"/>
            <a:t>العضو </a:t>
          </a:r>
        </a:p>
        <a:p>
          <a:pPr marL="228600" lvl="1" indent="-228600" algn="r" defTabSz="1022350" rtl="1">
            <a:lnSpc>
              <a:spcPct val="90000"/>
            </a:lnSpc>
            <a:spcBef>
              <a:spcPct val="0"/>
            </a:spcBef>
            <a:spcAft>
              <a:spcPct val="15000"/>
            </a:spcAft>
            <a:buChar char="•"/>
          </a:pPr>
          <a:r>
            <a:rPr lang="ar-SA" sz="2300" kern="1200" dirty="0"/>
            <a:t>يتجمع ليعطي </a:t>
          </a:r>
        </a:p>
      </dsp:txBody>
      <dsp:txXfrm>
        <a:off x="4857395" y="1414231"/>
        <a:ext cx="1387860" cy="1387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04D106-AFFB-4E30-A7A8-46D7FC9ED306}">
      <dsp:nvSpPr>
        <dsp:cNvPr id="0" name=""/>
        <dsp:cNvSpPr/>
      </dsp:nvSpPr>
      <dsp:spPr>
        <a:xfrm>
          <a:off x="1837" y="0"/>
          <a:ext cx="1634160" cy="1540208"/>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3EF9A60-46B7-43F0-8EB2-20180A2C60CD}">
      <dsp:nvSpPr>
        <dsp:cNvPr id="0" name=""/>
        <dsp:cNvSpPr/>
      </dsp:nvSpPr>
      <dsp:spPr>
        <a:xfrm>
          <a:off x="267863" y="924125"/>
          <a:ext cx="1634160" cy="154020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t" anchorCtr="0">
          <a:noAutofit/>
        </a:bodyPr>
        <a:lstStyle/>
        <a:p>
          <a:pPr marL="0" lvl="0" indent="0" algn="r" defTabSz="1333500" rtl="1">
            <a:lnSpc>
              <a:spcPct val="90000"/>
            </a:lnSpc>
            <a:spcBef>
              <a:spcPct val="0"/>
            </a:spcBef>
            <a:spcAft>
              <a:spcPct val="35000"/>
            </a:spcAft>
            <a:buNone/>
          </a:pPr>
          <a:r>
            <a:rPr lang="ar-SA" sz="3000" kern="1200" dirty="0"/>
            <a:t>الجهاز</a:t>
          </a:r>
        </a:p>
        <a:p>
          <a:pPr marL="228600" lvl="1" indent="-228600" algn="r" defTabSz="1022350" rtl="1">
            <a:lnSpc>
              <a:spcPct val="90000"/>
            </a:lnSpc>
            <a:spcBef>
              <a:spcPct val="0"/>
            </a:spcBef>
            <a:spcAft>
              <a:spcPct val="15000"/>
            </a:spcAft>
            <a:buChar char="•"/>
          </a:pPr>
          <a:r>
            <a:rPr lang="ar-SA" sz="2300" kern="1200" dirty="0"/>
            <a:t>تتجمع لتعطي </a:t>
          </a:r>
        </a:p>
      </dsp:txBody>
      <dsp:txXfrm>
        <a:off x="312974" y="969236"/>
        <a:ext cx="1543938" cy="1449986"/>
      </dsp:txXfrm>
    </dsp:sp>
    <dsp:sp modelId="{EBDF8F70-D5CF-44AA-8C50-F62DA4CEE420}">
      <dsp:nvSpPr>
        <dsp:cNvPr id="0" name=""/>
        <dsp:cNvSpPr/>
      </dsp:nvSpPr>
      <dsp:spPr>
        <a:xfrm>
          <a:off x="1950773" y="573771"/>
          <a:ext cx="314775" cy="39266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rtl="1">
            <a:lnSpc>
              <a:spcPct val="90000"/>
            </a:lnSpc>
            <a:spcBef>
              <a:spcPct val="0"/>
            </a:spcBef>
            <a:spcAft>
              <a:spcPct val="35000"/>
            </a:spcAft>
            <a:buNone/>
          </a:pPr>
          <a:endParaRPr lang="ar-SA" sz="1700" kern="1200"/>
        </a:p>
      </dsp:txBody>
      <dsp:txXfrm>
        <a:off x="1950773" y="652304"/>
        <a:ext cx="220343" cy="235599"/>
      </dsp:txXfrm>
    </dsp:sp>
    <dsp:sp modelId="{466469A2-2862-490A-821F-803C94969316}">
      <dsp:nvSpPr>
        <dsp:cNvPr id="0" name=""/>
        <dsp:cNvSpPr/>
      </dsp:nvSpPr>
      <dsp:spPr>
        <a:xfrm>
          <a:off x="2535356" y="0"/>
          <a:ext cx="1634160" cy="1540208"/>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18130C-BA93-4227-8C84-94952EF4AEC3}">
      <dsp:nvSpPr>
        <dsp:cNvPr id="0" name=""/>
        <dsp:cNvSpPr/>
      </dsp:nvSpPr>
      <dsp:spPr>
        <a:xfrm>
          <a:off x="2801382" y="924125"/>
          <a:ext cx="1634160" cy="1540208"/>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1">
            <a:lnSpc>
              <a:spcPct val="90000"/>
            </a:lnSpc>
            <a:spcBef>
              <a:spcPct val="0"/>
            </a:spcBef>
            <a:spcAft>
              <a:spcPct val="35000"/>
            </a:spcAft>
            <a:buNone/>
          </a:pPr>
          <a:r>
            <a:rPr lang="ar-SA" sz="3000" kern="1200" dirty="0"/>
            <a:t>جسم الكائن الحي </a:t>
          </a:r>
        </a:p>
      </dsp:txBody>
      <dsp:txXfrm>
        <a:off x="2846493" y="969236"/>
        <a:ext cx="1543938" cy="14499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45724391-45AD-4AC8-8EA0-1BD35DCC8CB8}" type="datetimeFigureOut">
              <a:rPr lang="ar-SA" smtClean="0"/>
              <a:t>21/05/40</a:t>
            </a:fld>
            <a:endParaRPr lang="ar-SA"/>
          </a:p>
        </p:txBody>
      </p:sp>
      <p:sp>
        <p:nvSpPr>
          <p:cNvPr id="4" name="عنصر نائب لصورة الشريحة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A155645F-D1A6-41D4-879E-AC573E34565D}" type="slidenum">
              <a:rPr lang="ar-SA" smtClean="0"/>
              <a:t>‹#›</a:t>
            </a:fld>
            <a:endParaRPr lang="ar-SA"/>
          </a:p>
        </p:txBody>
      </p:sp>
    </p:spTree>
    <p:extLst>
      <p:ext uri="{BB962C8B-B14F-4D97-AF65-F5344CB8AC3E}">
        <p14:creationId xmlns:p14="http://schemas.microsoft.com/office/powerpoint/2010/main" val="175278704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a:t>
            </a:fld>
            <a:endParaRPr lang="ar-SA"/>
          </a:p>
        </p:txBody>
      </p:sp>
    </p:spTree>
    <p:extLst>
      <p:ext uri="{BB962C8B-B14F-4D97-AF65-F5344CB8AC3E}">
        <p14:creationId xmlns:p14="http://schemas.microsoft.com/office/powerpoint/2010/main" val="212187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5</a:t>
            </a:fld>
            <a:endParaRPr lang="ar-SA"/>
          </a:p>
        </p:txBody>
      </p:sp>
    </p:spTree>
    <p:extLst>
      <p:ext uri="{BB962C8B-B14F-4D97-AF65-F5344CB8AC3E}">
        <p14:creationId xmlns:p14="http://schemas.microsoft.com/office/powerpoint/2010/main" val="156486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19</a:t>
            </a:fld>
            <a:endParaRPr lang="ar-SA"/>
          </a:p>
        </p:txBody>
      </p:sp>
    </p:spTree>
    <p:extLst>
      <p:ext uri="{BB962C8B-B14F-4D97-AF65-F5344CB8AC3E}">
        <p14:creationId xmlns:p14="http://schemas.microsoft.com/office/powerpoint/2010/main" val="1217969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22</a:t>
            </a:fld>
            <a:endParaRPr lang="ar-SA"/>
          </a:p>
        </p:txBody>
      </p:sp>
    </p:spTree>
    <p:extLst>
      <p:ext uri="{BB962C8B-B14F-4D97-AF65-F5344CB8AC3E}">
        <p14:creationId xmlns:p14="http://schemas.microsoft.com/office/powerpoint/2010/main" val="32716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23</a:t>
            </a:fld>
            <a:endParaRPr lang="ar-SA"/>
          </a:p>
        </p:txBody>
      </p:sp>
    </p:spTree>
    <p:extLst>
      <p:ext uri="{BB962C8B-B14F-4D97-AF65-F5344CB8AC3E}">
        <p14:creationId xmlns:p14="http://schemas.microsoft.com/office/powerpoint/2010/main" val="111831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24</a:t>
            </a:fld>
            <a:endParaRPr lang="ar-SA"/>
          </a:p>
        </p:txBody>
      </p:sp>
    </p:spTree>
    <p:extLst>
      <p:ext uri="{BB962C8B-B14F-4D97-AF65-F5344CB8AC3E}">
        <p14:creationId xmlns:p14="http://schemas.microsoft.com/office/powerpoint/2010/main" val="128879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A155645F-D1A6-41D4-879E-AC573E34565D}" type="slidenum">
              <a:rPr lang="ar-SA" smtClean="0"/>
              <a:t>25</a:t>
            </a:fld>
            <a:endParaRPr lang="ar-SA"/>
          </a:p>
        </p:txBody>
      </p:sp>
    </p:spTree>
    <p:extLst>
      <p:ext uri="{BB962C8B-B14F-4D97-AF65-F5344CB8AC3E}">
        <p14:creationId xmlns:p14="http://schemas.microsoft.com/office/powerpoint/2010/main" val="11031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13707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528586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165753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4528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14939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21/05/40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57476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7D47E996-9E5A-4181-B33A-A400487495B0}" type="datetimeFigureOut">
              <a:rPr lang="ar-SA" smtClean="0"/>
              <a:t>21/05/40</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07442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7D47E996-9E5A-4181-B33A-A400487495B0}" type="datetimeFigureOut">
              <a:rPr lang="ar-SA" smtClean="0"/>
              <a:t>21/05/40</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312656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D47E996-9E5A-4181-B33A-A400487495B0}" type="datetimeFigureOut">
              <a:rPr lang="ar-SA" smtClean="0"/>
              <a:t>21/05/40</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295484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21/05/40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1335688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7D47E996-9E5A-4181-B33A-A400487495B0}" type="datetimeFigureOut">
              <a:rPr lang="ar-SA" smtClean="0"/>
              <a:t>21/05/40</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B91A43AF-A415-472B-8911-992D9D1F37AD}" type="slidenum">
              <a:rPr lang="ar-SA" smtClean="0"/>
              <a:t>‹#›</a:t>
            </a:fld>
            <a:endParaRPr lang="ar-SA"/>
          </a:p>
        </p:txBody>
      </p:sp>
    </p:spTree>
    <p:extLst>
      <p:ext uri="{BB962C8B-B14F-4D97-AF65-F5344CB8AC3E}">
        <p14:creationId xmlns:p14="http://schemas.microsoft.com/office/powerpoint/2010/main" val="3912395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D47E996-9E5A-4181-B33A-A400487495B0}" type="datetimeFigureOut">
              <a:rPr lang="ar-SA" smtClean="0"/>
              <a:t>21/05/40</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91A43AF-A415-472B-8911-992D9D1F37AD}" type="slidenum">
              <a:rPr lang="ar-SA" smtClean="0"/>
              <a:t>‹#›</a:t>
            </a:fld>
            <a:endParaRPr lang="ar-SA"/>
          </a:p>
        </p:txBody>
      </p:sp>
    </p:spTree>
    <p:extLst>
      <p:ext uri="{BB962C8B-B14F-4D97-AF65-F5344CB8AC3E}">
        <p14:creationId xmlns:p14="http://schemas.microsoft.com/office/powerpoint/2010/main" val="616375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11" Type="http://schemas.openxmlformats.org/officeDocument/2006/relationships/image" Target="../media/image39.jpg"/><Relationship Id="rId5" Type="http://schemas.openxmlformats.org/officeDocument/2006/relationships/image" Target="../media/image34.gif"/><Relationship Id="rId10" Type="http://schemas.openxmlformats.org/officeDocument/2006/relationships/image" Target="../media/image38.jpg"/><Relationship Id="rId4" Type="http://schemas.openxmlformats.org/officeDocument/2006/relationships/image" Target="../media/image33.jpg"/><Relationship Id="rId9"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eg"/><Relationship Id="rId15" Type="http://schemas.openxmlformats.org/officeDocument/2006/relationships/image" Target="../media/image1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g"/><Relationship Id="rId18" Type="http://schemas.openxmlformats.org/officeDocument/2006/relationships/image" Target="../media/image59.jpeg"/><Relationship Id="rId3" Type="http://schemas.microsoft.com/office/2007/relationships/hdphoto" Target="../media/hdphoto1.wdp"/><Relationship Id="rId21" Type="http://schemas.openxmlformats.org/officeDocument/2006/relationships/image" Target="../media/image62.jpeg"/><Relationship Id="rId7" Type="http://schemas.openxmlformats.org/officeDocument/2006/relationships/image" Target="../media/image48.jpg"/><Relationship Id="rId12" Type="http://schemas.openxmlformats.org/officeDocument/2006/relationships/image" Target="../media/image53.jpg"/><Relationship Id="rId17" Type="http://schemas.openxmlformats.org/officeDocument/2006/relationships/image" Target="../media/image58.jpeg"/><Relationship Id="rId2" Type="http://schemas.openxmlformats.org/officeDocument/2006/relationships/image" Target="../media/image44.png"/><Relationship Id="rId16" Type="http://schemas.openxmlformats.org/officeDocument/2006/relationships/image" Target="../media/image57.jpg"/><Relationship Id="rId20"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47.jpg"/><Relationship Id="rId11" Type="http://schemas.openxmlformats.org/officeDocument/2006/relationships/image" Target="../media/image52.jpg"/><Relationship Id="rId5" Type="http://schemas.openxmlformats.org/officeDocument/2006/relationships/image" Target="../media/image46.jpg"/><Relationship Id="rId15" Type="http://schemas.openxmlformats.org/officeDocument/2006/relationships/image" Target="../media/image56.png"/><Relationship Id="rId23" Type="http://schemas.openxmlformats.org/officeDocument/2006/relationships/image" Target="../media/image64.jpeg"/><Relationship Id="rId10" Type="http://schemas.openxmlformats.org/officeDocument/2006/relationships/image" Target="../media/image51.png"/><Relationship Id="rId19" Type="http://schemas.openxmlformats.org/officeDocument/2006/relationships/image" Target="../media/image60.jpg"/><Relationship Id="rId4" Type="http://schemas.openxmlformats.org/officeDocument/2006/relationships/image" Target="../media/image45.jpg"/><Relationship Id="rId9" Type="http://schemas.openxmlformats.org/officeDocument/2006/relationships/image" Target="../media/image50.jpg"/><Relationship Id="rId14" Type="http://schemas.openxmlformats.org/officeDocument/2006/relationships/image" Target="../media/image55.png"/><Relationship Id="rId22" Type="http://schemas.openxmlformats.org/officeDocument/2006/relationships/image" Target="../media/image63.gif"/></Relationships>
</file>

<file path=ppt/slides/_rels/slide2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jp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gif"/><Relationship Id="rId7" Type="http://schemas.openxmlformats.org/officeDocument/2006/relationships/image" Target="../media/image90.jp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93.jpeg"/><Relationship Id="rId4" Type="http://schemas.openxmlformats.org/officeDocument/2006/relationships/image" Target="../media/image87.jpg"/><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5" Type="http://schemas.openxmlformats.org/officeDocument/2006/relationships/image" Target="../media/image97.jp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g"/><Relationship Id="rId1" Type="http://schemas.openxmlformats.org/officeDocument/2006/relationships/slideLayout" Target="../slideLayouts/slideLayout7.xml"/><Relationship Id="rId5" Type="http://schemas.openxmlformats.org/officeDocument/2006/relationships/image" Target="../media/image107.jpg"/><Relationship Id="rId4" Type="http://schemas.openxmlformats.org/officeDocument/2006/relationships/image" Target="../media/image106.jpg"/></Relationships>
</file>

<file path=ppt/slides/_rels/slide3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7.xml"/><Relationship Id="rId5" Type="http://schemas.openxmlformats.org/officeDocument/2006/relationships/image" Target="../media/image110.jpg"/><Relationship Id="rId4" Type="http://schemas.openxmlformats.org/officeDocument/2006/relationships/image" Target="../media/image107.jpg"/></Relationships>
</file>

<file path=ppt/slides/_rels/slide3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image" Target="../media/image114.jpg"/><Relationship Id="rId4" Type="http://schemas.openxmlformats.org/officeDocument/2006/relationships/image" Target="../media/image113.jpg"/></Relationships>
</file>

<file path=ppt/slides/_rels/slide3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g"/><Relationship Id="rId1" Type="http://schemas.openxmlformats.org/officeDocument/2006/relationships/slideLayout" Target="../slideLayouts/slideLayout7.xml"/><Relationship Id="rId5" Type="http://schemas.openxmlformats.org/officeDocument/2006/relationships/image" Target="../media/image124.jpg"/><Relationship Id="rId4" Type="http://schemas.openxmlformats.org/officeDocument/2006/relationships/image" Target="../media/image123.jpg"/></Relationships>
</file>

<file path=ppt/slides/_rels/slide3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126.jp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23.jpg"/><Relationship Id="rId7" Type="http://schemas.openxmlformats.org/officeDocument/2006/relationships/image" Target="../media/image129.png"/><Relationship Id="rId2" Type="http://schemas.openxmlformats.org/officeDocument/2006/relationships/image" Target="../media/image105.GIF"/><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28.jpg"/><Relationship Id="rId4" Type="http://schemas.openxmlformats.org/officeDocument/2006/relationships/image" Target="../media/image108.jpg"/><Relationship Id="rId9" Type="http://schemas.openxmlformats.org/officeDocument/2006/relationships/image" Target="../media/image130.jpg"/></Relationships>
</file>

<file path=ppt/slides/_rels/slide41.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90.jpg"/><Relationship Id="rId7" Type="http://schemas.openxmlformats.org/officeDocument/2006/relationships/image" Target="../media/image134.gif"/><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5.jpg"/></Relationships>
</file>

<file path=ppt/slides/_rels/slide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jp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ØµÙØ±Ø© Ø°Ø§Øª ØµÙØ©">
            <a:extLst>
              <a:ext uri="{FF2B5EF4-FFF2-40B4-BE49-F238E27FC236}">
                <a16:creationId xmlns:a16="http://schemas.microsoft.com/office/drawing/2014/main" id="{BE4E3FA7-3823-4653-9A94-046977DED5C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88511" y="643467"/>
            <a:ext cx="8014977"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872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C6A2"/>
        </a:solidFill>
        <a:effectLst/>
      </p:bgPr>
    </p:bg>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48B7C688-34FE-42A6-8E89-C7E128C9BCE6}"/>
              </a:ext>
            </a:extLst>
          </p:cNvPr>
          <p:cNvSpPr/>
          <p:nvPr/>
        </p:nvSpPr>
        <p:spPr>
          <a:xfrm>
            <a:off x="8961802" y="378114"/>
            <a:ext cx="2956259" cy="923330"/>
          </a:xfrm>
          <a:prstGeom prst="rect">
            <a:avLst/>
          </a:prstGeom>
          <a:noFill/>
        </p:spPr>
        <p:txBody>
          <a:bodyPr wrap="none" lIns="91440" tIns="45720" rIns="91440" bIns="45720">
            <a:spAutoFit/>
          </a:bodyPr>
          <a:lstStyle/>
          <a:p>
            <a:pPr algn="ctr"/>
            <a:r>
              <a:rPr lang="ar-SA" sz="5400" b="1" cap="none" spc="0" dirty="0">
                <a:ln w="0"/>
                <a:solidFill>
                  <a:srgbClr val="FFFF00"/>
                </a:solidFill>
                <a:effectLst>
                  <a:outerShdw blurRad="38100" dist="19050" dir="2700000" algn="tl" rotWithShape="0">
                    <a:schemeClr val="dk1">
                      <a:alpha val="40000"/>
                    </a:schemeClr>
                  </a:outerShdw>
                </a:effectLst>
              </a:rPr>
              <a:t>جدول التعلم </a:t>
            </a:r>
          </a:p>
        </p:txBody>
      </p:sp>
      <p:pic>
        <p:nvPicPr>
          <p:cNvPr id="7" name="صورة 6">
            <a:extLst>
              <a:ext uri="{FF2B5EF4-FFF2-40B4-BE49-F238E27FC236}">
                <a16:creationId xmlns:a16="http://schemas.microsoft.com/office/drawing/2014/main" id="{45A21A43-D550-4C39-979A-95E00A8ECFE4}"/>
              </a:ext>
            </a:extLst>
          </p:cNvPr>
          <p:cNvPicPr>
            <a:picLocks noChangeAspect="1"/>
          </p:cNvPicPr>
          <p:nvPr/>
        </p:nvPicPr>
        <p:blipFill>
          <a:blip r:embed="rId2"/>
          <a:stretch>
            <a:fillRect/>
          </a:stretch>
        </p:blipFill>
        <p:spPr>
          <a:xfrm>
            <a:off x="8504330" y="2667391"/>
            <a:ext cx="3687669" cy="4241408"/>
          </a:xfrm>
          <a:prstGeom prst="rect">
            <a:avLst/>
          </a:prstGeom>
        </p:spPr>
      </p:pic>
      <p:graphicFrame>
        <p:nvGraphicFramePr>
          <p:cNvPr id="4" name="جدول 3">
            <a:extLst>
              <a:ext uri="{FF2B5EF4-FFF2-40B4-BE49-F238E27FC236}">
                <a16:creationId xmlns:a16="http://schemas.microsoft.com/office/drawing/2014/main" id="{CDB7F6A3-E014-40FB-89B4-FD2C89B7A255}"/>
              </a:ext>
            </a:extLst>
          </p:cNvPr>
          <p:cNvGraphicFramePr>
            <a:graphicFrameLocks noGrp="1"/>
          </p:cNvGraphicFramePr>
          <p:nvPr>
            <p:extLst>
              <p:ext uri="{D42A27DB-BD31-4B8C-83A1-F6EECF244321}">
                <p14:modId xmlns:p14="http://schemas.microsoft.com/office/powerpoint/2010/main" val="2401585178"/>
              </p:ext>
            </p:extLst>
          </p:nvPr>
        </p:nvGraphicFramePr>
        <p:xfrm>
          <a:off x="312563" y="2915920"/>
          <a:ext cx="7957677" cy="3553773"/>
        </p:xfrm>
        <a:graphic>
          <a:graphicData uri="http://schemas.openxmlformats.org/drawingml/2006/table">
            <a:tbl>
              <a:tblPr rtl="1" firstRow="1" bandRow="1">
                <a:tableStyleId>{5C22544A-7EE6-4342-B048-85BDC9FD1C3A}</a:tableStyleId>
              </a:tblPr>
              <a:tblGrid>
                <a:gridCol w="2557677">
                  <a:extLst>
                    <a:ext uri="{9D8B030D-6E8A-4147-A177-3AD203B41FA5}">
                      <a16:colId xmlns:a16="http://schemas.microsoft.com/office/drawing/2014/main" val="2418179221"/>
                    </a:ext>
                  </a:extLst>
                </a:gridCol>
                <a:gridCol w="2700000">
                  <a:extLst>
                    <a:ext uri="{9D8B030D-6E8A-4147-A177-3AD203B41FA5}">
                      <a16:colId xmlns:a16="http://schemas.microsoft.com/office/drawing/2014/main" val="1736408618"/>
                    </a:ext>
                  </a:extLst>
                </a:gridCol>
                <a:gridCol w="2700000">
                  <a:extLst>
                    <a:ext uri="{9D8B030D-6E8A-4147-A177-3AD203B41FA5}">
                      <a16:colId xmlns:a16="http://schemas.microsoft.com/office/drawing/2014/main" val="434216919"/>
                    </a:ext>
                  </a:extLst>
                </a:gridCol>
              </a:tblGrid>
              <a:tr h="1267773">
                <a:tc>
                  <a:txBody>
                    <a:bodyPr/>
                    <a:lstStyle/>
                    <a:p>
                      <a:pPr algn="ctr" rtl="1"/>
                      <a:r>
                        <a:rPr lang="ar-SA" sz="3600" dirty="0">
                          <a:solidFill>
                            <a:sysClr val="windowText" lastClr="000000"/>
                          </a:solidFill>
                        </a:rPr>
                        <a:t>ماذا أعرف؟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ctr" rtl="1"/>
                      <a:r>
                        <a:rPr lang="ar-SA" sz="3600" dirty="0">
                          <a:solidFill>
                            <a:sysClr val="windowText" lastClr="000000"/>
                          </a:solidFill>
                        </a:rPr>
                        <a:t>ماذا أود ان أعرف؟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tc>
                  <a:txBody>
                    <a:bodyPr/>
                    <a:lstStyle/>
                    <a:p>
                      <a:pPr algn="ctr" rtl="1"/>
                      <a:r>
                        <a:rPr lang="ar-SA" sz="3600" dirty="0">
                          <a:solidFill>
                            <a:sysClr val="windowText" lastClr="000000"/>
                          </a:solidFill>
                        </a:rPr>
                        <a:t>ماذا تعلمت؟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92298221"/>
                  </a:ext>
                </a:extLst>
              </a:tr>
              <a:tr h="2077735">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BD3BB"/>
                    </a:solidFill>
                  </a:tcPr>
                </a:tc>
                <a:tc>
                  <a:txBody>
                    <a:bodyPr/>
                    <a:lstStyle/>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BD3BB"/>
                    </a:solidFill>
                  </a:tcPr>
                </a:tc>
                <a:tc>
                  <a:txBody>
                    <a:bodyPr/>
                    <a:lstStyle/>
                    <a:p>
                      <a:pPr rtl="1"/>
                      <a:endParaRPr lang="ar-SA" dirty="0">
                        <a:solidFill>
                          <a:schemeClr val="bg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BD3BB"/>
                    </a:solidFill>
                  </a:tcPr>
                </a:tc>
                <a:extLst>
                  <a:ext uri="{0D108BD9-81ED-4DB2-BD59-A6C34878D82A}">
                    <a16:rowId xmlns:a16="http://schemas.microsoft.com/office/drawing/2014/main" val="2378197752"/>
                  </a:ext>
                </a:extLst>
              </a:tr>
            </a:tbl>
          </a:graphicData>
        </a:graphic>
      </p:graphicFrame>
      <p:sp>
        <p:nvSpPr>
          <p:cNvPr id="8" name="مستطيل 7">
            <a:extLst>
              <a:ext uri="{FF2B5EF4-FFF2-40B4-BE49-F238E27FC236}">
                <a16:creationId xmlns:a16="http://schemas.microsoft.com/office/drawing/2014/main" id="{618AE590-F218-4463-9B58-B36D433C8A97}"/>
              </a:ext>
            </a:extLst>
          </p:cNvPr>
          <p:cNvSpPr/>
          <p:nvPr/>
        </p:nvSpPr>
        <p:spPr>
          <a:xfrm>
            <a:off x="195743" y="100294"/>
            <a:ext cx="8467069" cy="2554545"/>
          </a:xfrm>
          <a:prstGeom prst="rect">
            <a:avLst/>
          </a:prstGeom>
          <a:noFill/>
        </p:spPr>
        <p:txBody>
          <a:bodyPr wrap="square" lIns="91440" tIns="45720" rIns="91440" bIns="45720">
            <a:spAutoFit/>
          </a:bodyPr>
          <a:lstStyle/>
          <a:p>
            <a:pPr algn="ctr"/>
            <a:r>
              <a:rPr lang="ar-SA" sz="4000" cap="none" spc="0" dirty="0">
                <a:ln w="0"/>
                <a:solidFill>
                  <a:srgbClr val="FF0000"/>
                </a:solidFill>
                <a:effectLst>
                  <a:outerShdw blurRad="38100" dist="19050" dir="2700000" algn="tl" rotWithShape="0">
                    <a:schemeClr val="dk1">
                      <a:alpha val="40000"/>
                    </a:schemeClr>
                  </a:outerShdw>
                </a:effectLst>
              </a:rPr>
              <a:t>طالبتي العزيزة باستخدام استراتيجية التصفح اطلعي على </a:t>
            </a:r>
            <a:r>
              <a:rPr lang="ar-SA" sz="4000" dirty="0">
                <a:ln w="0"/>
                <a:solidFill>
                  <a:srgbClr val="FF0000"/>
                </a:solidFill>
                <a:effectLst>
                  <a:outerShdw blurRad="38100" dist="19050" dir="2700000" algn="tl" rotWithShape="0">
                    <a:schemeClr val="dk1">
                      <a:alpha val="40000"/>
                    </a:schemeClr>
                  </a:outerShdw>
                </a:effectLst>
              </a:rPr>
              <a:t>عناصر </a:t>
            </a:r>
            <a:r>
              <a:rPr lang="ar-SA" sz="4000" cap="none" spc="0" dirty="0">
                <a:ln w="0"/>
                <a:solidFill>
                  <a:srgbClr val="FF0000"/>
                </a:solidFill>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
        <p:nvSpPr>
          <p:cNvPr id="9" name="مستطيل 8">
            <a:extLst>
              <a:ext uri="{FF2B5EF4-FFF2-40B4-BE49-F238E27FC236}">
                <a16:creationId xmlns:a16="http://schemas.microsoft.com/office/drawing/2014/main" id="{A0CE34B9-D8B2-42CF-97DA-C9419D2C5356}"/>
              </a:ext>
            </a:extLst>
          </p:cNvPr>
          <p:cNvSpPr/>
          <p:nvPr/>
        </p:nvSpPr>
        <p:spPr>
          <a:xfrm>
            <a:off x="8986851" y="1447542"/>
            <a:ext cx="3156381" cy="707886"/>
          </a:xfrm>
          <a:prstGeom prst="rect">
            <a:avLst/>
          </a:prstGeom>
          <a:noFill/>
        </p:spPr>
        <p:txBody>
          <a:bodyPr wrap="squar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فردي ـ </a:t>
            </a:r>
            <a:r>
              <a:rPr lang="en-US" sz="4000" b="1" cap="none" spc="0" dirty="0">
                <a:ln w="0"/>
                <a:solidFill>
                  <a:srgbClr val="FF0000"/>
                </a:solidFill>
                <a:effectLst>
                  <a:outerShdw blurRad="38100" dist="19050" dir="2700000" algn="tl" rotWithShape="0">
                    <a:schemeClr val="dk1">
                      <a:alpha val="40000"/>
                    </a:schemeClr>
                  </a:outerShdw>
                </a:effectLst>
              </a:rPr>
              <a:t> 2 </a:t>
            </a:r>
            <a:r>
              <a:rPr lang="ar-SA" sz="4000" b="1" cap="none" spc="0" dirty="0">
                <a:ln w="0"/>
                <a:solidFill>
                  <a:srgbClr val="FF0000"/>
                </a:solidFill>
                <a:effectLst>
                  <a:outerShdw blurRad="38100" dist="19050" dir="2700000" algn="tl" rotWithShape="0">
                    <a:schemeClr val="dk1">
                      <a:alpha val="40000"/>
                    </a:schemeClr>
                  </a:outerShdw>
                </a:effectLst>
              </a:rPr>
              <a:t>دقيقة </a:t>
            </a:r>
          </a:p>
        </p:txBody>
      </p:sp>
    </p:spTree>
    <p:extLst>
      <p:ext uri="{BB962C8B-B14F-4D97-AF65-F5344CB8AC3E}">
        <p14:creationId xmlns:p14="http://schemas.microsoft.com/office/powerpoint/2010/main" val="2916660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ØµÙØ±Ø© Ø°Ø§Øª ØµÙØ©">
            <a:extLst>
              <a:ext uri="{FF2B5EF4-FFF2-40B4-BE49-F238E27FC236}">
                <a16:creationId xmlns:a16="http://schemas.microsoft.com/office/drawing/2014/main" id="{FBDF6CA9-FA94-40CE-9166-54A24742A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8BC31394-4D94-4D12-B5B8-E53E2F87A6E1}"/>
              </a:ext>
            </a:extLst>
          </p:cNvPr>
          <p:cNvSpPr/>
          <p:nvPr/>
        </p:nvSpPr>
        <p:spPr>
          <a:xfrm>
            <a:off x="5388864" y="897367"/>
            <a:ext cx="6266688" cy="5170646"/>
          </a:xfrm>
          <a:prstGeom prst="rect">
            <a:avLst/>
          </a:prstGeom>
          <a:noFill/>
        </p:spPr>
        <p:txBody>
          <a:bodyPr wrap="square" lIns="91440" tIns="45720" rIns="91440" bIns="45720">
            <a:spAutoFit/>
          </a:bodyPr>
          <a:lstStyle/>
          <a:p>
            <a:pPr algn="ctr"/>
            <a:r>
              <a:rPr lang="ar-SA" sz="6600" b="1" cap="none" spc="0" dirty="0">
                <a:ln w="0">
                  <a:solidFill>
                    <a:schemeClr val="tx1"/>
                  </a:solidFill>
                </a:ln>
                <a:solidFill>
                  <a:srgbClr val="00B0F0"/>
                </a:solidFill>
                <a:effectLst>
                  <a:outerShdw blurRad="50800" dist="63500" dir="5400000" algn="t" rotWithShape="0">
                    <a:prstClr val="black">
                      <a:alpha val="40000"/>
                    </a:prstClr>
                  </a:outerShdw>
                </a:effectLst>
              </a:rPr>
              <a:t>على ضوء النشاط السابق  ضعي </a:t>
            </a:r>
          </a:p>
          <a:p>
            <a:pPr algn="ctr"/>
            <a:r>
              <a:rPr lang="ar-SA" sz="6600" b="1" cap="none" spc="0" dirty="0">
                <a:ln w="0">
                  <a:solidFill>
                    <a:schemeClr val="tx1"/>
                  </a:solidFill>
                </a:ln>
                <a:solidFill>
                  <a:srgbClr val="00B0F0"/>
                </a:solidFill>
                <a:effectLst>
                  <a:outerShdw blurRad="50800" dist="63500" dir="5400000" algn="t" rotWithShape="0">
                    <a:prstClr val="black">
                      <a:alpha val="40000"/>
                    </a:prstClr>
                  </a:outerShdw>
                </a:effectLst>
              </a:rPr>
              <a:t>ـ بالتعاون مع زميلاتكـِ في المجموعة ـ أهداف</a:t>
            </a:r>
          </a:p>
          <a:p>
            <a:pPr algn="ctr"/>
            <a:r>
              <a:rPr lang="ar-SA" sz="6600" b="1" cap="none" spc="0" dirty="0">
                <a:ln w="0">
                  <a:solidFill>
                    <a:schemeClr val="tx1"/>
                  </a:solidFill>
                </a:ln>
                <a:solidFill>
                  <a:srgbClr val="00B0F0"/>
                </a:solidFill>
                <a:effectLst>
                  <a:outerShdw blurRad="50800" dist="63500" dir="5400000" algn="t" rotWithShape="0">
                    <a:prstClr val="black">
                      <a:alpha val="40000"/>
                    </a:prstClr>
                  </a:outerShdw>
                </a:effectLst>
              </a:rPr>
              <a:t> لدرسنا اليوم </a:t>
            </a:r>
          </a:p>
        </p:txBody>
      </p:sp>
    </p:spTree>
    <p:extLst>
      <p:ext uri="{BB962C8B-B14F-4D97-AF65-F5344CB8AC3E}">
        <p14:creationId xmlns:p14="http://schemas.microsoft.com/office/powerpoint/2010/main" val="2881421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4CCB4"/>
        </a:solidFill>
        <a:effectLst/>
      </p:bgPr>
    </p:bg>
    <p:spTree>
      <p:nvGrpSpPr>
        <p:cNvPr id="1" name=""/>
        <p:cNvGrpSpPr/>
        <p:nvPr/>
      </p:nvGrpSpPr>
      <p:grpSpPr>
        <a:xfrm>
          <a:off x="0" y="0"/>
          <a:ext cx="0" cy="0"/>
          <a:chOff x="0" y="0"/>
          <a:chExt cx="0" cy="0"/>
        </a:xfrm>
      </p:grpSpPr>
      <p:pic>
        <p:nvPicPr>
          <p:cNvPr id="7" name="صورة 6">
            <a:extLst>
              <a:ext uri="{FF2B5EF4-FFF2-40B4-BE49-F238E27FC236}">
                <a16:creationId xmlns:a16="http://schemas.microsoft.com/office/drawing/2014/main" id="{AC351871-C434-442F-8FF5-9A1325FBB867}"/>
              </a:ext>
            </a:extLst>
          </p:cNvPr>
          <p:cNvPicPr>
            <a:picLocks noChangeAspect="1"/>
          </p:cNvPicPr>
          <p:nvPr/>
        </p:nvPicPr>
        <p:blipFill rotWithShape="1">
          <a:blip r:embed="rId2"/>
          <a:srcRect b="11598"/>
          <a:stretch/>
        </p:blipFill>
        <p:spPr>
          <a:xfrm>
            <a:off x="8018585" y="508000"/>
            <a:ext cx="4147087" cy="5776681"/>
          </a:xfrm>
          <a:prstGeom prst="rect">
            <a:avLst/>
          </a:prstGeom>
        </p:spPr>
      </p:pic>
      <p:sp>
        <p:nvSpPr>
          <p:cNvPr id="2" name="مستطيل 1"/>
          <p:cNvSpPr/>
          <p:nvPr/>
        </p:nvSpPr>
        <p:spPr>
          <a:xfrm>
            <a:off x="5066723" y="427888"/>
            <a:ext cx="3238387" cy="923330"/>
          </a:xfrm>
          <a:prstGeom prst="rect">
            <a:avLst/>
          </a:prstGeom>
          <a:noFill/>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أهداف الدرس</a:t>
            </a:r>
          </a:p>
        </p:txBody>
      </p:sp>
      <p:sp>
        <p:nvSpPr>
          <p:cNvPr id="3" name="مستطيل 2"/>
          <p:cNvSpPr/>
          <p:nvPr/>
        </p:nvSpPr>
        <p:spPr>
          <a:xfrm>
            <a:off x="3635638" y="1630160"/>
            <a:ext cx="4753225"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تعرف </a:t>
            </a:r>
            <a:r>
              <a:rPr lang="ar-SA" sz="5400" b="1" cap="none" spc="0" dirty="0">
                <a:ln w="0"/>
                <a:solidFill>
                  <a:schemeClr val="bg1"/>
                </a:solidFill>
                <a:effectLst>
                  <a:outerShdw blurRad="38100" dist="19050" dir="2700000" algn="tl" rotWithShape="0">
                    <a:schemeClr val="dk1">
                      <a:alpha val="40000"/>
                    </a:schemeClr>
                  </a:outerShdw>
                </a:effectLst>
              </a:rPr>
              <a:t>علم الأحياء </a:t>
            </a:r>
          </a:p>
        </p:txBody>
      </p:sp>
      <p:sp>
        <p:nvSpPr>
          <p:cNvPr id="4" name="مستطيل 3"/>
          <p:cNvSpPr/>
          <p:nvPr/>
        </p:nvSpPr>
        <p:spPr>
          <a:xfrm>
            <a:off x="0" y="2832432"/>
            <a:ext cx="8388863" cy="923330"/>
          </a:xfrm>
          <a:prstGeom prst="rect">
            <a:avLst/>
          </a:prstGeom>
          <a:no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تحدد</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5400" b="1" cap="none" spc="0" dirty="0">
                <a:ln w="0"/>
                <a:solidFill>
                  <a:schemeClr val="bg1"/>
                </a:solidFill>
                <a:effectLst>
                  <a:outerShdw blurRad="38100" dist="19050" dir="2700000" algn="tl" rotWithShape="0">
                    <a:schemeClr val="dk1">
                      <a:alpha val="40000"/>
                    </a:schemeClr>
                  </a:outerShdw>
                </a:effectLst>
              </a:rPr>
              <a:t>الفوائد من دراسة علم الأحياء </a:t>
            </a:r>
          </a:p>
        </p:txBody>
      </p:sp>
      <p:sp>
        <p:nvSpPr>
          <p:cNvPr id="5" name="مستطيل 4"/>
          <p:cNvSpPr/>
          <p:nvPr/>
        </p:nvSpPr>
        <p:spPr>
          <a:xfrm>
            <a:off x="434441" y="4034704"/>
            <a:ext cx="7954422" cy="923330"/>
          </a:xfrm>
          <a:prstGeom prst="rect">
            <a:avLst/>
          </a:prstGeom>
          <a:noFill/>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a:t>
            </a:r>
            <a:r>
              <a:rPr lang="ar-SA" sz="5400" b="1" cap="none" spc="0" dirty="0">
                <a:ln w="0"/>
                <a:solidFill>
                  <a:srgbClr val="FD3C05"/>
                </a:solidFill>
                <a:effectLst>
                  <a:outerShdw blurRad="38100" dist="19050" dir="2700000" algn="tl" rotWithShape="0">
                    <a:schemeClr val="dk1">
                      <a:alpha val="40000"/>
                    </a:schemeClr>
                  </a:outerShdw>
                </a:effectLst>
              </a:rPr>
              <a:t>تلخص</a:t>
            </a:r>
            <a:r>
              <a:rPr lang="ar-SA" sz="5400" b="0" cap="none" spc="0" dirty="0">
                <a:ln w="0"/>
                <a:solidFill>
                  <a:schemeClr val="accent1">
                    <a:lumMod val="75000"/>
                  </a:schemeClr>
                </a:solidFill>
                <a:effectLst>
                  <a:outerShdw blurRad="38100" dist="19050" dir="2700000" algn="tl" rotWithShape="0">
                    <a:schemeClr val="dk1">
                      <a:alpha val="40000"/>
                    </a:schemeClr>
                  </a:outerShdw>
                </a:effectLst>
              </a:rPr>
              <a:t> </a:t>
            </a:r>
            <a:r>
              <a:rPr lang="ar-SA" sz="5400" b="1" cap="none" spc="0" dirty="0">
                <a:ln w="0"/>
                <a:solidFill>
                  <a:schemeClr val="bg1"/>
                </a:solidFill>
                <a:effectLst>
                  <a:outerShdw blurRad="38100" dist="19050" dir="2700000" algn="tl" rotWithShape="0">
                    <a:schemeClr val="dk1">
                      <a:alpha val="40000"/>
                    </a:schemeClr>
                  </a:outerShdw>
                </a:effectLst>
              </a:rPr>
              <a:t>خصائص المخلوقات الحية</a:t>
            </a:r>
          </a:p>
        </p:txBody>
      </p:sp>
    </p:spTree>
    <p:extLst>
      <p:ext uri="{BB962C8B-B14F-4D97-AF65-F5344CB8AC3E}">
        <p14:creationId xmlns:p14="http://schemas.microsoft.com/office/powerpoint/2010/main" val="3333900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4724545" y="178458"/>
            <a:ext cx="7200000" cy="4524315"/>
          </a:xfrm>
          <a:prstGeom prst="rect">
            <a:avLst/>
          </a:prstGeom>
          <a:noFill/>
          <a:ln w="38100">
            <a:solidFill>
              <a:schemeClr val="tx1"/>
            </a:solidFill>
          </a:ln>
        </p:spPr>
        <p:txBody>
          <a:bodyPr wrap="square" lIns="91440" tIns="45720" rIns="91440" bIns="45720">
            <a:spAutoFit/>
          </a:bodyPr>
          <a:lstStyle/>
          <a:p>
            <a:pPr algn="ctr"/>
            <a:r>
              <a:rPr lang="ar-SA" sz="4800" b="1" dirty="0"/>
              <a:t>ذكر لنا التاريخ أنه في الصين في عام </a:t>
            </a:r>
            <a:r>
              <a:rPr lang="en-US" sz="4800" b="1" dirty="0"/>
              <a:t>1235</a:t>
            </a:r>
            <a:r>
              <a:rPr lang="ar-SA" sz="4800" b="1" dirty="0"/>
              <a:t>م، قُتل مزارع صيني بضربة منجل عميقة، فطلب زعيم القرية من المزارعين إحضار مناجلهم، ووضعها على الأرض، وعدم عمل أي حركة</a:t>
            </a:r>
          </a:p>
        </p:txBody>
      </p:sp>
      <p:sp>
        <p:nvSpPr>
          <p:cNvPr id="3" name="مستطيل 2">
            <a:extLst>
              <a:ext uri="{FF2B5EF4-FFF2-40B4-BE49-F238E27FC236}">
                <a16:creationId xmlns:a16="http://schemas.microsoft.com/office/drawing/2014/main" id="{74664219-D58C-4DA3-8509-C4A7D81E0EE5}"/>
              </a:ext>
            </a:extLst>
          </p:cNvPr>
          <p:cNvSpPr/>
          <p:nvPr/>
        </p:nvSpPr>
        <p:spPr>
          <a:xfrm>
            <a:off x="4740815" y="5127943"/>
            <a:ext cx="7200000" cy="830997"/>
          </a:xfrm>
          <a:prstGeom prst="rect">
            <a:avLst/>
          </a:prstGeom>
          <a:noFill/>
          <a:ln w="38100">
            <a:solidFill>
              <a:schemeClr val="tx1"/>
            </a:solidFill>
          </a:ln>
        </p:spPr>
        <p:txBody>
          <a:bodyPr wrap="square" lIns="91440" tIns="45720" rIns="91440" bIns="45720">
            <a:spAutoFit/>
          </a:bodyPr>
          <a:lstStyle/>
          <a:p>
            <a:pPr algn="ctr"/>
            <a:r>
              <a:rPr lang="ar-SA" sz="4800" b="1" dirty="0"/>
              <a:t>س/ فيا ترى ما الحكمة من ذلك ؟ </a:t>
            </a:r>
          </a:p>
        </p:txBody>
      </p:sp>
      <p:pic>
        <p:nvPicPr>
          <p:cNvPr id="4" name="صورة 3">
            <a:extLst>
              <a:ext uri="{FF2B5EF4-FFF2-40B4-BE49-F238E27FC236}">
                <a16:creationId xmlns:a16="http://schemas.microsoft.com/office/drawing/2014/main" id="{9F71F0A8-F801-4D34-8FA1-F23D4190DB36}"/>
              </a:ext>
            </a:extLst>
          </p:cNvPr>
          <p:cNvPicPr>
            <a:picLocks noChangeAspect="1"/>
          </p:cNvPicPr>
          <p:nvPr/>
        </p:nvPicPr>
        <p:blipFill>
          <a:blip r:embed="rId2"/>
          <a:stretch>
            <a:fillRect/>
          </a:stretch>
        </p:blipFill>
        <p:spPr>
          <a:xfrm>
            <a:off x="251185" y="178458"/>
            <a:ext cx="4306747" cy="6391154"/>
          </a:xfrm>
          <a:prstGeom prst="rect">
            <a:avLst/>
          </a:prstGeom>
        </p:spPr>
      </p:pic>
    </p:spTree>
    <p:extLst>
      <p:ext uri="{BB962C8B-B14F-4D97-AF65-F5344CB8AC3E}">
        <p14:creationId xmlns:p14="http://schemas.microsoft.com/office/powerpoint/2010/main" val="3349898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4642339" y="459000"/>
            <a:ext cx="7200000" cy="5940000"/>
          </a:xfrm>
          <a:prstGeom prst="rect">
            <a:avLst/>
          </a:prstGeom>
          <a:noFill/>
          <a:ln w="38100">
            <a:solidFill>
              <a:schemeClr val="tx1"/>
            </a:solidFill>
          </a:ln>
        </p:spPr>
        <p:txBody>
          <a:bodyPr wrap="square" lIns="91440" tIns="45720" rIns="91440" bIns="45720">
            <a:spAutoFit/>
          </a:bodyPr>
          <a:lstStyle/>
          <a:p>
            <a:pPr algn="ctr"/>
            <a:r>
              <a:rPr lang="ar-SA" sz="4800" b="1" dirty="0"/>
              <a:t>لم تمضي إلا دقائق حتى تجمع الذباب على أحد هذه المناجل وانكشف القاتل؛ بسبب آثار الدم واللحم على منجله الذي استخدمه للجريمة، بالرغم من اجتهاده في تنظيفه لإخفاء جريمته؛ فالذباب جذبته رائحة الدم حتى بعد غسل المنجل.</a:t>
            </a:r>
          </a:p>
        </p:txBody>
      </p:sp>
      <p:pic>
        <p:nvPicPr>
          <p:cNvPr id="4" name="صورة 3">
            <a:extLst>
              <a:ext uri="{FF2B5EF4-FFF2-40B4-BE49-F238E27FC236}">
                <a16:creationId xmlns:a16="http://schemas.microsoft.com/office/drawing/2014/main" id="{0FB7942E-09E0-467F-8522-3FD52F045518}"/>
              </a:ext>
            </a:extLst>
          </p:cNvPr>
          <p:cNvPicPr>
            <a:picLocks noChangeAspect="1"/>
          </p:cNvPicPr>
          <p:nvPr/>
        </p:nvPicPr>
        <p:blipFill>
          <a:blip r:embed="rId2"/>
          <a:stretch>
            <a:fillRect/>
          </a:stretch>
        </p:blipFill>
        <p:spPr>
          <a:xfrm>
            <a:off x="349662" y="459000"/>
            <a:ext cx="4193104" cy="5940000"/>
          </a:xfrm>
          <a:prstGeom prst="rect">
            <a:avLst/>
          </a:prstGeom>
        </p:spPr>
      </p:pic>
    </p:spTree>
    <p:extLst>
      <p:ext uri="{BB962C8B-B14F-4D97-AF65-F5344CB8AC3E}">
        <p14:creationId xmlns:p14="http://schemas.microsoft.com/office/powerpoint/2010/main" val="415321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FBDC1BD-0E90-4CCE-A27B-9F3B99E30CC3}"/>
              </a:ext>
            </a:extLst>
          </p:cNvPr>
          <p:cNvSpPr/>
          <p:nvPr/>
        </p:nvSpPr>
        <p:spPr>
          <a:xfrm>
            <a:off x="5584874" y="192524"/>
            <a:ext cx="6382042" cy="1323439"/>
          </a:xfrm>
          <a:prstGeom prst="rect">
            <a:avLst/>
          </a:prstGeom>
          <a:noFill/>
          <a:ln w="38100">
            <a:solidFill>
              <a:schemeClr val="tx1"/>
            </a:solidFill>
          </a:ln>
        </p:spPr>
        <p:txBody>
          <a:bodyPr wrap="square" lIns="91440" tIns="45720" rIns="91440" bIns="45720">
            <a:spAutoFit/>
          </a:bodyPr>
          <a:lstStyle/>
          <a:p>
            <a:pPr algn="ctr"/>
            <a:r>
              <a:rPr lang="ar-SA" sz="4000" b="1" dirty="0"/>
              <a:t>أول استخدام للحشرات في التحقيقات الجنائية (علم الحشرات الجنائي)</a:t>
            </a:r>
          </a:p>
        </p:txBody>
      </p:sp>
      <p:pic>
        <p:nvPicPr>
          <p:cNvPr id="3" name="صورة 2">
            <a:extLst>
              <a:ext uri="{FF2B5EF4-FFF2-40B4-BE49-F238E27FC236}">
                <a16:creationId xmlns:a16="http://schemas.microsoft.com/office/drawing/2014/main" id="{25665DC2-DCA5-48D8-96DC-B96D9E794443}"/>
              </a:ext>
            </a:extLst>
          </p:cNvPr>
          <p:cNvPicPr>
            <a:picLocks noChangeAspect="1"/>
          </p:cNvPicPr>
          <p:nvPr/>
        </p:nvPicPr>
        <p:blipFill>
          <a:blip r:embed="rId2"/>
          <a:stretch>
            <a:fillRect/>
          </a:stretch>
        </p:blipFill>
        <p:spPr>
          <a:xfrm>
            <a:off x="225084" y="180754"/>
            <a:ext cx="5114412" cy="6358109"/>
          </a:xfrm>
          <a:prstGeom prst="rect">
            <a:avLst/>
          </a:prstGeom>
        </p:spPr>
      </p:pic>
      <p:pic>
        <p:nvPicPr>
          <p:cNvPr id="4" name="صورة 3">
            <a:extLst>
              <a:ext uri="{FF2B5EF4-FFF2-40B4-BE49-F238E27FC236}">
                <a16:creationId xmlns:a16="http://schemas.microsoft.com/office/drawing/2014/main" id="{B7818BC1-1560-4D93-BDC6-7A7F31D7EA26}"/>
              </a:ext>
            </a:extLst>
          </p:cNvPr>
          <p:cNvPicPr>
            <a:picLocks noChangeAspect="1"/>
          </p:cNvPicPr>
          <p:nvPr/>
        </p:nvPicPr>
        <p:blipFill>
          <a:blip r:embed="rId3"/>
          <a:stretch>
            <a:fillRect/>
          </a:stretch>
        </p:blipFill>
        <p:spPr>
          <a:xfrm>
            <a:off x="5598942" y="1674055"/>
            <a:ext cx="6382042" cy="4864808"/>
          </a:xfrm>
          <a:prstGeom prst="rect">
            <a:avLst/>
          </a:prstGeom>
        </p:spPr>
      </p:pic>
    </p:spTree>
    <p:extLst>
      <p:ext uri="{BB962C8B-B14F-4D97-AF65-F5344CB8AC3E}">
        <p14:creationId xmlns:p14="http://schemas.microsoft.com/office/powerpoint/2010/main" val="250311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مستدير الزوايا 3"/>
          <p:cNvSpPr/>
          <p:nvPr/>
        </p:nvSpPr>
        <p:spPr>
          <a:xfrm>
            <a:off x="9743299" y="1632998"/>
            <a:ext cx="2160000" cy="1980000"/>
          </a:xfrm>
          <a:prstGeom prst="roundRect">
            <a:avLst>
              <a:gd name="adj" fmla="val 22354"/>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مستدير الزوايا 4"/>
          <p:cNvSpPr/>
          <p:nvPr/>
        </p:nvSpPr>
        <p:spPr>
          <a:xfrm>
            <a:off x="7554580" y="4269095"/>
            <a:ext cx="1980000" cy="198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مستدير الزوايا 5"/>
          <p:cNvSpPr/>
          <p:nvPr/>
        </p:nvSpPr>
        <p:spPr>
          <a:xfrm>
            <a:off x="5112637" y="1651426"/>
            <a:ext cx="2160000" cy="198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مستدير الزوايا 6"/>
          <p:cNvSpPr/>
          <p:nvPr/>
        </p:nvSpPr>
        <p:spPr>
          <a:xfrm>
            <a:off x="9743299" y="4269095"/>
            <a:ext cx="2160000" cy="19800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مستدير الزوايا 7"/>
          <p:cNvSpPr/>
          <p:nvPr/>
        </p:nvSpPr>
        <p:spPr>
          <a:xfrm>
            <a:off x="5112637" y="4269095"/>
            <a:ext cx="2160000" cy="19800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مستدير الزوايا 8"/>
          <p:cNvSpPr/>
          <p:nvPr/>
        </p:nvSpPr>
        <p:spPr>
          <a:xfrm>
            <a:off x="2797306" y="4269095"/>
            <a:ext cx="2160000" cy="1980000"/>
          </a:xfrm>
          <a:prstGeom prst="round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مستدير الزوايا 9"/>
          <p:cNvSpPr/>
          <p:nvPr/>
        </p:nvSpPr>
        <p:spPr>
          <a:xfrm>
            <a:off x="2797306" y="1649551"/>
            <a:ext cx="2160000" cy="1980000"/>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مستدير الزوايا 10"/>
          <p:cNvSpPr/>
          <p:nvPr/>
        </p:nvSpPr>
        <p:spPr>
          <a:xfrm>
            <a:off x="7427968" y="1632998"/>
            <a:ext cx="2160000" cy="1980000"/>
          </a:xfrm>
          <a:prstGeom prst="round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مستدير الزوايا 11"/>
          <p:cNvSpPr/>
          <p:nvPr/>
        </p:nvSpPr>
        <p:spPr>
          <a:xfrm>
            <a:off x="481975" y="1649551"/>
            <a:ext cx="2160000" cy="1980000"/>
          </a:xfrm>
          <a:prstGeom prst="round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13"/>
          <p:cNvSpPr/>
          <p:nvPr/>
        </p:nvSpPr>
        <p:spPr>
          <a:xfrm>
            <a:off x="608587" y="30974"/>
            <a:ext cx="10897157" cy="1323439"/>
          </a:xfrm>
          <a:prstGeom prst="rect">
            <a:avLst/>
          </a:prstGeom>
          <a:gradFill flip="none" rotWithShape="1">
            <a:gsLst>
              <a:gs pos="0">
                <a:srgbClr val="88D1CB">
                  <a:tint val="66000"/>
                  <a:satMod val="160000"/>
                </a:srgbClr>
              </a:gs>
              <a:gs pos="50000">
                <a:srgbClr val="88D1CB">
                  <a:tint val="44500"/>
                  <a:satMod val="160000"/>
                </a:srgbClr>
              </a:gs>
              <a:gs pos="100000">
                <a:srgbClr val="88D1CB">
                  <a:tint val="23500"/>
                  <a:satMod val="160000"/>
                </a:srgbClr>
              </a:gs>
            </a:gsLst>
            <a:lin ang="5400000" scaled="1"/>
            <a:tileRect/>
          </a:gradFill>
          <a:ln w="38100">
            <a:solidFill>
              <a:schemeClr val="tx1"/>
            </a:solidFill>
          </a:ln>
        </p:spPr>
        <p:txBody>
          <a:bodyPr wrap="square" lIns="91440" tIns="45720" rIns="91440" bIns="45720">
            <a:spAutoFit/>
          </a:bodyPr>
          <a:lstStyle/>
          <a:p>
            <a:pPr algn="ctr"/>
            <a:r>
              <a:rPr lang="ar-SA" sz="4000" b="0" cap="none" spc="0" dirty="0">
                <a:ln w="0"/>
                <a:solidFill>
                  <a:sysClr val="windowText" lastClr="000000"/>
                </a:solidFill>
                <a:effectLst>
                  <a:outerShdw blurRad="38100" dist="19050" dir="2700000" algn="tl" rotWithShape="0">
                    <a:schemeClr val="dk1">
                      <a:alpha val="40000"/>
                    </a:schemeClr>
                  </a:outerShdw>
                </a:effectLst>
              </a:rPr>
              <a:t>طالبتي العزيزة بالتعاون مع زميلاتكـِ في المجموعة ضعي علامة صح تحت الصورة التي ترمز لعالم أحياء مع التعليل</a:t>
            </a:r>
          </a:p>
        </p:txBody>
      </p:sp>
      <p:sp>
        <p:nvSpPr>
          <p:cNvPr id="15" name="مربع نص 14"/>
          <p:cNvSpPr txBox="1"/>
          <p:nvPr/>
        </p:nvSpPr>
        <p:spPr>
          <a:xfrm>
            <a:off x="10564489" y="3711274"/>
            <a:ext cx="540000" cy="360000"/>
          </a:xfrm>
          <a:prstGeom prst="rect">
            <a:avLst/>
          </a:prstGeom>
          <a:noFill/>
          <a:ln w="38100">
            <a:solidFill>
              <a:schemeClr val="tx1"/>
            </a:solidFill>
          </a:ln>
        </p:spPr>
        <p:txBody>
          <a:bodyPr wrap="square" rtlCol="1">
            <a:spAutoFit/>
          </a:bodyPr>
          <a:lstStyle/>
          <a:p>
            <a:endParaRPr lang="ar-SA" dirty="0"/>
          </a:p>
        </p:txBody>
      </p:sp>
      <p:sp>
        <p:nvSpPr>
          <p:cNvPr id="16" name="مربع نص 15"/>
          <p:cNvSpPr txBox="1"/>
          <p:nvPr/>
        </p:nvSpPr>
        <p:spPr>
          <a:xfrm>
            <a:off x="10564489" y="6346915"/>
            <a:ext cx="540000" cy="360000"/>
          </a:xfrm>
          <a:prstGeom prst="rect">
            <a:avLst/>
          </a:prstGeom>
          <a:noFill/>
          <a:ln w="38100">
            <a:solidFill>
              <a:schemeClr val="tx1"/>
            </a:solidFill>
          </a:ln>
        </p:spPr>
        <p:txBody>
          <a:bodyPr wrap="square" rtlCol="1">
            <a:spAutoFit/>
          </a:bodyPr>
          <a:lstStyle/>
          <a:p>
            <a:endParaRPr lang="ar-SA" dirty="0"/>
          </a:p>
        </p:txBody>
      </p:sp>
      <p:sp>
        <p:nvSpPr>
          <p:cNvPr id="17" name="مربع نص 16"/>
          <p:cNvSpPr txBox="1"/>
          <p:nvPr/>
        </p:nvSpPr>
        <p:spPr>
          <a:xfrm>
            <a:off x="8274580" y="3711274"/>
            <a:ext cx="540000" cy="360000"/>
          </a:xfrm>
          <a:prstGeom prst="rect">
            <a:avLst/>
          </a:prstGeom>
          <a:noFill/>
          <a:ln w="38100">
            <a:solidFill>
              <a:schemeClr val="tx1"/>
            </a:solidFill>
          </a:ln>
        </p:spPr>
        <p:txBody>
          <a:bodyPr wrap="square" rtlCol="1">
            <a:spAutoFit/>
          </a:bodyPr>
          <a:lstStyle/>
          <a:p>
            <a:endParaRPr lang="ar-SA" dirty="0"/>
          </a:p>
        </p:txBody>
      </p:sp>
      <p:sp>
        <p:nvSpPr>
          <p:cNvPr id="18" name="مربع نص 17"/>
          <p:cNvSpPr txBox="1"/>
          <p:nvPr/>
        </p:nvSpPr>
        <p:spPr>
          <a:xfrm>
            <a:off x="5959249" y="3707046"/>
            <a:ext cx="540000" cy="360000"/>
          </a:xfrm>
          <a:prstGeom prst="rect">
            <a:avLst/>
          </a:prstGeom>
          <a:noFill/>
          <a:ln w="38100">
            <a:solidFill>
              <a:schemeClr val="tx1"/>
            </a:solidFill>
          </a:ln>
        </p:spPr>
        <p:txBody>
          <a:bodyPr wrap="square" rtlCol="1">
            <a:spAutoFit/>
          </a:bodyPr>
          <a:lstStyle/>
          <a:p>
            <a:endParaRPr lang="ar-SA" dirty="0"/>
          </a:p>
        </p:txBody>
      </p:sp>
      <p:sp>
        <p:nvSpPr>
          <p:cNvPr id="19" name="مربع نص 18"/>
          <p:cNvSpPr txBox="1"/>
          <p:nvPr/>
        </p:nvSpPr>
        <p:spPr>
          <a:xfrm>
            <a:off x="3643918" y="3703296"/>
            <a:ext cx="540000" cy="360000"/>
          </a:xfrm>
          <a:prstGeom prst="rect">
            <a:avLst/>
          </a:prstGeom>
          <a:noFill/>
          <a:ln w="38100">
            <a:solidFill>
              <a:schemeClr val="tx1"/>
            </a:solidFill>
          </a:ln>
        </p:spPr>
        <p:txBody>
          <a:bodyPr wrap="square" rtlCol="1">
            <a:spAutoFit/>
          </a:bodyPr>
          <a:lstStyle/>
          <a:p>
            <a:endParaRPr lang="ar-SA" dirty="0"/>
          </a:p>
        </p:txBody>
      </p:sp>
      <p:sp>
        <p:nvSpPr>
          <p:cNvPr id="20" name="مربع نص 19"/>
          <p:cNvSpPr txBox="1"/>
          <p:nvPr/>
        </p:nvSpPr>
        <p:spPr>
          <a:xfrm>
            <a:off x="1328587" y="3711274"/>
            <a:ext cx="540000" cy="360000"/>
          </a:xfrm>
          <a:prstGeom prst="rect">
            <a:avLst/>
          </a:prstGeom>
          <a:noFill/>
          <a:ln w="38100">
            <a:solidFill>
              <a:schemeClr val="tx1"/>
            </a:solidFill>
          </a:ln>
        </p:spPr>
        <p:txBody>
          <a:bodyPr wrap="square" rtlCol="1">
            <a:spAutoFit/>
          </a:bodyPr>
          <a:lstStyle/>
          <a:p>
            <a:endParaRPr lang="ar-SA" dirty="0"/>
          </a:p>
        </p:txBody>
      </p:sp>
      <p:sp>
        <p:nvSpPr>
          <p:cNvPr id="21" name="مربع نص 20"/>
          <p:cNvSpPr txBox="1"/>
          <p:nvPr/>
        </p:nvSpPr>
        <p:spPr>
          <a:xfrm>
            <a:off x="8274580" y="6346915"/>
            <a:ext cx="540000" cy="360000"/>
          </a:xfrm>
          <a:prstGeom prst="rect">
            <a:avLst/>
          </a:prstGeom>
          <a:noFill/>
          <a:ln w="38100">
            <a:solidFill>
              <a:schemeClr val="tx1"/>
            </a:solidFill>
          </a:ln>
        </p:spPr>
        <p:txBody>
          <a:bodyPr wrap="square" rtlCol="1">
            <a:spAutoFit/>
          </a:bodyPr>
          <a:lstStyle/>
          <a:p>
            <a:endParaRPr lang="ar-SA" dirty="0"/>
          </a:p>
        </p:txBody>
      </p:sp>
      <p:sp>
        <p:nvSpPr>
          <p:cNvPr id="22" name="مربع نص 21"/>
          <p:cNvSpPr txBox="1"/>
          <p:nvPr/>
        </p:nvSpPr>
        <p:spPr>
          <a:xfrm>
            <a:off x="5959249" y="6346915"/>
            <a:ext cx="540000" cy="360000"/>
          </a:xfrm>
          <a:prstGeom prst="rect">
            <a:avLst/>
          </a:prstGeom>
          <a:noFill/>
          <a:ln w="38100">
            <a:solidFill>
              <a:schemeClr val="tx1"/>
            </a:solidFill>
          </a:ln>
        </p:spPr>
        <p:txBody>
          <a:bodyPr wrap="square" rtlCol="1">
            <a:spAutoFit/>
          </a:bodyPr>
          <a:lstStyle/>
          <a:p>
            <a:endParaRPr lang="ar-SA" dirty="0"/>
          </a:p>
        </p:txBody>
      </p:sp>
      <p:sp>
        <p:nvSpPr>
          <p:cNvPr id="23" name="مربع نص 22"/>
          <p:cNvSpPr txBox="1"/>
          <p:nvPr/>
        </p:nvSpPr>
        <p:spPr>
          <a:xfrm>
            <a:off x="3643918" y="6346915"/>
            <a:ext cx="540000" cy="360000"/>
          </a:xfrm>
          <a:prstGeom prst="rect">
            <a:avLst/>
          </a:prstGeom>
          <a:noFill/>
          <a:ln w="38100">
            <a:solidFill>
              <a:schemeClr val="tx1"/>
            </a:solidFill>
          </a:ln>
        </p:spPr>
        <p:txBody>
          <a:bodyPr wrap="square" rtlCol="1">
            <a:spAutoFit/>
          </a:bodyPr>
          <a:lstStyle/>
          <a:p>
            <a:endParaRPr lang="ar-SA" dirty="0"/>
          </a:p>
        </p:txBody>
      </p:sp>
      <p:sp>
        <p:nvSpPr>
          <p:cNvPr id="24" name="مستطيل مستدير الزوايا 23"/>
          <p:cNvSpPr/>
          <p:nvPr/>
        </p:nvSpPr>
        <p:spPr>
          <a:xfrm>
            <a:off x="481975" y="4269095"/>
            <a:ext cx="2160000" cy="1980000"/>
          </a:xfrm>
          <a:prstGeom prst="round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rgbClr val="FA8E15"/>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ربع نص 24"/>
          <p:cNvSpPr txBox="1"/>
          <p:nvPr/>
        </p:nvSpPr>
        <p:spPr>
          <a:xfrm>
            <a:off x="1328587" y="6346421"/>
            <a:ext cx="540000" cy="360000"/>
          </a:xfrm>
          <a:prstGeom prst="rect">
            <a:avLst/>
          </a:prstGeom>
          <a:no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19517392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B9EE1CD-0749-4BDF-AD45-187F14AC254E}"/>
              </a:ext>
            </a:extLst>
          </p:cNvPr>
          <p:cNvPicPr>
            <a:picLocks noChangeAspect="1"/>
          </p:cNvPicPr>
          <p:nvPr/>
        </p:nvPicPr>
        <p:blipFill>
          <a:blip r:embed="rId2"/>
          <a:stretch>
            <a:fillRect/>
          </a:stretch>
        </p:blipFill>
        <p:spPr>
          <a:xfrm>
            <a:off x="0" y="0"/>
            <a:ext cx="12191999" cy="6858000"/>
          </a:xfrm>
          <a:prstGeom prst="rect">
            <a:avLst/>
          </a:prstGeom>
        </p:spPr>
      </p:pic>
      <p:sp>
        <p:nvSpPr>
          <p:cNvPr id="3" name="مستطيل 2">
            <a:extLst>
              <a:ext uri="{FF2B5EF4-FFF2-40B4-BE49-F238E27FC236}">
                <a16:creationId xmlns:a16="http://schemas.microsoft.com/office/drawing/2014/main" id="{FB5D8C3A-2247-45F4-A427-AEF44CA2E8F8}"/>
              </a:ext>
            </a:extLst>
          </p:cNvPr>
          <p:cNvSpPr/>
          <p:nvPr/>
        </p:nvSpPr>
        <p:spPr>
          <a:xfrm>
            <a:off x="1219200" y="2110993"/>
            <a:ext cx="9233164" cy="1754326"/>
          </a:xfrm>
          <a:prstGeom prst="rect">
            <a:avLst/>
          </a:prstGeom>
          <a:noFill/>
        </p:spPr>
        <p:txBody>
          <a:bodyPr wrap="square" lIns="91440" tIns="45720" rIns="91440" bIns="45720">
            <a:spAutoFit/>
          </a:bodyPr>
          <a:lstStyle/>
          <a:p>
            <a:pPr algn="ctr"/>
            <a:r>
              <a:rPr lang="ar-SA" sz="5400" b="1" dirty="0">
                <a:ln w="0"/>
                <a:effectLst>
                  <a:outerShdw blurRad="38100" dist="19050" dir="2700000" algn="tl" rotWithShape="0">
                    <a:schemeClr val="dk1">
                      <a:alpha val="40000"/>
                    </a:schemeClr>
                  </a:outerShdw>
                </a:effectLst>
              </a:rPr>
              <a:t>طالبتي النجيبة من خلال </a:t>
            </a:r>
            <a:r>
              <a:rPr lang="ar-SA" sz="5400" b="1" dirty="0">
                <a:ln w="0"/>
                <a:solidFill>
                  <a:srgbClr val="FF0000"/>
                </a:solidFill>
                <a:effectLst>
                  <a:outerShdw blurRad="38100" dist="19050" dir="2700000" algn="tl" rotWithShape="0">
                    <a:schemeClr val="dk1">
                      <a:alpha val="40000"/>
                    </a:schemeClr>
                  </a:outerShdw>
                </a:effectLst>
              </a:rPr>
              <a:t>النشاط السابق استنتجي</a:t>
            </a:r>
            <a:r>
              <a:rPr lang="ar-SA" sz="5400" b="1" dirty="0">
                <a:ln w="0"/>
                <a:effectLst>
                  <a:outerShdw blurRad="38100" dist="19050" dir="2700000" algn="tl" rotWithShape="0">
                    <a:schemeClr val="dk1">
                      <a:alpha val="40000"/>
                    </a:schemeClr>
                  </a:outerShdw>
                </a:effectLst>
              </a:rPr>
              <a:t> </a:t>
            </a:r>
            <a:r>
              <a:rPr lang="ar-SA" sz="5400" b="1" dirty="0">
                <a:ln w="0"/>
                <a:solidFill>
                  <a:srgbClr val="FF0000"/>
                </a:solidFill>
                <a:effectLst>
                  <a:outerShdw blurRad="38100" dist="19050" dir="2700000" algn="tl" rotWithShape="0">
                    <a:schemeClr val="dk1">
                      <a:alpha val="40000"/>
                    </a:schemeClr>
                  </a:outerShdw>
                </a:effectLst>
              </a:rPr>
              <a:t>تعريفا</a:t>
            </a:r>
            <a:r>
              <a:rPr lang="ar-SA" sz="5400" b="1" dirty="0">
                <a:ln w="0"/>
                <a:effectLst>
                  <a:outerShdw blurRad="38100" dist="19050" dir="2700000" algn="tl" rotWithShape="0">
                    <a:schemeClr val="dk1">
                      <a:alpha val="40000"/>
                    </a:schemeClr>
                  </a:outerShdw>
                </a:effectLst>
              </a:rPr>
              <a:t> مبسطا </a:t>
            </a:r>
            <a:r>
              <a:rPr lang="ar-SA" sz="5400" b="1" dirty="0">
                <a:ln w="0"/>
                <a:solidFill>
                  <a:srgbClr val="FF0000"/>
                </a:solidFill>
                <a:effectLst>
                  <a:outerShdw blurRad="38100" dist="19050" dir="2700000" algn="tl" rotWithShape="0">
                    <a:schemeClr val="dk1">
                      <a:alpha val="40000"/>
                    </a:schemeClr>
                  </a:outerShdw>
                </a:effectLst>
              </a:rPr>
              <a:t>لعلم الاحياء</a:t>
            </a:r>
            <a:endParaRPr lang="ar-SA" sz="54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5589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6B39C"/>
        </a:solidFill>
        <a:effectLst/>
      </p:bgPr>
    </p:bg>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C9935171-B72B-497F-9ED2-C919E9E8D603}"/>
              </a:ext>
            </a:extLst>
          </p:cNvPr>
          <p:cNvPicPr>
            <a:picLocks noChangeAspect="1"/>
          </p:cNvPicPr>
          <p:nvPr/>
        </p:nvPicPr>
        <p:blipFill>
          <a:blip r:embed="rId2"/>
          <a:stretch>
            <a:fillRect/>
          </a:stretch>
        </p:blipFill>
        <p:spPr>
          <a:xfrm>
            <a:off x="0" y="0"/>
            <a:ext cx="12192000" cy="6857999"/>
          </a:xfrm>
          <a:prstGeom prst="rect">
            <a:avLst/>
          </a:prstGeom>
        </p:spPr>
      </p:pic>
      <p:sp>
        <p:nvSpPr>
          <p:cNvPr id="3" name="مستطيل 2">
            <a:extLst>
              <a:ext uri="{FF2B5EF4-FFF2-40B4-BE49-F238E27FC236}">
                <a16:creationId xmlns:a16="http://schemas.microsoft.com/office/drawing/2014/main" id="{E57BAD5B-F513-4D75-812E-98730C334687}"/>
              </a:ext>
            </a:extLst>
          </p:cNvPr>
          <p:cNvSpPr/>
          <p:nvPr/>
        </p:nvSpPr>
        <p:spPr>
          <a:xfrm>
            <a:off x="0" y="2703015"/>
            <a:ext cx="5514535" cy="4154984"/>
          </a:xfrm>
          <a:prstGeom prst="rect">
            <a:avLst/>
          </a:prstGeom>
        </p:spPr>
        <p:txBody>
          <a:bodyPr wrap="square">
            <a:spAutoFit/>
          </a:bodyPr>
          <a:lstStyle/>
          <a:p>
            <a:pPr algn="ctr"/>
            <a:r>
              <a:rPr lang="ar-SA" sz="4400" b="1" dirty="0">
                <a:ln w="0"/>
                <a:solidFill>
                  <a:schemeClr val="bg1"/>
                </a:solidFill>
                <a:effectLst>
                  <a:outerShdw blurRad="38100" dist="19050" dir="2700000" algn="tl" rotWithShape="0">
                    <a:schemeClr val="dk1">
                      <a:alpha val="40000"/>
                    </a:schemeClr>
                  </a:outerShdw>
                </a:effectLst>
              </a:rPr>
              <a:t>العلم الذي يهتم بدراسة أنواع الحياة وتاريخها وكل ما كان حيا يوما ما وتركيب المخلوقات الحية وكيف تقوم بوظائفها وكيف يتفاعل بعضها مع بعض </a:t>
            </a:r>
          </a:p>
        </p:txBody>
      </p:sp>
      <p:sp>
        <p:nvSpPr>
          <p:cNvPr id="4" name="مستطيل 3">
            <a:extLst>
              <a:ext uri="{FF2B5EF4-FFF2-40B4-BE49-F238E27FC236}">
                <a16:creationId xmlns:a16="http://schemas.microsoft.com/office/drawing/2014/main" id="{899EDD94-DCE1-4524-AF57-012F42ABF74A}"/>
              </a:ext>
            </a:extLst>
          </p:cNvPr>
          <p:cNvSpPr/>
          <p:nvPr/>
        </p:nvSpPr>
        <p:spPr>
          <a:xfrm>
            <a:off x="1566075" y="1933574"/>
            <a:ext cx="2382383" cy="769441"/>
          </a:xfrm>
          <a:prstGeom prst="rect">
            <a:avLst/>
          </a:prstGeom>
        </p:spPr>
        <p:txBody>
          <a:bodyPr wrap="none">
            <a:spAutoFit/>
          </a:bodyPr>
          <a:lstStyle/>
          <a:p>
            <a:pPr algn="ctr"/>
            <a:r>
              <a:rPr lang="ar-SA" sz="4400" b="1" dirty="0">
                <a:ln w="0"/>
                <a:solidFill>
                  <a:schemeClr val="bg1"/>
                </a:solidFill>
                <a:effectLst>
                  <a:outerShdw blurRad="38100" dist="19050" dir="2700000" algn="tl" rotWithShape="0">
                    <a:schemeClr val="dk1">
                      <a:alpha val="40000"/>
                    </a:schemeClr>
                  </a:outerShdw>
                </a:effectLst>
              </a:rPr>
              <a:t>علم الأحياء </a:t>
            </a:r>
          </a:p>
        </p:txBody>
      </p:sp>
    </p:spTree>
    <p:extLst>
      <p:ext uri="{BB962C8B-B14F-4D97-AF65-F5344CB8AC3E}">
        <p14:creationId xmlns:p14="http://schemas.microsoft.com/office/powerpoint/2010/main" val="3621002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8">
            <a:extLst>
              <a:ext uri="{FF2B5EF4-FFF2-40B4-BE49-F238E27FC236}">
                <a16:creationId xmlns:a16="http://schemas.microsoft.com/office/drawing/2014/main" id="{3AB1FBC2-6684-4762-97C0-688CCAF5155F}"/>
              </a:ext>
            </a:extLst>
          </p:cNvPr>
          <p:cNvSpPr/>
          <p:nvPr/>
        </p:nvSpPr>
        <p:spPr>
          <a:xfrm>
            <a:off x="211015" y="1659988"/>
            <a:ext cx="11880000" cy="519801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Picture 2" descr="ÙØªÙØ¬Ø© Ø¨Ø­Ø« Ø§ÙØµÙØ± Ø¹Ù âªscientist Biology clipartâ¬â">
            <a:extLst>
              <a:ext uri="{FF2B5EF4-FFF2-40B4-BE49-F238E27FC236}">
                <a16:creationId xmlns:a16="http://schemas.microsoft.com/office/drawing/2014/main" id="{2A8CF05E-E02A-49E0-B6A1-A75485B3E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1937" y="1848920"/>
            <a:ext cx="1865142" cy="1332244"/>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C1954E23-8E8A-41F5-8113-3F62C836E627}"/>
              </a:ext>
            </a:extLst>
          </p:cNvPr>
          <p:cNvSpPr/>
          <p:nvPr/>
        </p:nvSpPr>
        <p:spPr>
          <a:xfrm>
            <a:off x="1223889" y="87240"/>
            <a:ext cx="10788293" cy="1446550"/>
          </a:xfrm>
          <a:prstGeom prst="rect">
            <a:avLst/>
          </a:prstGeom>
          <a:solidFill>
            <a:srgbClr val="4EF8D8"/>
          </a:solidFill>
          <a:ln w="38100">
            <a:solidFill>
              <a:schemeClr val="tx1"/>
            </a:solidFill>
          </a:ln>
        </p:spPr>
        <p:txBody>
          <a:bodyPr wrap="square" lIns="91440" tIns="45720" rIns="91440" bIns="45720">
            <a:spAutoFit/>
          </a:bodyPr>
          <a:lstStyle/>
          <a:p>
            <a:pPr algn="ctr"/>
            <a:r>
              <a:rPr lang="ar-SA" sz="4400" b="1" cap="none" spc="0" dirty="0">
                <a:ln w="0"/>
                <a:effectLst>
                  <a:outerShdw blurRad="38100" dist="19050" dir="2700000" algn="tl" rotWithShape="0">
                    <a:schemeClr val="dk1">
                      <a:alpha val="40000"/>
                    </a:schemeClr>
                  </a:outerShdw>
                </a:effectLst>
              </a:rPr>
              <a:t>طالبتي بالتعاون مع زميلاتكـِ في المجموعة أقرئي في كتابك المقرر ثم صممي خريطة معرفية بأهم أدوار عالم الاحياء </a:t>
            </a:r>
          </a:p>
        </p:txBody>
      </p:sp>
      <p:sp>
        <p:nvSpPr>
          <p:cNvPr id="4" name="مستطيل 3">
            <a:extLst>
              <a:ext uri="{FF2B5EF4-FFF2-40B4-BE49-F238E27FC236}">
                <a16:creationId xmlns:a16="http://schemas.microsoft.com/office/drawing/2014/main" id="{953DABC6-FD00-42E7-A515-0A53F3EB7DF0}"/>
              </a:ext>
            </a:extLst>
          </p:cNvPr>
          <p:cNvSpPr/>
          <p:nvPr/>
        </p:nvSpPr>
        <p:spPr>
          <a:xfrm>
            <a:off x="3733118" y="1944547"/>
            <a:ext cx="5511253" cy="923330"/>
          </a:xfrm>
          <a:prstGeom prst="rect">
            <a:avLst/>
          </a:prstGeom>
          <a:solidFill>
            <a:srgbClr val="FFFF00"/>
          </a:solidFill>
          <a:ln w="38100">
            <a:noFill/>
          </a:ln>
        </p:spPr>
        <p:txBody>
          <a:bodyPr wrap="square" lIns="91440" tIns="45720" rIns="91440" bIns="45720">
            <a:spAutoFit/>
          </a:bodyPr>
          <a:lstStyle/>
          <a:p>
            <a:pPr algn="ctr"/>
            <a:r>
              <a:rPr lang="ar-SA" sz="5400" b="1" cap="none" spc="0" dirty="0">
                <a:ln w="0"/>
                <a:effectLst>
                  <a:outerShdw blurRad="38100" dist="19050" dir="2700000" algn="tl" rotWithShape="0">
                    <a:schemeClr val="dk1">
                      <a:alpha val="40000"/>
                    </a:schemeClr>
                  </a:outerShdw>
                </a:effectLst>
              </a:rPr>
              <a:t>أهم أدوار عالم الاحياء </a:t>
            </a:r>
          </a:p>
        </p:txBody>
      </p:sp>
      <p:sp>
        <p:nvSpPr>
          <p:cNvPr id="5" name="مستطيل 4">
            <a:extLst>
              <a:ext uri="{FF2B5EF4-FFF2-40B4-BE49-F238E27FC236}">
                <a16:creationId xmlns:a16="http://schemas.microsoft.com/office/drawing/2014/main" id="{35442B57-EB32-4599-95E6-E435053A8766}"/>
              </a:ext>
            </a:extLst>
          </p:cNvPr>
          <p:cNvSpPr/>
          <p:nvPr/>
        </p:nvSpPr>
        <p:spPr>
          <a:xfrm>
            <a:off x="7508187"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تطوير التقنيات </a:t>
            </a:r>
          </a:p>
        </p:txBody>
      </p:sp>
      <p:sp>
        <p:nvSpPr>
          <p:cNvPr id="6" name="مستطيل 5">
            <a:extLst>
              <a:ext uri="{FF2B5EF4-FFF2-40B4-BE49-F238E27FC236}">
                <a16:creationId xmlns:a16="http://schemas.microsoft.com/office/drawing/2014/main" id="{E3F77342-EEA9-49E6-9B29-4BE968702644}"/>
              </a:ext>
            </a:extLst>
          </p:cNvPr>
          <p:cNvSpPr/>
          <p:nvPr/>
        </p:nvSpPr>
        <p:spPr>
          <a:xfrm>
            <a:off x="9897079"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دراسة التنوع الحيوي </a:t>
            </a:r>
          </a:p>
        </p:txBody>
      </p:sp>
      <p:sp>
        <p:nvSpPr>
          <p:cNvPr id="7" name="مستطيل 6">
            <a:extLst>
              <a:ext uri="{FF2B5EF4-FFF2-40B4-BE49-F238E27FC236}">
                <a16:creationId xmlns:a16="http://schemas.microsoft.com/office/drawing/2014/main" id="{979A71B0-C4BC-4382-952A-20CC38F20EFC}"/>
              </a:ext>
            </a:extLst>
          </p:cNvPr>
          <p:cNvSpPr/>
          <p:nvPr/>
        </p:nvSpPr>
        <p:spPr>
          <a:xfrm>
            <a:off x="264226" y="3067614"/>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حماية البيئة </a:t>
            </a:r>
          </a:p>
        </p:txBody>
      </p:sp>
      <p:sp>
        <p:nvSpPr>
          <p:cNvPr id="8" name="مستطيل 7">
            <a:extLst>
              <a:ext uri="{FF2B5EF4-FFF2-40B4-BE49-F238E27FC236}">
                <a16:creationId xmlns:a16="http://schemas.microsoft.com/office/drawing/2014/main" id="{D6EB0BCB-6D78-4B6F-89D9-E04EE35D76DF}"/>
              </a:ext>
            </a:extLst>
          </p:cNvPr>
          <p:cNvSpPr/>
          <p:nvPr/>
        </p:nvSpPr>
        <p:spPr>
          <a:xfrm>
            <a:off x="5119295" y="3081682"/>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البحث في الأمراض </a:t>
            </a:r>
          </a:p>
        </p:txBody>
      </p:sp>
      <p:sp>
        <p:nvSpPr>
          <p:cNvPr id="11" name="مستطيل 10">
            <a:extLst>
              <a:ext uri="{FF2B5EF4-FFF2-40B4-BE49-F238E27FC236}">
                <a16:creationId xmlns:a16="http://schemas.microsoft.com/office/drawing/2014/main" id="{5F4929EE-23BB-4C43-9190-62CB4526F0C2}"/>
              </a:ext>
            </a:extLst>
          </p:cNvPr>
          <p:cNvSpPr/>
          <p:nvPr/>
        </p:nvSpPr>
        <p:spPr>
          <a:xfrm>
            <a:off x="9897079" y="3067614"/>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5" name="مستطيل 14">
            <a:extLst>
              <a:ext uri="{FF2B5EF4-FFF2-40B4-BE49-F238E27FC236}">
                <a16:creationId xmlns:a16="http://schemas.microsoft.com/office/drawing/2014/main" id="{0764A364-C1D4-4430-BE2D-567D02886B06}"/>
              </a:ext>
            </a:extLst>
          </p:cNvPr>
          <p:cNvSpPr/>
          <p:nvPr/>
        </p:nvSpPr>
        <p:spPr>
          <a:xfrm>
            <a:off x="2653118" y="3081682"/>
            <a:ext cx="2160000" cy="2412000"/>
          </a:xfrm>
          <a:prstGeom prst="rect">
            <a:avLst/>
          </a:prstGeom>
          <a:solidFill>
            <a:schemeClr val="accent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solidFill>
                  <a:schemeClr val="tx1"/>
                </a:solidFill>
              </a:rPr>
              <a:t>تحسين الزراعة</a:t>
            </a:r>
          </a:p>
        </p:txBody>
      </p:sp>
      <p:sp>
        <p:nvSpPr>
          <p:cNvPr id="16" name="مستطيل 15">
            <a:extLst>
              <a:ext uri="{FF2B5EF4-FFF2-40B4-BE49-F238E27FC236}">
                <a16:creationId xmlns:a16="http://schemas.microsoft.com/office/drawing/2014/main" id="{4DD7FFEE-8FB0-46D9-A968-13797992D740}"/>
              </a:ext>
            </a:extLst>
          </p:cNvPr>
          <p:cNvSpPr/>
          <p:nvPr/>
        </p:nvSpPr>
        <p:spPr>
          <a:xfrm>
            <a:off x="7508187" y="3067436"/>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7" name="مستطيل 16">
            <a:extLst>
              <a:ext uri="{FF2B5EF4-FFF2-40B4-BE49-F238E27FC236}">
                <a16:creationId xmlns:a16="http://schemas.microsoft.com/office/drawing/2014/main" id="{3020E065-9F0F-4CC2-8B71-3048AC5EB217}"/>
              </a:ext>
            </a:extLst>
          </p:cNvPr>
          <p:cNvSpPr/>
          <p:nvPr/>
        </p:nvSpPr>
        <p:spPr>
          <a:xfrm>
            <a:off x="5119295" y="3081682"/>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8" name="مستطيل 17">
            <a:extLst>
              <a:ext uri="{FF2B5EF4-FFF2-40B4-BE49-F238E27FC236}">
                <a16:creationId xmlns:a16="http://schemas.microsoft.com/office/drawing/2014/main" id="{4A78C48D-7654-449C-90DC-23E3F7C3EFED}"/>
              </a:ext>
            </a:extLst>
          </p:cNvPr>
          <p:cNvSpPr/>
          <p:nvPr/>
        </p:nvSpPr>
        <p:spPr>
          <a:xfrm>
            <a:off x="2647210" y="3096164"/>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sp>
        <p:nvSpPr>
          <p:cNvPr id="19" name="مستطيل 18">
            <a:extLst>
              <a:ext uri="{FF2B5EF4-FFF2-40B4-BE49-F238E27FC236}">
                <a16:creationId xmlns:a16="http://schemas.microsoft.com/office/drawing/2014/main" id="{8577A81D-4E5F-4E98-8CA6-C06C9F2F3BC9}"/>
              </a:ext>
            </a:extLst>
          </p:cNvPr>
          <p:cNvSpPr/>
          <p:nvPr/>
        </p:nvSpPr>
        <p:spPr>
          <a:xfrm>
            <a:off x="258318" y="3067436"/>
            <a:ext cx="2160000" cy="24120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chemeClr val="tx1"/>
              </a:solidFill>
            </a:endParaRPr>
          </a:p>
        </p:txBody>
      </p:sp>
      <p:pic>
        <p:nvPicPr>
          <p:cNvPr id="1028" name="Picture 4" descr="ÙØªÙØ¬Ø© Ø¨Ø­Ø« Ø§ÙØµÙØ± Ø¹Ù âªscientist Biology clipartâ¬â">
            <a:extLst>
              <a:ext uri="{FF2B5EF4-FFF2-40B4-BE49-F238E27FC236}">
                <a16:creationId xmlns:a16="http://schemas.microsoft.com/office/drawing/2014/main" id="{AC69035A-62F6-46B9-B62F-9C367FDFB2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895" y="112542"/>
            <a:ext cx="1278928" cy="1839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44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7"/>
                                        </p:tgtEl>
                                      </p:cBhvr>
                                    </p:animEffect>
                                    <p:set>
                                      <p:cBhvr>
                                        <p:cTn id="17" dur="1" fill="hold">
                                          <p:stCondLst>
                                            <p:cond delay="1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8"/>
                                        </p:tgtEl>
                                      </p:cBhvr>
                                    </p:animEffect>
                                    <p:set>
                                      <p:cBhvr>
                                        <p:cTn id="22" dur="1" fill="hold">
                                          <p:stCondLst>
                                            <p:cond delay="1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9"/>
                                        </p:tgtEl>
                                      </p:cBhvr>
                                    </p:animEffect>
                                    <p:set>
                                      <p:cBhvr>
                                        <p:cTn id="27" dur="1" fill="hold">
                                          <p:stCondLst>
                                            <p:cond delay="1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7356552" y="341517"/>
            <a:ext cx="1620000" cy="162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6" name="مربع نص 5"/>
          <p:cNvSpPr txBox="1"/>
          <p:nvPr/>
        </p:nvSpPr>
        <p:spPr>
          <a:xfrm>
            <a:off x="5421811" y="602208"/>
            <a:ext cx="1620000" cy="162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ln w="0"/>
              <a:effectLst>
                <a:outerShdw blurRad="38100" dist="19050" dir="2700000" algn="tl" rotWithShape="0">
                  <a:schemeClr val="dk1">
                    <a:alpha val="40000"/>
                  </a:schemeClr>
                </a:outerShdw>
              </a:effectLst>
            </a:endParaRPr>
          </a:p>
        </p:txBody>
      </p:sp>
      <p:sp>
        <p:nvSpPr>
          <p:cNvPr id="7" name="مربع نص 6"/>
          <p:cNvSpPr txBox="1"/>
          <p:nvPr/>
        </p:nvSpPr>
        <p:spPr>
          <a:xfrm>
            <a:off x="8055887" y="2984078"/>
            <a:ext cx="1620000" cy="162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8" name="مربع نص 7"/>
          <p:cNvSpPr txBox="1"/>
          <p:nvPr/>
        </p:nvSpPr>
        <p:spPr>
          <a:xfrm>
            <a:off x="4263064" y="2874663"/>
            <a:ext cx="1620000" cy="162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9" name="مربع نص 8"/>
          <p:cNvSpPr txBox="1"/>
          <p:nvPr/>
        </p:nvSpPr>
        <p:spPr>
          <a:xfrm>
            <a:off x="3383765" y="1004351"/>
            <a:ext cx="1620000" cy="162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0" name="مربع نص 9"/>
          <p:cNvSpPr txBox="1"/>
          <p:nvPr/>
        </p:nvSpPr>
        <p:spPr>
          <a:xfrm>
            <a:off x="2390632" y="3018430"/>
            <a:ext cx="1620000" cy="162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1" name="مربع نص 10"/>
          <p:cNvSpPr txBox="1"/>
          <p:nvPr/>
        </p:nvSpPr>
        <p:spPr>
          <a:xfrm>
            <a:off x="1345719" y="459009"/>
            <a:ext cx="1620000" cy="162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2" name="مربع نص 11"/>
          <p:cNvSpPr txBox="1"/>
          <p:nvPr/>
        </p:nvSpPr>
        <p:spPr>
          <a:xfrm>
            <a:off x="7671294" y="5029200"/>
            <a:ext cx="1620000" cy="162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3" name="مربع نص 12"/>
          <p:cNvSpPr txBox="1"/>
          <p:nvPr/>
        </p:nvSpPr>
        <p:spPr>
          <a:xfrm>
            <a:off x="5479787" y="4833582"/>
            <a:ext cx="1620000" cy="162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4" name="مربع نص 13"/>
          <p:cNvSpPr txBox="1"/>
          <p:nvPr/>
        </p:nvSpPr>
        <p:spPr>
          <a:xfrm>
            <a:off x="3200632" y="5011003"/>
            <a:ext cx="1620000" cy="162000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5" name="مربع نص 14"/>
          <p:cNvSpPr txBox="1"/>
          <p:nvPr/>
        </p:nvSpPr>
        <p:spPr>
          <a:xfrm>
            <a:off x="6197805" y="2491447"/>
            <a:ext cx="1620000" cy="162000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6" name="مربع نص 15"/>
          <p:cNvSpPr txBox="1"/>
          <p:nvPr/>
        </p:nvSpPr>
        <p:spPr>
          <a:xfrm>
            <a:off x="284005" y="4494663"/>
            <a:ext cx="1620000" cy="1620000"/>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7" name="مربع نص 16"/>
          <p:cNvSpPr txBox="1"/>
          <p:nvPr/>
        </p:nvSpPr>
        <p:spPr>
          <a:xfrm>
            <a:off x="423868" y="2476836"/>
            <a:ext cx="1620000" cy="1620000"/>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38100">
            <a:solidFill>
              <a:srgbClr val="FD3C05"/>
            </a:solidFill>
          </a:ln>
        </p:spPr>
        <p:txBody>
          <a:bodyPr wrap="square" rtlCol="1">
            <a:spAutoFit/>
          </a:bodyPr>
          <a:lstStyle/>
          <a:p>
            <a:endParaRPr lang="ar-SA" dirty="0"/>
          </a:p>
        </p:txBody>
      </p:sp>
      <p:sp>
        <p:nvSpPr>
          <p:cNvPr id="18" name="مستطيل 17"/>
          <p:cNvSpPr/>
          <p:nvPr/>
        </p:nvSpPr>
        <p:spPr>
          <a:xfrm>
            <a:off x="9291293" y="576619"/>
            <a:ext cx="2520000" cy="2160000"/>
          </a:xfrm>
          <a:prstGeom prst="rect">
            <a:avLst/>
          </a:prstGeom>
          <a:solidFill>
            <a:srgbClr val="FFFF99"/>
          </a:solidFill>
          <a:ln w="38100">
            <a:solidFill>
              <a:srgbClr val="FF4516"/>
            </a:solidFill>
          </a:ln>
        </p:spPr>
        <p:txBody>
          <a:bodyPr wrap="square" lIns="91440" tIns="45720" rIns="91440" bIns="45720">
            <a:spAutoFit/>
          </a:bodyPr>
          <a:lstStyle/>
          <a:p>
            <a:pPr algn="ctr"/>
            <a:r>
              <a:rPr lang="ar-SA" sz="4400" b="0" cap="none" spc="0" dirty="0" err="1">
                <a:ln w="0"/>
                <a:solidFill>
                  <a:srgbClr val="00B050"/>
                </a:solidFill>
                <a:effectLst>
                  <a:outerShdw blurRad="38100" dist="19050" dir="2700000" algn="tl" rotWithShape="0">
                    <a:schemeClr val="dk1">
                      <a:alpha val="40000"/>
                    </a:schemeClr>
                  </a:outerShdw>
                </a:effectLst>
              </a:rPr>
              <a:t>استيراتيجية</a:t>
            </a:r>
            <a:r>
              <a:rPr lang="ar-SA" sz="4400" b="0" cap="none" spc="0" dirty="0">
                <a:ln w="0"/>
                <a:solidFill>
                  <a:srgbClr val="00B050"/>
                </a:solidFill>
                <a:effectLst>
                  <a:outerShdw blurRad="38100" dist="19050" dir="2700000" algn="tl" rotWithShape="0">
                    <a:schemeClr val="dk1">
                      <a:alpha val="40000"/>
                    </a:schemeClr>
                  </a:outerShdw>
                </a:effectLst>
              </a:rPr>
              <a:t> اكتشفي الدخيل </a:t>
            </a:r>
          </a:p>
        </p:txBody>
      </p:sp>
      <p:sp>
        <p:nvSpPr>
          <p:cNvPr id="19" name="مستطيل 18"/>
          <p:cNvSpPr/>
          <p:nvPr/>
        </p:nvSpPr>
        <p:spPr>
          <a:xfrm>
            <a:off x="9880994" y="3301447"/>
            <a:ext cx="1893943" cy="2862322"/>
          </a:xfrm>
          <a:prstGeom prst="rect">
            <a:avLst/>
          </a:prstGeom>
          <a:solidFill>
            <a:schemeClr val="accent1">
              <a:lumMod val="20000"/>
              <a:lumOff val="80000"/>
            </a:schemeClr>
          </a:solidFill>
          <a:ln w="38100">
            <a:solidFill>
              <a:srgbClr val="00B0F0"/>
            </a:solidFill>
          </a:ln>
        </p:spPr>
        <p:txBody>
          <a:bodyPr wrap="square" lIns="91440" tIns="45720" rIns="91440" bIns="45720">
            <a:spAutoFit/>
          </a:bodyPr>
          <a:lstStyle/>
          <a:p>
            <a:pPr algn="ctr"/>
            <a:r>
              <a:rPr lang="ar-SA" sz="3600" dirty="0" err="1">
                <a:ln w="0"/>
                <a:effectLst>
                  <a:outerShdw blurRad="38100" dist="19050" dir="2700000" algn="tl" rotWithShape="0">
                    <a:schemeClr val="dk1">
                      <a:alpha val="40000"/>
                    </a:schemeClr>
                  </a:outerShdw>
                </a:effectLst>
              </a:rPr>
              <a:t>ماهو</a:t>
            </a:r>
            <a:r>
              <a:rPr lang="ar-SA" sz="3600" dirty="0">
                <a:ln w="0"/>
                <a:effectLst>
                  <a:outerShdw blurRad="38100" dist="19050" dir="2700000" algn="tl" rotWithShape="0">
                    <a:schemeClr val="dk1">
                      <a:alpha val="40000"/>
                    </a:schemeClr>
                  </a:outerShdw>
                </a:effectLst>
              </a:rPr>
              <a:t> </a:t>
            </a:r>
            <a:r>
              <a:rPr lang="ar-SA" sz="3600" dirty="0" err="1">
                <a:ln w="0"/>
                <a:effectLst>
                  <a:outerShdw blurRad="38100" dist="19050" dir="2700000" algn="tl" rotWithShape="0">
                    <a:schemeClr val="dk1">
                      <a:alpha val="40000"/>
                    </a:schemeClr>
                  </a:outerShdw>
                </a:effectLst>
              </a:rPr>
              <a:t>الشيئ</a:t>
            </a:r>
            <a:r>
              <a:rPr lang="ar-SA" sz="3600" dirty="0">
                <a:ln w="0"/>
                <a:effectLst>
                  <a:outerShdw blurRad="38100" dist="19050" dir="2700000" algn="tl" rotWithShape="0">
                    <a:schemeClr val="dk1">
                      <a:alpha val="40000"/>
                    </a:schemeClr>
                  </a:outerShdw>
                </a:effectLst>
              </a:rPr>
              <a:t> الغريب والدخيل من بين هذه الأشياء</a:t>
            </a:r>
            <a:endParaRPr lang="ar-SA"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01036691"/>
      </p:ext>
    </p:extLst>
  </p:cSld>
  <p:clrMapOvr>
    <a:masterClrMapping/>
  </p:clrMapOvr>
  <mc:AlternateContent xmlns:mc="http://schemas.openxmlformats.org/markup-compatibility/2006" xmlns:p14="http://schemas.microsoft.com/office/powerpoint/2010/main">
    <mc:Choice Requires="p14">
      <p:transition spd="slow" p14:dur="3400">
        <p14:reveal thruBlk="1"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693856D9-09A7-4BCA-AE6A-2CDF67322AC3}"/>
              </a:ext>
            </a:extLst>
          </p:cNvPr>
          <p:cNvSpPr/>
          <p:nvPr/>
        </p:nvSpPr>
        <p:spPr>
          <a:xfrm>
            <a:off x="181900" y="103546"/>
            <a:ext cx="6598728" cy="923330"/>
          </a:xfrm>
          <a:prstGeom prst="rect">
            <a:avLst/>
          </a:prstGeom>
          <a:solidFill>
            <a:srgbClr val="FFFF00"/>
          </a:solidFill>
          <a:ln w="38100">
            <a:no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استراتيجية الزوايا الخمس</a:t>
            </a:r>
            <a:endParaRPr lang="ar-SA" sz="5400" b="0" cap="none" spc="0" dirty="0">
              <a:ln w="0"/>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D2A6175D-98B1-47D7-A414-8DA436344DFD}"/>
              </a:ext>
            </a:extLst>
          </p:cNvPr>
          <p:cNvSpPr/>
          <p:nvPr/>
        </p:nvSpPr>
        <p:spPr>
          <a:xfrm>
            <a:off x="7005711" y="75489"/>
            <a:ext cx="5083110" cy="6740307"/>
          </a:xfrm>
          <a:prstGeom prst="rect">
            <a:avLst/>
          </a:prstGeom>
          <a:solidFill>
            <a:srgbClr val="4EF8D8"/>
          </a:solidFill>
          <a:ln w="38100">
            <a:no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طالبتي النجيبة اسحبي بطاقة من البطاقات التالية ثم انظمي إلى الزاوية التي تحمل دور عالم الاحياء التي تعتقدين انها تتناسب مع ما في الصورة التي تحملينها </a:t>
            </a:r>
            <a:endParaRPr lang="ar-SA" sz="5400" b="0" cap="none" spc="0" dirty="0">
              <a:ln w="0"/>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E5ED677B-1A66-4990-B5AA-DF99C7B891AF}"/>
              </a:ext>
            </a:extLst>
          </p:cNvPr>
          <p:cNvSpPr/>
          <p:nvPr/>
        </p:nvSpPr>
        <p:spPr>
          <a:xfrm>
            <a:off x="4505740" y="1339917"/>
            <a:ext cx="2160000" cy="216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تطوير التقنيات </a:t>
            </a:r>
          </a:p>
        </p:txBody>
      </p:sp>
      <p:sp>
        <p:nvSpPr>
          <p:cNvPr id="7" name="مستطيل 6">
            <a:extLst>
              <a:ext uri="{FF2B5EF4-FFF2-40B4-BE49-F238E27FC236}">
                <a16:creationId xmlns:a16="http://schemas.microsoft.com/office/drawing/2014/main" id="{5B6881EB-D677-4050-99CC-E0083434142C}"/>
              </a:ext>
            </a:extLst>
          </p:cNvPr>
          <p:cNvSpPr/>
          <p:nvPr/>
        </p:nvSpPr>
        <p:spPr>
          <a:xfrm>
            <a:off x="290731" y="1339917"/>
            <a:ext cx="2160000" cy="216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دراسة التنوع الحيوي </a:t>
            </a:r>
          </a:p>
        </p:txBody>
      </p:sp>
      <p:sp>
        <p:nvSpPr>
          <p:cNvPr id="9" name="مستطيل 8">
            <a:extLst>
              <a:ext uri="{FF2B5EF4-FFF2-40B4-BE49-F238E27FC236}">
                <a16:creationId xmlns:a16="http://schemas.microsoft.com/office/drawing/2014/main" id="{F28D068D-9AD1-4AA0-AFDA-78AD2E40312E}"/>
              </a:ext>
            </a:extLst>
          </p:cNvPr>
          <p:cNvSpPr/>
          <p:nvPr/>
        </p:nvSpPr>
        <p:spPr>
          <a:xfrm>
            <a:off x="4471181" y="4371758"/>
            <a:ext cx="2160000" cy="216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حماية البيئة </a:t>
            </a:r>
          </a:p>
        </p:txBody>
      </p:sp>
      <p:sp>
        <p:nvSpPr>
          <p:cNvPr id="10" name="مستطيل 9">
            <a:extLst>
              <a:ext uri="{FF2B5EF4-FFF2-40B4-BE49-F238E27FC236}">
                <a16:creationId xmlns:a16="http://schemas.microsoft.com/office/drawing/2014/main" id="{666825CE-DAE7-4F45-BE4B-DA55FD8ABB32}"/>
              </a:ext>
            </a:extLst>
          </p:cNvPr>
          <p:cNvSpPr/>
          <p:nvPr/>
        </p:nvSpPr>
        <p:spPr>
          <a:xfrm>
            <a:off x="290731" y="4371758"/>
            <a:ext cx="2160000" cy="216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البحث في الأمراض </a:t>
            </a:r>
          </a:p>
        </p:txBody>
      </p:sp>
      <p:sp>
        <p:nvSpPr>
          <p:cNvPr id="8" name="مستطيل 7">
            <a:extLst>
              <a:ext uri="{FF2B5EF4-FFF2-40B4-BE49-F238E27FC236}">
                <a16:creationId xmlns:a16="http://schemas.microsoft.com/office/drawing/2014/main" id="{72410791-F0D2-4AC4-92FE-9D24EF908E95}"/>
              </a:ext>
            </a:extLst>
          </p:cNvPr>
          <p:cNvSpPr/>
          <p:nvPr/>
        </p:nvSpPr>
        <p:spPr>
          <a:xfrm>
            <a:off x="2345740" y="2855838"/>
            <a:ext cx="2160000" cy="2160000"/>
          </a:xfrm>
          <a:prstGeom prst="rect">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b="1" dirty="0"/>
              <a:t>تحسين الزراعة </a:t>
            </a:r>
          </a:p>
        </p:txBody>
      </p:sp>
    </p:spTree>
    <p:extLst>
      <p:ext uri="{BB962C8B-B14F-4D97-AF65-F5344CB8AC3E}">
        <p14:creationId xmlns:p14="http://schemas.microsoft.com/office/powerpoint/2010/main" val="3073434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0E0C4843-F300-4A80-861D-E96C74C1ED47}"/>
              </a:ext>
            </a:extLst>
          </p:cNvPr>
          <p:cNvSpPr/>
          <p:nvPr/>
        </p:nvSpPr>
        <p:spPr>
          <a:xfrm>
            <a:off x="888049" y="167865"/>
            <a:ext cx="10387780"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أدوار عالم الأحياء(دراسة التنوع الحيوي)  </a:t>
            </a:r>
          </a:p>
        </p:txBody>
      </p:sp>
      <p:sp>
        <p:nvSpPr>
          <p:cNvPr id="7" name="مستطيل 6">
            <a:extLst>
              <a:ext uri="{FF2B5EF4-FFF2-40B4-BE49-F238E27FC236}">
                <a16:creationId xmlns:a16="http://schemas.microsoft.com/office/drawing/2014/main" id="{2BBC3460-F2AA-4B43-87AC-88B1AAF685F7}"/>
              </a:ext>
            </a:extLst>
          </p:cNvPr>
          <p:cNvSpPr/>
          <p:nvPr/>
        </p:nvSpPr>
        <p:spPr>
          <a:xfrm>
            <a:off x="10100602" y="2320171"/>
            <a:ext cx="1716259" cy="1589649"/>
          </a:xfrm>
          <a:prstGeom prst="rect">
            <a:avLst/>
          </a:prstGeom>
          <a:blipFill dpi="0" rotWithShape="1">
            <a:blip r:embed="rId2" cstate="print">
              <a:extLst>
                <a:ext uri="{BEBA8EAE-BF5A-486C-A8C5-ECC9F3942E4B}">
                  <a14:imgProps xmlns:a14="http://schemas.microsoft.com/office/drawing/2010/main">
                    <a14:imgLayer r:embed="rId3">
                      <a14:imgEffect>
                        <a14:backgroundRemoval t="2353" b="95294" l="2500" r="99167">
                          <a14:foregroundMark x1="38500" y1="5294" x2="38500" y2="5294"/>
                          <a14:foregroundMark x1="37667" y1="2745" x2="37667" y2="2745"/>
                          <a14:foregroundMark x1="99167" y1="10588" x2="99167" y2="10588"/>
                          <a14:foregroundMark x1="46667" y1="95686" x2="46667" y2="95686"/>
                          <a14:foregroundMark x1="4167" y1="53137" x2="4167" y2="53137"/>
                          <a14:foregroundMark x1="2500" y1="57647" x2="2500" y2="57647"/>
                        </a14:backgroundRemoval>
                      </a14:imgEffect>
                    </a14:imgLayer>
                  </a14:imgProps>
                </a:ex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D461DE2C-CB54-44F5-A666-C7EB5D256D0B}"/>
              </a:ext>
            </a:extLst>
          </p:cNvPr>
          <p:cNvSpPr/>
          <p:nvPr/>
        </p:nvSpPr>
        <p:spPr>
          <a:xfrm>
            <a:off x="10100602" y="1209820"/>
            <a:ext cx="1716259" cy="1110351"/>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897337F9-EAF1-4712-B4BE-FB0F4A5AFDAF}"/>
              </a:ext>
            </a:extLst>
          </p:cNvPr>
          <p:cNvSpPr/>
          <p:nvPr/>
        </p:nvSpPr>
        <p:spPr>
          <a:xfrm>
            <a:off x="8384343" y="1209820"/>
            <a:ext cx="1716259" cy="1589649"/>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0" name="مستطيل 9">
            <a:extLst>
              <a:ext uri="{FF2B5EF4-FFF2-40B4-BE49-F238E27FC236}">
                <a16:creationId xmlns:a16="http://schemas.microsoft.com/office/drawing/2014/main" id="{72B3FBF2-3491-4D7B-A72E-3E036E9DF4F1}"/>
              </a:ext>
            </a:extLst>
          </p:cNvPr>
          <p:cNvSpPr/>
          <p:nvPr/>
        </p:nvSpPr>
        <p:spPr>
          <a:xfrm>
            <a:off x="8384342" y="2799469"/>
            <a:ext cx="1716259" cy="1110351"/>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72055C03-E23D-4E22-8B1B-83CCD9BF3362}"/>
              </a:ext>
            </a:extLst>
          </p:cNvPr>
          <p:cNvSpPr/>
          <p:nvPr/>
        </p:nvSpPr>
        <p:spPr>
          <a:xfrm>
            <a:off x="8384342" y="3909820"/>
            <a:ext cx="1716259" cy="1589649"/>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2189B2FD-5E4F-43E8-BD0B-4F57637C5226}"/>
              </a:ext>
            </a:extLst>
          </p:cNvPr>
          <p:cNvSpPr/>
          <p:nvPr/>
        </p:nvSpPr>
        <p:spPr>
          <a:xfrm>
            <a:off x="10100602" y="3907826"/>
            <a:ext cx="1716259" cy="1110351"/>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ستطيل 12">
            <a:extLst>
              <a:ext uri="{FF2B5EF4-FFF2-40B4-BE49-F238E27FC236}">
                <a16:creationId xmlns:a16="http://schemas.microsoft.com/office/drawing/2014/main" id="{1ADAEEA2-36E4-419F-B9FD-0EB79840829C}"/>
              </a:ext>
            </a:extLst>
          </p:cNvPr>
          <p:cNvSpPr/>
          <p:nvPr/>
        </p:nvSpPr>
        <p:spPr>
          <a:xfrm>
            <a:off x="8384342" y="5495481"/>
            <a:ext cx="1716259" cy="1110351"/>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8DC55D54-E37D-4FCD-BD0C-CB10BB16A5F6}"/>
              </a:ext>
            </a:extLst>
          </p:cNvPr>
          <p:cNvSpPr/>
          <p:nvPr/>
        </p:nvSpPr>
        <p:spPr>
          <a:xfrm>
            <a:off x="10100602" y="5018177"/>
            <a:ext cx="1716259" cy="1589649"/>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38CE6310-E4E5-4F71-82EA-3EBFF95097B6}"/>
              </a:ext>
            </a:extLst>
          </p:cNvPr>
          <p:cNvSpPr/>
          <p:nvPr/>
        </p:nvSpPr>
        <p:spPr>
          <a:xfrm>
            <a:off x="5655210" y="1209819"/>
            <a:ext cx="2307101" cy="1576081"/>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مستطيل 17">
            <a:extLst>
              <a:ext uri="{FF2B5EF4-FFF2-40B4-BE49-F238E27FC236}">
                <a16:creationId xmlns:a16="http://schemas.microsoft.com/office/drawing/2014/main" id="{3AF7D3AC-ED01-4B07-9054-FF01C589A1A4}"/>
              </a:ext>
            </a:extLst>
          </p:cNvPr>
          <p:cNvSpPr/>
          <p:nvPr/>
        </p:nvSpPr>
        <p:spPr>
          <a:xfrm>
            <a:off x="4206232" y="2799469"/>
            <a:ext cx="2307101" cy="1955912"/>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0" name="مستطيل 19">
            <a:extLst>
              <a:ext uri="{FF2B5EF4-FFF2-40B4-BE49-F238E27FC236}">
                <a16:creationId xmlns:a16="http://schemas.microsoft.com/office/drawing/2014/main" id="{38B1159B-FEF7-481C-82A9-82C0CC90E1AB}"/>
              </a:ext>
            </a:extLst>
          </p:cNvPr>
          <p:cNvSpPr/>
          <p:nvPr/>
        </p:nvSpPr>
        <p:spPr>
          <a:xfrm>
            <a:off x="4199178" y="1209820"/>
            <a:ext cx="1448979" cy="1589649"/>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9877CC15-F4F4-4B5E-B74C-7A356D98D957}"/>
              </a:ext>
            </a:extLst>
          </p:cNvPr>
          <p:cNvSpPr/>
          <p:nvPr/>
        </p:nvSpPr>
        <p:spPr>
          <a:xfrm>
            <a:off x="6513333" y="2799469"/>
            <a:ext cx="1448979" cy="1955912"/>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8CE18A8F-98EA-4983-B2B5-22FB95F6C1B6}"/>
              </a:ext>
            </a:extLst>
          </p:cNvPr>
          <p:cNvSpPr/>
          <p:nvPr/>
        </p:nvSpPr>
        <p:spPr>
          <a:xfrm>
            <a:off x="4206231" y="4768948"/>
            <a:ext cx="3756079" cy="1795679"/>
          </a:xfrm>
          <a:prstGeom prst="rect">
            <a:avLst/>
          </a:prstGeom>
          <a:blipFill dpi="0" rotWithShape="1">
            <a:blip r:embed="rId15">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F2560E4C-D128-4044-8AD7-14781E6F455E}"/>
              </a:ext>
            </a:extLst>
          </p:cNvPr>
          <p:cNvSpPr/>
          <p:nvPr/>
        </p:nvSpPr>
        <p:spPr>
          <a:xfrm>
            <a:off x="2082011" y="2320171"/>
            <a:ext cx="1716259" cy="1589649"/>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45DC581E-D28D-4AD6-82DD-78DD7A87F094}"/>
              </a:ext>
            </a:extLst>
          </p:cNvPr>
          <p:cNvSpPr/>
          <p:nvPr/>
        </p:nvSpPr>
        <p:spPr>
          <a:xfrm>
            <a:off x="2082011" y="1209820"/>
            <a:ext cx="1716259" cy="1110351"/>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14D63229-3248-47B3-9559-799F4BEE43F8}"/>
              </a:ext>
            </a:extLst>
          </p:cNvPr>
          <p:cNvSpPr/>
          <p:nvPr/>
        </p:nvSpPr>
        <p:spPr>
          <a:xfrm>
            <a:off x="365752" y="1209820"/>
            <a:ext cx="1716259" cy="1589649"/>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8" name="مستطيل 27">
            <a:extLst>
              <a:ext uri="{FF2B5EF4-FFF2-40B4-BE49-F238E27FC236}">
                <a16:creationId xmlns:a16="http://schemas.microsoft.com/office/drawing/2014/main" id="{A9ABF059-8011-4F28-B6EC-3F3ECBC743A7}"/>
              </a:ext>
            </a:extLst>
          </p:cNvPr>
          <p:cNvSpPr/>
          <p:nvPr/>
        </p:nvSpPr>
        <p:spPr>
          <a:xfrm>
            <a:off x="365751" y="2799469"/>
            <a:ext cx="1716259" cy="1110351"/>
          </a:xfrm>
          <a:prstGeom prst="rect">
            <a:avLst/>
          </a:prstGeom>
          <a:blipFill dpi="0" rotWithShape="1">
            <a:blip r:embed="rId19">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29" name="مستطيل 28">
            <a:extLst>
              <a:ext uri="{FF2B5EF4-FFF2-40B4-BE49-F238E27FC236}">
                <a16:creationId xmlns:a16="http://schemas.microsoft.com/office/drawing/2014/main" id="{30340C3E-7300-4F72-BAB8-595E052101ED}"/>
              </a:ext>
            </a:extLst>
          </p:cNvPr>
          <p:cNvSpPr/>
          <p:nvPr/>
        </p:nvSpPr>
        <p:spPr>
          <a:xfrm>
            <a:off x="365751" y="3909820"/>
            <a:ext cx="1716259" cy="1589649"/>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66373461-E258-44AA-B63B-7E3BC1D68AB0}"/>
              </a:ext>
            </a:extLst>
          </p:cNvPr>
          <p:cNvSpPr/>
          <p:nvPr/>
        </p:nvSpPr>
        <p:spPr>
          <a:xfrm>
            <a:off x="2082011" y="3907826"/>
            <a:ext cx="1716259" cy="1110351"/>
          </a:xfrm>
          <a:prstGeom prst="rect">
            <a:avLst/>
          </a:prstGeom>
          <a:blipFill dpi="0" rotWithShape="1">
            <a:blip r:embed="rId21"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1" name="مستطيل 30">
            <a:extLst>
              <a:ext uri="{FF2B5EF4-FFF2-40B4-BE49-F238E27FC236}">
                <a16:creationId xmlns:a16="http://schemas.microsoft.com/office/drawing/2014/main" id="{AD809595-E89B-4F2B-9C76-D32AF79B52D3}"/>
              </a:ext>
            </a:extLst>
          </p:cNvPr>
          <p:cNvSpPr/>
          <p:nvPr/>
        </p:nvSpPr>
        <p:spPr>
          <a:xfrm>
            <a:off x="365751" y="5495481"/>
            <a:ext cx="1716259" cy="1110351"/>
          </a:xfrm>
          <a:prstGeom prst="rect">
            <a:avLst/>
          </a:prstGeom>
          <a:blipFill dpi="0" rotWithShape="1">
            <a:blip r:embed="rId2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2" name="مستطيل 31">
            <a:extLst>
              <a:ext uri="{FF2B5EF4-FFF2-40B4-BE49-F238E27FC236}">
                <a16:creationId xmlns:a16="http://schemas.microsoft.com/office/drawing/2014/main" id="{08ACB80D-AE9D-4EBB-B553-34825A7C160D}"/>
              </a:ext>
            </a:extLst>
          </p:cNvPr>
          <p:cNvSpPr/>
          <p:nvPr/>
        </p:nvSpPr>
        <p:spPr>
          <a:xfrm>
            <a:off x="2082011" y="5018177"/>
            <a:ext cx="1716259" cy="1589649"/>
          </a:xfrm>
          <a:prstGeom prst="rect">
            <a:avLst/>
          </a:prstGeom>
          <a:blipFill dpi="0" rotWithShape="1">
            <a:blip r:embed="rId23" cstate="print">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203980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ربع نص 11"/>
          <p:cNvSpPr txBox="1"/>
          <p:nvPr/>
        </p:nvSpPr>
        <p:spPr>
          <a:xfrm>
            <a:off x="8398413" y="1258178"/>
            <a:ext cx="3600000" cy="54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6" name="مربع نص 5">
            <a:extLst>
              <a:ext uri="{FF2B5EF4-FFF2-40B4-BE49-F238E27FC236}">
                <a16:creationId xmlns:a16="http://schemas.microsoft.com/office/drawing/2014/main" id="{13C0F383-3A02-431E-95E2-34114150FBE6}"/>
              </a:ext>
            </a:extLst>
          </p:cNvPr>
          <p:cNvSpPr txBox="1"/>
          <p:nvPr/>
        </p:nvSpPr>
        <p:spPr>
          <a:xfrm>
            <a:off x="255687" y="1255688"/>
            <a:ext cx="3600000" cy="54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7" name="مربع نص 6">
            <a:extLst>
              <a:ext uri="{FF2B5EF4-FFF2-40B4-BE49-F238E27FC236}">
                <a16:creationId xmlns:a16="http://schemas.microsoft.com/office/drawing/2014/main" id="{0281A844-3172-47C6-82E8-CFB4D4CFB52D}"/>
              </a:ext>
            </a:extLst>
          </p:cNvPr>
          <p:cNvSpPr txBox="1"/>
          <p:nvPr/>
        </p:nvSpPr>
        <p:spPr>
          <a:xfrm>
            <a:off x="4327050" y="1255688"/>
            <a:ext cx="3600000" cy="540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8" name="مستطيل 7">
            <a:extLst>
              <a:ext uri="{FF2B5EF4-FFF2-40B4-BE49-F238E27FC236}">
                <a16:creationId xmlns:a16="http://schemas.microsoft.com/office/drawing/2014/main" id="{0F80015D-0764-4877-B43F-06DDD5DA54FE}"/>
              </a:ext>
            </a:extLst>
          </p:cNvPr>
          <p:cNvSpPr/>
          <p:nvPr/>
        </p:nvSpPr>
        <p:spPr>
          <a:xfrm>
            <a:off x="1019498" y="167865"/>
            <a:ext cx="10124888"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أدوار عالم الأحياء(البحث في الأمراض)  </a:t>
            </a:r>
          </a:p>
        </p:txBody>
      </p:sp>
    </p:spTree>
    <p:extLst>
      <p:ext uri="{BB962C8B-B14F-4D97-AF65-F5344CB8AC3E}">
        <p14:creationId xmlns:p14="http://schemas.microsoft.com/office/powerpoint/2010/main" val="3756906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ربع نص 9"/>
          <p:cNvSpPr txBox="1"/>
          <p:nvPr/>
        </p:nvSpPr>
        <p:spPr>
          <a:xfrm>
            <a:off x="8378529" y="1213617"/>
            <a:ext cx="3600000" cy="54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p>
        </p:txBody>
      </p:sp>
      <p:sp>
        <p:nvSpPr>
          <p:cNvPr id="15" name="مربع نص 14"/>
          <p:cNvSpPr txBox="1"/>
          <p:nvPr/>
        </p:nvSpPr>
        <p:spPr>
          <a:xfrm>
            <a:off x="4335404" y="1213618"/>
            <a:ext cx="3600000" cy="27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p>
        </p:txBody>
      </p:sp>
      <p:sp>
        <p:nvSpPr>
          <p:cNvPr id="17" name="مربع نص 16"/>
          <p:cNvSpPr txBox="1"/>
          <p:nvPr/>
        </p:nvSpPr>
        <p:spPr>
          <a:xfrm>
            <a:off x="370427" y="1213616"/>
            <a:ext cx="3600000" cy="270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solidFill>
                <a:srgbClr val="FF0000"/>
              </a:solidFill>
            </a:endParaRPr>
          </a:p>
        </p:txBody>
      </p:sp>
      <p:sp>
        <p:nvSpPr>
          <p:cNvPr id="16" name="مستطيل 15">
            <a:extLst>
              <a:ext uri="{FF2B5EF4-FFF2-40B4-BE49-F238E27FC236}">
                <a16:creationId xmlns:a16="http://schemas.microsoft.com/office/drawing/2014/main" id="{5BD53D55-BA7E-458C-9EEA-F69E32F25CB3}"/>
              </a:ext>
            </a:extLst>
          </p:cNvPr>
          <p:cNvSpPr/>
          <p:nvPr/>
        </p:nvSpPr>
        <p:spPr>
          <a:xfrm>
            <a:off x="1489180" y="167865"/>
            <a:ext cx="9185528"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أدوار عالم الأحياء(تطوير التقنيات)  </a:t>
            </a:r>
          </a:p>
        </p:txBody>
      </p:sp>
      <p:sp>
        <p:nvSpPr>
          <p:cNvPr id="6" name="مربع نص 5">
            <a:extLst>
              <a:ext uri="{FF2B5EF4-FFF2-40B4-BE49-F238E27FC236}">
                <a16:creationId xmlns:a16="http://schemas.microsoft.com/office/drawing/2014/main" id="{26CD81E6-E791-4729-B30D-554EC2A6BC48}"/>
              </a:ext>
            </a:extLst>
          </p:cNvPr>
          <p:cNvSpPr txBox="1"/>
          <p:nvPr/>
        </p:nvSpPr>
        <p:spPr>
          <a:xfrm>
            <a:off x="370427" y="3913617"/>
            <a:ext cx="3600000" cy="270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solidFill>
                <a:srgbClr val="FF0000"/>
              </a:solidFill>
            </a:endParaRPr>
          </a:p>
        </p:txBody>
      </p:sp>
      <p:sp>
        <p:nvSpPr>
          <p:cNvPr id="8" name="مربع نص 7">
            <a:extLst>
              <a:ext uri="{FF2B5EF4-FFF2-40B4-BE49-F238E27FC236}">
                <a16:creationId xmlns:a16="http://schemas.microsoft.com/office/drawing/2014/main" id="{61937935-ACCA-4B9E-9DA3-DC1CFA30E6BA}"/>
              </a:ext>
            </a:extLst>
          </p:cNvPr>
          <p:cNvSpPr txBox="1"/>
          <p:nvPr/>
        </p:nvSpPr>
        <p:spPr>
          <a:xfrm>
            <a:off x="4349472" y="3913616"/>
            <a:ext cx="3600000" cy="2700000"/>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solidFill>
                <a:srgbClr val="FF0000"/>
              </a:solidFill>
            </a:endParaRPr>
          </a:p>
        </p:txBody>
      </p:sp>
    </p:spTree>
    <p:extLst>
      <p:ext uri="{BB962C8B-B14F-4D97-AF65-F5344CB8AC3E}">
        <p14:creationId xmlns:p14="http://schemas.microsoft.com/office/powerpoint/2010/main" val="2384292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15">
            <a:extLst>
              <a:ext uri="{FF2B5EF4-FFF2-40B4-BE49-F238E27FC236}">
                <a16:creationId xmlns:a16="http://schemas.microsoft.com/office/drawing/2014/main" id="{5BD53D55-BA7E-458C-9EEA-F69E32F25CB3}"/>
              </a:ext>
            </a:extLst>
          </p:cNvPr>
          <p:cNvSpPr/>
          <p:nvPr/>
        </p:nvSpPr>
        <p:spPr>
          <a:xfrm>
            <a:off x="1408230" y="167865"/>
            <a:ext cx="9347432"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أدوار عالم الأحياء(تحسين الزراعة)  </a:t>
            </a:r>
          </a:p>
        </p:txBody>
      </p:sp>
      <p:sp>
        <p:nvSpPr>
          <p:cNvPr id="11" name="مربع نص 10">
            <a:extLst>
              <a:ext uri="{FF2B5EF4-FFF2-40B4-BE49-F238E27FC236}">
                <a16:creationId xmlns:a16="http://schemas.microsoft.com/office/drawing/2014/main" id="{C0A5C79D-C552-4CB7-948C-F14923B6CB3D}"/>
              </a:ext>
            </a:extLst>
          </p:cNvPr>
          <p:cNvSpPr txBox="1"/>
          <p:nvPr/>
        </p:nvSpPr>
        <p:spPr>
          <a:xfrm>
            <a:off x="8378529" y="1213617"/>
            <a:ext cx="3600000" cy="54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p>
        </p:txBody>
      </p:sp>
      <p:sp>
        <p:nvSpPr>
          <p:cNvPr id="12" name="مربع نص 11">
            <a:extLst>
              <a:ext uri="{FF2B5EF4-FFF2-40B4-BE49-F238E27FC236}">
                <a16:creationId xmlns:a16="http://schemas.microsoft.com/office/drawing/2014/main" id="{1C84223F-D254-47AF-897D-E24EC02BBD89}"/>
              </a:ext>
            </a:extLst>
          </p:cNvPr>
          <p:cNvSpPr txBox="1"/>
          <p:nvPr/>
        </p:nvSpPr>
        <p:spPr>
          <a:xfrm>
            <a:off x="4549772" y="1213617"/>
            <a:ext cx="3600000" cy="54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p>
        </p:txBody>
      </p:sp>
      <p:sp>
        <p:nvSpPr>
          <p:cNvPr id="13" name="مربع نص 12">
            <a:extLst>
              <a:ext uri="{FF2B5EF4-FFF2-40B4-BE49-F238E27FC236}">
                <a16:creationId xmlns:a16="http://schemas.microsoft.com/office/drawing/2014/main" id="{F35063D8-9685-4A05-99D3-95CE22A80690}"/>
              </a:ext>
            </a:extLst>
          </p:cNvPr>
          <p:cNvSpPr txBox="1"/>
          <p:nvPr/>
        </p:nvSpPr>
        <p:spPr>
          <a:xfrm>
            <a:off x="622541" y="1213617"/>
            <a:ext cx="3600000" cy="540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sz="4800" b="1" dirty="0"/>
          </a:p>
        </p:txBody>
      </p:sp>
    </p:spTree>
    <p:extLst>
      <p:ext uri="{BB962C8B-B14F-4D97-AF65-F5344CB8AC3E}">
        <p14:creationId xmlns:p14="http://schemas.microsoft.com/office/powerpoint/2010/main" val="45324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ربع نص 12"/>
          <p:cNvSpPr txBox="1"/>
          <p:nvPr/>
        </p:nvSpPr>
        <p:spPr>
          <a:xfrm>
            <a:off x="286825" y="1281996"/>
            <a:ext cx="3600000" cy="540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15" name="مربع نص 14"/>
          <p:cNvSpPr txBox="1"/>
          <p:nvPr/>
        </p:nvSpPr>
        <p:spPr>
          <a:xfrm>
            <a:off x="4309306" y="1281996"/>
            <a:ext cx="3600000" cy="540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18" name="مربع نص 17"/>
          <p:cNvSpPr txBox="1"/>
          <p:nvPr/>
        </p:nvSpPr>
        <p:spPr>
          <a:xfrm>
            <a:off x="8331787" y="1245420"/>
            <a:ext cx="3600000" cy="540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B0F0"/>
            </a:solidFill>
          </a:ln>
        </p:spPr>
        <p:txBody>
          <a:bodyPr wrap="square" rtlCol="1">
            <a:spAutoFit/>
          </a:bodyPr>
          <a:lstStyle/>
          <a:p>
            <a:endParaRPr lang="ar-SA" dirty="0"/>
          </a:p>
        </p:txBody>
      </p:sp>
      <p:sp>
        <p:nvSpPr>
          <p:cNvPr id="16" name="مستطيل 15">
            <a:extLst>
              <a:ext uri="{FF2B5EF4-FFF2-40B4-BE49-F238E27FC236}">
                <a16:creationId xmlns:a16="http://schemas.microsoft.com/office/drawing/2014/main" id="{303BBF08-DD96-4076-A73A-6CB1037C6446}"/>
              </a:ext>
            </a:extLst>
          </p:cNvPr>
          <p:cNvSpPr/>
          <p:nvPr/>
        </p:nvSpPr>
        <p:spPr>
          <a:xfrm>
            <a:off x="1851458" y="167865"/>
            <a:ext cx="8460971" cy="923330"/>
          </a:xfrm>
          <a:prstGeom prst="rect">
            <a:avLst/>
          </a:prstGeom>
          <a:noFill/>
          <a:ln w="38100">
            <a:solidFill>
              <a:schemeClr val="tx1"/>
            </a:solidFill>
          </a:ln>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من أدوار عالم الأحياء(حماية البيئة)  </a:t>
            </a:r>
          </a:p>
        </p:txBody>
      </p:sp>
    </p:spTree>
    <p:extLst>
      <p:ext uri="{BB962C8B-B14F-4D97-AF65-F5344CB8AC3E}">
        <p14:creationId xmlns:p14="http://schemas.microsoft.com/office/powerpoint/2010/main" val="821675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313CDC5-3CE8-4D91-AAF4-91540B970FAF}"/>
              </a:ext>
            </a:extLst>
          </p:cNvPr>
          <p:cNvSpPr/>
          <p:nvPr/>
        </p:nvSpPr>
        <p:spPr>
          <a:xfrm>
            <a:off x="8145195" y="98473"/>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18F576B2-AA0F-4D63-A279-F7EE68B6AD47}"/>
              </a:ext>
            </a:extLst>
          </p:cNvPr>
          <p:cNvSpPr/>
          <p:nvPr/>
        </p:nvSpPr>
        <p:spPr>
          <a:xfrm>
            <a:off x="9541385" y="1014223"/>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8E98D941-1AB8-4720-9E20-66501CFBCCF1}"/>
              </a:ext>
            </a:extLst>
          </p:cNvPr>
          <p:cNvSpPr/>
          <p:nvPr/>
        </p:nvSpPr>
        <p:spPr>
          <a:xfrm>
            <a:off x="9195291" y="145012"/>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1026" name="Picture 2" descr="ØµÙØ±Ø© Ø°Ø§Øª ØµÙØ©">
            <a:extLst>
              <a:ext uri="{FF2B5EF4-FFF2-40B4-BE49-F238E27FC236}">
                <a16:creationId xmlns:a16="http://schemas.microsoft.com/office/drawing/2014/main" id="{E44EACE8-4833-4DCD-88CB-5F92D1F1DB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5096" y="1198821"/>
            <a:ext cx="822538" cy="1883352"/>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6495C8DF-6F82-4B35-A914-CDD0463296E5}"/>
              </a:ext>
            </a:extLst>
          </p:cNvPr>
          <p:cNvSpPr/>
          <p:nvPr/>
        </p:nvSpPr>
        <p:spPr>
          <a:xfrm>
            <a:off x="8222485" y="721065"/>
            <a:ext cx="1035861"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a:t>
            </a:r>
          </a:p>
        </p:txBody>
      </p:sp>
      <p:sp>
        <p:nvSpPr>
          <p:cNvPr id="13" name="مستطيل 12">
            <a:extLst>
              <a:ext uri="{FF2B5EF4-FFF2-40B4-BE49-F238E27FC236}">
                <a16:creationId xmlns:a16="http://schemas.microsoft.com/office/drawing/2014/main" id="{9DD5CBD1-A475-4E4E-B47A-11E1269C2F22}"/>
              </a:ext>
            </a:extLst>
          </p:cNvPr>
          <p:cNvSpPr/>
          <p:nvPr/>
        </p:nvSpPr>
        <p:spPr>
          <a:xfrm>
            <a:off x="10834560" y="721835"/>
            <a:ext cx="1050289"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 </a:t>
            </a:r>
          </a:p>
        </p:txBody>
      </p:sp>
      <p:sp>
        <p:nvSpPr>
          <p:cNvPr id="14" name="مستطيل 13">
            <a:extLst>
              <a:ext uri="{FF2B5EF4-FFF2-40B4-BE49-F238E27FC236}">
                <a16:creationId xmlns:a16="http://schemas.microsoft.com/office/drawing/2014/main" id="{FC530F7F-CBFF-458C-81B9-7A2BA3E3A9C9}"/>
              </a:ext>
            </a:extLst>
          </p:cNvPr>
          <p:cNvSpPr/>
          <p:nvPr/>
        </p:nvSpPr>
        <p:spPr>
          <a:xfrm>
            <a:off x="4101843" y="108929"/>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5" name="مستطيل 14">
            <a:extLst>
              <a:ext uri="{FF2B5EF4-FFF2-40B4-BE49-F238E27FC236}">
                <a16:creationId xmlns:a16="http://schemas.microsoft.com/office/drawing/2014/main" id="{252E0BDF-243D-4B4D-B1EF-AED0820C2FB3}"/>
              </a:ext>
            </a:extLst>
          </p:cNvPr>
          <p:cNvSpPr/>
          <p:nvPr/>
        </p:nvSpPr>
        <p:spPr>
          <a:xfrm>
            <a:off x="5498033" y="1024679"/>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59E120E0-BC16-4F4F-96A0-71423FB7C4F5}"/>
              </a:ext>
            </a:extLst>
          </p:cNvPr>
          <p:cNvSpPr/>
          <p:nvPr/>
        </p:nvSpPr>
        <p:spPr>
          <a:xfrm>
            <a:off x="5151939" y="155468"/>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17" name="Picture 2" descr="ØµÙØ±Ø© Ø°Ø§Øª ØµÙØ©">
            <a:extLst>
              <a:ext uri="{FF2B5EF4-FFF2-40B4-BE49-F238E27FC236}">
                <a16:creationId xmlns:a16="http://schemas.microsoft.com/office/drawing/2014/main" id="{508B6152-96BC-4D08-A2B9-B4D8A632B6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592" y="1272456"/>
            <a:ext cx="822538" cy="1883352"/>
          </a:xfrm>
          <a:prstGeom prst="rect">
            <a:avLst/>
          </a:prstGeom>
          <a:noFill/>
          <a:extLst>
            <a:ext uri="{909E8E84-426E-40DD-AFC4-6F175D3DCCD1}">
              <a14:hiddenFill xmlns:a14="http://schemas.microsoft.com/office/drawing/2010/main">
                <a:solidFill>
                  <a:srgbClr val="FFFFFF"/>
                </a:solidFill>
              </a14:hiddenFill>
            </a:ext>
          </a:extLst>
        </p:spPr>
      </p:pic>
      <p:pic>
        <p:nvPicPr>
          <p:cNvPr id="18" name="صورة 17" descr="صورة تحتوي على قصاصة فنية, دمية&#10;&#10;وصف منشأ بثقة عالية">
            <a:extLst>
              <a:ext uri="{FF2B5EF4-FFF2-40B4-BE49-F238E27FC236}">
                <a16:creationId xmlns:a16="http://schemas.microsoft.com/office/drawing/2014/main" id="{9E7A9B12-79E1-494C-9467-6988E12259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652" y="1196864"/>
            <a:ext cx="923488" cy="1883352"/>
          </a:xfrm>
          <a:prstGeom prst="rect">
            <a:avLst/>
          </a:prstGeom>
        </p:spPr>
      </p:pic>
      <p:sp>
        <p:nvSpPr>
          <p:cNvPr id="19" name="مستطيل 18">
            <a:extLst>
              <a:ext uri="{FF2B5EF4-FFF2-40B4-BE49-F238E27FC236}">
                <a16:creationId xmlns:a16="http://schemas.microsoft.com/office/drawing/2014/main" id="{774F43FE-7BFB-4BCC-BFE8-4CE0AED007A6}"/>
              </a:ext>
            </a:extLst>
          </p:cNvPr>
          <p:cNvSpPr/>
          <p:nvPr/>
        </p:nvSpPr>
        <p:spPr>
          <a:xfrm>
            <a:off x="4216085" y="729787"/>
            <a:ext cx="957313"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a:t>
            </a:r>
          </a:p>
        </p:txBody>
      </p:sp>
      <p:sp>
        <p:nvSpPr>
          <p:cNvPr id="20" name="مستطيل 19">
            <a:extLst>
              <a:ext uri="{FF2B5EF4-FFF2-40B4-BE49-F238E27FC236}">
                <a16:creationId xmlns:a16="http://schemas.microsoft.com/office/drawing/2014/main" id="{2DE976DB-50D9-459F-8AC3-B63C414704D7}"/>
              </a:ext>
            </a:extLst>
          </p:cNvPr>
          <p:cNvSpPr/>
          <p:nvPr/>
        </p:nvSpPr>
        <p:spPr>
          <a:xfrm>
            <a:off x="6751935" y="732291"/>
            <a:ext cx="112883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 </a:t>
            </a:r>
          </a:p>
        </p:txBody>
      </p:sp>
      <p:sp>
        <p:nvSpPr>
          <p:cNvPr id="28" name="مستطيل 27">
            <a:extLst>
              <a:ext uri="{FF2B5EF4-FFF2-40B4-BE49-F238E27FC236}">
                <a16:creationId xmlns:a16="http://schemas.microsoft.com/office/drawing/2014/main" id="{BE04E763-92F6-4B03-91CA-4C82AB38C1B6}"/>
              </a:ext>
            </a:extLst>
          </p:cNvPr>
          <p:cNvSpPr/>
          <p:nvPr/>
        </p:nvSpPr>
        <p:spPr>
          <a:xfrm>
            <a:off x="66957" y="99196"/>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a:extLst>
              <a:ext uri="{FF2B5EF4-FFF2-40B4-BE49-F238E27FC236}">
                <a16:creationId xmlns:a16="http://schemas.microsoft.com/office/drawing/2014/main" id="{780FD031-61A5-4516-9A02-93455893C652}"/>
              </a:ext>
            </a:extLst>
          </p:cNvPr>
          <p:cNvSpPr/>
          <p:nvPr/>
        </p:nvSpPr>
        <p:spPr>
          <a:xfrm>
            <a:off x="1463147" y="1014946"/>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E78C2918-7ACC-4FC5-9178-6A1FD79CF9E7}"/>
              </a:ext>
            </a:extLst>
          </p:cNvPr>
          <p:cNvSpPr/>
          <p:nvPr/>
        </p:nvSpPr>
        <p:spPr>
          <a:xfrm>
            <a:off x="1117053" y="145735"/>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31" name="Picture 2" descr="ØµÙØ±Ø© Ø°Ø§Øª ØµÙØ©">
            <a:extLst>
              <a:ext uri="{FF2B5EF4-FFF2-40B4-BE49-F238E27FC236}">
                <a16:creationId xmlns:a16="http://schemas.microsoft.com/office/drawing/2014/main" id="{E85F8D76-90CD-4411-B2D7-06541F20C1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58" y="1199544"/>
            <a:ext cx="822538" cy="1883352"/>
          </a:xfrm>
          <a:prstGeom prst="rect">
            <a:avLst/>
          </a:prstGeom>
          <a:noFill/>
          <a:extLst>
            <a:ext uri="{909E8E84-426E-40DD-AFC4-6F175D3DCCD1}">
              <a14:hiddenFill xmlns:a14="http://schemas.microsoft.com/office/drawing/2010/main">
                <a:solidFill>
                  <a:srgbClr val="FFFFFF"/>
                </a:solidFill>
              </a14:hiddenFill>
            </a:ext>
          </a:extLst>
        </p:spPr>
      </p:pic>
      <p:sp>
        <p:nvSpPr>
          <p:cNvPr id="33" name="مستطيل 32">
            <a:extLst>
              <a:ext uri="{FF2B5EF4-FFF2-40B4-BE49-F238E27FC236}">
                <a16:creationId xmlns:a16="http://schemas.microsoft.com/office/drawing/2014/main" id="{9135A59D-54CC-4537-B926-7D84C26926DF}"/>
              </a:ext>
            </a:extLst>
          </p:cNvPr>
          <p:cNvSpPr/>
          <p:nvPr/>
        </p:nvSpPr>
        <p:spPr>
          <a:xfrm>
            <a:off x="178979" y="721066"/>
            <a:ext cx="957313"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a:t>
            </a:r>
          </a:p>
        </p:txBody>
      </p:sp>
      <p:sp>
        <p:nvSpPr>
          <p:cNvPr id="34" name="مستطيل 33">
            <a:extLst>
              <a:ext uri="{FF2B5EF4-FFF2-40B4-BE49-F238E27FC236}">
                <a16:creationId xmlns:a16="http://schemas.microsoft.com/office/drawing/2014/main" id="{D55931F4-70CF-4DCB-8D23-227DCC716A11}"/>
              </a:ext>
            </a:extLst>
          </p:cNvPr>
          <p:cNvSpPr/>
          <p:nvPr/>
        </p:nvSpPr>
        <p:spPr>
          <a:xfrm>
            <a:off x="2756322" y="722558"/>
            <a:ext cx="1050289"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 </a:t>
            </a:r>
          </a:p>
        </p:txBody>
      </p:sp>
      <p:pic>
        <p:nvPicPr>
          <p:cNvPr id="35" name="Picture 2" descr="ØµÙØ±Ø© Ø°Ø§Øª ØµÙØ©">
            <a:extLst>
              <a:ext uri="{FF2B5EF4-FFF2-40B4-BE49-F238E27FC236}">
                <a16:creationId xmlns:a16="http://schemas.microsoft.com/office/drawing/2014/main" id="{8E44BBEB-51F9-4E0F-A05D-F5B98CDB7C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97" y="1160781"/>
            <a:ext cx="822538" cy="1883352"/>
          </a:xfrm>
          <a:prstGeom prst="rect">
            <a:avLst/>
          </a:prstGeom>
          <a:noFill/>
          <a:extLst>
            <a:ext uri="{909E8E84-426E-40DD-AFC4-6F175D3DCCD1}">
              <a14:hiddenFill xmlns:a14="http://schemas.microsoft.com/office/drawing/2010/main">
                <a:solidFill>
                  <a:srgbClr val="FFFFFF"/>
                </a:solidFill>
              </a14:hiddenFill>
            </a:ext>
          </a:extLst>
        </p:spPr>
      </p:pic>
      <p:pic>
        <p:nvPicPr>
          <p:cNvPr id="36" name="صورة 35" descr="صورة تحتوي على قصاصة فنية, دمية&#10;&#10;وصف منشأ بثقة عالية">
            <a:extLst>
              <a:ext uri="{FF2B5EF4-FFF2-40B4-BE49-F238E27FC236}">
                <a16:creationId xmlns:a16="http://schemas.microsoft.com/office/drawing/2014/main" id="{3B82729A-CF95-4305-BCEF-03BED40CF9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246" y="1272456"/>
            <a:ext cx="923488" cy="1883352"/>
          </a:xfrm>
          <a:prstGeom prst="rect">
            <a:avLst/>
          </a:prstGeom>
        </p:spPr>
      </p:pic>
      <p:sp>
        <p:nvSpPr>
          <p:cNvPr id="37" name="مستطيل 36">
            <a:extLst>
              <a:ext uri="{FF2B5EF4-FFF2-40B4-BE49-F238E27FC236}">
                <a16:creationId xmlns:a16="http://schemas.microsoft.com/office/drawing/2014/main" id="{C3CCE131-417C-4E34-98B3-0A33509B507F}"/>
              </a:ext>
            </a:extLst>
          </p:cNvPr>
          <p:cNvSpPr/>
          <p:nvPr/>
        </p:nvSpPr>
        <p:spPr>
          <a:xfrm>
            <a:off x="8145195" y="3452076"/>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8" name="مستطيل 37">
            <a:extLst>
              <a:ext uri="{FF2B5EF4-FFF2-40B4-BE49-F238E27FC236}">
                <a16:creationId xmlns:a16="http://schemas.microsoft.com/office/drawing/2014/main" id="{99A30267-54E9-4C47-9C1D-5332882454FE}"/>
              </a:ext>
            </a:extLst>
          </p:cNvPr>
          <p:cNvSpPr/>
          <p:nvPr/>
        </p:nvSpPr>
        <p:spPr>
          <a:xfrm>
            <a:off x="9541385" y="4367826"/>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9" name="مستطيل 38">
            <a:extLst>
              <a:ext uri="{FF2B5EF4-FFF2-40B4-BE49-F238E27FC236}">
                <a16:creationId xmlns:a16="http://schemas.microsoft.com/office/drawing/2014/main" id="{5BE60746-65FE-4FED-91B8-24680CDE009D}"/>
              </a:ext>
            </a:extLst>
          </p:cNvPr>
          <p:cNvSpPr/>
          <p:nvPr/>
        </p:nvSpPr>
        <p:spPr>
          <a:xfrm>
            <a:off x="9195291" y="3498615"/>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sp>
        <p:nvSpPr>
          <p:cNvPr id="41" name="مستطيل 40">
            <a:extLst>
              <a:ext uri="{FF2B5EF4-FFF2-40B4-BE49-F238E27FC236}">
                <a16:creationId xmlns:a16="http://schemas.microsoft.com/office/drawing/2014/main" id="{DC52A41D-6143-4F53-89AC-8AAC7EF950FA}"/>
              </a:ext>
            </a:extLst>
          </p:cNvPr>
          <p:cNvSpPr/>
          <p:nvPr/>
        </p:nvSpPr>
        <p:spPr>
          <a:xfrm>
            <a:off x="8222485" y="4074668"/>
            <a:ext cx="1035861"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a:t>
            </a:r>
          </a:p>
        </p:txBody>
      </p:sp>
      <p:sp>
        <p:nvSpPr>
          <p:cNvPr id="42" name="مستطيل 41">
            <a:extLst>
              <a:ext uri="{FF2B5EF4-FFF2-40B4-BE49-F238E27FC236}">
                <a16:creationId xmlns:a16="http://schemas.microsoft.com/office/drawing/2014/main" id="{A1396081-959D-4BE2-84D1-70DD4E77E660}"/>
              </a:ext>
            </a:extLst>
          </p:cNvPr>
          <p:cNvSpPr/>
          <p:nvPr/>
        </p:nvSpPr>
        <p:spPr>
          <a:xfrm>
            <a:off x="10611745" y="4075438"/>
            <a:ext cx="1495922"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 </a:t>
            </a:r>
          </a:p>
        </p:txBody>
      </p:sp>
      <p:sp>
        <p:nvSpPr>
          <p:cNvPr id="43" name="مستطيل 42">
            <a:extLst>
              <a:ext uri="{FF2B5EF4-FFF2-40B4-BE49-F238E27FC236}">
                <a16:creationId xmlns:a16="http://schemas.microsoft.com/office/drawing/2014/main" id="{5C0DAE7A-32E8-4BF4-88D6-C8DE947276A0}"/>
              </a:ext>
            </a:extLst>
          </p:cNvPr>
          <p:cNvSpPr/>
          <p:nvPr/>
        </p:nvSpPr>
        <p:spPr>
          <a:xfrm>
            <a:off x="4101843" y="3462532"/>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4" name="مستطيل 43">
            <a:extLst>
              <a:ext uri="{FF2B5EF4-FFF2-40B4-BE49-F238E27FC236}">
                <a16:creationId xmlns:a16="http://schemas.microsoft.com/office/drawing/2014/main" id="{6779CC14-A953-44F0-99BB-83BD4C3F3395}"/>
              </a:ext>
            </a:extLst>
          </p:cNvPr>
          <p:cNvSpPr/>
          <p:nvPr/>
        </p:nvSpPr>
        <p:spPr>
          <a:xfrm>
            <a:off x="5498033" y="4378282"/>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44">
            <a:extLst>
              <a:ext uri="{FF2B5EF4-FFF2-40B4-BE49-F238E27FC236}">
                <a16:creationId xmlns:a16="http://schemas.microsoft.com/office/drawing/2014/main" id="{9ABD262D-82BC-4CDF-9CB4-E9C68937EA03}"/>
              </a:ext>
            </a:extLst>
          </p:cNvPr>
          <p:cNvSpPr/>
          <p:nvPr/>
        </p:nvSpPr>
        <p:spPr>
          <a:xfrm>
            <a:off x="5151939" y="3509071"/>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47" name="صورة 46" descr="صورة تحتوي على قصاصة فنية, دمية&#10;&#10;وصف منشأ بثقة عالية">
            <a:extLst>
              <a:ext uri="{FF2B5EF4-FFF2-40B4-BE49-F238E27FC236}">
                <a16:creationId xmlns:a16="http://schemas.microsoft.com/office/drawing/2014/main" id="{174B6300-57FA-4624-9137-EA98804AF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652" y="4550467"/>
            <a:ext cx="923488" cy="1883352"/>
          </a:xfrm>
          <a:prstGeom prst="rect">
            <a:avLst/>
          </a:prstGeom>
        </p:spPr>
      </p:pic>
      <p:sp>
        <p:nvSpPr>
          <p:cNvPr id="48" name="مستطيل 47">
            <a:extLst>
              <a:ext uri="{FF2B5EF4-FFF2-40B4-BE49-F238E27FC236}">
                <a16:creationId xmlns:a16="http://schemas.microsoft.com/office/drawing/2014/main" id="{3F79D54E-E45C-4C40-8064-985AC94BA6BB}"/>
              </a:ext>
            </a:extLst>
          </p:cNvPr>
          <p:cNvSpPr/>
          <p:nvPr/>
        </p:nvSpPr>
        <p:spPr>
          <a:xfrm>
            <a:off x="3993268" y="4083390"/>
            <a:ext cx="1402948"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a:t>
            </a:r>
          </a:p>
        </p:txBody>
      </p:sp>
      <p:sp>
        <p:nvSpPr>
          <p:cNvPr id="49" name="مستطيل 48">
            <a:extLst>
              <a:ext uri="{FF2B5EF4-FFF2-40B4-BE49-F238E27FC236}">
                <a16:creationId xmlns:a16="http://schemas.microsoft.com/office/drawing/2014/main" id="{27389843-0AFD-4D11-B6F5-0D35B4DE2FA6}"/>
              </a:ext>
            </a:extLst>
          </p:cNvPr>
          <p:cNvSpPr/>
          <p:nvPr/>
        </p:nvSpPr>
        <p:spPr>
          <a:xfrm>
            <a:off x="6751935" y="4085894"/>
            <a:ext cx="112883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 </a:t>
            </a:r>
          </a:p>
        </p:txBody>
      </p:sp>
      <p:sp>
        <p:nvSpPr>
          <p:cNvPr id="50" name="مستطيل 49">
            <a:extLst>
              <a:ext uri="{FF2B5EF4-FFF2-40B4-BE49-F238E27FC236}">
                <a16:creationId xmlns:a16="http://schemas.microsoft.com/office/drawing/2014/main" id="{A36A893E-19CF-4BF9-9A5F-65761CA47B5B}"/>
              </a:ext>
            </a:extLst>
          </p:cNvPr>
          <p:cNvSpPr/>
          <p:nvPr/>
        </p:nvSpPr>
        <p:spPr>
          <a:xfrm>
            <a:off x="66957" y="3452799"/>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1" name="مستطيل 50">
            <a:extLst>
              <a:ext uri="{FF2B5EF4-FFF2-40B4-BE49-F238E27FC236}">
                <a16:creationId xmlns:a16="http://schemas.microsoft.com/office/drawing/2014/main" id="{43B43C6B-F7AC-4ED2-9A47-078161BD6A25}"/>
              </a:ext>
            </a:extLst>
          </p:cNvPr>
          <p:cNvSpPr/>
          <p:nvPr/>
        </p:nvSpPr>
        <p:spPr>
          <a:xfrm>
            <a:off x="1463147" y="4368549"/>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2" name="مستطيل 51">
            <a:extLst>
              <a:ext uri="{FF2B5EF4-FFF2-40B4-BE49-F238E27FC236}">
                <a16:creationId xmlns:a16="http://schemas.microsoft.com/office/drawing/2014/main" id="{EFBF03D6-CDA2-4293-8E79-71B8D89CA9CB}"/>
              </a:ext>
            </a:extLst>
          </p:cNvPr>
          <p:cNvSpPr/>
          <p:nvPr/>
        </p:nvSpPr>
        <p:spPr>
          <a:xfrm>
            <a:off x="1117053" y="3499338"/>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sp>
        <p:nvSpPr>
          <p:cNvPr id="54" name="مستطيل 53">
            <a:extLst>
              <a:ext uri="{FF2B5EF4-FFF2-40B4-BE49-F238E27FC236}">
                <a16:creationId xmlns:a16="http://schemas.microsoft.com/office/drawing/2014/main" id="{51C08C30-5F13-421C-BA3D-8617C521FA41}"/>
              </a:ext>
            </a:extLst>
          </p:cNvPr>
          <p:cNvSpPr/>
          <p:nvPr/>
        </p:nvSpPr>
        <p:spPr>
          <a:xfrm>
            <a:off x="96842" y="4074669"/>
            <a:ext cx="1402948"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a:t>
            </a:r>
          </a:p>
        </p:txBody>
      </p:sp>
      <p:sp>
        <p:nvSpPr>
          <p:cNvPr id="55" name="مستطيل 54">
            <a:extLst>
              <a:ext uri="{FF2B5EF4-FFF2-40B4-BE49-F238E27FC236}">
                <a16:creationId xmlns:a16="http://schemas.microsoft.com/office/drawing/2014/main" id="{B11A455D-EF49-4843-B988-9E77A3F65546}"/>
              </a:ext>
            </a:extLst>
          </p:cNvPr>
          <p:cNvSpPr/>
          <p:nvPr/>
        </p:nvSpPr>
        <p:spPr>
          <a:xfrm>
            <a:off x="2432249" y="4093846"/>
            <a:ext cx="1495922"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 </a:t>
            </a:r>
          </a:p>
        </p:txBody>
      </p:sp>
      <p:pic>
        <p:nvPicPr>
          <p:cNvPr id="57" name="صورة 56" descr="صورة تحتوي على قصاصة فنية, دمية&#10;&#10;وصف منشأ بثقة عالية">
            <a:extLst>
              <a:ext uri="{FF2B5EF4-FFF2-40B4-BE49-F238E27FC236}">
                <a16:creationId xmlns:a16="http://schemas.microsoft.com/office/drawing/2014/main" id="{358600F7-AA5D-43D1-A32B-4F661422BD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246" y="4626059"/>
            <a:ext cx="923488" cy="1883352"/>
          </a:xfrm>
          <a:prstGeom prst="rect">
            <a:avLst/>
          </a:prstGeom>
        </p:spPr>
      </p:pic>
      <p:pic>
        <p:nvPicPr>
          <p:cNvPr id="11" name="صورة 10">
            <a:extLst>
              <a:ext uri="{FF2B5EF4-FFF2-40B4-BE49-F238E27FC236}">
                <a16:creationId xmlns:a16="http://schemas.microsoft.com/office/drawing/2014/main" id="{40955235-6FDE-4CC9-9F54-9A00D2889D01}"/>
              </a:ext>
            </a:extLst>
          </p:cNvPr>
          <p:cNvPicPr>
            <a:picLocks noChangeAspect="1"/>
          </p:cNvPicPr>
          <p:nvPr/>
        </p:nvPicPr>
        <p:blipFill>
          <a:blip r:embed="rId5"/>
          <a:stretch>
            <a:fillRect/>
          </a:stretch>
        </p:blipFill>
        <p:spPr>
          <a:xfrm>
            <a:off x="10728852" y="4626059"/>
            <a:ext cx="1260000" cy="1807760"/>
          </a:xfrm>
          <a:prstGeom prst="rect">
            <a:avLst/>
          </a:prstGeom>
        </p:spPr>
      </p:pic>
      <p:pic>
        <p:nvPicPr>
          <p:cNvPr id="59" name="صورة 58">
            <a:extLst>
              <a:ext uri="{FF2B5EF4-FFF2-40B4-BE49-F238E27FC236}">
                <a16:creationId xmlns:a16="http://schemas.microsoft.com/office/drawing/2014/main" id="{BC0A57E7-BF0D-460C-AEE4-DC46009F5CAC}"/>
              </a:ext>
            </a:extLst>
          </p:cNvPr>
          <p:cNvPicPr>
            <a:picLocks noChangeAspect="1"/>
          </p:cNvPicPr>
          <p:nvPr/>
        </p:nvPicPr>
        <p:blipFill>
          <a:blip r:embed="rId5"/>
          <a:stretch>
            <a:fillRect/>
          </a:stretch>
        </p:blipFill>
        <p:spPr>
          <a:xfrm>
            <a:off x="4185806" y="4659443"/>
            <a:ext cx="1260000" cy="1812172"/>
          </a:xfrm>
          <a:prstGeom prst="rect">
            <a:avLst/>
          </a:prstGeom>
        </p:spPr>
      </p:pic>
      <p:pic>
        <p:nvPicPr>
          <p:cNvPr id="60" name="صورة 59">
            <a:extLst>
              <a:ext uri="{FF2B5EF4-FFF2-40B4-BE49-F238E27FC236}">
                <a16:creationId xmlns:a16="http://schemas.microsoft.com/office/drawing/2014/main" id="{F039BCFA-907E-445E-8474-1FFEB25A4C3D}"/>
              </a:ext>
            </a:extLst>
          </p:cNvPr>
          <p:cNvPicPr>
            <a:picLocks noChangeAspect="1"/>
          </p:cNvPicPr>
          <p:nvPr/>
        </p:nvPicPr>
        <p:blipFill>
          <a:blip r:embed="rId5"/>
          <a:stretch>
            <a:fillRect/>
          </a:stretch>
        </p:blipFill>
        <p:spPr>
          <a:xfrm>
            <a:off x="2629561" y="4653680"/>
            <a:ext cx="1260000" cy="1807760"/>
          </a:xfrm>
          <a:prstGeom prst="rect">
            <a:avLst/>
          </a:prstGeom>
        </p:spPr>
      </p:pic>
      <p:pic>
        <p:nvPicPr>
          <p:cNvPr id="61" name="صورة 60">
            <a:extLst>
              <a:ext uri="{FF2B5EF4-FFF2-40B4-BE49-F238E27FC236}">
                <a16:creationId xmlns:a16="http://schemas.microsoft.com/office/drawing/2014/main" id="{D00B44C7-B586-43E7-844C-BF01E1730B9D}"/>
              </a:ext>
            </a:extLst>
          </p:cNvPr>
          <p:cNvPicPr>
            <a:picLocks noChangeAspect="1"/>
          </p:cNvPicPr>
          <p:nvPr/>
        </p:nvPicPr>
        <p:blipFill>
          <a:blip r:embed="rId5"/>
          <a:stretch>
            <a:fillRect/>
          </a:stretch>
        </p:blipFill>
        <p:spPr>
          <a:xfrm>
            <a:off x="135052" y="4638472"/>
            <a:ext cx="1260000" cy="1807760"/>
          </a:xfrm>
          <a:prstGeom prst="rect">
            <a:avLst/>
          </a:prstGeom>
        </p:spPr>
      </p:pic>
    </p:spTree>
    <p:extLst>
      <p:ext uri="{BB962C8B-B14F-4D97-AF65-F5344CB8AC3E}">
        <p14:creationId xmlns:p14="http://schemas.microsoft.com/office/powerpoint/2010/main" val="1707044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p:cNvSpPr>
            <a:spLocks noChangeArrowheads="1"/>
          </p:cNvSpPr>
          <p:nvPr/>
        </p:nvSpPr>
        <p:spPr bwMode="auto">
          <a:xfrm>
            <a:off x="3326251" y="16685"/>
            <a:ext cx="6877204" cy="584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ar-SA" altLang="ar-SA" sz="3200" b="1" i="0" u="none" strike="noStrike" cap="none" normalizeH="0" baseline="0" dirty="0">
                <a:ln>
                  <a:noFill/>
                </a:ln>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rPr>
              <a:t>طالبتي النجيبة ...أمامك مجموعة من مخلوقات الله </a:t>
            </a:r>
            <a:endParaRPr kumimoji="0" lang="en-US" altLang="ar-SA" sz="1800" b="1" i="0" u="none" strike="noStrike" cap="none" normalizeH="0" baseline="0" dirty="0">
              <a:ln>
                <a:noFill/>
              </a:ln>
              <a:solidFill>
                <a:sysClr val="windowText" lastClr="000000"/>
              </a:solidFill>
              <a:effectLst/>
              <a:latin typeface="Arial" panose="020B0604020202020204" pitchFamily="34" charset="0"/>
              <a:cs typeface="Arial" panose="020B0604020202020204" pitchFamily="34" charset="0"/>
            </a:endParaRPr>
          </a:p>
        </p:txBody>
      </p:sp>
      <p:pic>
        <p:nvPicPr>
          <p:cNvPr id="14" name="صورة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09" y="0"/>
            <a:ext cx="2095000" cy="2987743"/>
          </a:xfrm>
          <a:prstGeom prst="rect">
            <a:avLst/>
          </a:prstGeom>
        </p:spPr>
      </p:pic>
      <p:graphicFrame>
        <p:nvGraphicFramePr>
          <p:cNvPr id="10" name="جدول 9"/>
          <p:cNvGraphicFramePr>
            <a:graphicFrameLocks noGrp="1"/>
          </p:cNvGraphicFramePr>
          <p:nvPr>
            <p:extLst>
              <p:ext uri="{D42A27DB-BD31-4B8C-83A1-F6EECF244321}">
                <p14:modId xmlns:p14="http://schemas.microsoft.com/office/powerpoint/2010/main" val="3414528112"/>
              </p:ext>
            </p:extLst>
          </p:nvPr>
        </p:nvGraphicFramePr>
        <p:xfrm>
          <a:off x="1714409" y="1771574"/>
          <a:ext cx="9938983" cy="4214470"/>
        </p:xfrm>
        <a:graphic>
          <a:graphicData uri="http://schemas.openxmlformats.org/drawingml/2006/table">
            <a:tbl>
              <a:tblPr rtl="1" firstRow="1" firstCol="1" bandRow="1">
                <a:tableStyleId>{93296810-A885-4BE3-A3E7-6D5BEEA58F35}</a:tableStyleId>
              </a:tblPr>
              <a:tblGrid>
                <a:gridCol w="1817457">
                  <a:extLst>
                    <a:ext uri="{9D8B030D-6E8A-4147-A177-3AD203B41FA5}">
                      <a16:colId xmlns:a16="http://schemas.microsoft.com/office/drawing/2014/main" val="20000"/>
                    </a:ext>
                  </a:extLst>
                </a:gridCol>
                <a:gridCol w="947400">
                  <a:extLst>
                    <a:ext uri="{9D8B030D-6E8A-4147-A177-3AD203B41FA5}">
                      <a16:colId xmlns:a16="http://schemas.microsoft.com/office/drawing/2014/main" val="20001"/>
                    </a:ext>
                  </a:extLst>
                </a:gridCol>
                <a:gridCol w="947400">
                  <a:extLst>
                    <a:ext uri="{9D8B030D-6E8A-4147-A177-3AD203B41FA5}">
                      <a16:colId xmlns:a16="http://schemas.microsoft.com/office/drawing/2014/main" val="20002"/>
                    </a:ext>
                  </a:extLst>
                </a:gridCol>
                <a:gridCol w="2978503">
                  <a:extLst>
                    <a:ext uri="{9D8B030D-6E8A-4147-A177-3AD203B41FA5}">
                      <a16:colId xmlns:a16="http://schemas.microsoft.com/office/drawing/2014/main" val="20003"/>
                    </a:ext>
                  </a:extLst>
                </a:gridCol>
                <a:gridCol w="3248223">
                  <a:extLst>
                    <a:ext uri="{9D8B030D-6E8A-4147-A177-3AD203B41FA5}">
                      <a16:colId xmlns:a16="http://schemas.microsoft.com/office/drawing/2014/main" val="20004"/>
                    </a:ext>
                  </a:extLst>
                </a:gridCol>
              </a:tblGrid>
              <a:tr h="192428">
                <a:tc rowSpan="2">
                  <a:txBody>
                    <a:bodyPr/>
                    <a:lstStyle/>
                    <a:p>
                      <a:pPr algn="ctr" rtl="1">
                        <a:lnSpc>
                          <a:spcPct val="115000"/>
                        </a:lnSpc>
                        <a:spcAft>
                          <a:spcPts val="0"/>
                        </a:spcAft>
                      </a:pPr>
                      <a:r>
                        <a:rPr lang="ar-SA" sz="2400" dirty="0">
                          <a:solidFill>
                            <a:srgbClr val="FF4516"/>
                          </a:solidFill>
                          <a:effectLst/>
                        </a:rPr>
                        <a:t>المخلوق</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gridSpan="2">
                  <a:txBody>
                    <a:bodyPr/>
                    <a:lstStyle/>
                    <a:p>
                      <a:pPr algn="ctr" rtl="1">
                        <a:lnSpc>
                          <a:spcPct val="115000"/>
                        </a:lnSpc>
                        <a:spcAft>
                          <a:spcPts val="0"/>
                        </a:spcAft>
                      </a:pPr>
                      <a:r>
                        <a:rPr lang="ar-SA" sz="2400" dirty="0">
                          <a:solidFill>
                            <a:srgbClr val="FF4516"/>
                          </a:solidFill>
                          <a:effectLst/>
                        </a:rPr>
                        <a:t>تصنيفه</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hMerge="1">
                  <a:txBody>
                    <a:bodyPr/>
                    <a:lstStyle/>
                    <a:p>
                      <a:pPr rtl="1"/>
                      <a:endParaRPr lang="ar-SA"/>
                    </a:p>
                  </a:txBody>
                  <a:tcPr/>
                </a:tc>
                <a:tc rowSpan="2">
                  <a:txBody>
                    <a:bodyPr/>
                    <a:lstStyle/>
                    <a:p>
                      <a:pPr algn="ctr" rtl="1">
                        <a:lnSpc>
                          <a:spcPct val="115000"/>
                        </a:lnSpc>
                        <a:spcAft>
                          <a:spcPts val="0"/>
                        </a:spcAft>
                      </a:pPr>
                      <a:r>
                        <a:rPr lang="ar-SA" sz="2400" dirty="0">
                          <a:solidFill>
                            <a:srgbClr val="FF4516"/>
                          </a:solidFill>
                          <a:effectLst/>
                        </a:rPr>
                        <a:t>الخاصية</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rowSpan="2">
                  <a:txBody>
                    <a:bodyPr/>
                    <a:lstStyle/>
                    <a:p>
                      <a:pPr algn="ctr" rtl="1">
                        <a:lnSpc>
                          <a:spcPct val="115000"/>
                        </a:lnSpc>
                        <a:spcAft>
                          <a:spcPts val="0"/>
                        </a:spcAft>
                      </a:pPr>
                      <a:r>
                        <a:rPr lang="ar-SA" sz="2400" dirty="0">
                          <a:solidFill>
                            <a:srgbClr val="FF4516"/>
                          </a:solidFill>
                          <a:effectLst/>
                        </a:rPr>
                        <a:t>الدليل</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69328">
                <a:tc vMerge="1">
                  <a:txBody>
                    <a:bodyPr/>
                    <a:lstStyle/>
                    <a:p>
                      <a:pPr rtl="1"/>
                      <a:endParaRPr lang="ar-SA"/>
                    </a:p>
                  </a:txBody>
                  <a:tcPr/>
                </a:tc>
                <a:tc>
                  <a:txBody>
                    <a:bodyPr/>
                    <a:lstStyle/>
                    <a:p>
                      <a:pPr algn="ctr" rtl="1">
                        <a:lnSpc>
                          <a:spcPct val="115000"/>
                        </a:lnSpc>
                        <a:spcAft>
                          <a:spcPts val="0"/>
                        </a:spcAft>
                      </a:pPr>
                      <a:r>
                        <a:rPr lang="ar-SA" sz="2400" dirty="0">
                          <a:solidFill>
                            <a:srgbClr val="FF4516"/>
                          </a:solidFill>
                          <a:effectLst/>
                        </a:rPr>
                        <a:t>حي</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lnSpc>
                          <a:spcPct val="115000"/>
                        </a:lnSpc>
                        <a:spcAft>
                          <a:spcPts val="0"/>
                        </a:spcAft>
                      </a:pPr>
                      <a:r>
                        <a:rPr lang="ar-SA" sz="2400" dirty="0" err="1">
                          <a:solidFill>
                            <a:srgbClr val="FF4516"/>
                          </a:solidFill>
                          <a:effectLst/>
                        </a:rPr>
                        <a:t>غيرحي</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vMerge="1">
                  <a:txBody>
                    <a:bodyPr/>
                    <a:lstStyle/>
                    <a:p>
                      <a:pPr rtl="1"/>
                      <a:endParaRPr lang="ar-SA"/>
                    </a:p>
                  </a:txBody>
                  <a:tcPr/>
                </a:tc>
                <a:tc vMerge="1">
                  <a:txBody>
                    <a:bodyPr/>
                    <a:lstStyle/>
                    <a:p>
                      <a:pPr rtl="1"/>
                      <a:endParaRPr lang="ar-SA"/>
                    </a:p>
                  </a:txBody>
                  <a:tcPr/>
                </a:tc>
                <a:extLst>
                  <a:ext uri="{0D108BD9-81ED-4DB2-BD59-A6C34878D82A}">
                    <a16:rowId xmlns:a16="http://schemas.microsoft.com/office/drawing/2014/main" val="10001"/>
                  </a:ext>
                </a:extLst>
              </a:tr>
              <a:tr h="480896">
                <a:tc>
                  <a:txBody>
                    <a:bodyPr/>
                    <a:lstStyle/>
                    <a:p>
                      <a:pPr algn="ctr" rtl="1">
                        <a:lnSpc>
                          <a:spcPct val="115000"/>
                        </a:lnSpc>
                        <a:spcAft>
                          <a:spcPts val="0"/>
                        </a:spcAft>
                      </a:pPr>
                      <a:r>
                        <a:rPr lang="ar-SA" sz="2400" dirty="0">
                          <a:solidFill>
                            <a:srgbClr val="FF4516"/>
                          </a:solidFill>
                          <a:effectLst/>
                        </a:rPr>
                        <a:t>حجارة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80896">
                <a:tc>
                  <a:txBody>
                    <a:bodyPr/>
                    <a:lstStyle/>
                    <a:p>
                      <a:pPr algn="ctr" rtl="1">
                        <a:lnSpc>
                          <a:spcPct val="115000"/>
                        </a:lnSpc>
                        <a:spcAft>
                          <a:spcPts val="0"/>
                        </a:spcAft>
                      </a:pPr>
                      <a:r>
                        <a:rPr lang="ar-SA" sz="2400" dirty="0">
                          <a:solidFill>
                            <a:srgbClr val="FF4516"/>
                          </a:solidFill>
                          <a:effectLst/>
                        </a:rPr>
                        <a:t>إخطبوط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80896">
                <a:tc>
                  <a:txBody>
                    <a:bodyPr/>
                    <a:lstStyle/>
                    <a:p>
                      <a:pPr algn="ctr" rtl="1">
                        <a:lnSpc>
                          <a:spcPct val="115000"/>
                        </a:lnSpc>
                        <a:spcAft>
                          <a:spcPts val="0"/>
                        </a:spcAft>
                      </a:pPr>
                      <a:r>
                        <a:rPr lang="ar-SA" sz="2400">
                          <a:solidFill>
                            <a:srgbClr val="FF4516"/>
                          </a:solidFill>
                          <a:effectLst/>
                        </a:rPr>
                        <a:t>عصفور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11422">
                <a:tc>
                  <a:txBody>
                    <a:bodyPr/>
                    <a:lstStyle/>
                    <a:p>
                      <a:pPr algn="ctr" rtl="1">
                        <a:lnSpc>
                          <a:spcPct val="115000"/>
                        </a:lnSpc>
                        <a:spcAft>
                          <a:spcPts val="0"/>
                        </a:spcAft>
                      </a:pPr>
                      <a:r>
                        <a:rPr lang="ar-SA" sz="2400">
                          <a:solidFill>
                            <a:srgbClr val="FF4516"/>
                          </a:solidFill>
                          <a:effectLst/>
                        </a:rPr>
                        <a:t>إسفنج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80896">
                <a:tc>
                  <a:txBody>
                    <a:bodyPr/>
                    <a:lstStyle/>
                    <a:p>
                      <a:pPr algn="ctr" rtl="1">
                        <a:lnSpc>
                          <a:spcPct val="115000"/>
                        </a:lnSpc>
                        <a:spcAft>
                          <a:spcPts val="0"/>
                        </a:spcAft>
                      </a:pPr>
                      <a:r>
                        <a:rPr lang="ar-SA" sz="2400">
                          <a:solidFill>
                            <a:srgbClr val="FF4516"/>
                          </a:solidFill>
                          <a:effectLst/>
                        </a:rPr>
                        <a:t>فطر المشروم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80896">
                <a:tc>
                  <a:txBody>
                    <a:bodyPr/>
                    <a:lstStyle/>
                    <a:p>
                      <a:pPr algn="ctr" rtl="1">
                        <a:lnSpc>
                          <a:spcPct val="115000"/>
                        </a:lnSpc>
                        <a:spcAft>
                          <a:spcPts val="0"/>
                        </a:spcAft>
                      </a:pPr>
                      <a:r>
                        <a:rPr lang="ar-SA" sz="2400">
                          <a:solidFill>
                            <a:srgbClr val="FF4516"/>
                          </a:solidFill>
                          <a:effectLst/>
                        </a:rPr>
                        <a:t>نخلة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511422">
                <a:tc>
                  <a:txBody>
                    <a:bodyPr/>
                    <a:lstStyle/>
                    <a:p>
                      <a:pPr algn="ctr" rtl="1">
                        <a:lnSpc>
                          <a:spcPct val="115000"/>
                        </a:lnSpc>
                        <a:spcAft>
                          <a:spcPts val="0"/>
                        </a:spcAft>
                      </a:pPr>
                      <a:r>
                        <a:rPr lang="ar-SA" sz="2400">
                          <a:solidFill>
                            <a:srgbClr val="FF4516"/>
                          </a:solidFill>
                          <a:effectLst/>
                        </a:rPr>
                        <a:t>بكتيريا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a:solidFill>
                            <a:srgbClr val="FF4516"/>
                          </a:solidFill>
                          <a:effectLst/>
                        </a:rPr>
                        <a:t> </a:t>
                      </a:r>
                      <a:endParaRPr lang="en-US" sz="240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r" rtl="1">
                        <a:lnSpc>
                          <a:spcPct val="115000"/>
                        </a:lnSpc>
                        <a:spcAft>
                          <a:spcPts val="0"/>
                        </a:spcAft>
                      </a:pPr>
                      <a:r>
                        <a:rPr lang="ar-SA" sz="2400" dirty="0">
                          <a:solidFill>
                            <a:srgbClr val="FF4516"/>
                          </a:solidFill>
                          <a:effectLst/>
                        </a:rPr>
                        <a:t> </a:t>
                      </a:r>
                      <a:endParaRPr lang="en-US" sz="2400" dirty="0">
                        <a:solidFill>
                          <a:srgbClr val="FF4516"/>
                        </a:solidFill>
                        <a:effectLst/>
                        <a:latin typeface="Calibri" panose="020F0502020204030204" pitchFamily="34" charset="0"/>
                        <a:ea typeface="Calibri" panose="020F0502020204030204" pitchFamily="34" charset="0"/>
                        <a:cs typeface="Arial" panose="020B0604020202020204" pitchFamily="34" charset="0"/>
                      </a:endParaRPr>
                    </a:p>
                  </a:txBody>
                  <a:tcPr marL="49360" marR="4936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2" name="Text Box 8"/>
          <p:cNvSpPr txBox="1">
            <a:spLocks noChangeArrowheads="1"/>
          </p:cNvSpPr>
          <p:nvPr/>
        </p:nvSpPr>
        <p:spPr bwMode="auto">
          <a:xfrm>
            <a:off x="152310" y="6079543"/>
            <a:ext cx="11501084" cy="720000"/>
          </a:xfrm>
          <a:prstGeom prst="rect">
            <a:avLst/>
          </a:prstGeom>
          <a:solidFill>
            <a:srgbClr val="FFFFFF"/>
          </a:solidFill>
          <a:ln w="38100">
            <a:solidFill>
              <a:srgbClr val="FF4516"/>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400" b="1" i="1" u="sng"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حللي</a:t>
            </a:r>
            <a:r>
              <a:rPr kumimoji="0" lang="ar-SA" altLang="ar-SA" sz="24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 : لماذا يصعب أحيانا تصنيف بعض المخلوقات إلى حية وغير حية ؟</a:t>
            </a:r>
            <a:endParaRPr kumimoji="0" lang="en-US" altLang="ar-SA" sz="2400" b="1" i="0" u="none" strike="noStrike" cap="none" normalizeH="0" baseline="0" dirty="0">
              <a:ln>
                <a:noFill/>
              </a:ln>
              <a:solidFill>
                <a:srgbClr val="FF0000"/>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ar-SA" sz="20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a:t>
            </a:r>
            <a:endParaRPr kumimoji="0" lang="ar-SA" altLang="ar-SA" sz="20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
        <p:nvSpPr>
          <p:cNvPr id="13" name="Rectangle 11"/>
          <p:cNvSpPr>
            <a:spLocks noChangeArrowheads="1"/>
          </p:cNvSpPr>
          <p:nvPr/>
        </p:nvSpPr>
        <p:spPr bwMode="auto">
          <a:xfrm>
            <a:off x="1859598" y="632909"/>
            <a:ext cx="9591591" cy="1077218"/>
          </a:xfrm>
          <a:prstGeom prst="rect">
            <a:avLst/>
          </a:prstGeom>
          <a:noFill/>
          <a:ln w="38100">
            <a:solidFill>
              <a:srgbClr val="FF451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ar-SA" sz="32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kumimoji="0" lang="ar-SA" altLang="ar-SA" sz="3200" b="1"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Arial" panose="020B0604020202020204" pitchFamily="34" charset="0"/>
              </a:rPr>
              <a:t>حددي ما إذا كان كل جسم من الأجسام المذكورة في الجدول حيا أو غير حي موضحه ذلك بدليل وما هي خاصية الحياة التي تبدو على الحي منهم    </a:t>
            </a:r>
            <a:endParaRPr kumimoji="0" lang="ar-SA" altLang="ar-SA" sz="3200" b="1"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pic>
        <p:nvPicPr>
          <p:cNvPr id="16" name="صورة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09" y="3251201"/>
            <a:ext cx="1440000" cy="2692639"/>
          </a:xfrm>
          <a:prstGeom prst="rect">
            <a:avLst/>
          </a:prstGeom>
        </p:spPr>
      </p:pic>
    </p:spTree>
    <p:extLst>
      <p:ext uri="{BB962C8B-B14F-4D97-AF65-F5344CB8AC3E}">
        <p14:creationId xmlns:p14="http://schemas.microsoft.com/office/powerpoint/2010/main" val="16191644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مستطيل 3"/>
          <p:cNvSpPr/>
          <p:nvPr/>
        </p:nvSpPr>
        <p:spPr>
          <a:xfrm>
            <a:off x="2468755" y="2866958"/>
            <a:ext cx="6563651" cy="851297"/>
          </a:xfrm>
          <a:prstGeom prst="roundRect">
            <a:avLst/>
          </a:prstGeom>
          <a:noFill/>
          <a:ln w="38100">
            <a:solidFill>
              <a:schemeClr val="accent5">
                <a:lumMod val="75000"/>
              </a:schemeClr>
            </a:solidFill>
          </a:ln>
        </p:spPr>
        <p:txBody>
          <a:bodyPr wrap="square" lIns="91440" tIns="45720" rIns="91440" bIns="45720">
            <a:spAutoFit/>
          </a:bodyPr>
          <a:lstStyle/>
          <a:p>
            <a:pPr algn="ctr"/>
            <a:r>
              <a:rPr lang="ar-SA" sz="4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الخصائص المميزة للكائنات الحية </a:t>
            </a:r>
          </a:p>
        </p:txBody>
      </p:sp>
      <p:grpSp>
        <p:nvGrpSpPr>
          <p:cNvPr id="6" name="مجموعة 5"/>
          <p:cNvGrpSpPr/>
          <p:nvPr/>
        </p:nvGrpSpPr>
        <p:grpSpPr>
          <a:xfrm>
            <a:off x="6178547" y="126282"/>
            <a:ext cx="2745657" cy="2768812"/>
            <a:chOff x="4731625" y="2344579"/>
            <a:chExt cx="2745657" cy="2723716"/>
          </a:xfrm>
        </p:grpSpPr>
        <p:sp>
          <p:nvSpPr>
            <p:cNvPr id="7" name="وسيلة شرح بيضاوية 6"/>
            <p:cNvSpPr/>
            <p:nvPr/>
          </p:nvSpPr>
          <p:spPr>
            <a:xfrm>
              <a:off x="4897794" y="2344579"/>
              <a:ext cx="2520000" cy="2124821"/>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p:cNvSpPr/>
            <p:nvPr/>
          </p:nvSpPr>
          <p:spPr>
            <a:xfrm>
              <a:off x="4731625" y="4353206"/>
              <a:ext cx="2745657" cy="715089"/>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مكونة من خلايا</a:t>
              </a:r>
            </a:p>
          </p:txBody>
        </p:sp>
      </p:grpSp>
      <p:grpSp>
        <p:nvGrpSpPr>
          <p:cNvPr id="14" name="مجموعة 13"/>
          <p:cNvGrpSpPr/>
          <p:nvPr/>
        </p:nvGrpSpPr>
        <p:grpSpPr>
          <a:xfrm>
            <a:off x="9256932" y="3990741"/>
            <a:ext cx="2526691" cy="2804627"/>
            <a:chOff x="4939397" y="2017868"/>
            <a:chExt cx="2526691" cy="2157403"/>
          </a:xfrm>
        </p:grpSpPr>
        <p:sp>
          <p:nvSpPr>
            <p:cNvPr id="15" name="وسيلة شرح بيضاوية 14"/>
            <p:cNvSpPr/>
            <p:nvPr/>
          </p:nvSpPr>
          <p:spPr>
            <a:xfrm>
              <a:off x="4939397" y="2017868"/>
              <a:ext cx="2520000" cy="1661536"/>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p:cNvSpPr/>
            <p:nvPr/>
          </p:nvSpPr>
          <p:spPr>
            <a:xfrm>
              <a:off x="4946088" y="3625203"/>
              <a:ext cx="2520000" cy="550068"/>
            </a:xfrm>
            <a:prstGeom prst="roundRect">
              <a:avLst/>
            </a:prstGeom>
            <a:noFill/>
          </p:spPr>
          <p:txBody>
            <a:bodyPr wrap="square" lIns="91440" tIns="45720" rIns="91440" bIns="45720">
              <a:spAutoFit/>
            </a:bodyPr>
            <a:lstStyle/>
            <a:p>
              <a:pPr algn="ctr"/>
              <a:r>
                <a:rPr lang="ar-SA" sz="3600" b="1" cap="none" spc="0" dirty="0" err="1">
                  <a:ln w="0"/>
                  <a:solidFill>
                    <a:srgbClr val="FD3C05"/>
                  </a:solidFill>
                  <a:effectLst>
                    <a:reflection blurRad="6350" stA="53000" endA="300" endPos="35500" dir="5400000" sy="-90000" algn="bl" rotWithShape="0"/>
                  </a:effectLst>
                </a:rPr>
                <a:t>التعضي</a:t>
              </a:r>
              <a:endParaRPr lang="ar-SA" sz="3600" b="1" cap="none" spc="0" dirty="0">
                <a:ln w="0"/>
                <a:solidFill>
                  <a:srgbClr val="FD3C05"/>
                </a:solidFill>
                <a:effectLst>
                  <a:reflection blurRad="6350" stA="53000" endA="300" endPos="35500" dir="5400000" sy="-90000" algn="bl" rotWithShape="0"/>
                </a:effectLst>
              </a:endParaRPr>
            </a:p>
          </p:txBody>
        </p:sp>
      </p:grpSp>
      <p:grpSp>
        <p:nvGrpSpPr>
          <p:cNvPr id="18" name="مجموعة 17"/>
          <p:cNvGrpSpPr/>
          <p:nvPr/>
        </p:nvGrpSpPr>
        <p:grpSpPr>
          <a:xfrm>
            <a:off x="6284596" y="3990741"/>
            <a:ext cx="2520000" cy="2782878"/>
            <a:chOff x="4990061" y="1483940"/>
            <a:chExt cx="2520000" cy="2319065"/>
          </a:xfrm>
        </p:grpSpPr>
        <p:sp>
          <p:nvSpPr>
            <p:cNvPr id="19" name="وسيلة شرح بيضاوية 18"/>
            <p:cNvSpPr/>
            <p:nvPr/>
          </p:nvSpPr>
          <p:spPr>
            <a:xfrm>
              <a:off x="4990061" y="1483940"/>
              <a:ext cx="2520000" cy="180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5549008" y="3207097"/>
              <a:ext cx="1219224" cy="595908"/>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النمو</a:t>
              </a:r>
            </a:p>
          </p:txBody>
        </p:sp>
      </p:grpSp>
      <p:grpSp>
        <p:nvGrpSpPr>
          <p:cNvPr id="22" name="مجموعة 21"/>
          <p:cNvGrpSpPr/>
          <p:nvPr/>
        </p:nvGrpSpPr>
        <p:grpSpPr>
          <a:xfrm>
            <a:off x="3276996" y="128761"/>
            <a:ext cx="2520000" cy="2738197"/>
            <a:chOff x="4897835" y="1616743"/>
            <a:chExt cx="2520000" cy="2106306"/>
          </a:xfrm>
        </p:grpSpPr>
        <p:sp>
          <p:nvSpPr>
            <p:cNvPr id="23" name="وسيلة شرح بيضاوية 22"/>
            <p:cNvSpPr/>
            <p:nvPr/>
          </p:nvSpPr>
          <p:spPr>
            <a:xfrm>
              <a:off x="4897835" y="1616743"/>
              <a:ext cx="2520000" cy="16615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p:cNvSpPr/>
            <p:nvPr/>
          </p:nvSpPr>
          <p:spPr>
            <a:xfrm>
              <a:off x="5296684" y="3172980"/>
              <a:ext cx="1722302" cy="550069"/>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التكيف</a:t>
              </a:r>
              <a:r>
                <a:rPr lang="ar-SA" sz="36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p>
          </p:txBody>
        </p:sp>
      </p:grpSp>
      <p:grpSp>
        <p:nvGrpSpPr>
          <p:cNvPr id="30" name="مجموعة 29"/>
          <p:cNvGrpSpPr/>
          <p:nvPr/>
        </p:nvGrpSpPr>
        <p:grpSpPr>
          <a:xfrm>
            <a:off x="28150" y="126282"/>
            <a:ext cx="3183105" cy="2760836"/>
            <a:chOff x="4605594" y="2082800"/>
            <a:chExt cx="3183105" cy="2300696"/>
          </a:xfrm>
        </p:grpSpPr>
        <p:sp>
          <p:nvSpPr>
            <p:cNvPr id="31" name="وسيلة شرح بيضاوية 30"/>
            <p:cNvSpPr/>
            <p:nvPr/>
          </p:nvSpPr>
          <p:spPr>
            <a:xfrm>
              <a:off x="4939397" y="2082800"/>
              <a:ext cx="2520000" cy="18000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a:p>
          </p:txBody>
        </p:sp>
        <p:pic>
          <p:nvPicPr>
            <p:cNvPr id="32" name="صورة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005" y="2231828"/>
              <a:ext cx="1055596" cy="1453643"/>
            </a:xfrm>
            <a:prstGeom prst="roundRect">
              <a:avLst/>
            </a:prstGeom>
            <a:ln>
              <a:noFill/>
            </a:ln>
            <a:effectLst>
              <a:softEdge rad="112500"/>
            </a:effectLst>
          </p:spPr>
        </p:pic>
        <p:sp>
          <p:nvSpPr>
            <p:cNvPr id="33" name="مستطيل 32"/>
            <p:cNvSpPr/>
            <p:nvPr/>
          </p:nvSpPr>
          <p:spPr>
            <a:xfrm>
              <a:off x="4605594" y="3787589"/>
              <a:ext cx="3183105" cy="595907"/>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الاستجابة للمثيرات </a:t>
              </a:r>
            </a:p>
          </p:txBody>
        </p:sp>
      </p:grpSp>
      <p:grpSp>
        <p:nvGrpSpPr>
          <p:cNvPr id="34" name="مجموعة 33"/>
          <p:cNvGrpSpPr/>
          <p:nvPr/>
        </p:nvGrpSpPr>
        <p:grpSpPr>
          <a:xfrm>
            <a:off x="356323" y="3990741"/>
            <a:ext cx="2520000" cy="2981495"/>
            <a:chOff x="4801533" y="1906023"/>
            <a:chExt cx="2520000" cy="2293458"/>
          </a:xfrm>
        </p:grpSpPr>
        <p:sp>
          <p:nvSpPr>
            <p:cNvPr id="35" name="وسيلة شرح بيضاوية 34"/>
            <p:cNvSpPr/>
            <p:nvPr/>
          </p:nvSpPr>
          <p:spPr>
            <a:xfrm>
              <a:off x="4801533" y="1906023"/>
              <a:ext cx="2520000" cy="1800000"/>
            </a:xfrm>
            <a:prstGeom prst="roundRect">
              <a:avLst/>
            </a:prstGeom>
            <a:blipFill dpi="0" rotWithShape="1">
              <a:blip r:embed="rId8">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7" name="مستطيل 36"/>
            <p:cNvSpPr/>
            <p:nvPr/>
          </p:nvSpPr>
          <p:spPr>
            <a:xfrm>
              <a:off x="5156287" y="3597025"/>
              <a:ext cx="1474578" cy="602456"/>
            </a:xfrm>
            <a:prstGeom prst="roundRect">
              <a:avLst/>
            </a:prstGeom>
            <a:noFill/>
          </p:spPr>
          <p:txBody>
            <a:bodyPr wrap="square" lIns="91440" tIns="45720" rIns="91440" bIns="45720">
              <a:spAutoFit/>
            </a:bodyPr>
            <a:lstStyle/>
            <a:p>
              <a:pPr algn="ctr"/>
              <a:r>
                <a:rPr lang="ar-SA" sz="4000" b="1" cap="none" spc="0" dirty="0">
                  <a:ln w="0"/>
                  <a:solidFill>
                    <a:srgbClr val="FD3C05"/>
                  </a:solidFill>
                  <a:effectLst>
                    <a:reflection blurRad="6350" stA="53000" endA="300" endPos="35500" dir="5400000" sy="-90000" algn="bl" rotWithShape="0"/>
                  </a:effectLst>
                </a:rPr>
                <a:t>التكاثر</a:t>
              </a:r>
            </a:p>
          </p:txBody>
        </p:sp>
      </p:grpSp>
      <p:grpSp>
        <p:nvGrpSpPr>
          <p:cNvPr id="38" name="مجموعة 37"/>
          <p:cNvGrpSpPr/>
          <p:nvPr/>
        </p:nvGrpSpPr>
        <p:grpSpPr>
          <a:xfrm>
            <a:off x="3048430" y="3990741"/>
            <a:ext cx="2977133" cy="2904487"/>
            <a:chOff x="4739985" y="2056010"/>
            <a:chExt cx="2977133" cy="2420404"/>
          </a:xfrm>
        </p:grpSpPr>
        <p:sp>
          <p:nvSpPr>
            <p:cNvPr id="39" name="وسيلة شرح بيضاوية 38"/>
            <p:cNvSpPr/>
            <p:nvPr/>
          </p:nvSpPr>
          <p:spPr>
            <a:xfrm>
              <a:off x="4939397" y="2056010"/>
              <a:ext cx="2520000" cy="1800000"/>
            </a:xfrm>
            <a:prstGeom prst="roundRect">
              <a:avLst/>
            </a:prstGeom>
            <a:blipFill dpi="0" rotWithShape="1">
              <a:blip r:embed="rId9">
                <a:extLst>
                  <a:ext uri="{28A0092B-C50C-407E-A947-70E740481C1C}">
                    <a14:useLocalDpi xmlns:a14="http://schemas.microsoft.com/office/drawing/2010/main" val="0"/>
                  </a:ext>
                </a:extLst>
              </a:blip>
              <a:srcRect/>
              <a:stretch>
                <a:fillRect t="-27075"/>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1" name="مستطيل 40"/>
            <p:cNvSpPr/>
            <p:nvPr/>
          </p:nvSpPr>
          <p:spPr>
            <a:xfrm>
              <a:off x="4739985" y="3880507"/>
              <a:ext cx="2977133" cy="595907"/>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الحاجة إلى الطاقة </a:t>
              </a:r>
            </a:p>
          </p:txBody>
        </p:sp>
      </p:grpSp>
      <p:grpSp>
        <p:nvGrpSpPr>
          <p:cNvPr id="42" name="مجموعة 41"/>
          <p:cNvGrpSpPr/>
          <p:nvPr/>
        </p:nvGrpSpPr>
        <p:grpSpPr>
          <a:xfrm>
            <a:off x="9158182" y="126282"/>
            <a:ext cx="2717500" cy="3497854"/>
            <a:chOff x="4700335" y="1616748"/>
            <a:chExt cx="2717500" cy="3497854"/>
          </a:xfrm>
        </p:grpSpPr>
        <p:sp>
          <p:nvSpPr>
            <p:cNvPr id="43" name="وسيلة شرح بيضاوية 42"/>
            <p:cNvSpPr/>
            <p:nvPr/>
          </p:nvSpPr>
          <p:spPr>
            <a:xfrm>
              <a:off x="4897835" y="1616748"/>
              <a:ext cx="2520000" cy="2160000"/>
            </a:xfrm>
            <a:prstGeom prst="roundRect">
              <a:avLst/>
            </a:prstGeom>
            <a:blipFill dpi="0" rotWithShape="1">
              <a:blip r:embed="rId10" cstate="print">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5" name="مستطيل 44"/>
            <p:cNvSpPr/>
            <p:nvPr/>
          </p:nvSpPr>
          <p:spPr>
            <a:xfrm>
              <a:off x="4700335" y="3786579"/>
              <a:ext cx="2658704" cy="1328023"/>
            </a:xfrm>
            <a:prstGeom prst="roundRect">
              <a:avLst/>
            </a:prstGeom>
            <a:noFill/>
          </p:spPr>
          <p:txBody>
            <a:bodyPr wrap="square" lIns="91440" tIns="45720" rIns="91440" bIns="45720">
              <a:spAutoFit/>
            </a:bodyPr>
            <a:lstStyle/>
            <a:p>
              <a:pPr algn="ctr"/>
              <a:r>
                <a:rPr lang="ar-SA" sz="3600" b="1" cap="none" spc="0" dirty="0">
                  <a:ln w="0"/>
                  <a:solidFill>
                    <a:srgbClr val="FD3C05"/>
                  </a:solidFill>
                  <a:effectLst>
                    <a:reflection blurRad="6350" stA="53000" endA="300" endPos="35500" dir="5400000" sy="-90000" algn="bl" rotWithShape="0"/>
                  </a:effectLst>
                </a:rPr>
                <a:t>المحافظة على الاتزان الداخلي  </a:t>
              </a:r>
            </a:p>
          </p:txBody>
        </p:sp>
      </p:grpSp>
    </p:spTree>
    <p:extLst>
      <p:ext uri="{BB962C8B-B14F-4D97-AF65-F5344CB8AC3E}">
        <p14:creationId xmlns:p14="http://schemas.microsoft.com/office/powerpoint/2010/main" val="377559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8)">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heel(8)">
                                      <p:cBhvr>
                                        <p:cTn id="22" dur="20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heel(8)">
                                      <p:cBhvr>
                                        <p:cTn id="27" dur="2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heel(8)">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8"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heel(8)">
                                      <p:cBhvr>
                                        <p:cTn id="37" dur="20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8"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heel(8)">
                                      <p:cBhvr>
                                        <p:cTn id="4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186035"/>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10780243" y="1329035"/>
            <a:ext cx="1183228" cy="3170099"/>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مكونة من خلية أو أكثر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4" name="مربع نص 3"/>
          <p:cNvSpPr txBox="1"/>
          <p:nvPr/>
        </p:nvSpPr>
        <p:spPr>
          <a:xfrm>
            <a:off x="7556499" y="1329035"/>
            <a:ext cx="2946399" cy="316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1">
            <a:spAutoFit/>
          </a:bodyPr>
          <a:lstStyle/>
          <a:p>
            <a:endParaRPr lang="ar-SA" dirty="0"/>
          </a:p>
        </p:txBody>
      </p:sp>
      <p:sp>
        <p:nvSpPr>
          <p:cNvPr id="5" name="مستطيل 4"/>
          <p:cNvSpPr/>
          <p:nvPr/>
        </p:nvSpPr>
        <p:spPr>
          <a:xfrm>
            <a:off x="7226299" y="4818434"/>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الخلية </a:t>
            </a:r>
            <a:r>
              <a:rPr lang="ar-SA" sz="4000" dirty="0">
                <a:ln w="0"/>
                <a:effectLst>
                  <a:outerShdw blurRad="38100" dist="19050" dir="2700000" algn="tl" rotWithShape="0">
                    <a:schemeClr val="dk1">
                      <a:alpha val="40000"/>
                    </a:schemeClr>
                  </a:outerShdw>
                </a:effectLst>
              </a:rPr>
              <a:t>هي وحدة التركيب والوظيفة في الكائنات الحية </a:t>
            </a:r>
            <a:endParaRPr lang="ar-SA" sz="4000" b="0" cap="none" spc="0" dirty="0">
              <a:ln w="0"/>
              <a:effectLst>
                <a:outerShdw blurRad="38100" dist="19050" dir="2700000" algn="tl" rotWithShape="0">
                  <a:schemeClr val="dk1">
                    <a:alpha val="40000"/>
                  </a:schemeClr>
                </a:outerShdw>
              </a:effectLst>
            </a:endParaRPr>
          </a:p>
        </p:txBody>
      </p:sp>
      <p:grpSp>
        <p:nvGrpSpPr>
          <p:cNvPr id="14" name="مجموعة 13"/>
          <p:cNvGrpSpPr/>
          <p:nvPr/>
        </p:nvGrpSpPr>
        <p:grpSpPr>
          <a:xfrm>
            <a:off x="109939" y="385917"/>
            <a:ext cx="6261782" cy="5909288"/>
            <a:chOff x="53667" y="582869"/>
            <a:chExt cx="6261782" cy="5909288"/>
          </a:xfrm>
        </p:grpSpPr>
        <p:sp>
          <p:nvSpPr>
            <p:cNvPr id="6" name="مستطيل 5"/>
            <p:cNvSpPr/>
            <p:nvPr/>
          </p:nvSpPr>
          <p:spPr>
            <a:xfrm>
              <a:off x="573220" y="582869"/>
              <a:ext cx="5686172" cy="707886"/>
            </a:xfrm>
            <a:prstGeom prst="rect">
              <a:avLst/>
            </a:prstGeom>
            <a:solidFill>
              <a:srgbClr val="FFFFCC"/>
            </a:solidFill>
            <a:ln w="38100">
              <a:solidFill>
                <a:schemeClr val="tx1"/>
              </a:solidFill>
            </a:ln>
          </p:spPr>
          <p:txBody>
            <a:bodyPr wrap="none" lIns="91440" tIns="45720" rIns="91440" bIns="45720">
              <a:spAutoFit/>
            </a:bodyPr>
            <a:lstStyle/>
            <a:p>
              <a:pPr algn="ctr"/>
              <a:r>
                <a:rPr lang="ar-SA" sz="4000" b="0" cap="none" spc="0" dirty="0">
                  <a:ln w="0"/>
                  <a:solidFill>
                    <a:srgbClr val="FD3C05"/>
                  </a:solidFill>
                  <a:effectLst>
                    <a:outerShdw blurRad="38100" dist="19050" dir="2700000" algn="tl" rotWithShape="0">
                      <a:schemeClr val="dk1">
                        <a:alpha val="40000"/>
                      </a:schemeClr>
                    </a:outerShdw>
                  </a:effectLst>
                </a:rPr>
                <a:t>تنقسم المخلوقات الحية إلى نوعين </a:t>
              </a:r>
            </a:p>
          </p:txBody>
        </p:sp>
        <p:sp>
          <p:nvSpPr>
            <p:cNvPr id="8" name="وسيلة شرح مستطيلة 7"/>
            <p:cNvSpPr/>
            <p:nvPr/>
          </p:nvSpPr>
          <p:spPr>
            <a:xfrm>
              <a:off x="3748555" y="1909716"/>
              <a:ext cx="2313454" cy="707886"/>
            </a:xfrm>
            <a:prstGeom prst="rect">
              <a:avLst/>
            </a:prstGeom>
            <a:no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وحيدة الخلية </a:t>
              </a:r>
            </a:p>
          </p:txBody>
        </p:sp>
        <p:sp>
          <p:nvSpPr>
            <p:cNvPr id="9" name="وسيلة شرح مستطيلة 8"/>
            <p:cNvSpPr/>
            <p:nvPr/>
          </p:nvSpPr>
          <p:spPr>
            <a:xfrm>
              <a:off x="732937" y="1867513"/>
              <a:ext cx="2388795" cy="707886"/>
            </a:xfrm>
            <a:prstGeom prst="rect">
              <a:avLst/>
            </a:prstGeom>
            <a:no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عديدة الخلايا </a:t>
              </a:r>
            </a:p>
          </p:txBody>
        </p:sp>
        <p:sp>
          <p:nvSpPr>
            <p:cNvPr id="10" name="وسيلة شرح بيضاوية 9"/>
            <p:cNvSpPr/>
            <p:nvPr/>
          </p:nvSpPr>
          <p:spPr>
            <a:xfrm>
              <a:off x="3801872" y="2669969"/>
              <a:ext cx="2160000" cy="1440000"/>
            </a:xfrm>
            <a:prstGeom prst="wedgeRectCallout">
              <a:avLst>
                <a:gd name="adj1" fmla="val -9110"/>
                <a:gd name="adj2" fmla="val -42031"/>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وسيلة شرح بيضاوية 10"/>
            <p:cNvSpPr/>
            <p:nvPr/>
          </p:nvSpPr>
          <p:spPr>
            <a:xfrm>
              <a:off x="807931" y="2671450"/>
              <a:ext cx="2160000" cy="14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3" name="مربع نص 12"/>
            <p:cNvSpPr txBox="1"/>
            <p:nvPr/>
          </p:nvSpPr>
          <p:spPr>
            <a:xfrm>
              <a:off x="5235449" y="4369376"/>
              <a:ext cx="1080000" cy="108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7" name="مستطيل 16"/>
            <p:cNvSpPr/>
            <p:nvPr/>
          </p:nvSpPr>
          <p:spPr>
            <a:xfrm>
              <a:off x="53667" y="5291828"/>
              <a:ext cx="6057897" cy="1200329"/>
            </a:xfrm>
            <a:prstGeom prst="rect">
              <a:avLst/>
            </a:prstGeom>
            <a:solidFill>
              <a:schemeClr val="bg1"/>
            </a:solidFill>
            <a:ln w="38100">
              <a:solidFill>
                <a:schemeClr val="tx1"/>
              </a:solidFill>
            </a:ln>
          </p:spPr>
          <p:txBody>
            <a:bodyPr wrap="square" lIns="91440" tIns="45720" rIns="91440" bIns="45720">
              <a:spAutoFit/>
            </a:bodyPr>
            <a:lstStyle/>
            <a:p>
              <a:pPr algn="ctr"/>
              <a:r>
                <a:rPr lang="ar-SA" sz="3600" b="0" cap="none" spc="0" dirty="0">
                  <a:ln w="0"/>
                  <a:solidFill>
                    <a:srgbClr val="FF0000"/>
                  </a:solidFill>
                  <a:effectLst>
                    <a:outerShdw blurRad="38100" dist="19050" dir="2700000" algn="tl" rotWithShape="0">
                      <a:schemeClr val="dk1">
                        <a:alpha val="40000"/>
                      </a:schemeClr>
                    </a:outerShdw>
                  </a:effectLst>
                </a:rPr>
                <a:t>تختلف الخلايا في أحجامها وأشكالها</a:t>
              </a:r>
              <a:r>
                <a:rPr lang="ar-SA" sz="3600" b="0" cap="none" spc="0" dirty="0">
                  <a:ln w="0"/>
                  <a:solidFill>
                    <a:schemeClr val="accent6">
                      <a:lumMod val="75000"/>
                    </a:schemeClr>
                  </a:solidFill>
                  <a:effectLst>
                    <a:outerShdw blurRad="38100" dist="19050" dir="2700000" algn="tl" rotWithShape="0">
                      <a:schemeClr val="dk1">
                        <a:alpha val="40000"/>
                      </a:schemeClr>
                    </a:outerShdw>
                  </a:effectLst>
                </a:rPr>
                <a:t>.</a:t>
              </a:r>
            </a:p>
            <a:p>
              <a:pPr algn="ctr"/>
              <a:r>
                <a:rPr lang="ar-SA" sz="3600" b="0" cap="none" spc="0" dirty="0">
                  <a:ln w="0"/>
                  <a:solidFill>
                    <a:schemeClr val="accent6">
                      <a:lumMod val="75000"/>
                    </a:schemeClr>
                  </a:solidFill>
                  <a:effectLst>
                    <a:outerShdw blurRad="38100" dist="19050" dir="2700000" algn="tl" rotWithShape="0">
                      <a:schemeClr val="dk1">
                        <a:alpha val="40000"/>
                      </a:schemeClr>
                    </a:outerShdw>
                  </a:effectLst>
                </a:rPr>
                <a:t>لاختلاف وظائفها التي تقوم بها </a:t>
              </a:r>
            </a:p>
          </p:txBody>
        </p:sp>
      </p:grpSp>
      <p:sp>
        <p:nvSpPr>
          <p:cNvPr id="15" name="مستطيل 14">
            <a:extLst>
              <a:ext uri="{FF2B5EF4-FFF2-40B4-BE49-F238E27FC236}">
                <a16:creationId xmlns:a16="http://schemas.microsoft.com/office/drawing/2014/main" id="{19FFE438-0454-42B8-AC16-8F7700EFE89E}"/>
              </a:ext>
            </a:extLst>
          </p:cNvPr>
          <p:cNvSpPr/>
          <p:nvPr/>
        </p:nvSpPr>
        <p:spPr>
          <a:xfrm>
            <a:off x="7226299" y="4825041"/>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الخلية </a:t>
            </a:r>
            <a:r>
              <a:rPr lang="ar-SA" sz="4000" dirty="0">
                <a:ln w="0"/>
                <a:effectLst>
                  <a:outerShdw blurRad="38100" dist="19050" dir="2700000" algn="tl" rotWithShape="0">
                    <a:schemeClr val="dk1">
                      <a:alpha val="40000"/>
                    </a:schemeClr>
                  </a:outerShdw>
                </a:effectLst>
              </a:rPr>
              <a:t>.......................</a:t>
            </a:r>
          </a:p>
          <a:p>
            <a:pPr algn="ctr"/>
            <a:r>
              <a:rPr lang="ar-SA" sz="4000" dirty="0">
                <a:ln w="0"/>
                <a:effectLst>
                  <a:outerShdw blurRad="38100" dist="19050" dir="2700000" algn="tl" rotWithShape="0">
                    <a:schemeClr val="dk1">
                      <a:alpha val="40000"/>
                    </a:schemeClr>
                  </a:outerShdw>
                </a:effectLst>
              </a:rPr>
              <a:t>...............................</a:t>
            </a:r>
            <a:endParaRPr lang="ar-SA" sz="4000" b="0" cap="none" spc="0" dirty="0">
              <a:ln w="0"/>
              <a:effectLst>
                <a:outerShdw blurRad="38100" dist="19050" dir="2700000" algn="tl" rotWithShape="0">
                  <a:schemeClr val="dk1">
                    <a:alpha val="40000"/>
                  </a:schemeClr>
                </a:outerShdw>
              </a:effectLst>
            </a:endParaRPr>
          </a:p>
        </p:txBody>
      </p:sp>
      <p:sp>
        <p:nvSpPr>
          <p:cNvPr id="16" name="وسيلة شرح مستطيلة 7">
            <a:extLst>
              <a:ext uri="{FF2B5EF4-FFF2-40B4-BE49-F238E27FC236}">
                <a16:creationId xmlns:a16="http://schemas.microsoft.com/office/drawing/2014/main" id="{82F135B7-E1A9-4E8F-B001-F2D481CB2358}"/>
              </a:ext>
            </a:extLst>
          </p:cNvPr>
          <p:cNvSpPr/>
          <p:nvPr/>
        </p:nvSpPr>
        <p:spPr>
          <a:xfrm>
            <a:off x="3765935" y="4265639"/>
            <a:ext cx="1348447" cy="707886"/>
          </a:xfrm>
          <a:prstGeom prst="rect">
            <a:avLst/>
          </a:prstGeom>
          <a:noFill/>
          <a:ln w="38100">
            <a:solidFill>
              <a:schemeClr val="tx1"/>
            </a:solidFill>
          </a:ln>
        </p:spPr>
        <p:txBody>
          <a:bodyPr wrap="none" lIns="91440" tIns="45720" rIns="91440" bIns="45720">
            <a:spAutoFit/>
          </a:bodyPr>
          <a:lstStyle/>
          <a:p>
            <a:pPr algn="ctr"/>
            <a:r>
              <a:rPr lang="ar-SA" sz="4000" b="1" cap="none" spc="0" dirty="0">
                <a:ln w="0"/>
                <a:solidFill>
                  <a:srgbClr val="FF0000"/>
                </a:solidFill>
                <a:effectLst>
                  <a:outerShdw blurRad="38100" dist="19050" dir="2700000" algn="tl" rotWithShape="0">
                    <a:schemeClr val="dk1">
                      <a:alpha val="40000"/>
                    </a:schemeClr>
                  </a:outerShdw>
                </a:effectLst>
              </a:rPr>
              <a:t>فسري </a:t>
            </a:r>
          </a:p>
        </p:txBody>
      </p:sp>
      <p:sp>
        <p:nvSpPr>
          <p:cNvPr id="18" name="وسيلة شرح مستطيلة 7">
            <a:extLst>
              <a:ext uri="{FF2B5EF4-FFF2-40B4-BE49-F238E27FC236}">
                <a16:creationId xmlns:a16="http://schemas.microsoft.com/office/drawing/2014/main" id="{21C40D01-A529-4623-BD66-B786123391A2}"/>
              </a:ext>
            </a:extLst>
          </p:cNvPr>
          <p:cNvSpPr/>
          <p:nvPr/>
        </p:nvSpPr>
        <p:spPr>
          <a:xfrm>
            <a:off x="3756594" y="1704772"/>
            <a:ext cx="2375971" cy="707886"/>
          </a:xfrm>
          <a:prstGeom prst="rect">
            <a:avLst/>
          </a:prstGeom>
          <a:solidFill>
            <a:schemeClr val="bg1"/>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الخلية </a:t>
            </a:r>
          </a:p>
        </p:txBody>
      </p:sp>
      <p:sp>
        <p:nvSpPr>
          <p:cNvPr id="19" name="وسيلة شرح مستطيلة 7">
            <a:extLst>
              <a:ext uri="{FF2B5EF4-FFF2-40B4-BE49-F238E27FC236}">
                <a16:creationId xmlns:a16="http://schemas.microsoft.com/office/drawing/2014/main" id="{205EF155-6539-48AE-8913-CD4FE0AA9745}"/>
              </a:ext>
            </a:extLst>
          </p:cNvPr>
          <p:cNvSpPr/>
          <p:nvPr/>
        </p:nvSpPr>
        <p:spPr>
          <a:xfrm>
            <a:off x="788234" y="1669903"/>
            <a:ext cx="2375971" cy="707886"/>
          </a:xfrm>
          <a:prstGeom prst="rect">
            <a:avLst/>
          </a:prstGeom>
          <a:solidFill>
            <a:schemeClr val="bg1"/>
          </a:solidFill>
          <a:ln w="38100">
            <a:solidFill>
              <a:schemeClr val="tx1"/>
            </a:solidFill>
          </a:ln>
        </p:spPr>
        <p:txBody>
          <a:bodyPr wrap="non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 الخلية </a:t>
            </a:r>
          </a:p>
        </p:txBody>
      </p:sp>
      <p:sp>
        <p:nvSpPr>
          <p:cNvPr id="20" name="مستطيل 19">
            <a:extLst>
              <a:ext uri="{FF2B5EF4-FFF2-40B4-BE49-F238E27FC236}">
                <a16:creationId xmlns:a16="http://schemas.microsoft.com/office/drawing/2014/main" id="{8D947C7F-430D-4E1E-995E-6FEE5844443A}"/>
              </a:ext>
            </a:extLst>
          </p:cNvPr>
          <p:cNvSpPr/>
          <p:nvPr/>
        </p:nvSpPr>
        <p:spPr>
          <a:xfrm>
            <a:off x="109116" y="5094243"/>
            <a:ext cx="6057897" cy="1200329"/>
          </a:xfrm>
          <a:prstGeom prst="rect">
            <a:avLst/>
          </a:prstGeom>
          <a:solidFill>
            <a:schemeClr val="bg1"/>
          </a:solidFill>
          <a:ln w="38100">
            <a:solidFill>
              <a:schemeClr val="tx1"/>
            </a:solidFill>
          </a:ln>
        </p:spPr>
        <p:txBody>
          <a:bodyPr wrap="square" lIns="91440" tIns="45720" rIns="91440" bIns="45720">
            <a:spAutoFit/>
          </a:bodyPr>
          <a:lstStyle/>
          <a:p>
            <a:pPr algn="ctr"/>
            <a:r>
              <a:rPr lang="ar-SA" sz="3600" b="0" cap="none" spc="0" dirty="0">
                <a:ln w="0"/>
                <a:solidFill>
                  <a:srgbClr val="FF0000"/>
                </a:solidFill>
                <a:effectLst>
                  <a:outerShdw blurRad="38100" dist="19050" dir="2700000" algn="tl" rotWithShape="0">
                    <a:schemeClr val="dk1">
                      <a:alpha val="40000"/>
                    </a:schemeClr>
                  </a:outerShdw>
                </a:effectLst>
              </a:rPr>
              <a:t>تختلف الخلايا في أحجامها وأشكالها</a:t>
            </a:r>
            <a:r>
              <a:rPr lang="ar-SA" sz="3600" b="0" cap="none" spc="0" dirty="0">
                <a:ln w="0"/>
                <a:solidFill>
                  <a:schemeClr val="accent6">
                    <a:lumMod val="75000"/>
                  </a:schemeClr>
                </a:solidFill>
                <a:effectLst>
                  <a:outerShdw blurRad="38100" dist="19050" dir="2700000" algn="tl" rotWithShape="0">
                    <a:schemeClr val="dk1">
                      <a:alpha val="40000"/>
                    </a:schemeClr>
                  </a:outerShdw>
                </a:effectLst>
              </a:rPr>
              <a:t>.</a:t>
            </a:r>
          </a:p>
          <a:p>
            <a:pPr algn="ctr"/>
            <a:r>
              <a:rPr lang="ar-SA" sz="3600" b="0" cap="none" spc="0" dirty="0">
                <a:ln w="0"/>
                <a:solidFill>
                  <a:schemeClr val="accent6">
                    <a:lumMod val="75000"/>
                  </a:schemeClr>
                </a:solidFill>
                <a:effectLst>
                  <a:outerShdw blurRad="38100" dist="19050" dir="2700000" algn="tl" rotWithShape="0">
                    <a:schemeClr val="dk1">
                      <a:alpha val="40000"/>
                    </a:schemeClr>
                  </a:outerShdw>
                </a:effectLst>
              </a:rPr>
              <a:t>............................................</a:t>
            </a:r>
          </a:p>
        </p:txBody>
      </p:sp>
      <p:sp>
        <p:nvSpPr>
          <p:cNvPr id="7" name="قوس كبير أيسر 6">
            <a:extLst>
              <a:ext uri="{FF2B5EF4-FFF2-40B4-BE49-F238E27FC236}">
                <a16:creationId xmlns:a16="http://schemas.microsoft.com/office/drawing/2014/main" id="{413139B2-6352-4711-AF1E-01A3BF944CAD}"/>
              </a:ext>
            </a:extLst>
          </p:cNvPr>
          <p:cNvSpPr/>
          <p:nvPr/>
        </p:nvSpPr>
        <p:spPr>
          <a:xfrm rot="5400000">
            <a:off x="3292914" y="129422"/>
            <a:ext cx="280970" cy="2558561"/>
          </a:xfrm>
          <a:prstGeom prst="leftBrac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Tree>
    <p:extLst>
      <p:ext uri="{BB962C8B-B14F-4D97-AF65-F5344CB8AC3E}">
        <p14:creationId xmlns:p14="http://schemas.microsoft.com/office/powerpoint/2010/main" val="7479111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grpId="0" nodeType="clickEffect">
                                  <p:stCondLst>
                                    <p:cond delay="0"/>
                                  </p:stCondLst>
                                  <p:childTnLst>
                                    <p:animEffect transition="out" filter="wipe(right)">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2" fill="hold" grpId="0" nodeType="clickEffect">
                                  <p:stCondLst>
                                    <p:cond delay="0"/>
                                  </p:stCondLst>
                                  <p:childTnLst>
                                    <p:animEffect transition="out" filter="wipe(right)">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C6F0"/>
        </a:solidFill>
        <a:effectLst/>
      </p:bgPr>
    </p:bg>
    <p:spTree>
      <p:nvGrpSpPr>
        <p:cNvPr id="1" name=""/>
        <p:cNvGrpSpPr/>
        <p:nvPr/>
      </p:nvGrpSpPr>
      <p:grpSpPr>
        <a:xfrm>
          <a:off x="0" y="0"/>
          <a:ext cx="0" cy="0"/>
          <a:chOff x="0" y="0"/>
          <a:chExt cx="0" cy="0"/>
        </a:xfrm>
      </p:grpSpPr>
      <p:pic>
        <p:nvPicPr>
          <p:cNvPr id="2050" name="Picture 2" descr="ØµÙØ±Ø© Ø°Ø§Øª ØµÙØ©">
            <a:extLst>
              <a:ext uri="{FF2B5EF4-FFF2-40B4-BE49-F238E27FC236}">
                <a16:creationId xmlns:a16="http://schemas.microsoft.com/office/drawing/2014/main" id="{46EC5B99-F68F-4223-8920-F2992BD4EA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169"/>
          <a:stretch/>
        </p:blipFill>
        <p:spPr bwMode="auto">
          <a:xfrm>
            <a:off x="4033579" y="0"/>
            <a:ext cx="8158421" cy="5458265"/>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a:extLst>
              <a:ext uri="{FF2B5EF4-FFF2-40B4-BE49-F238E27FC236}">
                <a16:creationId xmlns:a16="http://schemas.microsoft.com/office/drawing/2014/main" id="{B166CA27-484D-40A7-8E60-C31F95987C1B}"/>
              </a:ext>
            </a:extLst>
          </p:cNvPr>
          <p:cNvSpPr/>
          <p:nvPr/>
        </p:nvSpPr>
        <p:spPr>
          <a:xfrm>
            <a:off x="2162014" y="3766625"/>
            <a:ext cx="7558479" cy="2646878"/>
          </a:xfrm>
          <a:prstGeom prst="rect">
            <a:avLst/>
          </a:prstGeom>
          <a:noFill/>
        </p:spPr>
        <p:txBody>
          <a:bodyPr wrap="none" lIns="91440" tIns="45720" rIns="91440" bIns="45720">
            <a:spAutoFit/>
          </a:bodyPr>
          <a:lstStyle/>
          <a:p>
            <a:pPr algn="ctr"/>
            <a:r>
              <a:rPr lang="ar-SA" sz="16600" b="1" cap="none" spc="0" dirty="0">
                <a:ln w="13462">
                  <a:solidFill>
                    <a:schemeClr val="bg1"/>
                  </a:solidFill>
                  <a:prstDash val="solid"/>
                </a:ln>
                <a:effectLst>
                  <a:outerShdw blurRad="60007" dist="200025" dir="15000000" sy="30000" kx="-1800000" algn="bl" rotWithShape="0">
                    <a:prstClr val="black">
                      <a:alpha val="32000"/>
                    </a:prstClr>
                  </a:outerShdw>
                </a:effectLst>
                <a:cs typeface="DecoType Naskh Variants" panose="02010400000000000000" pitchFamily="2" charset="-78"/>
              </a:rPr>
              <a:t>دراسة الحياة </a:t>
            </a:r>
          </a:p>
        </p:txBody>
      </p:sp>
    </p:spTree>
    <p:extLst>
      <p:ext uri="{BB962C8B-B14F-4D97-AF65-F5344CB8AC3E}">
        <p14:creationId xmlns:p14="http://schemas.microsoft.com/office/powerpoint/2010/main" val="597484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186035"/>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643471" y="1155323"/>
            <a:ext cx="3960000"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vert="horz"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إظهار التنظيم (</a:t>
            </a:r>
            <a:r>
              <a:rPr lang="ar-SA" sz="3600" dirty="0" err="1">
                <a:ln w="0"/>
                <a:effectLst>
                  <a:outerShdw blurRad="38100" dist="19050" dir="2700000" algn="tl" rotWithShape="0">
                    <a:schemeClr val="dk1">
                      <a:alpha val="40000"/>
                    </a:schemeClr>
                  </a:outerShdw>
                </a:effectLst>
              </a:rPr>
              <a:t>التعضي</a:t>
            </a:r>
            <a:r>
              <a:rPr lang="ar-SA" sz="3600" dirty="0">
                <a:ln w="0"/>
                <a:effectLst>
                  <a:outerShdw blurRad="38100" dist="19050" dir="2700000" algn="tl" rotWithShape="0">
                    <a:schemeClr val="dk1">
                      <a:alpha val="40000"/>
                    </a:schemeClr>
                  </a:outerShdw>
                </a:effectLst>
              </a:rPr>
              <a:t>)</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83471" y="5011144"/>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العضو </a:t>
            </a:r>
            <a:r>
              <a:rPr lang="ar-SA" sz="4000" dirty="0">
                <a:ln w="0"/>
                <a:effectLst>
                  <a:outerShdw blurRad="38100" dist="19050" dir="2700000" algn="tl" rotWithShape="0">
                    <a:schemeClr val="dk1">
                      <a:alpha val="40000"/>
                    </a:schemeClr>
                  </a:outerShdw>
                </a:effectLst>
              </a:rPr>
              <a:t>هي جزء من الكائن الحي يقوم بوظائف محددة </a:t>
            </a:r>
            <a:endParaRPr lang="ar-SA" sz="4000" b="0" cap="none" spc="0" dirty="0">
              <a:ln w="0"/>
              <a:effectLst>
                <a:outerShdw blurRad="38100" dist="19050" dir="2700000" algn="tl" rotWithShape="0">
                  <a:schemeClr val="dk1">
                    <a:alpha val="40000"/>
                  </a:schemeClr>
                </a:outerShdw>
              </a:effectLst>
            </a:endParaRPr>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71" y="2050942"/>
            <a:ext cx="3960000" cy="2694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مستطيل 14"/>
          <p:cNvSpPr/>
          <p:nvPr/>
        </p:nvSpPr>
        <p:spPr>
          <a:xfrm>
            <a:off x="278049" y="321260"/>
            <a:ext cx="6480000" cy="584775"/>
          </a:xfrm>
          <a:prstGeom prst="rect">
            <a:avLst/>
          </a:prstGeom>
          <a:solidFill>
            <a:srgbClr val="A3BA29"/>
          </a:solidFill>
        </p:spPr>
        <p:txBody>
          <a:bodyPr wrap="square" lIns="91440" tIns="45720" rIns="91440" bIns="45720">
            <a:spAutoFit/>
          </a:bodyPr>
          <a:lstStyle/>
          <a:p>
            <a:pPr algn="ctr"/>
            <a:r>
              <a:rPr lang="ar-SA" sz="3200" b="0" cap="none" spc="0" dirty="0">
                <a:ln w="0">
                  <a:solidFill>
                    <a:schemeClr val="bg1"/>
                  </a:solidFill>
                </a:ln>
                <a:solidFill>
                  <a:schemeClr val="bg1"/>
                </a:solidFill>
              </a:rPr>
              <a:t>أكملي</a:t>
            </a:r>
            <a:r>
              <a:rPr lang="ar-SA" sz="3200" b="0" cap="none" spc="0" dirty="0">
                <a:ln w="0">
                  <a:solidFill>
                    <a:schemeClr val="bg1"/>
                  </a:solidFill>
                </a:ln>
                <a:solidFill>
                  <a:schemeClr val="bg1"/>
                </a:solidFill>
                <a:effectLst>
                  <a:outerShdw blurRad="38100" dist="19050" dir="2700000" algn="tl" rotWithShape="0">
                    <a:schemeClr val="dk1">
                      <a:alpha val="40000"/>
                    </a:schemeClr>
                  </a:outerShdw>
                </a:effectLst>
              </a:rPr>
              <a:t>:</a:t>
            </a:r>
            <a:r>
              <a:rPr lang="ar-SA" sz="3200" b="0" cap="none" spc="0" dirty="0">
                <a:ln w="0"/>
                <a:solidFill>
                  <a:schemeClr val="bg1"/>
                </a:solidFill>
                <a:effectLst>
                  <a:outerShdw blurRad="38100" dist="19050" dir="2700000" algn="tl" rotWithShape="0">
                    <a:schemeClr val="dk1">
                      <a:alpha val="40000"/>
                    </a:schemeClr>
                  </a:outerShdw>
                </a:effectLst>
              </a:rPr>
              <a:t> </a:t>
            </a:r>
            <a:r>
              <a:rPr lang="ar-SA" sz="3200" b="1" cap="none" spc="0" dirty="0">
                <a:ln w="0"/>
                <a:solidFill>
                  <a:schemeClr val="bg1"/>
                </a:solidFill>
                <a:effectLst>
                  <a:outerShdw blurRad="38100" dist="19050" dir="2700000" algn="tl" rotWithShape="0">
                    <a:schemeClr val="dk1">
                      <a:alpha val="40000"/>
                    </a:schemeClr>
                  </a:outerShdw>
                </a:effectLst>
              </a:rPr>
              <a:t>المخطط السهمي التالي مستعينة بالصور </a:t>
            </a:r>
          </a:p>
        </p:txBody>
      </p:sp>
      <p:sp>
        <p:nvSpPr>
          <p:cNvPr id="20" name="مستطيل 19">
            <a:extLst>
              <a:ext uri="{FF2B5EF4-FFF2-40B4-BE49-F238E27FC236}">
                <a16:creationId xmlns:a16="http://schemas.microsoft.com/office/drawing/2014/main" id="{C42FC58D-8DBB-4AC1-8D70-EA785316AEC2}"/>
              </a:ext>
            </a:extLst>
          </p:cNvPr>
          <p:cNvSpPr/>
          <p:nvPr/>
        </p:nvSpPr>
        <p:spPr>
          <a:xfrm>
            <a:off x="7297539" y="5010909"/>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العضو </a:t>
            </a:r>
            <a:r>
              <a:rPr lang="ar-SA" sz="4000" dirty="0">
                <a:ln w="0"/>
                <a:effectLst>
                  <a:outerShdw blurRad="38100" dist="19050" dir="2700000" algn="tl" rotWithShape="0">
                    <a:schemeClr val="dk1">
                      <a:alpha val="40000"/>
                    </a:schemeClr>
                  </a:outerShdw>
                </a:effectLst>
              </a:rPr>
              <a:t>.......................</a:t>
            </a:r>
          </a:p>
          <a:p>
            <a:pPr algn="ctr"/>
            <a:r>
              <a:rPr lang="ar-SA" sz="4000" b="0" cap="none" spc="0" dirty="0">
                <a:ln w="0"/>
                <a:effectLst>
                  <a:outerShdw blurRad="38100" dist="19050" dir="2700000" algn="tl" rotWithShape="0">
                    <a:schemeClr val="dk1">
                      <a:alpha val="40000"/>
                    </a:schemeClr>
                  </a:outerShdw>
                </a:effectLst>
              </a:rPr>
              <a:t>...............................</a:t>
            </a:r>
          </a:p>
        </p:txBody>
      </p:sp>
      <p:graphicFrame>
        <p:nvGraphicFramePr>
          <p:cNvPr id="6" name="رسم تخطيطي 5">
            <a:extLst>
              <a:ext uri="{FF2B5EF4-FFF2-40B4-BE49-F238E27FC236}">
                <a16:creationId xmlns:a16="http://schemas.microsoft.com/office/drawing/2014/main" id="{F4959BDB-AC78-4C60-A9D1-D63958E1AEEB}"/>
              </a:ext>
            </a:extLst>
          </p:cNvPr>
          <p:cNvGraphicFramePr/>
          <p:nvPr>
            <p:extLst>
              <p:ext uri="{D42A27DB-BD31-4B8C-83A1-F6EECF244321}">
                <p14:modId xmlns:p14="http://schemas.microsoft.com/office/powerpoint/2010/main" val="2192012029"/>
              </p:ext>
            </p:extLst>
          </p:nvPr>
        </p:nvGraphicFramePr>
        <p:xfrm>
          <a:off x="228529" y="613647"/>
          <a:ext cx="6291563" cy="3331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رسم تخطيطي 28">
            <a:extLst>
              <a:ext uri="{FF2B5EF4-FFF2-40B4-BE49-F238E27FC236}">
                <a16:creationId xmlns:a16="http://schemas.microsoft.com/office/drawing/2014/main" id="{79516C93-2911-4FEC-9DE3-BBA7AF1EF8F3}"/>
              </a:ext>
            </a:extLst>
          </p:cNvPr>
          <p:cNvGraphicFramePr/>
          <p:nvPr>
            <p:extLst>
              <p:ext uri="{D42A27DB-BD31-4B8C-83A1-F6EECF244321}">
                <p14:modId xmlns:p14="http://schemas.microsoft.com/office/powerpoint/2010/main" val="2902610111"/>
              </p:ext>
            </p:extLst>
          </p:nvPr>
        </p:nvGraphicFramePr>
        <p:xfrm>
          <a:off x="1299359" y="3762445"/>
          <a:ext cx="4437380" cy="24643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مستطيل 8">
            <a:extLst>
              <a:ext uri="{FF2B5EF4-FFF2-40B4-BE49-F238E27FC236}">
                <a16:creationId xmlns:a16="http://schemas.microsoft.com/office/drawing/2014/main" id="{D0631E3A-520A-4E15-96DE-4BF1DA2F359B}"/>
              </a:ext>
            </a:extLst>
          </p:cNvPr>
          <p:cNvSpPr/>
          <p:nvPr/>
        </p:nvSpPr>
        <p:spPr>
          <a:xfrm>
            <a:off x="2856867" y="2050942"/>
            <a:ext cx="1322363" cy="584775"/>
          </a:xfrm>
          <a:prstGeom prst="rect">
            <a:avLst/>
          </a:prstGeom>
          <a:solidFill>
            <a:srgbClr val="16E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a:t>
            </a:r>
          </a:p>
        </p:txBody>
      </p:sp>
      <p:sp>
        <p:nvSpPr>
          <p:cNvPr id="31" name="مستطيل 30">
            <a:extLst>
              <a:ext uri="{FF2B5EF4-FFF2-40B4-BE49-F238E27FC236}">
                <a16:creationId xmlns:a16="http://schemas.microsoft.com/office/drawing/2014/main" id="{193AD8F2-9EDD-4199-8425-3646CD5A3B20}"/>
              </a:ext>
            </a:extLst>
          </p:cNvPr>
          <p:cNvSpPr/>
          <p:nvPr/>
        </p:nvSpPr>
        <p:spPr>
          <a:xfrm>
            <a:off x="5098237" y="2064012"/>
            <a:ext cx="1322363" cy="584775"/>
          </a:xfrm>
          <a:prstGeom prst="rect">
            <a:avLst/>
          </a:prstGeom>
          <a:solidFill>
            <a:srgbClr val="5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a:t>
            </a:r>
          </a:p>
        </p:txBody>
      </p:sp>
      <p:sp>
        <p:nvSpPr>
          <p:cNvPr id="32" name="مستطيل 31">
            <a:extLst>
              <a:ext uri="{FF2B5EF4-FFF2-40B4-BE49-F238E27FC236}">
                <a16:creationId xmlns:a16="http://schemas.microsoft.com/office/drawing/2014/main" id="{5F584297-6F4E-4A07-AEC7-23573B33BAB5}"/>
              </a:ext>
            </a:extLst>
          </p:cNvPr>
          <p:cNvSpPr/>
          <p:nvPr/>
        </p:nvSpPr>
        <p:spPr>
          <a:xfrm>
            <a:off x="1789984" y="4745836"/>
            <a:ext cx="1322363" cy="584775"/>
          </a:xfrm>
          <a:prstGeom prst="rect">
            <a:avLst/>
          </a:prstGeom>
          <a:solidFill>
            <a:srgbClr val="F38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a:t>
            </a:r>
          </a:p>
        </p:txBody>
      </p:sp>
      <p:sp>
        <p:nvSpPr>
          <p:cNvPr id="33" name="مستطيل 32">
            <a:extLst>
              <a:ext uri="{FF2B5EF4-FFF2-40B4-BE49-F238E27FC236}">
                <a16:creationId xmlns:a16="http://schemas.microsoft.com/office/drawing/2014/main" id="{0A314D7E-4954-4553-A22C-D0D623384647}"/>
              </a:ext>
            </a:extLst>
          </p:cNvPr>
          <p:cNvSpPr/>
          <p:nvPr/>
        </p:nvSpPr>
        <p:spPr>
          <a:xfrm>
            <a:off x="4235502" y="4783014"/>
            <a:ext cx="1322363" cy="421565"/>
          </a:xfrm>
          <a:prstGeom prst="rect">
            <a:avLst/>
          </a:prstGeom>
          <a:solidFill>
            <a:srgbClr val="AB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b="1" dirty="0"/>
              <a:t>.................</a:t>
            </a:r>
          </a:p>
        </p:txBody>
      </p:sp>
    </p:spTree>
    <p:extLst>
      <p:ext uri="{BB962C8B-B14F-4D97-AF65-F5344CB8AC3E}">
        <p14:creationId xmlns:p14="http://schemas.microsoft.com/office/powerpoint/2010/main" val="304256295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5" fill="hold" grpId="0" nodeType="clickEffect">
                                  <p:stCondLst>
                                    <p:cond delay="0"/>
                                  </p:stCondLst>
                                  <p:childTnLst>
                                    <p:animEffect transition="out" filter="randombar(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5" fill="hold" grpId="0" nodeType="clickEffect">
                                  <p:stCondLst>
                                    <p:cond delay="0"/>
                                  </p:stCondLst>
                                  <p:childTnLst>
                                    <p:animEffect transition="out" filter="randombar(vertic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5" fill="hold" grpId="0" nodeType="clickEffect">
                                  <p:stCondLst>
                                    <p:cond delay="0"/>
                                  </p:stCondLst>
                                  <p:childTnLst>
                                    <p:animEffect transition="out" filter="randombar(vertical)">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5" fill="hold" grpId="0" nodeType="clickEffect">
                                  <p:stCondLst>
                                    <p:cond delay="0"/>
                                  </p:stCondLst>
                                  <p:childTnLst>
                                    <p:animEffect transition="out" filter="randombar(vertical)">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20"/>
                                        </p:tgtEl>
                                      </p:cBhvr>
                                    </p:animEffect>
                                    <p:set>
                                      <p:cBhvr>
                                        <p:cTn id="2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animBg="1"/>
      <p:bldP spid="31"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643471" y="1170733"/>
            <a:ext cx="3960000"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النمو</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26299" y="4818434"/>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النمو  </a:t>
            </a:r>
          </a:p>
          <a:p>
            <a:pPr algn="ctr"/>
            <a:r>
              <a:rPr lang="ar-SA" sz="4000" dirty="0">
                <a:ln w="0"/>
                <a:effectLst>
                  <a:outerShdw blurRad="38100" dist="19050" dir="2700000" algn="tl" rotWithShape="0">
                    <a:schemeClr val="dk1">
                      <a:alpha val="40000"/>
                    </a:schemeClr>
                  </a:outerShdw>
                </a:effectLst>
              </a:rPr>
              <a:t>هو الزيادة في كتلة الفرد</a:t>
            </a:r>
            <a:endParaRPr lang="ar-SA" sz="4000" b="0" cap="none" spc="0" dirty="0">
              <a:ln w="0"/>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rotWithShape="1">
          <a:blip r:embed="rId2">
            <a:extLst>
              <a:ext uri="{28A0092B-C50C-407E-A947-70E740481C1C}">
                <a14:useLocalDpi xmlns:a14="http://schemas.microsoft.com/office/drawing/2010/main" val="0"/>
              </a:ext>
            </a:extLst>
          </a:blip>
          <a:srcRect t="9251" b="19401"/>
          <a:stretch/>
        </p:blipFill>
        <p:spPr>
          <a:xfrm>
            <a:off x="7643471" y="2143317"/>
            <a:ext cx="3960000" cy="2313581"/>
          </a:xfrm>
          <a:prstGeom prst="rect">
            <a:avLst/>
          </a:prstGeom>
          <a:ln>
            <a:noFill/>
          </a:ln>
          <a:effectLst/>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67" y="1061484"/>
            <a:ext cx="1782594" cy="2063079"/>
          </a:xfrm>
          <a:prstGeom prst="rect">
            <a:avLst/>
          </a:prstGeom>
          <a:ln>
            <a:noFill/>
          </a:ln>
          <a:effectLst>
            <a:outerShdw blurRad="292100" dist="139700" dir="2700000" algn="tl" rotWithShape="0">
              <a:srgbClr val="333333">
                <a:alpha val="65000"/>
              </a:srgbClr>
            </a:outerShdw>
          </a:effectLst>
        </p:spPr>
      </p:pic>
      <p:sp>
        <p:nvSpPr>
          <p:cNvPr id="8" name="مستطيل 7"/>
          <p:cNvSpPr/>
          <p:nvPr/>
        </p:nvSpPr>
        <p:spPr>
          <a:xfrm>
            <a:off x="871620" y="145536"/>
            <a:ext cx="5480988" cy="584775"/>
          </a:xfrm>
          <a:prstGeom prst="rect">
            <a:avLst/>
          </a:prstGeom>
          <a:noFill/>
          <a:ln w="38100">
            <a:solidFill>
              <a:schemeClr val="accent6">
                <a:lumMod val="60000"/>
                <a:lumOff val="40000"/>
              </a:schemeClr>
            </a:solidFill>
          </a:ln>
        </p:spPr>
        <p:txBody>
          <a:bodyPr wrap="none" lIns="91440" tIns="45720" rIns="91440" bIns="45720">
            <a:spAutoFit/>
          </a:bodyPr>
          <a:lstStyle/>
          <a:p>
            <a:pPr algn="ctr"/>
            <a:r>
              <a:rPr lang="ar-SA" sz="3200" b="0" cap="none" spc="0" dirty="0">
                <a:ln w="0"/>
                <a:solidFill>
                  <a:srgbClr val="FF0000"/>
                </a:solidFill>
                <a:effectLst>
                  <a:outerShdw blurRad="38100" dist="19050" dir="2700000" algn="tl" rotWithShape="0">
                    <a:schemeClr val="dk1">
                      <a:alpha val="40000"/>
                    </a:schemeClr>
                  </a:outerShdw>
                </a:effectLst>
              </a:rPr>
              <a:t>اختاري الإجابة الصحيحة في كل مما يلي</a:t>
            </a:r>
          </a:p>
        </p:txBody>
      </p:sp>
      <p:sp>
        <p:nvSpPr>
          <p:cNvPr id="9" name="مستطيل 8"/>
          <p:cNvSpPr/>
          <p:nvPr/>
        </p:nvSpPr>
        <p:spPr>
          <a:xfrm>
            <a:off x="2025748" y="816240"/>
            <a:ext cx="4650819" cy="2308324"/>
          </a:xfrm>
          <a:prstGeom prst="rect">
            <a:avLst/>
          </a:prstGeom>
          <a:noFill/>
          <a:ln w="38100">
            <a:solidFill>
              <a:srgbClr val="DECA88"/>
            </a:solidFill>
          </a:ln>
        </p:spPr>
        <p:txBody>
          <a:bodyPr wrap="square" lIns="91440" tIns="45720" rIns="91440" bIns="45720">
            <a:spAutoFit/>
          </a:bodyPr>
          <a:lstStyle/>
          <a:p>
            <a:r>
              <a:rPr lang="ar-SA" sz="2400" b="0" cap="none" spc="0" dirty="0">
                <a:ln w="0"/>
                <a:solidFill>
                  <a:schemeClr val="tx1"/>
                </a:solidFill>
                <a:effectLst>
                  <a:outerShdw blurRad="38100" dist="19050" dir="2700000" algn="tl" rotWithShape="0">
                    <a:schemeClr val="dk1">
                      <a:alpha val="40000"/>
                    </a:schemeClr>
                  </a:outerShdw>
                </a:effectLst>
              </a:rPr>
              <a:t>أ-في كثير من المخلوقات المتعددة الخلايا يحدث النمو ب</a:t>
            </a:r>
          </a:p>
          <a:p>
            <a:r>
              <a:rPr lang="ar-SA" sz="2400" dirty="0">
                <a:ln w="0"/>
                <a:effectLst>
                  <a:outerShdw blurRad="38100" dist="19050" dir="2700000" algn="tl" rotWithShape="0">
                    <a:schemeClr val="dk1">
                      <a:alpha val="40000"/>
                    </a:schemeClr>
                  </a:outerShdw>
                </a:effectLst>
              </a:rPr>
              <a:t>1-بتخزين كمية أكبر من الغذاء داخل أجسامها </a:t>
            </a:r>
          </a:p>
          <a:p>
            <a:r>
              <a:rPr lang="ar-SA" sz="2400" b="0" cap="none" spc="0" dirty="0">
                <a:ln w="0"/>
                <a:solidFill>
                  <a:schemeClr val="tx1"/>
                </a:solidFill>
                <a:effectLst>
                  <a:outerShdw blurRad="38100" dist="19050" dir="2700000" algn="tl" rotWithShape="0">
                    <a:schemeClr val="dk1">
                      <a:alpha val="40000"/>
                    </a:schemeClr>
                  </a:outerShdw>
                </a:effectLst>
              </a:rPr>
              <a:t>2-بتكوين خلايا جديدة</a:t>
            </a:r>
          </a:p>
          <a:p>
            <a:r>
              <a:rPr lang="ar-SA" sz="2400" dirty="0">
                <a:ln w="0"/>
                <a:effectLst>
                  <a:outerShdw blurRad="38100" dist="19050" dir="2700000" algn="tl" rotWithShape="0">
                    <a:schemeClr val="dk1">
                      <a:alpha val="40000"/>
                    </a:schemeClr>
                  </a:outerShdw>
                </a:effectLst>
              </a:rPr>
              <a:t>3-بتكوين أعضاء جديدة  </a:t>
            </a:r>
          </a:p>
          <a:p>
            <a:r>
              <a:rPr lang="ar-SA" sz="2400" b="0" cap="none" spc="0" dirty="0">
                <a:ln w="0"/>
                <a:solidFill>
                  <a:schemeClr val="tx1"/>
                </a:solidFill>
                <a:effectLst>
                  <a:outerShdw blurRad="38100" dist="19050" dir="2700000" algn="tl" rotWithShape="0">
                    <a:schemeClr val="dk1">
                      <a:alpha val="40000"/>
                    </a:schemeClr>
                  </a:outerShdw>
                </a:effectLst>
              </a:rPr>
              <a:t>4-بتكوين تراكيب جديدة في الخلية</a:t>
            </a:r>
          </a:p>
        </p:txBody>
      </p:sp>
      <p:sp>
        <p:nvSpPr>
          <p:cNvPr id="10" name="مستطيل 9"/>
          <p:cNvSpPr/>
          <p:nvPr/>
        </p:nvSpPr>
        <p:spPr>
          <a:xfrm>
            <a:off x="2024703" y="3221355"/>
            <a:ext cx="4680000" cy="2308324"/>
          </a:xfrm>
          <a:prstGeom prst="rect">
            <a:avLst/>
          </a:prstGeom>
          <a:noFill/>
          <a:ln w="38100">
            <a:solidFill>
              <a:srgbClr val="DECA88"/>
            </a:solidFill>
          </a:ln>
        </p:spPr>
        <p:txBody>
          <a:bodyPr wrap="square" lIns="91440" tIns="45720" rIns="91440" bIns="45720">
            <a:spAutoFit/>
          </a:bodyPr>
          <a:lstStyle/>
          <a:p>
            <a:r>
              <a:rPr lang="ar-SA" sz="2400" b="0" cap="none" spc="0" dirty="0">
                <a:ln w="0"/>
                <a:solidFill>
                  <a:schemeClr val="tx1"/>
                </a:solidFill>
                <a:effectLst>
                  <a:outerShdw blurRad="38100" dist="19050" dir="2700000" algn="tl" rotWithShape="0">
                    <a:schemeClr val="dk1">
                      <a:alpha val="40000"/>
                    </a:schemeClr>
                  </a:outerShdw>
                </a:effectLst>
              </a:rPr>
              <a:t>أ-في كثير من المخلوقات الوحيدة الخلية كالبكتيريا  يحدث النمو ب</a:t>
            </a:r>
          </a:p>
          <a:p>
            <a:r>
              <a:rPr lang="ar-SA" sz="2400" dirty="0">
                <a:ln w="0"/>
                <a:effectLst>
                  <a:outerShdw blurRad="38100" dist="19050" dir="2700000" algn="tl" rotWithShape="0">
                    <a:schemeClr val="dk1">
                      <a:alpha val="40000"/>
                    </a:schemeClr>
                  </a:outerShdw>
                </a:effectLst>
              </a:rPr>
              <a:t>1-بتخزين كمية أكبر من الغذاء داخل أجسامها </a:t>
            </a:r>
          </a:p>
          <a:p>
            <a:r>
              <a:rPr lang="ar-SA" sz="2400" b="0" cap="none" spc="0" dirty="0">
                <a:ln w="0"/>
                <a:solidFill>
                  <a:schemeClr val="tx1"/>
                </a:solidFill>
                <a:effectLst>
                  <a:outerShdw blurRad="38100" dist="19050" dir="2700000" algn="tl" rotWithShape="0">
                    <a:schemeClr val="dk1">
                      <a:alpha val="40000"/>
                    </a:schemeClr>
                  </a:outerShdw>
                </a:effectLst>
              </a:rPr>
              <a:t>2-بتكوين خلايا جديدة</a:t>
            </a:r>
          </a:p>
          <a:p>
            <a:r>
              <a:rPr lang="ar-SA" sz="2400" dirty="0">
                <a:ln w="0"/>
                <a:effectLst>
                  <a:outerShdw blurRad="38100" dist="19050" dir="2700000" algn="tl" rotWithShape="0">
                    <a:schemeClr val="dk1">
                      <a:alpha val="40000"/>
                    </a:schemeClr>
                  </a:outerShdw>
                </a:effectLst>
              </a:rPr>
              <a:t>3-بتكوين أعضاء جديدة  </a:t>
            </a:r>
          </a:p>
          <a:p>
            <a:r>
              <a:rPr lang="ar-SA" sz="2400" b="0" cap="none" spc="0" dirty="0">
                <a:ln w="0"/>
                <a:solidFill>
                  <a:schemeClr val="tx1"/>
                </a:solidFill>
                <a:effectLst>
                  <a:outerShdw blurRad="38100" dist="19050" dir="2700000" algn="tl" rotWithShape="0">
                    <a:schemeClr val="dk1">
                      <a:alpha val="40000"/>
                    </a:schemeClr>
                  </a:outerShdw>
                </a:effectLst>
              </a:rPr>
              <a:t>4-بتكوين تراكيب جديدة في الخلية </a:t>
            </a:r>
          </a:p>
        </p:txBody>
      </p:sp>
      <p:pic>
        <p:nvPicPr>
          <p:cNvPr id="11" name="صورة 10"/>
          <p:cNvPicPr>
            <a:picLocks noChangeAspect="1"/>
          </p:cNvPicPr>
          <p:nvPr/>
        </p:nvPicPr>
        <p:blipFill rotWithShape="1">
          <a:blip r:embed="rId4">
            <a:extLst>
              <a:ext uri="{28A0092B-C50C-407E-A947-70E740481C1C}">
                <a14:useLocalDpi xmlns:a14="http://schemas.microsoft.com/office/drawing/2010/main" val="0"/>
              </a:ext>
            </a:extLst>
          </a:blip>
          <a:srcRect l="58809" t="48278"/>
          <a:stretch/>
        </p:blipFill>
        <p:spPr>
          <a:xfrm>
            <a:off x="232011" y="3221355"/>
            <a:ext cx="1667127" cy="2223239"/>
          </a:xfrm>
          <a:prstGeom prst="rect">
            <a:avLst/>
          </a:prstGeom>
          <a:ln>
            <a:noFill/>
          </a:ln>
          <a:effectLst>
            <a:outerShdw blurRad="292100" dist="139700" dir="2700000" algn="tl" rotWithShape="0">
              <a:srgbClr val="333333">
                <a:alpha val="65000"/>
              </a:srgbClr>
            </a:outerShdw>
          </a:effectLst>
        </p:spPr>
      </p:pic>
      <p:sp>
        <p:nvSpPr>
          <p:cNvPr id="12" name="مستطيل 11"/>
          <p:cNvSpPr/>
          <p:nvPr/>
        </p:nvSpPr>
        <p:spPr>
          <a:xfrm>
            <a:off x="653256" y="5775768"/>
            <a:ext cx="5327728" cy="830997"/>
          </a:xfrm>
          <a:prstGeom prst="rect">
            <a:avLst/>
          </a:prstGeom>
          <a:noFill/>
          <a:ln w="38100">
            <a:solidFill>
              <a:schemeClr val="accent6">
                <a:lumMod val="60000"/>
                <a:lumOff val="40000"/>
              </a:schemeClr>
            </a:solidFill>
          </a:ln>
        </p:spPr>
        <p:txBody>
          <a:bodyPr wrap="square" lIns="91440" tIns="45720" rIns="91440" bIns="45720">
            <a:spAutoFit/>
          </a:bodyPr>
          <a:lstStyle/>
          <a:p>
            <a:pPr algn="ctr"/>
            <a:r>
              <a:rPr lang="ar-SA" sz="2400" b="0" cap="none" spc="0" dirty="0">
                <a:ln w="0"/>
                <a:solidFill>
                  <a:srgbClr val="FF0000"/>
                </a:solidFill>
                <a:effectLst>
                  <a:outerShdw blurRad="38100" dist="19050" dir="2700000" algn="tl" rotWithShape="0">
                    <a:schemeClr val="dk1">
                      <a:alpha val="40000"/>
                    </a:schemeClr>
                  </a:outerShdw>
                </a:effectLst>
              </a:rPr>
              <a:t>عصف ذهني: هل تتوقف عملية النمو في الأنسان ام هي عملية مستمرة؟!</a:t>
            </a:r>
          </a:p>
        </p:txBody>
      </p:sp>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5192" y="5770951"/>
            <a:ext cx="720000" cy="929786"/>
          </a:xfrm>
          <a:prstGeom prst="rect">
            <a:avLst/>
          </a:prstGeom>
        </p:spPr>
      </p:pic>
      <p:sp>
        <p:nvSpPr>
          <p:cNvPr id="14" name="مستطيل 13">
            <a:extLst>
              <a:ext uri="{FF2B5EF4-FFF2-40B4-BE49-F238E27FC236}">
                <a16:creationId xmlns:a16="http://schemas.microsoft.com/office/drawing/2014/main" id="{3D6BAEA1-A613-43C8-82A7-DC3910CA06BB}"/>
              </a:ext>
            </a:extLst>
          </p:cNvPr>
          <p:cNvSpPr/>
          <p:nvPr/>
        </p:nvSpPr>
        <p:spPr>
          <a:xfrm>
            <a:off x="7226299" y="4829190"/>
            <a:ext cx="4680000"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النمو  </a:t>
            </a:r>
          </a:p>
          <a:p>
            <a:pPr algn="ctr"/>
            <a:r>
              <a:rPr lang="ar-SA" sz="4000" dirty="0">
                <a:ln w="0"/>
                <a:effectLst>
                  <a:outerShdw blurRad="38100" dist="19050" dir="2700000" algn="tl" rotWithShape="0">
                    <a:schemeClr val="dk1">
                      <a:alpha val="40000"/>
                    </a:schemeClr>
                  </a:outerShdw>
                </a:effectLst>
              </a:rPr>
              <a:t>..............................</a:t>
            </a:r>
            <a:endParaRPr lang="ar-SA" sz="4000" b="0" cap="none" spc="0" dirty="0">
              <a:ln w="0"/>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675F4653-FC2B-49FB-B05A-0BC7797F80D4}"/>
              </a:ext>
            </a:extLst>
          </p:cNvPr>
          <p:cNvSpPr/>
          <p:nvPr/>
        </p:nvSpPr>
        <p:spPr>
          <a:xfrm>
            <a:off x="4220305" y="1970402"/>
            <a:ext cx="2329650" cy="3648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77439A14-74CD-4118-8ABD-93F02415CE8B}"/>
              </a:ext>
            </a:extLst>
          </p:cNvPr>
          <p:cNvSpPr/>
          <p:nvPr/>
        </p:nvSpPr>
        <p:spPr>
          <a:xfrm>
            <a:off x="2194560" y="4009262"/>
            <a:ext cx="4397204" cy="3648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57145745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643471" y="1170733"/>
            <a:ext cx="3960000"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التكاثر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26299" y="4818434"/>
            <a:ext cx="4680000"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التكاثر   </a:t>
            </a:r>
          </a:p>
          <a:p>
            <a:pPr algn="ctr"/>
            <a:r>
              <a:rPr lang="ar-SA" sz="4000" dirty="0">
                <a:ln w="0"/>
                <a:effectLst>
                  <a:outerShdw blurRad="38100" dist="19050" dir="2700000" algn="tl" rotWithShape="0">
                    <a:schemeClr val="dk1">
                      <a:alpha val="40000"/>
                    </a:schemeClr>
                  </a:outerShdw>
                </a:effectLst>
              </a:rPr>
              <a:t>هو الزيادة في العدد من نفس النوع</a:t>
            </a:r>
            <a:endParaRPr lang="ar-SA" sz="4000" b="0" cap="none" spc="0" dirty="0">
              <a:ln w="0"/>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71" y="2143317"/>
            <a:ext cx="3960000" cy="2401387"/>
          </a:xfrm>
          <a:prstGeom prst="rect">
            <a:avLst/>
          </a:prstGeom>
          <a:ln>
            <a:noFill/>
          </a:ln>
          <a:effectLst/>
        </p:spPr>
      </p:pic>
      <p:sp>
        <p:nvSpPr>
          <p:cNvPr id="8" name="مستطيل 7"/>
          <p:cNvSpPr/>
          <p:nvPr/>
        </p:nvSpPr>
        <p:spPr>
          <a:xfrm>
            <a:off x="904204" y="206297"/>
            <a:ext cx="5480988" cy="584775"/>
          </a:xfrm>
          <a:prstGeom prst="rect">
            <a:avLst/>
          </a:prstGeom>
          <a:noFill/>
          <a:ln w="38100">
            <a:solidFill>
              <a:schemeClr val="accent6">
                <a:lumMod val="60000"/>
                <a:lumOff val="40000"/>
              </a:schemeClr>
            </a:solidFill>
          </a:ln>
        </p:spPr>
        <p:txBody>
          <a:bodyPr wrap="none" lIns="91440" tIns="45720" rIns="91440" bIns="45720">
            <a:spAutoFit/>
          </a:bodyPr>
          <a:lstStyle/>
          <a:p>
            <a:pPr algn="ctr"/>
            <a:r>
              <a:rPr lang="ar-SA" sz="3200" b="0" cap="none" spc="0" dirty="0">
                <a:ln w="0"/>
                <a:solidFill>
                  <a:srgbClr val="FF0000"/>
                </a:solidFill>
                <a:effectLst>
                  <a:outerShdw blurRad="38100" dist="19050" dir="2700000" algn="tl" rotWithShape="0">
                    <a:schemeClr val="dk1">
                      <a:alpha val="40000"/>
                    </a:schemeClr>
                  </a:outerShdw>
                </a:effectLst>
              </a:rPr>
              <a:t>اختاري الإجابة الصحيحة في كل مما يلي</a:t>
            </a:r>
          </a:p>
        </p:txBody>
      </p:sp>
      <p:sp>
        <p:nvSpPr>
          <p:cNvPr id="9" name="مستطيل 8"/>
          <p:cNvSpPr/>
          <p:nvPr/>
        </p:nvSpPr>
        <p:spPr>
          <a:xfrm>
            <a:off x="2506784" y="914668"/>
            <a:ext cx="4083492" cy="2308324"/>
          </a:xfrm>
          <a:prstGeom prst="rect">
            <a:avLst/>
          </a:prstGeom>
          <a:noFill/>
          <a:ln w="38100">
            <a:solidFill>
              <a:srgbClr val="DECA88"/>
            </a:solidFill>
          </a:ln>
        </p:spPr>
        <p:txBody>
          <a:bodyPr wrap="square" lIns="91440" tIns="45720" rIns="91440" bIns="45720">
            <a:spAutoFit/>
          </a:bodyPr>
          <a:lstStyle/>
          <a:p>
            <a:r>
              <a:rPr lang="ar-SA" sz="2400" b="0" cap="none" spc="0" dirty="0">
                <a:ln w="0"/>
                <a:solidFill>
                  <a:schemeClr val="tx1"/>
                </a:solidFill>
                <a:effectLst>
                  <a:outerShdw blurRad="38100" dist="19050" dir="2700000" algn="tl" rotWithShape="0">
                    <a:schemeClr val="dk1">
                      <a:alpha val="40000"/>
                    </a:schemeClr>
                  </a:outerShdw>
                </a:effectLst>
              </a:rPr>
              <a:t>أ- هي مجموعه من المخلوقات تتزاوج فيما بينها وتنتج نسل قادرا على التكاثر </a:t>
            </a:r>
          </a:p>
          <a:p>
            <a:r>
              <a:rPr lang="ar-SA" sz="2400" dirty="0">
                <a:ln w="0"/>
                <a:effectLst>
                  <a:outerShdw blurRad="38100" dist="19050" dir="2700000" algn="tl" rotWithShape="0">
                    <a:schemeClr val="dk1">
                      <a:alpha val="40000"/>
                    </a:schemeClr>
                  </a:outerShdw>
                </a:effectLst>
              </a:rPr>
              <a:t>1-الجماعة الحيوية  </a:t>
            </a:r>
          </a:p>
          <a:p>
            <a:r>
              <a:rPr lang="ar-SA" sz="2400" dirty="0">
                <a:ln w="0"/>
                <a:effectLst>
                  <a:outerShdw blurRad="38100" dist="19050" dir="2700000" algn="tl" rotWithShape="0">
                    <a:schemeClr val="dk1">
                      <a:alpha val="40000"/>
                    </a:schemeClr>
                  </a:outerShdw>
                </a:effectLst>
              </a:rPr>
              <a:t>2-الجنس</a:t>
            </a:r>
            <a:endParaRPr lang="ar-SA" sz="2400" b="0" cap="none" spc="0" dirty="0">
              <a:ln w="0"/>
              <a:solidFill>
                <a:schemeClr val="tx1"/>
              </a:solidFill>
              <a:effectLst>
                <a:outerShdw blurRad="38100" dist="19050" dir="2700000" algn="tl" rotWithShape="0">
                  <a:schemeClr val="dk1">
                    <a:alpha val="40000"/>
                  </a:schemeClr>
                </a:outerShdw>
              </a:effectLst>
            </a:endParaRPr>
          </a:p>
          <a:p>
            <a:r>
              <a:rPr lang="ar-SA" sz="2400" dirty="0">
                <a:ln w="0"/>
                <a:effectLst>
                  <a:outerShdw blurRad="38100" dist="19050" dir="2700000" algn="tl" rotWithShape="0">
                    <a:schemeClr val="dk1">
                      <a:alpha val="40000"/>
                    </a:schemeClr>
                  </a:outerShdw>
                </a:effectLst>
              </a:rPr>
              <a:t>3-النوع </a:t>
            </a:r>
          </a:p>
          <a:p>
            <a:r>
              <a:rPr lang="ar-SA" sz="2400" b="0" cap="none" spc="0" dirty="0">
                <a:ln w="0"/>
                <a:solidFill>
                  <a:schemeClr val="tx1"/>
                </a:solidFill>
                <a:effectLst>
                  <a:outerShdw blurRad="38100" dist="19050" dir="2700000" algn="tl" rotWithShape="0">
                    <a:schemeClr val="dk1">
                      <a:alpha val="40000"/>
                    </a:schemeClr>
                  </a:outerShdw>
                </a:effectLst>
              </a:rPr>
              <a:t>4- المجتمع الحيوي </a:t>
            </a:r>
          </a:p>
        </p:txBody>
      </p:sp>
      <p:sp>
        <p:nvSpPr>
          <p:cNvPr id="10" name="مستطيل 9"/>
          <p:cNvSpPr/>
          <p:nvPr/>
        </p:nvSpPr>
        <p:spPr>
          <a:xfrm>
            <a:off x="1910276" y="3316552"/>
            <a:ext cx="4680000" cy="2308324"/>
          </a:xfrm>
          <a:prstGeom prst="rect">
            <a:avLst/>
          </a:prstGeom>
          <a:noFill/>
          <a:ln w="38100">
            <a:solidFill>
              <a:srgbClr val="DECA88"/>
            </a:solidFill>
          </a:ln>
        </p:spPr>
        <p:txBody>
          <a:bodyPr wrap="square" lIns="91440" tIns="45720" rIns="91440" bIns="45720">
            <a:spAutoFit/>
          </a:bodyPr>
          <a:lstStyle/>
          <a:p>
            <a:r>
              <a:rPr lang="ar-SA" sz="2400" b="0" cap="none" spc="0" dirty="0">
                <a:ln w="0"/>
                <a:solidFill>
                  <a:schemeClr val="tx1"/>
                </a:solidFill>
                <a:effectLst>
                  <a:outerShdw blurRad="38100" dist="19050" dir="2700000" algn="tl" rotWithShape="0">
                    <a:schemeClr val="dk1">
                      <a:alpha val="40000"/>
                    </a:schemeClr>
                  </a:outerShdw>
                </a:effectLst>
              </a:rPr>
              <a:t>ب- للتكاثر فائدة بالنسبة للكائنات الحية هي </a:t>
            </a:r>
          </a:p>
          <a:p>
            <a:r>
              <a:rPr lang="ar-SA" sz="2400" dirty="0">
                <a:ln w="0"/>
                <a:effectLst>
                  <a:outerShdw blurRad="38100" dist="19050" dir="2700000" algn="tl" rotWithShape="0">
                    <a:schemeClr val="dk1">
                      <a:alpha val="40000"/>
                    </a:schemeClr>
                  </a:outerShdw>
                </a:effectLst>
              </a:rPr>
              <a:t>1-حماية النوع من الانقراض </a:t>
            </a:r>
          </a:p>
          <a:p>
            <a:r>
              <a:rPr lang="ar-SA" sz="2400" b="0" cap="none" spc="0" dirty="0">
                <a:ln w="0"/>
                <a:solidFill>
                  <a:schemeClr val="tx1"/>
                </a:solidFill>
                <a:effectLst>
                  <a:outerShdw blurRad="38100" dist="19050" dir="2700000" algn="tl" rotWithShape="0">
                    <a:schemeClr val="dk1">
                      <a:alpha val="40000"/>
                    </a:schemeClr>
                  </a:outerShdw>
                </a:effectLst>
              </a:rPr>
              <a:t>2- تكيف الأجيال الجديدة مع التغيرات البيئية </a:t>
            </a:r>
          </a:p>
          <a:p>
            <a:r>
              <a:rPr lang="ar-SA" sz="2400" dirty="0">
                <a:ln w="0"/>
                <a:effectLst>
                  <a:outerShdw blurRad="38100" dist="19050" dir="2700000" algn="tl" rotWithShape="0">
                    <a:schemeClr val="dk1">
                      <a:alpha val="40000"/>
                    </a:schemeClr>
                  </a:outerShdw>
                </a:effectLst>
              </a:rPr>
              <a:t>3- للحصول على أنواع جديدة من الكائنات الحية </a:t>
            </a:r>
          </a:p>
          <a:p>
            <a:r>
              <a:rPr lang="ar-SA" sz="2400" b="0" cap="none" spc="0" dirty="0">
                <a:ln w="0"/>
                <a:solidFill>
                  <a:schemeClr val="tx1"/>
                </a:solidFill>
                <a:effectLst>
                  <a:outerShdw blurRad="38100" dist="19050" dir="2700000" algn="tl" rotWithShape="0">
                    <a:schemeClr val="dk1">
                      <a:alpha val="40000"/>
                    </a:schemeClr>
                  </a:outerShdw>
                </a:effectLst>
              </a:rPr>
              <a:t>4- لتستمر دورة الحياة في الطبيعة </a:t>
            </a:r>
          </a:p>
        </p:txBody>
      </p:sp>
      <p:pic>
        <p:nvPicPr>
          <p:cNvPr id="11" name="صورة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3" y="3316551"/>
            <a:ext cx="1575582" cy="2308323"/>
          </a:xfrm>
          <a:prstGeom prst="rect">
            <a:avLst/>
          </a:prstGeom>
          <a:ln>
            <a:noFill/>
          </a:ln>
          <a:effectLst>
            <a:outerShdw blurRad="292100" dist="139700" dir="2700000" algn="tl" rotWithShape="0">
              <a:srgbClr val="333333">
                <a:alpha val="65000"/>
              </a:srgbClr>
            </a:outerShdw>
          </a:effectLst>
        </p:spPr>
      </p:pic>
      <p:sp>
        <p:nvSpPr>
          <p:cNvPr id="12" name="مستطيل 11"/>
          <p:cNvSpPr/>
          <p:nvPr/>
        </p:nvSpPr>
        <p:spPr>
          <a:xfrm>
            <a:off x="653256" y="5748472"/>
            <a:ext cx="5327728" cy="954107"/>
          </a:xfrm>
          <a:prstGeom prst="rect">
            <a:avLst/>
          </a:prstGeom>
          <a:noFill/>
          <a:ln w="38100">
            <a:solidFill>
              <a:schemeClr val="accent6">
                <a:lumMod val="60000"/>
                <a:lumOff val="40000"/>
              </a:schemeClr>
            </a:solidFill>
          </a:ln>
        </p:spPr>
        <p:txBody>
          <a:bodyPr wrap="square" lIns="91440" tIns="45720" rIns="91440" bIns="45720">
            <a:spAutoFit/>
          </a:bodyPr>
          <a:lstStyle/>
          <a:p>
            <a:pPr algn="ctr"/>
            <a:r>
              <a:rPr lang="ar-SA" sz="2800" b="0" cap="none" spc="0" dirty="0">
                <a:ln w="0"/>
                <a:solidFill>
                  <a:srgbClr val="FF0000"/>
                </a:solidFill>
                <a:effectLst>
                  <a:outerShdw blurRad="38100" dist="19050" dir="2700000" algn="tl" rotWithShape="0">
                    <a:schemeClr val="dk1">
                      <a:alpha val="40000"/>
                    </a:schemeClr>
                  </a:outerShdw>
                </a:effectLst>
              </a:rPr>
              <a:t>أبدي رأيكـِ في صحة العبارة التالية:                  التكاثر ليس خاصية أساسية للفرد </a:t>
            </a:r>
          </a:p>
        </p:txBody>
      </p:sp>
      <p:pic>
        <p:nvPicPr>
          <p:cNvPr id="13" name="صورة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5192" y="5770951"/>
            <a:ext cx="720000" cy="929786"/>
          </a:xfrm>
          <a:prstGeom prst="rect">
            <a:avLst/>
          </a:prstGeom>
        </p:spPr>
      </p:pic>
      <p:sp>
        <p:nvSpPr>
          <p:cNvPr id="14" name="مستطيل 13">
            <a:extLst>
              <a:ext uri="{FF2B5EF4-FFF2-40B4-BE49-F238E27FC236}">
                <a16:creationId xmlns:a16="http://schemas.microsoft.com/office/drawing/2014/main" id="{CF4597A2-90E3-4682-AB75-21B0F5B5D832}"/>
              </a:ext>
            </a:extLst>
          </p:cNvPr>
          <p:cNvSpPr/>
          <p:nvPr/>
        </p:nvSpPr>
        <p:spPr>
          <a:xfrm>
            <a:off x="7226299" y="4837440"/>
            <a:ext cx="4680000"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التكاثر   </a:t>
            </a:r>
          </a:p>
          <a:p>
            <a:pPr algn="ctr"/>
            <a:r>
              <a:rPr lang="ar-SA" sz="4000" dirty="0">
                <a:ln w="0"/>
                <a:effectLst>
                  <a:outerShdw blurRad="38100" dist="19050" dir="2700000" algn="tl" rotWithShape="0">
                    <a:schemeClr val="dk1">
                      <a:alpha val="40000"/>
                    </a:schemeClr>
                  </a:outerShdw>
                </a:effectLst>
              </a:rPr>
              <a:t>.............................................................</a:t>
            </a:r>
            <a:endParaRPr lang="ar-SA" sz="4000" b="0" cap="none" spc="0" dirty="0">
              <a:ln w="0"/>
              <a:effectLst>
                <a:outerShdw blurRad="38100" dist="19050" dir="2700000" algn="tl" rotWithShape="0">
                  <a:schemeClr val="dk1">
                    <a:alpha val="40000"/>
                  </a:schemeClr>
                </a:outerShdw>
              </a:effectLst>
            </a:endParaRPr>
          </a:p>
        </p:txBody>
      </p:sp>
      <p:sp>
        <p:nvSpPr>
          <p:cNvPr id="15" name="مستطيل 14">
            <a:extLst>
              <a:ext uri="{FF2B5EF4-FFF2-40B4-BE49-F238E27FC236}">
                <a16:creationId xmlns:a16="http://schemas.microsoft.com/office/drawing/2014/main" id="{150C7889-4A3D-46E8-9751-A1160E15E2D2}"/>
              </a:ext>
            </a:extLst>
          </p:cNvPr>
          <p:cNvSpPr/>
          <p:nvPr/>
        </p:nvSpPr>
        <p:spPr>
          <a:xfrm>
            <a:off x="4194004" y="2434636"/>
            <a:ext cx="2329650" cy="3648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47DC15CC-DB8F-4F3D-9733-DE423EC0B38E}"/>
              </a:ext>
            </a:extLst>
          </p:cNvPr>
          <p:cNvSpPr/>
          <p:nvPr/>
        </p:nvSpPr>
        <p:spPr>
          <a:xfrm>
            <a:off x="3629465" y="3728865"/>
            <a:ext cx="2856653" cy="36483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17" name="صورة 16">
            <a:extLst>
              <a:ext uri="{FF2B5EF4-FFF2-40B4-BE49-F238E27FC236}">
                <a16:creationId xmlns:a16="http://schemas.microsoft.com/office/drawing/2014/main" id="{4090A059-0FE3-4762-A791-7300E621C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50" y="914668"/>
            <a:ext cx="2011477" cy="20911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04476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643471" y="1170733"/>
            <a:ext cx="3960000"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الحاجة إلى الطاقة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26299" y="4809402"/>
            <a:ext cx="4737172"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الحاجة إلى الطاقة   </a:t>
            </a:r>
          </a:p>
          <a:p>
            <a:pPr algn="ctr"/>
            <a:r>
              <a:rPr lang="ar-SA" sz="4000" dirty="0">
                <a:ln w="0"/>
                <a:effectLst>
                  <a:outerShdw blurRad="38100" dist="19050" dir="2700000" algn="tl" rotWithShape="0">
                    <a:schemeClr val="dk1">
                      <a:alpha val="40000"/>
                    </a:schemeClr>
                  </a:outerShdw>
                </a:effectLst>
              </a:rPr>
              <a:t>تحتاج الكائنات الحية إلى الغذاء بوصفه مصدرا للطاقة</a:t>
            </a:r>
            <a:endParaRPr lang="ar-SA" sz="4000" b="0" cap="none" spc="0" dirty="0">
              <a:ln w="0"/>
              <a:effectLst>
                <a:outerShdw blurRad="38100" dist="19050" dir="2700000" algn="tl" rotWithShape="0">
                  <a:schemeClr val="dk1">
                    <a:alpha val="40000"/>
                  </a:schemeClr>
                </a:outerShdw>
              </a:effectLst>
            </a:endParaRP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71" y="2143317"/>
            <a:ext cx="3960000" cy="2401387"/>
          </a:xfrm>
          <a:prstGeom prst="rect">
            <a:avLst/>
          </a:prstGeom>
          <a:ln>
            <a:noFill/>
          </a:ln>
          <a:effectLst/>
        </p:spPr>
      </p:pic>
      <p:grpSp>
        <p:nvGrpSpPr>
          <p:cNvPr id="14" name="مجموعة 13"/>
          <p:cNvGrpSpPr/>
          <p:nvPr/>
        </p:nvGrpSpPr>
        <p:grpSpPr>
          <a:xfrm>
            <a:off x="100210" y="895077"/>
            <a:ext cx="6403278" cy="5804806"/>
            <a:chOff x="281532" y="582869"/>
            <a:chExt cx="6403278" cy="5804806"/>
          </a:xfrm>
        </p:grpSpPr>
        <p:sp>
          <p:nvSpPr>
            <p:cNvPr id="15" name="مستطيل 14"/>
            <p:cNvSpPr/>
            <p:nvPr/>
          </p:nvSpPr>
          <p:spPr>
            <a:xfrm>
              <a:off x="281532" y="582869"/>
              <a:ext cx="6394700" cy="646331"/>
            </a:xfrm>
            <a:prstGeom prst="rect">
              <a:avLst/>
            </a:prstGeom>
            <a:solidFill>
              <a:srgbClr val="FFFFCC"/>
            </a:solidFill>
            <a:ln w="38100">
              <a:solidFill>
                <a:schemeClr val="tx1"/>
              </a:solidFill>
            </a:ln>
          </p:spPr>
          <p:txBody>
            <a:bodyPr wrap="none" lIns="91440" tIns="45720" rIns="91440" bIns="45720">
              <a:spAutoFit/>
            </a:bodyPr>
            <a:lstStyle/>
            <a:p>
              <a:pPr algn="ctr"/>
              <a:r>
                <a:rPr lang="ar-SA" sz="3600" b="0" cap="none" spc="0" dirty="0">
                  <a:ln w="0"/>
                  <a:solidFill>
                    <a:srgbClr val="FD3C05"/>
                  </a:solidFill>
                  <a:effectLst>
                    <a:outerShdw blurRad="38100" dist="19050" dir="2700000" algn="tl" rotWithShape="0">
                      <a:schemeClr val="dk1">
                        <a:alpha val="40000"/>
                      </a:schemeClr>
                    </a:outerShdw>
                  </a:effectLst>
                </a:rPr>
                <a:t>تنقسم المخلوقات الحية من حيث التغذية إلى</a:t>
              </a:r>
            </a:p>
          </p:txBody>
        </p:sp>
        <p:sp>
          <p:nvSpPr>
            <p:cNvPr id="16" name="وسيلة شرح مستطيلة 15"/>
            <p:cNvSpPr/>
            <p:nvPr/>
          </p:nvSpPr>
          <p:spPr>
            <a:xfrm>
              <a:off x="4534300" y="1543402"/>
              <a:ext cx="1883849" cy="646331"/>
            </a:xfrm>
            <a:prstGeom prst="rect">
              <a:avLst/>
            </a:prstGeom>
            <a:no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ذاتي التغذي</a:t>
              </a:r>
            </a:p>
          </p:txBody>
        </p:sp>
        <p:sp>
          <p:nvSpPr>
            <p:cNvPr id="17" name="وسيلة شرح مستطيلة 16"/>
            <p:cNvSpPr/>
            <p:nvPr/>
          </p:nvSpPr>
          <p:spPr>
            <a:xfrm>
              <a:off x="532672" y="1543402"/>
              <a:ext cx="2592376" cy="646331"/>
            </a:xfrm>
            <a:prstGeom prst="rect">
              <a:avLst/>
            </a:prstGeom>
            <a:no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غير ذاتي التغذي</a:t>
              </a:r>
            </a:p>
          </p:txBody>
        </p:sp>
        <p:sp>
          <p:nvSpPr>
            <p:cNvPr id="18" name="وسيلة شرح بيضاوية 17"/>
            <p:cNvSpPr/>
            <p:nvPr/>
          </p:nvSpPr>
          <p:spPr>
            <a:xfrm>
              <a:off x="4394921" y="2400218"/>
              <a:ext cx="2160000" cy="14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وسيلة شرح بيضاوية 18"/>
            <p:cNvSpPr/>
            <p:nvPr/>
          </p:nvSpPr>
          <p:spPr>
            <a:xfrm>
              <a:off x="532672" y="2400218"/>
              <a:ext cx="2592376" cy="14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ربع نص 19"/>
            <p:cNvSpPr txBox="1"/>
            <p:nvPr/>
          </p:nvSpPr>
          <p:spPr>
            <a:xfrm>
              <a:off x="5604810" y="4192402"/>
              <a:ext cx="1080000" cy="1836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1" name="مستطيل 20"/>
            <p:cNvSpPr/>
            <p:nvPr/>
          </p:nvSpPr>
          <p:spPr>
            <a:xfrm>
              <a:off x="325260" y="4202461"/>
              <a:ext cx="5223278" cy="2185214"/>
            </a:xfrm>
            <a:prstGeom prst="rect">
              <a:avLst/>
            </a:prstGeom>
            <a:solidFill>
              <a:schemeClr val="bg1"/>
            </a:solidFill>
            <a:ln w="38100">
              <a:solidFill>
                <a:schemeClr val="tx1"/>
              </a:solidFill>
            </a:ln>
          </p:spPr>
          <p:txBody>
            <a:bodyPr wrap="square" lIns="91440" tIns="45720" rIns="91440" bIns="45720">
              <a:spAutoFit/>
            </a:bodyPr>
            <a:lstStyle/>
            <a:p>
              <a:r>
                <a:rPr lang="ar-SA" sz="3200" b="1" cap="none" spc="0" dirty="0">
                  <a:ln w="0"/>
                  <a:solidFill>
                    <a:srgbClr val="FD3C05"/>
                  </a:solidFill>
                  <a:effectLst>
                    <a:outerShdw blurRad="38100" dist="19050" dir="2700000" algn="tl" rotWithShape="0">
                      <a:schemeClr val="dk1">
                        <a:alpha val="40000"/>
                      </a:schemeClr>
                    </a:outerShdw>
                  </a:effectLst>
                </a:rPr>
                <a:t>س/ما أهمية الطاقة التي تحصل عليها الكائنات الحية من غذائها </a:t>
              </a:r>
              <a:r>
                <a:rPr lang="ar-SA" sz="3200" b="0" cap="none" spc="0" dirty="0">
                  <a:ln w="0"/>
                  <a:solidFill>
                    <a:schemeClr val="accent6">
                      <a:lumMod val="75000"/>
                    </a:schemeClr>
                  </a:solidFill>
                  <a:effectLst>
                    <a:outerShdw blurRad="38100" dist="19050" dir="2700000" algn="tl" rotWithShape="0">
                      <a:schemeClr val="dk1">
                        <a:alpha val="40000"/>
                      </a:schemeClr>
                    </a:outerShdw>
                  </a:effectLst>
                </a:rPr>
                <a:t>.</a:t>
              </a:r>
            </a:p>
            <a:p>
              <a:r>
                <a:rPr lang="ar-SA" sz="3600" dirty="0">
                  <a:ln w="0"/>
                  <a:solidFill>
                    <a:schemeClr val="accent6">
                      <a:lumMod val="75000"/>
                    </a:schemeClr>
                  </a:solidFill>
                  <a:effectLst>
                    <a:outerShdw blurRad="38100" dist="19050" dir="2700000" algn="tl" rotWithShape="0">
                      <a:schemeClr val="dk1">
                        <a:alpha val="40000"/>
                      </a:schemeClr>
                    </a:outerShdw>
                  </a:effectLst>
                </a:rPr>
                <a:t>نمو المخلوق الحي  </a:t>
              </a:r>
            </a:p>
            <a:p>
              <a:r>
                <a:rPr lang="ar-SA" sz="3600" dirty="0">
                  <a:ln w="0"/>
                  <a:solidFill>
                    <a:schemeClr val="accent6">
                      <a:lumMod val="75000"/>
                    </a:schemeClr>
                  </a:solidFill>
                  <a:effectLst>
                    <a:outerShdw blurRad="38100" dist="19050" dir="2700000" algn="tl" rotWithShape="0">
                      <a:schemeClr val="dk1">
                        <a:alpha val="40000"/>
                      </a:schemeClr>
                    </a:outerShdw>
                  </a:effectLst>
                </a:rPr>
                <a:t>والحفاظ على اتزانه الداخلي </a:t>
              </a:r>
              <a:endParaRPr lang="ar-SA" sz="3600" b="0" cap="none" spc="0" dirty="0">
                <a:ln w="0"/>
                <a:solidFill>
                  <a:schemeClr val="accent6">
                    <a:lumMod val="75000"/>
                  </a:schemeClr>
                </a:solidFill>
                <a:effectLst>
                  <a:outerShdw blurRad="38100" dist="19050" dir="2700000" algn="tl" rotWithShape="0">
                    <a:schemeClr val="dk1">
                      <a:alpha val="40000"/>
                    </a:schemeClr>
                  </a:outerShdw>
                </a:effectLst>
              </a:endParaRPr>
            </a:p>
          </p:txBody>
        </p:sp>
      </p:grpSp>
      <p:sp>
        <p:nvSpPr>
          <p:cNvPr id="22" name="مستطيل 21"/>
          <p:cNvSpPr/>
          <p:nvPr/>
        </p:nvSpPr>
        <p:spPr>
          <a:xfrm>
            <a:off x="627798" y="34243"/>
            <a:ext cx="4981432"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مستعينة بالصور اكملي ما يلي</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7A908592-FE04-4749-B17F-8A139553FBEA}"/>
              </a:ext>
            </a:extLst>
          </p:cNvPr>
          <p:cNvSpPr/>
          <p:nvPr/>
        </p:nvSpPr>
        <p:spPr>
          <a:xfrm>
            <a:off x="10874325" y="6091311"/>
            <a:ext cx="1032874" cy="526481"/>
          </a:xfrm>
          <a:prstGeom prst="rect">
            <a:avLst/>
          </a:prstGeom>
          <a:solidFill>
            <a:srgbClr val="D7F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dirty="0">
                <a:solidFill>
                  <a:schemeClr val="tx1"/>
                </a:solidFill>
              </a:rPr>
              <a:t>......</a:t>
            </a:r>
          </a:p>
        </p:txBody>
      </p:sp>
      <p:sp>
        <p:nvSpPr>
          <p:cNvPr id="23" name="وسيلة شرح مستطيلة 15">
            <a:extLst>
              <a:ext uri="{FF2B5EF4-FFF2-40B4-BE49-F238E27FC236}">
                <a16:creationId xmlns:a16="http://schemas.microsoft.com/office/drawing/2014/main" id="{8A27F93F-D1FC-4C14-B854-9A2492ACD1B6}"/>
              </a:ext>
            </a:extLst>
          </p:cNvPr>
          <p:cNvSpPr/>
          <p:nvPr/>
        </p:nvSpPr>
        <p:spPr>
          <a:xfrm>
            <a:off x="4339576" y="1853262"/>
            <a:ext cx="2018502" cy="646331"/>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 التغذي</a:t>
            </a:r>
          </a:p>
        </p:txBody>
      </p:sp>
      <p:sp>
        <p:nvSpPr>
          <p:cNvPr id="24" name="وسيلة شرح مستطيلة 15">
            <a:extLst>
              <a:ext uri="{FF2B5EF4-FFF2-40B4-BE49-F238E27FC236}">
                <a16:creationId xmlns:a16="http://schemas.microsoft.com/office/drawing/2014/main" id="{2F4ABCC8-27C0-4C32-8BE6-27BCD5364678}"/>
              </a:ext>
            </a:extLst>
          </p:cNvPr>
          <p:cNvSpPr/>
          <p:nvPr/>
        </p:nvSpPr>
        <p:spPr>
          <a:xfrm>
            <a:off x="220214" y="1858360"/>
            <a:ext cx="2787943" cy="646331"/>
          </a:xfrm>
          <a:prstGeom prst="rect">
            <a:avLst/>
          </a:prstGeom>
          <a:solidFill>
            <a:schemeClr val="bg1"/>
          </a:solidFill>
          <a:ln w="38100">
            <a:solidFill>
              <a:schemeClr val="tx1"/>
            </a:solidFill>
          </a:ln>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 التغذي</a:t>
            </a:r>
          </a:p>
        </p:txBody>
      </p:sp>
      <p:sp>
        <p:nvSpPr>
          <p:cNvPr id="25" name="مستطيل 24">
            <a:extLst>
              <a:ext uri="{FF2B5EF4-FFF2-40B4-BE49-F238E27FC236}">
                <a16:creationId xmlns:a16="http://schemas.microsoft.com/office/drawing/2014/main" id="{CD5BD8D8-480A-4A1E-8615-17E93DB0AE10}"/>
              </a:ext>
            </a:extLst>
          </p:cNvPr>
          <p:cNvSpPr/>
          <p:nvPr/>
        </p:nvSpPr>
        <p:spPr>
          <a:xfrm>
            <a:off x="153685" y="4503883"/>
            <a:ext cx="5223278" cy="2196000"/>
          </a:xfrm>
          <a:prstGeom prst="rect">
            <a:avLst/>
          </a:prstGeom>
          <a:solidFill>
            <a:schemeClr val="bg1"/>
          </a:solidFill>
          <a:ln w="38100">
            <a:solidFill>
              <a:schemeClr val="tx1"/>
            </a:solidFill>
          </a:ln>
        </p:spPr>
        <p:txBody>
          <a:bodyPr wrap="square" lIns="91440" tIns="45720" rIns="91440" bIns="45720">
            <a:spAutoFit/>
          </a:bodyPr>
          <a:lstStyle/>
          <a:p>
            <a:r>
              <a:rPr lang="ar-SA" sz="3200" b="1" cap="none" spc="0" dirty="0">
                <a:ln w="0"/>
                <a:solidFill>
                  <a:srgbClr val="FD3C05"/>
                </a:solidFill>
                <a:effectLst>
                  <a:outerShdw blurRad="38100" dist="19050" dir="2700000" algn="tl" rotWithShape="0">
                    <a:schemeClr val="dk1">
                      <a:alpha val="40000"/>
                    </a:schemeClr>
                  </a:outerShdw>
                </a:effectLst>
              </a:rPr>
              <a:t>س/ما أهمية الطاقة التي تحصل عليها الكائنات الحية من غذائها </a:t>
            </a:r>
            <a:r>
              <a:rPr lang="ar-SA" sz="3200" b="0" cap="none" spc="0" dirty="0">
                <a:ln w="0"/>
                <a:solidFill>
                  <a:schemeClr val="accent6">
                    <a:lumMod val="75000"/>
                  </a:schemeClr>
                </a:solidFill>
                <a:effectLst>
                  <a:outerShdw blurRad="38100" dist="19050" dir="2700000" algn="tl" rotWithShape="0">
                    <a:schemeClr val="dk1">
                      <a:alpha val="40000"/>
                    </a:schemeClr>
                  </a:outerShdw>
                </a:effectLst>
              </a:rPr>
              <a:t>.</a:t>
            </a:r>
          </a:p>
          <a:p>
            <a:r>
              <a:rPr lang="ar-SA" sz="3200" b="0" cap="none" spc="0" dirty="0">
                <a:ln w="0"/>
                <a:solidFill>
                  <a:schemeClr val="accent6">
                    <a:lumMod val="75000"/>
                  </a:schemeClr>
                </a:solidFill>
                <a:effectLst>
                  <a:outerShdw blurRad="38100" dist="19050" dir="2700000" algn="tl" rotWithShape="0">
                    <a:schemeClr val="dk1">
                      <a:alpha val="40000"/>
                    </a:schemeClr>
                  </a:outerShdw>
                </a:effectLst>
              </a:rPr>
              <a:t>............................................</a:t>
            </a:r>
          </a:p>
          <a:p>
            <a:r>
              <a:rPr lang="ar-SA" sz="3200" dirty="0">
                <a:ln w="0"/>
                <a:solidFill>
                  <a:schemeClr val="accent6">
                    <a:lumMod val="75000"/>
                  </a:schemeClr>
                </a:solidFill>
                <a:effectLst>
                  <a:outerShdw blurRad="38100" dist="19050" dir="2700000" algn="tl" rotWithShape="0">
                    <a:schemeClr val="dk1">
                      <a:alpha val="40000"/>
                    </a:schemeClr>
                  </a:outerShdw>
                </a:effectLst>
              </a:rPr>
              <a:t>............................................</a:t>
            </a:r>
            <a:endParaRPr lang="ar-SA" sz="3600" b="0" cap="none" spc="0" dirty="0">
              <a:ln w="0"/>
              <a:solidFill>
                <a:schemeClr val="accent6">
                  <a:lumMod val="75000"/>
                </a:schemeClr>
              </a:solidFill>
              <a:effectLst>
                <a:outerShdw blurRad="38100" dist="19050" dir="2700000" algn="tl" rotWithShape="0">
                  <a:schemeClr val="dk1">
                    <a:alpha val="40000"/>
                  </a:schemeClr>
                </a:outerShdw>
              </a:effectLst>
            </a:endParaRPr>
          </a:p>
        </p:txBody>
      </p:sp>
      <p:pic>
        <p:nvPicPr>
          <p:cNvPr id="4" name="صورة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529" y="5453984"/>
            <a:ext cx="931600" cy="1017877"/>
          </a:xfrm>
          <a:prstGeom prst="rect">
            <a:avLst/>
          </a:prstGeom>
        </p:spPr>
      </p:pic>
    </p:spTree>
    <p:extLst>
      <p:ext uri="{BB962C8B-B14F-4D97-AF65-F5344CB8AC3E}">
        <p14:creationId xmlns:p14="http://schemas.microsoft.com/office/powerpoint/2010/main" val="296491105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23"/>
                                        </p:tgtEl>
                                      </p:cBhvr>
                                    </p:animEffect>
                                    <p:set>
                                      <p:cBhvr>
                                        <p:cTn id="11" dur="1" fill="hold">
                                          <p:stCondLst>
                                            <p:cond delay="1999"/>
                                          </p:stCondLst>
                                        </p:cTn>
                                        <p:tgtEl>
                                          <p:spTgt spid="2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1" presetClass="exit" presetSubtype="1" fill="hold" grpId="0" nodeType="clickEffect">
                                  <p:stCondLst>
                                    <p:cond delay="0"/>
                                  </p:stCondLst>
                                  <p:childTnLst>
                                    <p:animEffect transition="out" filter="wheel(1)">
                                      <p:cBhvr>
                                        <p:cTn id="15" dur="2000"/>
                                        <p:tgtEl>
                                          <p:spTgt spid="24"/>
                                        </p:tgtEl>
                                      </p:cBhvr>
                                    </p:animEffect>
                                    <p:set>
                                      <p:cBhvr>
                                        <p:cTn id="16" dur="1" fill="hold">
                                          <p:stCondLst>
                                            <p:cond delay="19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1" presetClass="exit" presetSubtype="1" fill="hold" grpId="0" nodeType="clickEffect">
                                  <p:stCondLst>
                                    <p:cond delay="0"/>
                                  </p:stCondLst>
                                  <p:childTnLst>
                                    <p:animEffect transition="out" filter="wheel(1)">
                                      <p:cBhvr>
                                        <p:cTn id="20" dur="2000"/>
                                        <p:tgtEl>
                                          <p:spTgt spid="25"/>
                                        </p:tgtEl>
                                      </p:cBhvr>
                                    </p:animEffect>
                                    <p:set>
                                      <p:cBhvr>
                                        <p:cTn id="21"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a:extLst>
              <a:ext uri="{FF2B5EF4-FFF2-40B4-BE49-F238E27FC236}">
                <a16:creationId xmlns:a16="http://schemas.microsoft.com/office/drawing/2014/main" id="{4C2BFA6F-92CA-40C3-B652-9C56DD275A4B}"/>
              </a:ext>
            </a:extLst>
          </p:cNvPr>
          <p:cNvSpPr/>
          <p:nvPr/>
        </p:nvSpPr>
        <p:spPr>
          <a:xfrm>
            <a:off x="127158" y="5341840"/>
            <a:ext cx="5763278" cy="1261884"/>
          </a:xfrm>
          <a:prstGeom prst="rect">
            <a:avLst/>
          </a:prstGeom>
          <a:solidFill>
            <a:schemeClr val="bg1"/>
          </a:solidFill>
          <a:ln w="38100">
            <a:solidFill>
              <a:schemeClr val="tx1"/>
            </a:solidFill>
          </a:ln>
        </p:spPr>
        <p:txBody>
          <a:bodyPr wrap="square" lIns="91440" tIns="45720" rIns="91440" bIns="45720">
            <a:spAutoFit/>
          </a:bodyPr>
          <a:lstStyle/>
          <a:p>
            <a:r>
              <a:rPr lang="ar-SA" sz="2800" b="1" cap="none" spc="0" dirty="0">
                <a:ln w="0"/>
                <a:solidFill>
                  <a:srgbClr val="FD3C05"/>
                </a:solidFill>
                <a:effectLst>
                  <a:outerShdw blurRad="38100" dist="19050" dir="2700000" algn="tl" rotWithShape="0">
                    <a:schemeClr val="dk1">
                      <a:alpha val="40000"/>
                    </a:schemeClr>
                  </a:outerShdw>
                </a:effectLst>
              </a:rPr>
              <a:t>فسري: </a:t>
            </a:r>
            <a:r>
              <a:rPr lang="ar-SA" sz="2400" b="1" cap="none" spc="0" dirty="0">
                <a:ln w="0"/>
                <a:solidFill>
                  <a:srgbClr val="FD3C05"/>
                </a:solidFill>
                <a:effectLst>
                  <a:outerShdw blurRad="38100" dist="19050" dir="2700000" algn="tl" rotWithShape="0">
                    <a:schemeClr val="dk1">
                      <a:alpha val="40000"/>
                    </a:schemeClr>
                  </a:outerShdw>
                </a:effectLst>
              </a:rPr>
              <a:t>تتغذى بعض النباتات على الحشرات رغم قدرتها على البناء الضوئي </a:t>
            </a:r>
            <a:endParaRPr lang="ar-SA" sz="2400" b="0" cap="none" spc="0" dirty="0">
              <a:ln w="0"/>
              <a:solidFill>
                <a:schemeClr val="accent6">
                  <a:lumMod val="75000"/>
                </a:schemeClr>
              </a:solidFill>
              <a:effectLst>
                <a:outerShdw blurRad="38100" dist="19050" dir="2700000" algn="tl" rotWithShape="0">
                  <a:schemeClr val="dk1">
                    <a:alpha val="40000"/>
                  </a:schemeClr>
                </a:outerShdw>
              </a:effectLst>
            </a:endParaRPr>
          </a:p>
          <a:p>
            <a:r>
              <a:rPr lang="ar-SA" sz="2400" b="0" cap="none" spc="0" dirty="0" err="1">
                <a:ln w="0"/>
                <a:solidFill>
                  <a:schemeClr val="accent6">
                    <a:lumMod val="75000"/>
                  </a:schemeClr>
                </a:solidFill>
                <a:effectLst>
                  <a:outerShdw blurRad="38100" dist="19050" dir="2700000" algn="tl" rotWithShape="0">
                    <a:schemeClr val="dk1">
                      <a:alpha val="40000"/>
                    </a:schemeClr>
                  </a:outerShdw>
                </a:effectLst>
              </a:rPr>
              <a:t>لانها</a:t>
            </a:r>
            <a:r>
              <a:rPr lang="ar-SA" sz="2400" dirty="0">
                <a:ln w="0"/>
                <a:solidFill>
                  <a:schemeClr val="accent6">
                    <a:lumMod val="75000"/>
                  </a:schemeClr>
                </a:solidFill>
                <a:effectLst>
                  <a:outerShdw blurRad="38100" dist="19050" dir="2700000" algn="tl" rotWithShape="0">
                    <a:schemeClr val="dk1">
                      <a:alpha val="40000"/>
                    </a:schemeClr>
                  </a:outerShdw>
                </a:effectLst>
              </a:rPr>
              <a:t> </a:t>
            </a:r>
            <a:r>
              <a:rPr lang="ar-SA" sz="2400" dirty="0" err="1">
                <a:ln w="0"/>
                <a:solidFill>
                  <a:schemeClr val="accent6">
                    <a:lumMod val="75000"/>
                  </a:schemeClr>
                </a:solidFill>
                <a:effectLst>
                  <a:outerShdw blurRad="38100" dist="19050" dir="2700000" algn="tl" rotWithShape="0">
                    <a:schemeClr val="dk1">
                      <a:alpha val="40000"/>
                    </a:schemeClr>
                  </a:outerShdw>
                </a:effectLst>
              </a:rPr>
              <a:t>تستفييد</a:t>
            </a:r>
            <a:r>
              <a:rPr lang="ar-SA" sz="2400" dirty="0">
                <a:ln w="0"/>
                <a:solidFill>
                  <a:schemeClr val="accent6">
                    <a:lumMod val="75000"/>
                  </a:schemeClr>
                </a:solidFill>
                <a:effectLst>
                  <a:outerShdw blurRad="38100" dist="19050" dir="2700000" algn="tl" rotWithShape="0">
                    <a:schemeClr val="dk1">
                      <a:alpha val="40000"/>
                    </a:schemeClr>
                  </a:outerShdw>
                </a:effectLst>
              </a:rPr>
              <a:t> منها عناصر غير </a:t>
            </a:r>
            <a:r>
              <a:rPr lang="ar-SA" sz="2400" dirty="0" err="1">
                <a:ln w="0"/>
                <a:solidFill>
                  <a:schemeClr val="accent6">
                    <a:lumMod val="75000"/>
                  </a:schemeClr>
                </a:solidFill>
                <a:effectLst>
                  <a:outerShdw blurRad="38100" dist="19050" dir="2700000" algn="tl" rotWithShape="0">
                    <a:schemeClr val="dk1">
                      <a:alpha val="40000"/>
                    </a:schemeClr>
                  </a:outerShdw>
                </a:effectLst>
              </a:rPr>
              <a:t>متوفره</a:t>
            </a:r>
            <a:r>
              <a:rPr lang="ar-SA" sz="2400" dirty="0">
                <a:ln w="0"/>
                <a:solidFill>
                  <a:schemeClr val="accent6">
                    <a:lumMod val="75000"/>
                  </a:schemeClr>
                </a:solidFill>
                <a:effectLst>
                  <a:outerShdw blurRad="38100" dist="19050" dir="2700000" algn="tl" rotWithShape="0">
                    <a:schemeClr val="dk1">
                      <a:alpha val="40000"/>
                    </a:schemeClr>
                  </a:outerShdw>
                </a:effectLst>
              </a:rPr>
              <a:t> في بيئتها</a:t>
            </a:r>
            <a:r>
              <a:rPr lang="ar-SA" sz="2400" b="0" cap="none" spc="0" dirty="0">
                <a:ln w="0"/>
                <a:solidFill>
                  <a:schemeClr val="accent6">
                    <a:lumMod val="75000"/>
                  </a:schemeClr>
                </a:solidFill>
                <a:effectLst>
                  <a:outerShdw blurRad="38100" dist="19050" dir="2700000" algn="tl" rotWithShape="0">
                    <a:schemeClr val="dk1">
                      <a:alpha val="40000"/>
                    </a:schemeClr>
                  </a:outerShdw>
                </a:effectLst>
              </a:rPr>
              <a:t> </a:t>
            </a:r>
          </a:p>
        </p:txBody>
      </p:sp>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643471" y="1170733"/>
            <a:ext cx="3960000" cy="70788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4000" dirty="0" err="1">
                <a:ln w="0"/>
                <a:effectLst>
                  <a:outerShdw blurRad="38100" dist="19050" dir="2700000" algn="tl" rotWithShape="0">
                    <a:schemeClr val="dk1">
                      <a:alpha val="40000"/>
                    </a:schemeClr>
                  </a:outerShdw>
                </a:effectLst>
              </a:rPr>
              <a:t>الإستجابة</a:t>
            </a:r>
            <a:r>
              <a:rPr lang="ar-SA" sz="4000" dirty="0">
                <a:ln w="0"/>
                <a:effectLst>
                  <a:outerShdw blurRad="38100" dist="19050" dir="2700000" algn="tl" rotWithShape="0">
                    <a:schemeClr val="dk1">
                      <a:alpha val="40000"/>
                    </a:schemeClr>
                  </a:outerShdw>
                </a:effectLst>
              </a:rPr>
              <a:t> للمثيرات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54885" y="4695204"/>
            <a:ext cx="4737172" cy="206210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3200" b="1" u="sng" dirty="0">
                <a:ln w="0"/>
                <a:solidFill>
                  <a:srgbClr val="FF4516"/>
                </a:solidFill>
                <a:effectLst>
                  <a:outerShdw blurRad="38100" dist="19050" dir="2700000" algn="tl" rotWithShape="0">
                    <a:schemeClr val="dk1">
                      <a:alpha val="40000"/>
                    </a:schemeClr>
                  </a:outerShdw>
                </a:effectLst>
              </a:rPr>
              <a:t>المثير </a:t>
            </a:r>
            <a:r>
              <a:rPr lang="ar-SA" sz="3200" dirty="0">
                <a:ln w="0"/>
                <a:effectLst>
                  <a:outerShdw blurRad="38100" dist="19050" dir="2700000" algn="tl" rotWithShape="0">
                    <a:schemeClr val="dk1">
                      <a:alpha val="40000"/>
                    </a:schemeClr>
                  </a:outerShdw>
                </a:effectLst>
              </a:rPr>
              <a:t>................................</a:t>
            </a:r>
          </a:p>
          <a:p>
            <a:pPr algn="ctr"/>
            <a:r>
              <a:rPr lang="ar-SA" sz="3200" dirty="0">
                <a:ln w="0"/>
                <a:effectLst>
                  <a:outerShdw blurRad="38100" dist="19050" dir="2700000" algn="tl" rotWithShape="0">
                    <a:schemeClr val="dk1">
                      <a:alpha val="40000"/>
                    </a:schemeClr>
                  </a:outerShdw>
                </a:effectLst>
              </a:rPr>
              <a:t>.......................................</a:t>
            </a:r>
          </a:p>
          <a:p>
            <a:pPr algn="ctr"/>
            <a:r>
              <a:rPr lang="ar-SA" sz="3200" b="1" u="sng" dirty="0">
                <a:ln w="0"/>
                <a:solidFill>
                  <a:srgbClr val="FF4516"/>
                </a:solidFill>
                <a:effectLst>
                  <a:outerShdw blurRad="38100" dist="19050" dir="2700000" algn="tl" rotWithShape="0">
                    <a:schemeClr val="dk1">
                      <a:alpha val="40000"/>
                    </a:schemeClr>
                  </a:outerShdw>
                </a:effectLst>
              </a:rPr>
              <a:t>الاستجابة </a:t>
            </a:r>
            <a:r>
              <a:rPr lang="ar-SA" sz="3200" dirty="0">
                <a:ln w="0"/>
                <a:effectLst>
                  <a:outerShdw blurRad="38100" dist="19050" dir="2700000" algn="tl" rotWithShape="0">
                    <a:schemeClr val="dk1">
                      <a:alpha val="40000"/>
                    </a:schemeClr>
                  </a:outerShdw>
                </a:effectLst>
              </a:rPr>
              <a:t>...........................</a:t>
            </a:r>
          </a:p>
          <a:p>
            <a:pPr algn="ctr"/>
            <a:r>
              <a:rPr lang="ar-SA" sz="3200" dirty="0">
                <a:ln w="0"/>
                <a:effectLst>
                  <a:outerShdw blurRad="38100" dist="19050" dir="2700000" algn="tl" rotWithShape="0">
                    <a:schemeClr val="dk1">
                      <a:alpha val="40000"/>
                    </a:schemeClr>
                  </a:outerShdw>
                </a:effectLst>
              </a:rPr>
              <a:t>.......................................  </a:t>
            </a:r>
          </a:p>
        </p:txBody>
      </p:sp>
      <p:pic>
        <p:nvPicPr>
          <p:cNvPr id="6" name="صورة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471" y="2213565"/>
            <a:ext cx="3960000" cy="2231825"/>
          </a:xfrm>
          <a:prstGeom prst="rect">
            <a:avLst/>
          </a:prstGeom>
          <a:ln>
            <a:noFill/>
          </a:ln>
          <a:effectLst/>
        </p:spPr>
      </p:pic>
      <p:sp>
        <p:nvSpPr>
          <p:cNvPr id="15" name="مستطيل 14"/>
          <p:cNvSpPr/>
          <p:nvPr/>
        </p:nvSpPr>
        <p:spPr>
          <a:xfrm>
            <a:off x="717249" y="254276"/>
            <a:ext cx="4854214" cy="954107"/>
          </a:xfrm>
          <a:prstGeom prst="rect">
            <a:avLst/>
          </a:prstGeom>
          <a:solidFill>
            <a:srgbClr val="FFFFCC"/>
          </a:solidFill>
          <a:ln w="38100">
            <a:solidFill>
              <a:schemeClr val="tx1"/>
            </a:solidFill>
          </a:ln>
        </p:spPr>
        <p:txBody>
          <a:bodyPr wrap="none" lIns="91440" tIns="45720" rIns="91440" bIns="45720">
            <a:spAutoFit/>
          </a:bodyPr>
          <a:lstStyle/>
          <a:p>
            <a:pPr algn="ctr"/>
            <a:r>
              <a:rPr lang="ar-SA" sz="2800" dirty="0">
                <a:ln w="0"/>
                <a:solidFill>
                  <a:srgbClr val="FD3C05"/>
                </a:solidFill>
                <a:effectLst>
                  <a:outerShdw blurRad="38100" dist="19050" dir="2700000" algn="tl" rotWithShape="0">
                    <a:schemeClr val="dk1">
                      <a:alpha val="40000"/>
                    </a:schemeClr>
                  </a:outerShdw>
                </a:effectLst>
              </a:rPr>
              <a:t>أكملي ما يلي: هناك نوعان من المثيرات </a:t>
            </a:r>
          </a:p>
          <a:p>
            <a:pPr algn="ctr"/>
            <a:r>
              <a:rPr lang="ar-SA" sz="2800" b="0" cap="none" spc="0" dirty="0">
                <a:ln w="0"/>
                <a:solidFill>
                  <a:srgbClr val="FD3C05"/>
                </a:solidFill>
                <a:effectLst>
                  <a:outerShdw blurRad="38100" dist="19050" dir="2700000" algn="tl" rotWithShape="0">
                    <a:schemeClr val="dk1">
                      <a:alpha val="40000"/>
                    </a:schemeClr>
                  </a:outerShdw>
                </a:effectLst>
              </a:rPr>
              <a:t>1-</a:t>
            </a:r>
            <a:r>
              <a:rPr lang="ar-SA" sz="2800" dirty="0">
                <a:ln w="0"/>
                <a:solidFill>
                  <a:srgbClr val="FD3C05"/>
                </a:solidFill>
                <a:effectLst>
                  <a:outerShdw blurRad="38100" dist="19050" dir="2700000" algn="tl" rotWithShape="0">
                    <a:schemeClr val="dk1">
                      <a:alpha val="40000"/>
                    </a:schemeClr>
                  </a:outerShdw>
                </a:effectLst>
              </a:rPr>
              <a:t> </a:t>
            </a:r>
            <a:r>
              <a:rPr lang="ar-SA" sz="2800" b="0" cap="none" spc="0" dirty="0">
                <a:ln w="0"/>
                <a:solidFill>
                  <a:srgbClr val="FD3C05"/>
                </a:solidFill>
                <a:effectLst>
                  <a:outerShdw blurRad="38100" dist="19050" dir="2700000" algn="tl" rotWithShape="0">
                    <a:schemeClr val="dk1">
                      <a:alpha val="40000"/>
                    </a:schemeClr>
                  </a:outerShdw>
                </a:effectLst>
              </a:rPr>
              <a:t>داخلي            2 - خارجي</a:t>
            </a:r>
          </a:p>
        </p:txBody>
      </p:sp>
      <p:sp>
        <p:nvSpPr>
          <p:cNvPr id="18" name="مستطيل مستدير الزوايا 17"/>
          <p:cNvSpPr/>
          <p:nvPr/>
        </p:nvSpPr>
        <p:spPr>
          <a:xfrm>
            <a:off x="3363908" y="2119124"/>
            <a:ext cx="2520000" cy="144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p:cNvSpPr/>
          <p:nvPr/>
        </p:nvSpPr>
        <p:spPr>
          <a:xfrm>
            <a:off x="120630" y="5330028"/>
            <a:ext cx="5763278" cy="1261884"/>
          </a:xfrm>
          <a:prstGeom prst="rect">
            <a:avLst/>
          </a:prstGeom>
          <a:solidFill>
            <a:schemeClr val="bg1"/>
          </a:solidFill>
          <a:ln w="38100">
            <a:solidFill>
              <a:schemeClr val="tx1"/>
            </a:solidFill>
          </a:ln>
        </p:spPr>
        <p:txBody>
          <a:bodyPr wrap="square" lIns="91440" tIns="45720" rIns="91440" bIns="45720">
            <a:spAutoFit/>
          </a:bodyPr>
          <a:lstStyle/>
          <a:p>
            <a:r>
              <a:rPr lang="ar-SA" sz="2800" b="1" cap="none" spc="0" dirty="0">
                <a:ln w="0"/>
                <a:solidFill>
                  <a:srgbClr val="FD3C05"/>
                </a:solidFill>
                <a:effectLst>
                  <a:outerShdw blurRad="38100" dist="19050" dir="2700000" algn="tl" rotWithShape="0">
                    <a:schemeClr val="dk1">
                      <a:alpha val="40000"/>
                    </a:schemeClr>
                  </a:outerShdw>
                </a:effectLst>
              </a:rPr>
              <a:t>فسري: </a:t>
            </a:r>
            <a:r>
              <a:rPr lang="ar-SA" sz="2400" b="1" cap="none" spc="0" dirty="0">
                <a:ln w="0"/>
                <a:solidFill>
                  <a:srgbClr val="FD3C05"/>
                </a:solidFill>
                <a:effectLst>
                  <a:outerShdw blurRad="38100" dist="19050" dir="2700000" algn="tl" rotWithShape="0">
                    <a:schemeClr val="dk1">
                      <a:alpha val="40000"/>
                    </a:schemeClr>
                  </a:outerShdw>
                </a:effectLst>
              </a:rPr>
              <a:t>تتغذى بعض النباتات على الحشرات رغم قدرتها على البناء الضوئي </a:t>
            </a:r>
            <a:endParaRPr lang="ar-SA" sz="2400" b="0" cap="none" spc="0" dirty="0">
              <a:ln w="0"/>
              <a:solidFill>
                <a:schemeClr val="accent6">
                  <a:lumMod val="75000"/>
                </a:schemeClr>
              </a:solidFill>
              <a:effectLst>
                <a:outerShdw blurRad="38100" dist="19050" dir="2700000" algn="tl" rotWithShape="0">
                  <a:schemeClr val="dk1">
                    <a:alpha val="40000"/>
                  </a:schemeClr>
                </a:outerShdw>
              </a:effectLst>
            </a:endParaRPr>
          </a:p>
          <a:p>
            <a:r>
              <a:rPr lang="ar-SA" sz="2400" dirty="0">
                <a:ln w="0"/>
                <a:solidFill>
                  <a:schemeClr val="accent6">
                    <a:lumMod val="75000"/>
                  </a:schemeClr>
                </a:solidFill>
                <a:effectLst>
                  <a:outerShdw blurRad="38100" dist="19050" dir="2700000" algn="tl" rotWithShape="0">
                    <a:schemeClr val="dk1">
                      <a:alpha val="40000"/>
                    </a:schemeClr>
                  </a:outerShdw>
                </a:effectLst>
              </a:rPr>
              <a:t>..................................................................</a:t>
            </a:r>
            <a:r>
              <a:rPr lang="ar-SA" sz="2400" b="0" cap="none" spc="0" dirty="0">
                <a:ln w="0"/>
                <a:solidFill>
                  <a:schemeClr val="accent6">
                    <a:lumMod val="75000"/>
                  </a:schemeClr>
                </a:solidFill>
                <a:effectLst>
                  <a:outerShdw blurRad="38100" dist="19050" dir="2700000" algn="tl" rotWithShape="0">
                    <a:schemeClr val="dk1">
                      <a:alpha val="40000"/>
                    </a:schemeClr>
                  </a:outerShdw>
                </a:effectLst>
              </a:rPr>
              <a:t> </a:t>
            </a:r>
          </a:p>
        </p:txBody>
      </p:sp>
      <p:sp>
        <p:nvSpPr>
          <p:cNvPr id="22" name="مستطيل 21"/>
          <p:cNvSpPr/>
          <p:nvPr/>
        </p:nvSpPr>
        <p:spPr>
          <a:xfrm>
            <a:off x="72737" y="1488595"/>
            <a:ext cx="5872120" cy="461665"/>
          </a:xfrm>
          <a:prstGeom prst="rect">
            <a:avLst/>
          </a:prstGeom>
          <a:solidFill>
            <a:schemeClr val="accent6">
              <a:lumMod val="20000"/>
              <a:lumOff val="80000"/>
            </a:schemeClr>
          </a:solidFill>
          <a:ln w="38100">
            <a:solidFill>
              <a:schemeClr val="tx1"/>
            </a:solidFill>
          </a:ln>
        </p:spPr>
        <p:txBody>
          <a:bodyPr wrap="square" lIns="91440" tIns="45720" rIns="91440" bIns="45720">
            <a:spAutoFit/>
          </a:bodyPr>
          <a:lstStyle/>
          <a:p>
            <a:pPr algn="ctr"/>
            <a:r>
              <a:rPr lang="ar-SA" sz="2400" dirty="0">
                <a:ln w="0"/>
                <a:solidFill>
                  <a:srgbClr val="FD3C05"/>
                </a:solidFill>
                <a:effectLst>
                  <a:outerShdw blurRad="38100" dist="19050" dir="2700000" algn="tl" rotWithShape="0">
                    <a:schemeClr val="dk1">
                      <a:alpha val="40000"/>
                    </a:schemeClr>
                  </a:outerShdw>
                </a:effectLst>
              </a:rPr>
              <a:t>صفي الاستجابة الحاصلة في كل صورة وحددي نوع المثير</a:t>
            </a:r>
            <a:endParaRPr lang="ar-SA" sz="2400" b="0" cap="none" spc="0" dirty="0">
              <a:ln w="0"/>
              <a:solidFill>
                <a:srgbClr val="FD3C05"/>
              </a:solidFill>
              <a:effectLst>
                <a:outerShdw blurRad="38100" dist="19050" dir="2700000" algn="tl" rotWithShape="0">
                  <a:schemeClr val="dk1">
                    <a:alpha val="40000"/>
                  </a:schemeClr>
                </a:outerShdw>
              </a:effectLst>
            </a:endParaRPr>
          </a:p>
        </p:txBody>
      </p:sp>
      <p:sp>
        <p:nvSpPr>
          <p:cNvPr id="23" name="مستطيل مستدير الزوايا 22"/>
          <p:cNvSpPr/>
          <p:nvPr/>
        </p:nvSpPr>
        <p:spPr>
          <a:xfrm>
            <a:off x="306010" y="2138513"/>
            <a:ext cx="2520000" cy="14400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مستدير الزوايا 24"/>
          <p:cNvSpPr/>
          <p:nvPr/>
        </p:nvSpPr>
        <p:spPr>
          <a:xfrm>
            <a:off x="3241998" y="3739957"/>
            <a:ext cx="2520000" cy="14400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مستدير الزوايا 25"/>
          <p:cNvSpPr/>
          <p:nvPr/>
        </p:nvSpPr>
        <p:spPr>
          <a:xfrm>
            <a:off x="237774" y="3766766"/>
            <a:ext cx="2520000" cy="1440000"/>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B3B3AF7E-C9F4-4966-9D1E-03F17F606AE8}"/>
              </a:ext>
            </a:extLst>
          </p:cNvPr>
          <p:cNvSpPr/>
          <p:nvPr/>
        </p:nvSpPr>
        <p:spPr>
          <a:xfrm>
            <a:off x="3165232" y="759654"/>
            <a:ext cx="1322363" cy="3688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FF0000"/>
                </a:solidFill>
              </a:rPr>
              <a:t>...........</a:t>
            </a:r>
          </a:p>
        </p:txBody>
      </p:sp>
      <p:sp>
        <p:nvSpPr>
          <p:cNvPr id="16" name="مستطيل 15">
            <a:extLst>
              <a:ext uri="{FF2B5EF4-FFF2-40B4-BE49-F238E27FC236}">
                <a16:creationId xmlns:a16="http://schemas.microsoft.com/office/drawing/2014/main" id="{196272DA-568C-42E7-9032-0943E8A9F20C}"/>
              </a:ext>
            </a:extLst>
          </p:cNvPr>
          <p:cNvSpPr/>
          <p:nvPr/>
        </p:nvSpPr>
        <p:spPr>
          <a:xfrm>
            <a:off x="836592" y="771376"/>
            <a:ext cx="1322363" cy="36887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a:solidFill>
                  <a:srgbClr val="FF0000"/>
                </a:solidFill>
              </a:rPr>
              <a:t>...........</a:t>
            </a:r>
          </a:p>
        </p:txBody>
      </p:sp>
    </p:spTree>
    <p:extLst>
      <p:ext uri="{BB962C8B-B14F-4D97-AF65-F5344CB8AC3E}">
        <p14:creationId xmlns:p14="http://schemas.microsoft.com/office/powerpoint/2010/main" val="15256056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مستطيل 18">
            <a:extLst>
              <a:ext uri="{FF2B5EF4-FFF2-40B4-BE49-F238E27FC236}">
                <a16:creationId xmlns:a16="http://schemas.microsoft.com/office/drawing/2014/main" id="{077DB456-E5BA-4B5C-988D-EE750AFB3BCF}"/>
              </a:ext>
            </a:extLst>
          </p:cNvPr>
          <p:cNvSpPr/>
          <p:nvPr/>
        </p:nvSpPr>
        <p:spPr>
          <a:xfrm>
            <a:off x="223820" y="5383754"/>
            <a:ext cx="6587518" cy="1384995"/>
          </a:xfrm>
          <a:prstGeom prst="rect">
            <a:avLst/>
          </a:prstGeom>
          <a:solidFill>
            <a:schemeClr val="bg1"/>
          </a:solidFill>
          <a:ln w="38100">
            <a:solidFill>
              <a:schemeClr val="accent6">
                <a:lumMod val="60000"/>
                <a:lumOff val="40000"/>
              </a:schemeClr>
            </a:solidFill>
          </a:ln>
        </p:spPr>
        <p:txBody>
          <a:bodyPr wrap="square" lIns="91440" tIns="45720" rIns="91440" bIns="45720">
            <a:spAutoFit/>
          </a:bodyPr>
          <a:lstStyle/>
          <a:p>
            <a:r>
              <a:rPr lang="ar-SA" sz="2800" b="1" dirty="0">
                <a:ln w="0"/>
                <a:solidFill>
                  <a:srgbClr val="FF0000"/>
                </a:solidFill>
                <a:effectLst>
                  <a:outerShdw blurRad="38100" dist="19050" dir="2700000" algn="tl" rotWithShape="0">
                    <a:schemeClr val="dk1">
                      <a:alpha val="40000"/>
                    </a:schemeClr>
                  </a:outerShdw>
                </a:effectLst>
              </a:rPr>
              <a:t>قل لي لماذا: </a:t>
            </a:r>
            <a:r>
              <a:rPr lang="ar-SA" sz="2800" dirty="0">
                <a:ln w="0"/>
                <a:solidFill>
                  <a:schemeClr val="accent1">
                    <a:lumMod val="75000"/>
                  </a:schemeClr>
                </a:solidFill>
                <a:effectLst>
                  <a:outerShdw blurRad="38100" dist="19050" dir="2700000" algn="tl" rotWithShape="0">
                    <a:schemeClr val="dk1">
                      <a:alpha val="40000"/>
                    </a:schemeClr>
                  </a:outerShdw>
                </a:effectLst>
              </a:rPr>
              <a:t>يلهث كلب الراعي (رماح) كثيرا عندما                           يجري خلف قطيع الأغنام </a:t>
            </a:r>
          </a:p>
          <a:p>
            <a:r>
              <a:rPr lang="ar-SA" sz="2800" dirty="0" err="1">
                <a:ln w="0"/>
                <a:solidFill>
                  <a:schemeClr val="accent1">
                    <a:lumMod val="75000"/>
                  </a:schemeClr>
                </a:solidFill>
                <a:effectLst>
                  <a:outerShdw blurRad="38100" dist="19050" dir="2700000" algn="tl" rotWithShape="0">
                    <a:schemeClr val="dk1">
                      <a:alpha val="40000"/>
                    </a:schemeClr>
                  </a:outerShdw>
                </a:effectLst>
              </a:rPr>
              <a:t>ليخفظ</a:t>
            </a:r>
            <a:r>
              <a:rPr lang="ar-SA" sz="2800" dirty="0">
                <a:ln w="0"/>
                <a:solidFill>
                  <a:schemeClr val="accent1">
                    <a:lumMod val="75000"/>
                  </a:schemeClr>
                </a:solidFill>
                <a:effectLst>
                  <a:outerShdw blurRad="38100" dist="19050" dir="2700000" algn="tl" rotWithShape="0">
                    <a:schemeClr val="dk1">
                      <a:alpha val="40000"/>
                    </a:schemeClr>
                  </a:outerShdw>
                </a:effectLst>
              </a:rPr>
              <a:t> من درجة حرارة جسمه التي ارتفعت بعد المجهود    </a:t>
            </a:r>
            <a:endParaRPr lang="ar-SA" sz="28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295876" y="1248006"/>
            <a:ext cx="4667595"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المحافظة على الاتزان الداخلي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26299" y="4818434"/>
            <a:ext cx="4680000"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الاتزان الداخلي    </a:t>
            </a:r>
          </a:p>
          <a:p>
            <a:pPr algn="ctr"/>
            <a:r>
              <a:rPr lang="ar-SA" sz="4000" dirty="0">
                <a:ln w="0"/>
                <a:effectLst>
                  <a:outerShdw blurRad="38100" dist="19050" dir="2700000" algn="tl" rotWithShape="0">
                    <a:schemeClr val="dk1">
                      <a:alpha val="40000"/>
                    </a:schemeClr>
                  </a:outerShdw>
                </a:effectLst>
              </a:rPr>
              <a:t>تنظيم الظروف الداخلية للفرد من للحفاظ على حياته </a:t>
            </a:r>
            <a:endParaRPr lang="ar-SA" sz="4000" b="0" cap="none" spc="0" dirty="0">
              <a:ln w="0"/>
              <a:effectLst>
                <a:outerShdw blurRad="38100" dist="19050" dir="2700000" algn="tl" rotWithShape="0">
                  <a:schemeClr val="dk1">
                    <a:alpha val="40000"/>
                  </a:schemeClr>
                </a:outerShdw>
              </a:effectLst>
            </a:endParaRPr>
          </a:p>
        </p:txBody>
      </p:sp>
      <p:sp>
        <p:nvSpPr>
          <p:cNvPr id="8" name="مستطيل 7"/>
          <p:cNvSpPr/>
          <p:nvPr/>
        </p:nvSpPr>
        <p:spPr>
          <a:xfrm>
            <a:off x="232011" y="317097"/>
            <a:ext cx="6630215" cy="1077218"/>
          </a:xfrm>
          <a:prstGeom prst="rect">
            <a:avLst/>
          </a:prstGeom>
          <a:noFill/>
          <a:ln w="38100">
            <a:solidFill>
              <a:schemeClr val="accent6">
                <a:lumMod val="60000"/>
                <a:lumOff val="40000"/>
              </a:schemeClr>
            </a:solidFill>
          </a:ln>
        </p:spPr>
        <p:txBody>
          <a:bodyPr wrap="square" lIns="91440" tIns="45720" rIns="91440" bIns="45720">
            <a:spAutoFit/>
          </a:bodyPr>
          <a:lstStyle/>
          <a:p>
            <a:pPr algn="ctr"/>
            <a:r>
              <a:rPr lang="ar-SA" sz="3200" b="0" cap="none" spc="0" dirty="0">
                <a:ln w="0"/>
                <a:solidFill>
                  <a:srgbClr val="FF0000"/>
                </a:solidFill>
                <a:effectLst>
                  <a:outerShdw blurRad="38100" dist="19050" dir="2700000" algn="tl" rotWithShape="0">
                    <a:schemeClr val="dk1">
                      <a:alpha val="40000"/>
                    </a:schemeClr>
                  </a:outerShdw>
                </a:effectLst>
              </a:rPr>
              <a:t>اكتبي قائمة بطرق الحفاظ على الاتزان الداخلي في كل من الحالات التالية </a:t>
            </a:r>
          </a:p>
        </p:txBody>
      </p:sp>
      <p:sp>
        <p:nvSpPr>
          <p:cNvPr id="10" name="مستطيل 9"/>
          <p:cNvSpPr/>
          <p:nvPr/>
        </p:nvSpPr>
        <p:spPr>
          <a:xfrm>
            <a:off x="235746" y="3472466"/>
            <a:ext cx="6583782" cy="1815882"/>
          </a:xfrm>
          <a:prstGeom prst="rect">
            <a:avLst/>
          </a:prstGeom>
          <a:noFill/>
          <a:ln w="38100">
            <a:solidFill>
              <a:srgbClr val="DECA88"/>
            </a:solidFill>
          </a:ln>
        </p:spPr>
        <p:txBody>
          <a:bodyPr wrap="square" lIns="91440" tIns="45720" rIns="91440" bIns="45720">
            <a:spAutoFit/>
          </a:bodyPr>
          <a:lstStyle/>
          <a:p>
            <a:r>
              <a:rPr lang="ar-SA" sz="2800" b="0" cap="none" spc="0" dirty="0">
                <a:ln w="0"/>
                <a:solidFill>
                  <a:schemeClr val="tx1"/>
                </a:solidFill>
                <a:effectLst>
                  <a:outerShdw blurRad="38100" dist="19050" dir="2700000" algn="tl" rotWithShape="0">
                    <a:schemeClr val="dk1">
                      <a:alpha val="40000"/>
                    </a:schemeClr>
                  </a:outerShdw>
                </a:effectLst>
              </a:rPr>
              <a:t>ب- </a:t>
            </a:r>
            <a:r>
              <a:rPr lang="ar-SA" sz="2800" dirty="0">
                <a:ln w="0"/>
                <a:effectLst>
                  <a:outerShdw blurRad="38100" dist="19050" dir="2700000" algn="tl" rotWithShape="0">
                    <a:schemeClr val="dk1">
                      <a:alpha val="40000"/>
                    </a:schemeClr>
                  </a:outerShdw>
                </a:effectLst>
              </a:rPr>
              <a:t>في النباتات التي تعيش في بيئات حارة وتتكون مهددة بفقد الكثير من الماء </a:t>
            </a:r>
          </a:p>
          <a:p>
            <a:r>
              <a:rPr lang="ar-SA" sz="2800" b="0" cap="none" spc="0" dirty="0">
                <a:ln w="0"/>
                <a:solidFill>
                  <a:schemeClr val="tx1"/>
                </a:solidFill>
                <a:effectLst>
                  <a:outerShdw blurRad="38100" dist="19050" dir="2700000" algn="tl" rotWithShape="0">
                    <a:schemeClr val="dk1">
                      <a:alpha val="40000"/>
                    </a:schemeClr>
                  </a:outerShdw>
                </a:effectLst>
              </a:rPr>
              <a:t>1ـ</a:t>
            </a:r>
            <a:r>
              <a:rPr lang="ar-SA" sz="2800" dirty="0">
                <a:ln w="0"/>
                <a:effectLst>
                  <a:outerShdw blurRad="38100" dist="19050" dir="2700000" algn="tl" rotWithShape="0">
                    <a:schemeClr val="dk1">
                      <a:alpha val="40000"/>
                    </a:schemeClr>
                  </a:outerShdw>
                </a:effectLst>
              </a:rPr>
              <a:t>.......................................................... </a:t>
            </a:r>
          </a:p>
          <a:p>
            <a:r>
              <a:rPr lang="ar-SA" sz="2800" dirty="0">
                <a:ln w="0"/>
                <a:effectLst>
                  <a:outerShdw blurRad="38100" dist="19050" dir="2700000" algn="tl" rotWithShape="0">
                    <a:schemeClr val="dk1">
                      <a:alpha val="40000"/>
                    </a:schemeClr>
                  </a:outerShdw>
                </a:effectLst>
              </a:rPr>
              <a:t>2-..........................................................</a:t>
            </a:r>
          </a:p>
        </p:txBody>
      </p:sp>
      <p:sp>
        <p:nvSpPr>
          <p:cNvPr id="12" name="مستطيل 11"/>
          <p:cNvSpPr/>
          <p:nvPr/>
        </p:nvSpPr>
        <p:spPr>
          <a:xfrm>
            <a:off x="215629" y="5383755"/>
            <a:ext cx="6587518" cy="1384995"/>
          </a:xfrm>
          <a:prstGeom prst="rect">
            <a:avLst/>
          </a:prstGeom>
          <a:solidFill>
            <a:schemeClr val="bg1"/>
          </a:solidFill>
          <a:ln w="38100">
            <a:solidFill>
              <a:schemeClr val="accent6">
                <a:lumMod val="60000"/>
                <a:lumOff val="40000"/>
              </a:schemeClr>
            </a:solidFill>
          </a:ln>
        </p:spPr>
        <p:txBody>
          <a:bodyPr wrap="square" lIns="91440" tIns="45720" rIns="91440" bIns="45720">
            <a:spAutoFit/>
          </a:bodyPr>
          <a:lstStyle/>
          <a:p>
            <a:r>
              <a:rPr lang="ar-SA" sz="2800" b="1" dirty="0">
                <a:ln w="0"/>
                <a:solidFill>
                  <a:srgbClr val="FF0000"/>
                </a:solidFill>
                <a:effectLst>
                  <a:outerShdw blurRad="38100" dist="19050" dir="2700000" algn="tl" rotWithShape="0">
                    <a:schemeClr val="dk1">
                      <a:alpha val="40000"/>
                    </a:schemeClr>
                  </a:outerShdw>
                </a:effectLst>
              </a:rPr>
              <a:t>قل لي لماذا: </a:t>
            </a:r>
            <a:r>
              <a:rPr lang="ar-SA" sz="2800" dirty="0">
                <a:ln w="0"/>
                <a:solidFill>
                  <a:schemeClr val="accent1">
                    <a:lumMod val="75000"/>
                  </a:schemeClr>
                </a:solidFill>
                <a:effectLst>
                  <a:outerShdw blurRad="38100" dist="19050" dir="2700000" algn="tl" rotWithShape="0">
                    <a:schemeClr val="dk1">
                      <a:alpha val="40000"/>
                    </a:schemeClr>
                  </a:outerShdw>
                </a:effectLst>
              </a:rPr>
              <a:t>يلهث كلب الراعي (رماح) كثيرا عندما                           يجري خلف قطيع الأغنام .............................................................   </a:t>
            </a:r>
            <a:endParaRPr lang="ar-SA" sz="28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4" name="مستطيل 13"/>
          <p:cNvSpPr/>
          <p:nvPr/>
        </p:nvSpPr>
        <p:spPr>
          <a:xfrm>
            <a:off x="232010" y="1549356"/>
            <a:ext cx="6587518" cy="1815882"/>
          </a:xfrm>
          <a:prstGeom prst="rect">
            <a:avLst/>
          </a:prstGeom>
          <a:noFill/>
          <a:ln w="38100">
            <a:solidFill>
              <a:srgbClr val="DECA88"/>
            </a:solidFill>
          </a:ln>
        </p:spPr>
        <p:txBody>
          <a:bodyPr wrap="square" lIns="91440" tIns="45720" rIns="91440" bIns="45720">
            <a:spAutoFit/>
          </a:bodyPr>
          <a:lstStyle/>
          <a:p>
            <a:r>
              <a:rPr lang="ar-SA" sz="2800" b="0" cap="none" spc="0" dirty="0">
                <a:ln w="0"/>
                <a:solidFill>
                  <a:schemeClr val="tx1"/>
                </a:solidFill>
                <a:effectLst>
                  <a:outerShdw blurRad="38100" dist="19050" dir="2700000" algn="tl" rotWithShape="0">
                    <a:schemeClr val="dk1">
                      <a:alpha val="40000"/>
                    </a:schemeClr>
                  </a:outerShdw>
                </a:effectLst>
              </a:rPr>
              <a:t>أ- عندما ترتفع درجة الحرارة الجو ويصبح الانسان مهدد بارتفاع  في درجة حرارته </a:t>
            </a:r>
          </a:p>
          <a:p>
            <a:r>
              <a:rPr lang="ar-SA" sz="2800" dirty="0">
                <a:ln w="0"/>
                <a:effectLst>
                  <a:outerShdw blurRad="38100" dist="19050" dir="2700000" algn="tl" rotWithShape="0">
                    <a:schemeClr val="dk1">
                      <a:alpha val="40000"/>
                    </a:schemeClr>
                  </a:outerShdw>
                </a:effectLst>
              </a:rPr>
              <a:t>1-.......................................................... </a:t>
            </a:r>
          </a:p>
          <a:p>
            <a:r>
              <a:rPr lang="ar-SA" sz="2800" b="0" cap="none" spc="0" dirty="0">
                <a:ln w="0"/>
                <a:solidFill>
                  <a:schemeClr val="tx1"/>
                </a:solidFill>
                <a:effectLst>
                  <a:outerShdw blurRad="38100" dist="19050" dir="2700000" algn="tl" rotWithShape="0">
                    <a:schemeClr val="dk1">
                      <a:alpha val="40000"/>
                    </a:schemeClr>
                  </a:outerShdw>
                </a:effectLst>
              </a:rPr>
              <a:t>2-..........................................................</a:t>
            </a:r>
          </a:p>
        </p:txBody>
      </p:sp>
      <p:pic>
        <p:nvPicPr>
          <p:cNvPr id="16" name="صورة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28" y="4207451"/>
            <a:ext cx="1638591" cy="1080897"/>
          </a:xfrm>
          <a:prstGeom prst="rect">
            <a:avLst/>
          </a:prstGeom>
          <a:ln>
            <a:noFill/>
          </a:ln>
          <a:effectLst>
            <a:outerShdw blurRad="190500" algn="tl" rotWithShape="0">
              <a:srgbClr val="000000">
                <a:alpha val="70000"/>
              </a:srgbClr>
            </a:outerShdw>
          </a:effectLst>
        </p:spPr>
      </p:pic>
      <p:pic>
        <p:nvPicPr>
          <p:cNvPr id="4" name="صورة 3">
            <a:extLst>
              <a:ext uri="{FF2B5EF4-FFF2-40B4-BE49-F238E27FC236}">
                <a16:creationId xmlns:a16="http://schemas.microsoft.com/office/drawing/2014/main" id="{BFCAB17C-5D0B-49F6-978C-6686E37F968B}"/>
              </a:ext>
            </a:extLst>
          </p:cNvPr>
          <p:cNvPicPr>
            <a:picLocks noChangeAspect="1"/>
          </p:cNvPicPr>
          <p:nvPr/>
        </p:nvPicPr>
        <p:blipFill>
          <a:blip r:embed="rId3"/>
          <a:stretch>
            <a:fillRect/>
          </a:stretch>
        </p:blipFill>
        <p:spPr>
          <a:xfrm>
            <a:off x="7295876" y="2039566"/>
            <a:ext cx="4752975" cy="2560569"/>
          </a:xfrm>
          <a:prstGeom prst="rect">
            <a:avLst/>
          </a:prstGeom>
        </p:spPr>
      </p:pic>
      <p:pic>
        <p:nvPicPr>
          <p:cNvPr id="6" name="صورة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149" y="2236529"/>
            <a:ext cx="1569582" cy="1128710"/>
          </a:xfrm>
          <a:prstGeom prst="rect">
            <a:avLst/>
          </a:prstGeom>
          <a:ln>
            <a:noFill/>
          </a:ln>
          <a:effectLst>
            <a:outerShdw blurRad="292100" dist="139700" dir="2700000" algn="tl" rotWithShape="0">
              <a:srgbClr val="333333">
                <a:alpha val="65000"/>
              </a:srgbClr>
            </a:outerShdw>
          </a:effectLst>
        </p:spPr>
      </p:pic>
      <p:sp>
        <p:nvSpPr>
          <p:cNvPr id="18" name="مستطيل 17">
            <a:extLst>
              <a:ext uri="{FF2B5EF4-FFF2-40B4-BE49-F238E27FC236}">
                <a16:creationId xmlns:a16="http://schemas.microsoft.com/office/drawing/2014/main" id="{A720CB76-9958-478C-A9F6-7504522F4816}"/>
              </a:ext>
            </a:extLst>
          </p:cNvPr>
          <p:cNvSpPr/>
          <p:nvPr/>
        </p:nvSpPr>
        <p:spPr>
          <a:xfrm>
            <a:off x="7209918" y="4829758"/>
            <a:ext cx="4680000" cy="1938992"/>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4000" b="1" u="sng" dirty="0">
                <a:ln w="0"/>
                <a:solidFill>
                  <a:srgbClr val="FF4516"/>
                </a:solidFill>
                <a:effectLst>
                  <a:outerShdw blurRad="38100" dist="19050" dir="2700000" algn="tl" rotWithShape="0">
                    <a:schemeClr val="dk1">
                      <a:alpha val="40000"/>
                    </a:schemeClr>
                  </a:outerShdw>
                </a:effectLst>
              </a:rPr>
              <a:t>الاتزان الداخلي    </a:t>
            </a:r>
          </a:p>
          <a:p>
            <a:pPr algn="ctr"/>
            <a:r>
              <a:rPr lang="ar-SA" sz="4000" dirty="0">
                <a:ln w="0"/>
                <a:effectLst>
                  <a:outerShdw blurRad="38100" dist="19050" dir="2700000" algn="tl" rotWithShape="0">
                    <a:schemeClr val="dk1">
                      <a:alpha val="40000"/>
                    </a:schemeClr>
                  </a:outerShdw>
                </a:effectLst>
              </a:rPr>
              <a:t>..............................................................</a:t>
            </a:r>
            <a:endParaRPr lang="ar-SA" sz="4000" b="0" cap="none" spc="0" dirty="0">
              <a:ln w="0"/>
              <a:effectLst>
                <a:outerShdw blurRad="38100" dist="19050" dir="2700000" algn="tl" rotWithShape="0">
                  <a:schemeClr val="dk1">
                    <a:alpha val="40000"/>
                  </a:schemeClr>
                </a:outerShdw>
              </a:effectLst>
            </a:endParaRPr>
          </a:p>
        </p:txBody>
      </p:sp>
      <p:pic>
        <p:nvPicPr>
          <p:cNvPr id="17" name="صورة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15628" y="5816066"/>
            <a:ext cx="1310186" cy="941696"/>
          </a:xfrm>
          <a:prstGeom prst="rect">
            <a:avLst/>
          </a:prstGeom>
        </p:spPr>
      </p:pic>
    </p:spTree>
    <p:extLst>
      <p:ext uri="{BB962C8B-B14F-4D97-AF65-F5344CB8AC3E}">
        <p14:creationId xmlns:p14="http://schemas.microsoft.com/office/powerpoint/2010/main" val="1604892925"/>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283471" y="254276"/>
            <a:ext cx="4680000" cy="720000"/>
          </a:xfrm>
          <a:prstGeom prst="rect">
            <a:avLst/>
          </a:prstGeom>
          <a:gradFill flip="none" rotWithShape="1">
            <a:gsLst>
              <a:gs pos="0">
                <a:srgbClr val="FD3C05">
                  <a:tint val="66000"/>
                  <a:satMod val="160000"/>
                </a:srgbClr>
              </a:gs>
              <a:gs pos="50000">
                <a:srgbClr val="FD3C05">
                  <a:tint val="44500"/>
                  <a:satMod val="160000"/>
                </a:srgbClr>
              </a:gs>
              <a:gs pos="100000">
                <a:srgbClr val="FD3C05">
                  <a:tint val="23500"/>
                  <a:satMod val="160000"/>
                </a:srgbClr>
              </a:gs>
            </a:gsLst>
            <a:path path="circle">
              <a:fillToRect l="50000" t="50000" r="50000" b="50000"/>
            </a:path>
            <a:tileRect/>
          </a:gradFill>
          <a:ln w="38100">
            <a:solidFill>
              <a:schemeClr val="tx1"/>
            </a:solidFill>
            <a:prstDash val="lgDashDot"/>
          </a:ln>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خصائص المخلوقات الحية </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p:cNvSpPr/>
          <p:nvPr/>
        </p:nvSpPr>
        <p:spPr>
          <a:xfrm>
            <a:off x="7295876" y="1121394"/>
            <a:ext cx="4667595" cy="64633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a:ln w="38100">
            <a:solidFill>
              <a:schemeClr val="tx1"/>
            </a:solidFill>
            <a:prstDash val="dashDot"/>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التكيف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4"/>
          <p:cNvSpPr/>
          <p:nvPr/>
        </p:nvSpPr>
        <p:spPr>
          <a:xfrm>
            <a:off x="7283471" y="4578922"/>
            <a:ext cx="4680000" cy="206210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3200" b="1" u="sng" dirty="0">
                <a:ln w="0"/>
                <a:solidFill>
                  <a:srgbClr val="FF4516"/>
                </a:solidFill>
                <a:effectLst>
                  <a:outerShdw blurRad="38100" dist="19050" dir="2700000" algn="tl" rotWithShape="0">
                    <a:schemeClr val="dk1">
                      <a:alpha val="40000"/>
                    </a:schemeClr>
                  </a:outerShdw>
                </a:effectLst>
              </a:rPr>
              <a:t>التكيف</a:t>
            </a:r>
          </a:p>
          <a:p>
            <a:pPr algn="ctr"/>
            <a:r>
              <a:rPr lang="ar-SA" sz="3200" b="1" dirty="0">
                <a:ln w="0"/>
                <a:effectLst>
                  <a:outerShdw blurRad="38100" dist="19050" dir="2700000" algn="tl" rotWithShape="0">
                    <a:schemeClr val="dk1">
                      <a:alpha val="40000"/>
                    </a:schemeClr>
                  </a:outerShdw>
                </a:effectLst>
              </a:rPr>
              <a:t>صفات موروثة ناتجة عن تغير في تركيب جسم المخلوق الحي لملاءمة الوظيفة التي يؤديها </a:t>
            </a:r>
            <a:endParaRPr lang="ar-SA" sz="3200" b="1" cap="none" spc="0" dirty="0">
              <a:ln w="0"/>
              <a:effectLst>
                <a:outerShdw blurRad="38100" dist="19050" dir="2700000" algn="tl" rotWithShape="0">
                  <a:schemeClr val="dk1">
                    <a:alpha val="40000"/>
                  </a:schemeClr>
                </a:outerShdw>
              </a:effectLst>
            </a:endParaRPr>
          </a:p>
        </p:txBody>
      </p:sp>
      <p:sp>
        <p:nvSpPr>
          <p:cNvPr id="8" name="مستطيل 7"/>
          <p:cNvSpPr/>
          <p:nvPr/>
        </p:nvSpPr>
        <p:spPr>
          <a:xfrm>
            <a:off x="232011" y="162349"/>
            <a:ext cx="6630215" cy="1200329"/>
          </a:xfrm>
          <a:prstGeom prst="rect">
            <a:avLst/>
          </a:prstGeom>
          <a:solidFill>
            <a:schemeClr val="accent6">
              <a:lumMod val="20000"/>
              <a:lumOff val="80000"/>
            </a:schemeClr>
          </a:solidFill>
          <a:ln w="38100">
            <a:solidFill>
              <a:schemeClr val="accent6">
                <a:lumMod val="60000"/>
                <a:lumOff val="40000"/>
              </a:schemeClr>
            </a:solidFill>
          </a:ln>
        </p:spPr>
        <p:txBody>
          <a:bodyPr wrap="square" lIns="91440" tIns="45720" rIns="91440" bIns="45720">
            <a:spAutoFit/>
          </a:bodyPr>
          <a:lstStyle/>
          <a:p>
            <a:pPr algn="ctr"/>
            <a:r>
              <a:rPr lang="ar-SA" sz="3600" b="0" cap="none" spc="0" dirty="0">
                <a:ln w="0"/>
                <a:solidFill>
                  <a:srgbClr val="FF0000"/>
                </a:solidFill>
                <a:effectLst>
                  <a:outerShdw blurRad="38100" dist="19050" dir="2700000" algn="tl" rotWithShape="0">
                    <a:schemeClr val="dk1">
                      <a:alpha val="40000"/>
                    </a:schemeClr>
                  </a:outerShdw>
                </a:effectLst>
              </a:rPr>
              <a:t>قارني بين تكيف نباتات الغابات الاستوائية المطيرة ونباتات المناطق الصحراوية </a:t>
            </a:r>
          </a:p>
        </p:txBody>
      </p:sp>
      <p:sp>
        <p:nvSpPr>
          <p:cNvPr id="15" name="مستطيل 14">
            <a:extLst>
              <a:ext uri="{FF2B5EF4-FFF2-40B4-BE49-F238E27FC236}">
                <a16:creationId xmlns:a16="http://schemas.microsoft.com/office/drawing/2014/main" id="{62F06068-450F-459B-A90E-8D935299DDEF}"/>
              </a:ext>
            </a:extLst>
          </p:cNvPr>
          <p:cNvSpPr/>
          <p:nvPr/>
        </p:nvSpPr>
        <p:spPr>
          <a:xfrm>
            <a:off x="7283471" y="4573029"/>
            <a:ext cx="4680000" cy="2062103"/>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8100000" scaled="1"/>
            <a:tileRect/>
          </a:gradFill>
          <a:ln w="38100">
            <a:solidFill>
              <a:schemeClr val="tx1"/>
            </a:solidFill>
            <a:prstDash val="dashDot"/>
          </a:ln>
        </p:spPr>
        <p:txBody>
          <a:bodyPr wrap="square" lIns="91440" tIns="45720" rIns="91440" bIns="45720">
            <a:spAutoFit/>
          </a:bodyPr>
          <a:lstStyle/>
          <a:p>
            <a:pPr algn="ctr"/>
            <a:r>
              <a:rPr lang="ar-SA" sz="3200" b="1" u="sng" dirty="0">
                <a:ln w="0"/>
                <a:solidFill>
                  <a:srgbClr val="FF4516"/>
                </a:solidFill>
                <a:effectLst>
                  <a:outerShdw blurRad="38100" dist="19050" dir="2700000" algn="tl" rotWithShape="0">
                    <a:schemeClr val="dk1">
                      <a:alpha val="40000"/>
                    </a:schemeClr>
                  </a:outerShdw>
                </a:effectLst>
              </a:rPr>
              <a:t>التكيف</a:t>
            </a:r>
          </a:p>
          <a:p>
            <a:pPr algn="ctr"/>
            <a:r>
              <a:rPr lang="ar-SA" sz="3200" b="1" dirty="0">
                <a:ln w="0"/>
                <a:effectLst>
                  <a:outerShdw blurRad="38100" dist="19050" dir="2700000" algn="tl" rotWithShape="0">
                    <a:schemeClr val="dk1">
                      <a:alpha val="40000"/>
                    </a:schemeClr>
                  </a:outerShdw>
                </a:effectLst>
              </a:rPr>
              <a:t>....................................................................................................................</a:t>
            </a:r>
            <a:endParaRPr lang="ar-SA" sz="3200" b="1" cap="none" spc="0" dirty="0">
              <a:ln w="0"/>
              <a:effectLst>
                <a:outerShdw blurRad="38100" dist="19050" dir="2700000" algn="tl" rotWithShape="0">
                  <a:schemeClr val="dk1">
                    <a:alpha val="40000"/>
                  </a:schemeClr>
                </a:outerShdw>
              </a:effectLst>
            </a:endParaRPr>
          </a:p>
        </p:txBody>
      </p:sp>
      <p:pic>
        <p:nvPicPr>
          <p:cNvPr id="10" name="صورة 9" descr="صورة تحتوي على حيوان, الثدييات&#10;&#10;وصف منشأ بثقة عالية جداً">
            <a:extLst>
              <a:ext uri="{FF2B5EF4-FFF2-40B4-BE49-F238E27FC236}">
                <a16:creationId xmlns:a16="http://schemas.microsoft.com/office/drawing/2014/main" id="{56E95731-A305-4234-9187-DFF35B60D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9988" y="1894337"/>
            <a:ext cx="4680000" cy="2528868"/>
          </a:xfrm>
          <a:prstGeom prst="rect">
            <a:avLst/>
          </a:prstGeom>
        </p:spPr>
      </p:pic>
      <p:graphicFrame>
        <p:nvGraphicFramePr>
          <p:cNvPr id="11" name="جدول 10">
            <a:extLst>
              <a:ext uri="{FF2B5EF4-FFF2-40B4-BE49-F238E27FC236}">
                <a16:creationId xmlns:a16="http://schemas.microsoft.com/office/drawing/2014/main" id="{02D639DA-7C0E-48D4-84CD-B5024DF2B2E7}"/>
              </a:ext>
            </a:extLst>
          </p:cNvPr>
          <p:cNvGraphicFramePr>
            <a:graphicFrameLocks noGrp="1"/>
          </p:cNvGraphicFramePr>
          <p:nvPr>
            <p:extLst>
              <p:ext uri="{D42A27DB-BD31-4B8C-83A1-F6EECF244321}">
                <p14:modId xmlns:p14="http://schemas.microsoft.com/office/powerpoint/2010/main" val="676611330"/>
              </p:ext>
            </p:extLst>
          </p:nvPr>
        </p:nvGraphicFramePr>
        <p:xfrm>
          <a:off x="166227" y="1477959"/>
          <a:ext cx="6696000" cy="3688080"/>
        </p:xfrm>
        <a:graphic>
          <a:graphicData uri="http://schemas.openxmlformats.org/drawingml/2006/table">
            <a:tbl>
              <a:tblPr rtl="1" firstRow="1" bandRow="1">
                <a:tableStyleId>{5C22544A-7EE6-4342-B048-85BDC9FD1C3A}</a:tableStyleId>
              </a:tblPr>
              <a:tblGrid>
                <a:gridCol w="2736000">
                  <a:extLst>
                    <a:ext uri="{9D8B030D-6E8A-4147-A177-3AD203B41FA5}">
                      <a16:colId xmlns:a16="http://schemas.microsoft.com/office/drawing/2014/main" val="466363268"/>
                    </a:ext>
                  </a:extLst>
                </a:gridCol>
                <a:gridCol w="1980000">
                  <a:extLst>
                    <a:ext uri="{9D8B030D-6E8A-4147-A177-3AD203B41FA5}">
                      <a16:colId xmlns:a16="http://schemas.microsoft.com/office/drawing/2014/main" val="365592662"/>
                    </a:ext>
                  </a:extLst>
                </a:gridCol>
                <a:gridCol w="1980000">
                  <a:extLst>
                    <a:ext uri="{9D8B030D-6E8A-4147-A177-3AD203B41FA5}">
                      <a16:colId xmlns:a16="http://schemas.microsoft.com/office/drawing/2014/main" val="217708655"/>
                    </a:ext>
                  </a:extLst>
                </a:gridCol>
              </a:tblGrid>
              <a:tr h="359073">
                <a:tc>
                  <a:txBody>
                    <a:bodyPr/>
                    <a:lstStyle/>
                    <a:p>
                      <a:pPr algn="ctr" rtl="1"/>
                      <a:r>
                        <a:rPr lang="ar-SA" sz="3200" dirty="0"/>
                        <a:t>وجه المقارنة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algn="ctr" rtl="1"/>
                      <a:r>
                        <a:rPr lang="ar-SA" sz="3200" dirty="0"/>
                        <a:t>الجذور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38440"/>
                    </a:solidFill>
                  </a:tcPr>
                </a:tc>
                <a:tc>
                  <a:txBody>
                    <a:bodyPr/>
                    <a:lstStyle/>
                    <a:p>
                      <a:pPr algn="ctr" rtl="1"/>
                      <a:r>
                        <a:rPr lang="ar-SA" sz="3200" dirty="0"/>
                        <a:t>شكل الأوراق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4032185157"/>
                  </a:ext>
                </a:extLst>
              </a:tr>
              <a:tr h="1317240">
                <a:tc>
                  <a:txBody>
                    <a:bodyPr/>
                    <a:lstStyle/>
                    <a:p>
                      <a:pPr algn="ctr" rtl="1"/>
                      <a:r>
                        <a:rPr lang="ar-SA" sz="3200" b="1" dirty="0">
                          <a:solidFill>
                            <a:schemeClr val="bg1"/>
                          </a:solidFill>
                        </a:rPr>
                        <a:t>النباتات الاستوائية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جذورها سطحية غير عميقة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كبيرة ذات قمة نقطية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6900442"/>
                  </a:ext>
                </a:extLst>
              </a:tr>
              <a:tr h="1353240">
                <a:tc>
                  <a:txBody>
                    <a:bodyPr/>
                    <a:lstStyle/>
                    <a:p>
                      <a:pPr algn="ctr" rtl="1"/>
                      <a:r>
                        <a:rPr lang="ar-SA" sz="3200" b="1" dirty="0">
                          <a:solidFill>
                            <a:schemeClr val="bg1"/>
                          </a:solidFill>
                        </a:rPr>
                        <a:t>النباتات الصحراوية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algn="ctr" rtl="1"/>
                      <a:r>
                        <a:rPr lang="ar-SA" sz="3200" dirty="0"/>
                        <a:t>امتدت جذورها عميقا داخل التربة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rtl="1"/>
                      <a:r>
                        <a:rPr lang="ar-SA" sz="3200" dirty="0"/>
                        <a:t>صغيرة وقد تتحور إلى أشواك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9015649"/>
                  </a:ext>
                </a:extLst>
              </a:tr>
            </a:tbl>
          </a:graphicData>
        </a:graphic>
      </p:graphicFrame>
      <p:sp>
        <p:nvSpPr>
          <p:cNvPr id="16" name="مستطيل 15">
            <a:extLst>
              <a:ext uri="{FF2B5EF4-FFF2-40B4-BE49-F238E27FC236}">
                <a16:creationId xmlns:a16="http://schemas.microsoft.com/office/drawing/2014/main" id="{11AB2A22-5312-48AC-B434-C1DC24E20920}"/>
              </a:ext>
            </a:extLst>
          </p:cNvPr>
          <p:cNvSpPr/>
          <p:nvPr/>
        </p:nvSpPr>
        <p:spPr>
          <a:xfrm>
            <a:off x="148958" y="5228245"/>
            <a:ext cx="6923891" cy="1569660"/>
          </a:xfrm>
          <a:prstGeom prst="rect">
            <a:avLst/>
          </a:prstGeom>
          <a:noFill/>
          <a:ln w="38100">
            <a:solidFill>
              <a:schemeClr val="accent6">
                <a:lumMod val="60000"/>
                <a:lumOff val="40000"/>
              </a:schemeClr>
            </a:solidFill>
          </a:ln>
        </p:spPr>
        <p:txBody>
          <a:bodyPr wrap="square" lIns="91440" tIns="45720" rIns="91440" bIns="45720">
            <a:spAutoFit/>
          </a:bodyPr>
          <a:lstStyle/>
          <a:p>
            <a:r>
              <a:rPr lang="ar-SA" sz="3200" b="1" dirty="0">
                <a:ln w="0"/>
                <a:solidFill>
                  <a:srgbClr val="FF0000"/>
                </a:solidFill>
                <a:effectLst>
                  <a:outerShdw blurRad="38100" dist="19050" dir="2700000" algn="tl" rotWithShape="0">
                    <a:schemeClr val="dk1">
                      <a:alpha val="40000"/>
                    </a:schemeClr>
                  </a:outerShdw>
                </a:effectLst>
              </a:rPr>
              <a:t>فسري: أوراق الأشجار في الغابات المطيرة ذات قمة </a:t>
            </a:r>
            <a:r>
              <a:rPr lang="ar-SA" sz="3200" b="1" dirty="0" err="1">
                <a:ln w="0"/>
                <a:solidFill>
                  <a:srgbClr val="FF0000"/>
                </a:solidFill>
                <a:effectLst>
                  <a:outerShdw blurRad="38100" dist="19050" dir="2700000" algn="tl" rotWithShape="0">
                    <a:schemeClr val="dk1">
                      <a:alpha val="40000"/>
                    </a:schemeClr>
                  </a:outerShdw>
                </a:effectLst>
              </a:rPr>
              <a:t>ناقطة</a:t>
            </a:r>
            <a:r>
              <a:rPr lang="ar-SA" sz="3200" b="1" dirty="0">
                <a:ln w="0"/>
                <a:solidFill>
                  <a:srgbClr val="FF0000"/>
                </a:solidFill>
                <a:effectLst>
                  <a:outerShdw blurRad="38100" dist="19050" dir="2700000" algn="tl" rotWithShape="0">
                    <a:schemeClr val="dk1">
                      <a:alpha val="40000"/>
                    </a:schemeClr>
                  </a:outerShdw>
                </a:effectLst>
              </a:rPr>
              <a:t> </a:t>
            </a:r>
            <a:r>
              <a:rPr lang="ar-SA" sz="3200" dirty="0">
                <a:ln w="0"/>
                <a:solidFill>
                  <a:srgbClr val="3567C1"/>
                </a:solidFill>
                <a:effectLst>
                  <a:outerShdw blurRad="38100" dist="19050" dir="2700000" algn="tl" rotWithShape="0">
                    <a:schemeClr val="dk1">
                      <a:alpha val="40000"/>
                    </a:schemeClr>
                  </a:outerShdw>
                </a:effectLst>
              </a:rPr>
              <a:t>لتتخلص من الماء الزائد حيث </a:t>
            </a:r>
            <a:r>
              <a:rPr lang="ar-SA" sz="3200" dirty="0">
                <a:ln w="0"/>
                <a:solidFill>
                  <a:schemeClr val="accent1">
                    <a:lumMod val="75000"/>
                  </a:schemeClr>
                </a:solidFill>
                <a:effectLst>
                  <a:outerShdw blurRad="38100" dist="19050" dir="2700000" algn="tl" rotWithShape="0">
                    <a:schemeClr val="dk1">
                      <a:alpha val="40000"/>
                    </a:schemeClr>
                  </a:outerShdw>
                </a:effectLst>
              </a:rPr>
              <a:t>ينزلق الماء الزائد من على سطحها بيسر فتحافظ على جفافه </a:t>
            </a:r>
            <a:endParaRPr lang="ar-SA"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7" name="مستطيل 16">
            <a:extLst>
              <a:ext uri="{FF2B5EF4-FFF2-40B4-BE49-F238E27FC236}">
                <a16:creationId xmlns:a16="http://schemas.microsoft.com/office/drawing/2014/main" id="{2007BF50-AD5F-4C12-A4B1-58FC87EF9D7F}"/>
              </a:ext>
            </a:extLst>
          </p:cNvPr>
          <p:cNvSpPr/>
          <p:nvPr/>
        </p:nvSpPr>
        <p:spPr>
          <a:xfrm>
            <a:off x="148957" y="5228245"/>
            <a:ext cx="6923891" cy="1569660"/>
          </a:xfrm>
          <a:prstGeom prst="rect">
            <a:avLst/>
          </a:prstGeom>
          <a:solidFill>
            <a:schemeClr val="bg1"/>
          </a:solidFill>
          <a:ln w="38100">
            <a:solidFill>
              <a:schemeClr val="accent6">
                <a:lumMod val="60000"/>
                <a:lumOff val="40000"/>
              </a:schemeClr>
            </a:solidFill>
          </a:ln>
        </p:spPr>
        <p:txBody>
          <a:bodyPr wrap="square" lIns="91440" tIns="45720" rIns="91440" bIns="45720">
            <a:spAutoFit/>
          </a:bodyPr>
          <a:lstStyle/>
          <a:p>
            <a:r>
              <a:rPr lang="ar-SA" sz="3200" b="1" dirty="0">
                <a:ln w="0"/>
                <a:solidFill>
                  <a:srgbClr val="FF0000"/>
                </a:solidFill>
                <a:effectLst>
                  <a:outerShdw blurRad="38100" dist="19050" dir="2700000" algn="tl" rotWithShape="0">
                    <a:schemeClr val="dk1">
                      <a:alpha val="40000"/>
                    </a:schemeClr>
                  </a:outerShdw>
                </a:effectLst>
              </a:rPr>
              <a:t>فسري: أوراق الأشجار في الغابات المطيرة ذات قمة </a:t>
            </a:r>
            <a:r>
              <a:rPr lang="ar-SA" sz="3200" b="1" dirty="0" err="1">
                <a:ln w="0"/>
                <a:solidFill>
                  <a:srgbClr val="FF0000"/>
                </a:solidFill>
                <a:effectLst>
                  <a:outerShdw blurRad="38100" dist="19050" dir="2700000" algn="tl" rotWithShape="0">
                    <a:schemeClr val="dk1">
                      <a:alpha val="40000"/>
                    </a:schemeClr>
                  </a:outerShdw>
                </a:effectLst>
              </a:rPr>
              <a:t>ناقطة</a:t>
            </a:r>
            <a:r>
              <a:rPr lang="ar-SA" sz="3200" b="1" dirty="0">
                <a:ln w="0"/>
                <a:solidFill>
                  <a:srgbClr val="FF0000"/>
                </a:solidFill>
                <a:effectLst>
                  <a:outerShdw blurRad="38100" dist="19050" dir="2700000" algn="tl" rotWithShape="0">
                    <a:schemeClr val="dk1">
                      <a:alpha val="40000"/>
                    </a:schemeClr>
                  </a:outerShdw>
                </a:effectLst>
              </a:rPr>
              <a:t> </a:t>
            </a:r>
            <a:r>
              <a:rPr lang="ar-SA" sz="3200" dirty="0">
                <a:ln w="0"/>
                <a:solidFill>
                  <a:srgbClr val="3567C1"/>
                </a:solidFill>
                <a:effectLst>
                  <a:outerShdw blurRad="38100" dist="19050" dir="2700000" algn="tl" rotWithShape="0">
                    <a:schemeClr val="dk1">
                      <a:alpha val="40000"/>
                    </a:schemeClr>
                  </a:outerShdw>
                </a:effectLst>
              </a:rPr>
              <a:t>....................................................</a:t>
            </a:r>
          </a:p>
          <a:p>
            <a:r>
              <a:rPr lang="ar-SA" sz="3200" b="0" cap="none" spc="0" dirty="0">
                <a:ln w="0"/>
                <a:solidFill>
                  <a:srgbClr val="3567C1"/>
                </a:solidFill>
                <a:effectLst>
                  <a:outerShdw blurRad="38100" dist="19050" dir="2700000" algn="tl" rotWithShape="0">
                    <a:schemeClr val="dk1">
                      <a:alpha val="40000"/>
                    </a:schemeClr>
                  </a:outerShdw>
                </a:effectLst>
              </a:rPr>
              <a:t>...........................................................</a:t>
            </a:r>
            <a:endParaRPr lang="ar-SA" sz="3200" b="0"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18" name="مستطيل 17">
            <a:extLst>
              <a:ext uri="{FF2B5EF4-FFF2-40B4-BE49-F238E27FC236}">
                <a16:creationId xmlns:a16="http://schemas.microsoft.com/office/drawing/2014/main" id="{468B4743-8A68-4FF4-9732-8694E7286B29}"/>
              </a:ext>
            </a:extLst>
          </p:cNvPr>
          <p:cNvSpPr/>
          <p:nvPr/>
        </p:nvSpPr>
        <p:spPr>
          <a:xfrm>
            <a:off x="2278965" y="2110152"/>
            <a:ext cx="1764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مستطيل 18">
            <a:extLst>
              <a:ext uri="{FF2B5EF4-FFF2-40B4-BE49-F238E27FC236}">
                <a16:creationId xmlns:a16="http://schemas.microsoft.com/office/drawing/2014/main" id="{88E00F39-F1F8-47BA-93A9-9B98FCEACAEC}"/>
              </a:ext>
            </a:extLst>
          </p:cNvPr>
          <p:cNvSpPr/>
          <p:nvPr/>
        </p:nvSpPr>
        <p:spPr>
          <a:xfrm>
            <a:off x="2250829" y="3681153"/>
            <a:ext cx="1764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مستطيل 19">
            <a:extLst>
              <a:ext uri="{FF2B5EF4-FFF2-40B4-BE49-F238E27FC236}">
                <a16:creationId xmlns:a16="http://schemas.microsoft.com/office/drawing/2014/main" id="{3F48D724-B355-456F-8D2D-E6FCF6688455}"/>
              </a:ext>
            </a:extLst>
          </p:cNvPr>
          <p:cNvSpPr/>
          <p:nvPr/>
        </p:nvSpPr>
        <p:spPr>
          <a:xfrm>
            <a:off x="306085" y="2110152"/>
            <a:ext cx="1764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1" name="مستطيل 20">
            <a:extLst>
              <a:ext uri="{FF2B5EF4-FFF2-40B4-BE49-F238E27FC236}">
                <a16:creationId xmlns:a16="http://schemas.microsoft.com/office/drawing/2014/main" id="{9DD42870-1C8A-4932-8FB1-44720507FCFF}"/>
              </a:ext>
            </a:extLst>
          </p:cNvPr>
          <p:cNvSpPr/>
          <p:nvPr/>
        </p:nvSpPr>
        <p:spPr>
          <a:xfrm>
            <a:off x="276207" y="3681153"/>
            <a:ext cx="1764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93102304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8DFE38F-8B3B-46D8-9CE4-0BA4C7852BA8}"/>
              </a:ext>
            </a:extLst>
          </p:cNvPr>
          <p:cNvSpPr/>
          <p:nvPr/>
        </p:nvSpPr>
        <p:spPr>
          <a:xfrm>
            <a:off x="8145195" y="98473"/>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2">
            <a:extLst>
              <a:ext uri="{FF2B5EF4-FFF2-40B4-BE49-F238E27FC236}">
                <a16:creationId xmlns:a16="http://schemas.microsoft.com/office/drawing/2014/main" id="{513B08B4-47EF-4A81-AF4A-67A5A369F219}"/>
              </a:ext>
            </a:extLst>
          </p:cNvPr>
          <p:cNvSpPr/>
          <p:nvPr/>
        </p:nvSpPr>
        <p:spPr>
          <a:xfrm>
            <a:off x="9541385" y="1014223"/>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a:extLst>
              <a:ext uri="{FF2B5EF4-FFF2-40B4-BE49-F238E27FC236}">
                <a16:creationId xmlns:a16="http://schemas.microsoft.com/office/drawing/2014/main" id="{196B1359-0F35-4116-A6C5-2BDDC6CAEB1A}"/>
              </a:ext>
            </a:extLst>
          </p:cNvPr>
          <p:cNvSpPr/>
          <p:nvPr/>
        </p:nvSpPr>
        <p:spPr>
          <a:xfrm>
            <a:off x="9195291" y="145012"/>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5" name="Picture 2" descr="ØµÙØ±Ø© Ø°Ø§Øª ØµÙØ©">
            <a:extLst>
              <a:ext uri="{FF2B5EF4-FFF2-40B4-BE49-F238E27FC236}">
                <a16:creationId xmlns:a16="http://schemas.microsoft.com/office/drawing/2014/main" id="{CC34C7A4-3EA9-4F74-B416-851EF34B22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5096" y="1198821"/>
            <a:ext cx="822538" cy="1883352"/>
          </a:xfrm>
          <a:prstGeom prst="rect">
            <a:avLst/>
          </a:prstGeom>
          <a:noFill/>
          <a:extLst>
            <a:ext uri="{909E8E84-426E-40DD-AFC4-6F175D3DCCD1}">
              <a14:hiddenFill xmlns:a14="http://schemas.microsoft.com/office/drawing/2010/main">
                <a:solidFill>
                  <a:srgbClr val="FFFFFF"/>
                </a:solidFill>
              </a14:hiddenFill>
            </a:ext>
          </a:extLst>
        </p:spPr>
      </p:pic>
      <p:sp>
        <p:nvSpPr>
          <p:cNvPr id="6" name="مستطيل 5">
            <a:extLst>
              <a:ext uri="{FF2B5EF4-FFF2-40B4-BE49-F238E27FC236}">
                <a16:creationId xmlns:a16="http://schemas.microsoft.com/office/drawing/2014/main" id="{A833E111-237A-45E9-A3B8-3BEB268363DA}"/>
              </a:ext>
            </a:extLst>
          </p:cNvPr>
          <p:cNvSpPr/>
          <p:nvPr/>
        </p:nvSpPr>
        <p:spPr>
          <a:xfrm>
            <a:off x="8222485" y="721065"/>
            <a:ext cx="1035861"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a:t>
            </a:r>
          </a:p>
        </p:txBody>
      </p:sp>
      <p:sp>
        <p:nvSpPr>
          <p:cNvPr id="7" name="مستطيل 6">
            <a:extLst>
              <a:ext uri="{FF2B5EF4-FFF2-40B4-BE49-F238E27FC236}">
                <a16:creationId xmlns:a16="http://schemas.microsoft.com/office/drawing/2014/main" id="{5C76FD77-727B-478C-9DC9-42335D720A01}"/>
              </a:ext>
            </a:extLst>
          </p:cNvPr>
          <p:cNvSpPr/>
          <p:nvPr/>
        </p:nvSpPr>
        <p:spPr>
          <a:xfrm>
            <a:off x="10834560" y="721835"/>
            <a:ext cx="1050289"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 </a:t>
            </a:r>
          </a:p>
        </p:txBody>
      </p:sp>
      <p:sp>
        <p:nvSpPr>
          <p:cNvPr id="8" name="مستطيل 7">
            <a:extLst>
              <a:ext uri="{FF2B5EF4-FFF2-40B4-BE49-F238E27FC236}">
                <a16:creationId xmlns:a16="http://schemas.microsoft.com/office/drawing/2014/main" id="{7175F55C-8FCC-49C5-85BC-3A227D7383A3}"/>
              </a:ext>
            </a:extLst>
          </p:cNvPr>
          <p:cNvSpPr/>
          <p:nvPr/>
        </p:nvSpPr>
        <p:spPr>
          <a:xfrm>
            <a:off x="4101843" y="108929"/>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15358EBA-F4A9-49F5-9E17-3F7D11DDC622}"/>
              </a:ext>
            </a:extLst>
          </p:cNvPr>
          <p:cNvSpPr/>
          <p:nvPr/>
        </p:nvSpPr>
        <p:spPr>
          <a:xfrm>
            <a:off x="5498033" y="1024679"/>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2CF7AB1A-D6C9-4A33-83D6-8B7D61605FE2}"/>
              </a:ext>
            </a:extLst>
          </p:cNvPr>
          <p:cNvSpPr/>
          <p:nvPr/>
        </p:nvSpPr>
        <p:spPr>
          <a:xfrm>
            <a:off x="5151939" y="155468"/>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11" name="Picture 2" descr="ØµÙØ±Ø© Ø°Ø§Øª ØµÙØ©">
            <a:extLst>
              <a:ext uri="{FF2B5EF4-FFF2-40B4-BE49-F238E27FC236}">
                <a16:creationId xmlns:a16="http://schemas.microsoft.com/office/drawing/2014/main" id="{D6BFC5AA-EB3A-45DE-9E23-5DDBCF1842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592" y="1272456"/>
            <a:ext cx="822538" cy="1883352"/>
          </a:xfrm>
          <a:prstGeom prst="rect">
            <a:avLst/>
          </a:prstGeom>
          <a:noFill/>
          <a:extLst>
            <a:ext uri="{909E8E84-426E-40DD-AFC4-6F175D3DCCD1}">
              <a14:hiddenFill xmlns:a14="http://schemas.microsoft.com/office/drawing/2010/main">
                <a:solidFill>
                  <a:srgbClr val="FFFFFF"/>
                </a:solidFill>
              </a14:hiddenFill>
            </a:ext>
          </a:extLst>
        </p:spPr>
      </p:pic>
      <p:pic>
        <p:nvPicPr>
          <p:cNvPr id="12" name="صورة 11" descr="صورة تحتوي على قصاصة فنية, دمية&#10;&#10;وصف منشأ بثقة عالية">
            <a:extLst>
              <a:ext uri="{FF2B5EF4-FFF2-40B4-BE49-F238E27FC236}">
                <a16:creationId xmlns:a16="http://schemas.microsoft.com/office/drawing/2014/main" id="{EFC1FF9B-A2C1-4C89-B592-4A659B1FA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652" y="1196864"/>
            <a:ext cx="923488" cy="1883352"/>
          </a:xfrm>
          <a:prstGeom prst="rect">
            <a:avLst/>
          </a:prstGeom>
        </p:spPr>
      </p:pic>
      <p:sp>
        <p:nvSpPr>
          <p:cNvPr id="13" name="مستطيل 12">
            <a:extLst>
              <a:ext uri="{FF2B5EF4-FFF2-40B4-BE49-F238E27FC236}">
                <a16:creationId xmlns:a16="http://schemas.microsoft.com/office/drawing/2014/main" id="{C6C457DA-4513-40C0-BF7C-83DA56C75B00}"/>
              </a:ext>
            </a:extLst>
          </p:cNvPr>
          <p:cNvSpPr/>
          <p:nvPr/>
        </p:nvSpPr>
        <p:spPr>
          <a:xfrm>
            <a:off x="4216085" y="729787"/>
            <a:ext cx="957313"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a:t>
            </a:r>
          </a:p>
        </p:txBody>
      </p:sp>
      <p:sp>
        <p:nvSpPr>
          <p:cNvPr id="14" name="مستطيل 13">
            <a:extLst>
              <a:ext uri="{FF2B5EF4-FFF2-40B4-BE49-F238E27FC236}">
                <a16:creationId xmlns:a16="http://schemas.microsoft.com/office/drawing/2014/main" id="{591E0CEC-2F73-4014-959D-A610D0A18C08}"/>
              </a:ext>
            </a:extLst>
          </p:cNvPr>
          <p:cNvSpPr/>
          <p:nvPr/>
        </p:nvSpPr>
        <p:spPr>
          <a:xfrm>
            <a:off x="6751935" y="732291"/>
            <a:ext cx="112883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 </a:t>
            </a:r>
          </a:p>
        </p:txBody>
      </p:sp>
      <p:sp>
        <p:nvSpPr>
          <p:cNvPr id="15" name="مستطيل 14">
            <a:extLst>
              <a:ext uri="{FF2B5EF4-FFF2-40B4-BE49-F238E27FC236}">
                <a16:creationId xmlns:a16="http://schemas.microsoft.com/office/drawing/2014/main" id="{99F0659F-FF62-4F7C-B083-D510D1672C54}"/>
              </a:ext>
            </a:extLst>
          </p:cNvPr>
          <p:cNvSpPr/>
          <p:nvPr/>
        </p:nvSpPr>
        <p:spPr>
          <a:xfrm>
            <a:off x="66957" y="99196"/>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مستطيل 15">
            <a:extLst>
              <a:ext uri="{FF2B5EF4-FFF2-40B4-BE49-F238E27FC236}">
                <a16:creationId xmlns:a16="http://schemas.microsoft.com/office/drawing/2014/main" id="{7980CC24-6D1C-4CAB-89F6-8873259A2A5C}"/>
              </a:ext>
            </a:extLst>
          </p:cNvPr>
          <p:cNvSpPr/>
          <p:nvPr/>
        </p:nvSpPr>
        <p:spPr>
          <a:xfrm>
            <a:off x="1463147" y="1014946"/>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مستطيل 16">
            <a:extLst>
              <a:ext uri="{FF2B5EF4-FFF2-40B4-BE49-F238E27FC236}">
                <a16:creationId xmlns:a16="http://schemas.microsoft.com/office/drawing/2014/main" id="{0E7F9CBC-9044-48B5-B1C5-A0C2622B0589}"/>
              </a:ext>
            </a:extLst>
          </p:cNvPr>
          <p:cNvSpPr/>
          <p:nvPr/>
        </p:nvSpPr>
        <p:spPr>
          <a:xfrm>
            <a:off x="1117053" y="145735"/>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18" name="Picture 2" descr="ØµÙØ±Ø© Ø°Ø§Øª ØµÙØ©">
            <a:extLst>
              <a:ext uri="{FF2B5EF4-FFF2-40B4-BE49-F238E27FC236}">
                <a16:creationId xmlns:a16="http://schemas.microsoft.com/office/drawing/2014/main" id="{24B5E566-8810-48C8-A774-7594D523E4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858" y="1199544"/>
            <a:ext cx="822538" cy="1883352"/>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a:extLst>
              <a:ext uri="{FF2B5EF4-FFF2-40B4-BE49-F238E27FC236}">
                <a16:creationId xmlns:a16="http://schemas.microsoft.com/office/drawing/2014/main" id="{3E3522AC-E055-4BA2-A82D-6E95E394277A}"/>
              </a:ext>
            </a:extLst>
          </p:cNvPr>
          <p:cNvSpPr/>
          <p:nvPr/>
        </p:nvSpPr>
        <p:spPr>
          <a:xfrm>
            <a:off x="178979" y="721066"/>
            <a:ext cx="957313"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a:t>
            </a:r>
          </a:p>
        </p:txBody>
      </p:sp>
      <p:sp>
        <p:nvSpPr>
          <p:cNvPr id="20" name="مستطيل 19">
            <a:extLst>
              <a:ext uri="{FF2B5EF4-FFF2-40B4-BE49-F238E27FC236}">
                <a16:creationId xmlns:a16="http://schemas.microsoft.com/office/drawing/2014/main" id="{B420F692-C495-407A-AF0B-9CA8F62D59A3}"/>
              </a:ext>
            </a:extLst>
          </p:cNvPr>
          <p:cNvSpPr/>
          <p:nvPr/>
        </p:nvSpPr>
        <p:spPr>
          <a:xfrm>
            <a:off x="2756322" y="722558"/>
            <a:ext cx="1050289"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طالبة </a:t>
            </a:r>
          </a:p>
        </p:txBody>
      </p:sp>
      <p:pic>
        <p:nvPicPr>
          <p:cNvPr id="21" name="Picture 2" descr="ØµÙØ±Ø© Ø°Ø§Øª ØµÙØ©">
            <a:extLst>
              <a:ext uri="{FF2B5EF4-FFF2-40B4-BE49-F238E27FC236}">
                <a16:creationId xmlns:a16="http://schemas.microsoft.com/office/drawing/2014/main" id="{1ABFE7EC-D290-4C26-A2FB-D71CA66294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97" y="1160781"/>
            <a:ext cx="822538" cy="1883352"/>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descr="صورة تحتوي على قصاصة فنية, دمية&#10;&#10;وصف منشأ بثقة عالية">
            <a:extLst>
              <a:ext uri="{FF2B5EF4-FFF2-40B4-BE49-F238E27FC236}">
                <a16:creationId xmlns:a16="http://schemas.microsoft.com/office/drawing/2014/main" id="{A24AD78D-746D-49CE-A40D-1477F6B7A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246" y="1272456"/>
            <a:ext cx="923488" cy="1883352"/>
          </a:xfrm>
          <a:prstGeom prst="rect">
            <a:avLst/>
          </a:prstGeom>
        </p:spPr>
      </p:pic>
      <p:sp>
        <p:nvSpPr>
          <p:cNvPr id="23" name="مستطيل 22">
            <a:extLst>
              <a:ext uri="{FF2B5EF4-FFF2-40B4-BE49-F238E27FC236}">
                <a16:creationId xmlns:a16="http://schemas.microsoft.com/office/drawing/2014/main" id="{7A925366-AD66-49D8-AE0C-656E02CC181B}"/>
              </a:ext>
            </a:extLst>
          </p:cNvPr>
          <p:cNvSpPr/>
          <p:nvPr/>
        </p:nvSpPr>
        <p:spPr>
          <a:xfrm>
            <a:off x="8145195" y="3452076"/>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F0AC492F-614E-4BF3-81C0-CD5E3C67FB3E}"/>
              </a:ext>
            </a:extLst>
          </p:cNvPr>
          <p:cNvSpPr/>
          <p:nvPr/>
        </p:nvSpPr>
        <p:spPr>
          <a:xfrm>
            <a:off x="9541385" y="4367826"/>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8FF5AB3D-1D8E-45A3-B144-A201B91C70CA}"/>
              </a:ext>
            </a:extLst>
          </p:cNvPr>
          <p:cNvSpPr/>
          <p:nvPr/>
        </p:nvSpPr>
        <p:spPr>
          <a:xfrm>
            <a:off x="9195291" y="3498615"/>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sp>
        <p:nvSpPr>
          <p:cNvPr id="26" name="مستطيل 25">
            <a:extLst>
              <a:ext uri="{FF2B5EF4-FFF2-40B4-BE49-F238E27FC236}">
                <a16:creationId xmlns:a16="http://schemas.microsoft.com/office/drawing/2014/main" id="{0717E861-05F2-48CB-A7B6-6F84CD2AE2C8}"/>
              </a:ext>
            </a:extLst>
          </p:cNvPr>
          <p:cNvSpPr/>
          <p:nvPr/>
        </p:nvSpPr>
        <p:spPr>
          <a:xfrm>
            <a:off x="8222485" y="4074668"/>
            <a:ext cx="1035861"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a:t>
            </a:r>
          </a:p>
        </p:txBody>
      </p:sp>
      <p:sp>
        <p:nvSpPr>
          <p:cNvPr id="27" name="مستطيل 26">
            <a:extLst>
              <a:ext uri="{FF2B5EF4-FFF2-40B4-BE49-F238E27FC236}">
                <a16:creationId xmlns:a16="http://schemas.microsoft.com/office/drawing/2014/main" id="{1BB73887-C03B-4DBA-8B8F-A472CC21A78A}"/>
              </a:ext>
            </a:extLst>
          </p:cNvPr>
          <p:cNvSpPr/>
          <p:nvPr/>
        </p:nvSpPr>
        <p:spPr>
          <a:xfrm>
            <a:off x="10611745" y="4075438"/>
            <a:ext cx="1495922"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 </a:t>
            </a:r>
          </a:p>
        </p:txBody>
      </p:sp>
      <p:sp>
        <p:nvSpPr>
          <p:cNvPr id="28" name="مستطيل 27">
            <a:extLst>
              <a:ext uri="{FF2B5EF4-FFF2-40B4-BE49-F238E27FC236}">
                <a16:creationId xmlns:a16="http://schemas.microsoft.com/office/drawing/2014/main" id="{A3DC8A11-C7E4-435A-9E78-DC58CB01C71E}"/>
              </a:ext>
            </a:extLst>
          </p:cNvPr>
          <p:cNvSpPr/>
          <p:nvPr/>
        </p:nvSpPr>
        <p:spPr>
          <a:xfrm>
            <a:off x="4101843" y="3462532"/>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9" name="مستطيل 28">
            <a:extLst>
              <a:ext uri="{FF2B5EF4-FFF2-40B4-BE49-F238E27FC236}">
                <a16:creationId xmlns:a16="http://schemas.microsoft.com/office/drawing/2014/main" id="{3E0074CA-47D8-4D5C-B388-D9E9C020B2AF}"/>
              </a:ext>
            </a:extLst>
          </p:cNvPr>
          <p:cNvSpPr/>
          <p:nvPr/>
        </p:nvSpPr>
        <p:spPr>
          <a:xfrm>
            <a:off x="5498033" y="4378282"/>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0" name="مستطيل 29">
            <a:extLst>
              <a:ext uri="{FF2B5EF4-FFF2-40B4-BE49-F238E27FC236}">
                <a16:creationId xmlns:a16="http://schemas.microsoft.com/office/drawing/2014/main" id="{5F6BF076-AC4A-402D-A652-6560ABD43607}"/>
              </a:ext>
            </a:extLst>
          </p:cNvPr>
          <p:cNvSpPr/>
          <p:nvPr/>
        </p:nvSpPr>
        <p:spPr>
          <a:xfrm>
            <a:off x="5151939" y="3509071"/>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pic>
        <p:nvPicPr>
          <p:cNvPr id="31" name="صورة 30" descr="صورة تحتوي على قصاصة فنية, دمية&#10;&#10;وصف منشأ بثقة عالية">
            <a:extLst>
              <a:ext uri="{FF2B5EF4-FFF2-40B4-BE49-F238E27FC236}">
                <a16:creationId xmlns:a16="http://schemas.microsoft.com/office/drawing/2014/main" id="{0C66A40D-CE3D-48C4-BC76-9A9A49378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652" y="4550467"/>
            <a:ext cx="923488" cy="1883352"/>
          </a:xfrm>
          <a:prstGeom prst="rect">
            <a:avLst/>
          </a:prstGeom>
        </p:spPr>
      </p:pic>
      <p:sp>
        <p:nvSpPr>
          <p:cNvPr id="32" name="مستطيل 31">
            <a:extLst>
              <a:ext uri="{FF2B5EF4-FFF2-40B4-BE49-F238E27FC236}">
                <a16:creationId xmlns:a16="http://schemas.microsoft.com/office/drawing/2014/main" id="{6BD1E808-169A-4257-80FC-25B0198631F1}"/>
              </a:ext>
            </a:extLst>
          </p:cNvPr>
          <p:cNvSpPr/>
          <p:nvPr/>
        </p:nvSpPr>
        <p:spPr>
          <a:xfrm>
            <a:off x="3993268" y="4083390"/>
            <a:ext cx="1402948"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a:t>
            </a:r>
          </a:p>
        </p:txBody>
      </p:sp>
      <p:sp>
        <p:nvSpPr>
          <p:cNvPr id="33" name="مستطيل 32">
            <a:extLst>
              <a:ext uri="{FF2B5EF4-FFF2-40B4-BE49-F238E27FC236}">
                <a16:creationId xmlns:a16="http://schemas.microsoft.com/office/drawing/2014/main" id="{C5F80D41-6634-4A89-B2C8-F95D546E67E0}"/>
              </a:ext>
            </a:extLst>
          </p:cNvPr>
          <p:cNvSpPr/>
          <p:nvPr/>
        </p:nvSpPr>
        <p:spPr>
          <a:xfrm>
            <a:off x="6751935" y="4085894"/>
            <a:ext cx="112883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معلمة </a:t>
            </a:r>
          </a:p>
        </p:txBody>
      </p:sp>
      <p:sp>
        <p:nvSpPr>
          <p:cNvPr id="34" name="مستطيل 33">
            <a:extLst>
              <a:ext uri="{FF2B5EF4-FFF2-40B4-BE49-F238E27FC236}">
                <a16:creationId xmlns:a16="http://schemas.microsoft.com/office/drawing/2014/main" id="{0DAB84B9-05F9-4CDD-877E-DB9BD556124B}"/>
              </a:ext>
            </a:extLst>
          </p:cNvPr>
          <p:cNvSpPr/>
          <p:nvPr/>
        </p:nvSpPr>
        <p:spPr>
          <a:xfrm>
            <a:off x="66957" y="3452799"/>
            <a:ext cx="3960000" cy="32400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5" name="مستطيل 34">
            <a:extLst>
              <a:ext uri="{FF2B5EF4-FFF2-40B4-BE49-F238E27FC236}">
                <a16:creationId xmlns:a16="http://schemas.microsoft.com/office/drawing/2014/main" id="{348CE8FD-2AC0-4F0B-A82E-4DA0265F1E98}"/>
              </a:ext>
            </a:extLst>
          </p:cNvPr>
          <p:cNvSpPr/>
          <p:nvPr/>
        </p:nvSpPr>
        <p:spPr>
          <a:xfrm>
            <a:off x="1463147" y="4368549"/>
            <a:ext cx="1167619" cy="206795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6" name="مستطيل 35">
            <a:extLst>
              <a:ext uri="{FF2B5EF4-FFF2-40B4-BE49-F238E27FC236}">
                <a16:creationId xmlns:a16="http://schemas.microsoft.com/office/drawing/2014/main" id="{FBDBB0AC-6249-45DF-BE91-ABC77B8E930A}"/>
              </a:ext>
            </a:extLst>
          </p:cNvPr>
          <p:cNvSpPr/>
          <p:nvPr/>
        </p:nvSpPr>
        <p:spPr>
          <a:xfrm>
            <a:off x="1117053" y="3499338"/>
            <a:ext cx="1859805"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أرسل سؤال </a:t>
            </a:r>
          </a:p>
        </p:txBody>
      </p:sp>
      <p:sp>
        <p:nvSpPr>
          <p:cNvPr id="37" name="مستطيل 36">
            <a:extLst>
              <a:ext uri="{FF2B5EF4-FFF2-40B4-BE49-F238E27FC236}">
                <a16:creationId xmlns:a16="http://schemas.microsoft.com/office/drawing/2014/main" id="{28199263-4C68-4166-AD85-8093630CB9DA}"/>
              </a:ext>
            </a:extLst>
          </p:cNvPr>
          <p:cNvSpPr/>
          <p:nvPr/>
        </p:nvSpPr>
        <p:spPr>
          <a:xfrm>
            <a:off x="96842" y="4074669"/>
            <a:ext cx="1402948"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a:t>
            </a:r>
          </a:p>
        </p:txBody>
      </p:sp>
      <p:sp>
        <p:nvSpPr>
          <p:cNvPr id="38" name="مستطيل 37">
            <a:extLst>
              <a:ext uri="{FF2B5EF4-FFF2-40B4-BE49-F238E27FC236}">
                <a16:creationId xmlns:a16="http://schemas.microsoft.com/office/drawing/2014/main" id="{066FBCDE-0974-49EB-B7C8-F5C6065ABD7F}"/>
              </a:ext>
            </a:extLst>
          </p:cNvPr>
          <p:cNvSpPr/>
          <p:nvPr/>
        </p:nvSpPr>
        <p:spPr>
          <a:xfrm>
            <a:off x="2432249" y="4093846"/>
            <a:ext cx="1495922" cy="584775"/>
          </a:xfrm>
          <a:prstGeom prst="rect">
            <a:avLst/>
          </a:prstGeom>
          <a:noFill/>
        </p:spPr>
        <p:txBody>
          <a:bodyPr wrap="none" lIns="91440" tIns="45720" rIns="91440" bIns="45720">
            <a:spAutoFit/>
          </a:bodyPr>
          <a:lstStyle/>
          <a:p>
            <a:pPr algn="ctr"/>
            <a:r>
              <a:rPr lang="ar-SA" sz="3200" b="1" cap="none" spc="0" dirty="0">
                <a:ln w="0"/>
                <a:solidFill>
                  <a:srgbClr val="F3844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مجموعة </a:t>
            </a:r>
          </a:p>
        </p:txBody>
      </p:sp>
      <p:pic>
        <p:nvPicPr>
          <p:cNvPr id="39" name="صورة 38" descr="صورة تحتوي على قصاصة فنية, دمية&#10;&#10;وصف منشأ بثقة عالية">
            <a:extLst>
              <a:ext uri="{FF2B5EF4-FFF2-40B4-BE49-F238E27FC236}">
                <a16:creationId xmlns:a16="http://schemas.microsoft.com/office/drawing/2014/main" id="{18CE1A01-8811-4036-B4EC-884908613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0246" y="4626059"/>
            <a:ext cx="923488" cy="1883352"/>
          </a:xfrm>
          <a:prstGeom prst="rect">
            <a:avLst/>
          </a:prstGeom>
        </p:spPr>
      </p:pic>
      <p:pic>
        <p:nvPicPr>
          <p:cNvPr id="40" name="صورة 39">
            <a:extLst>
              <a:ext uri="{FF2B5EF4-FFF2-40B4-BE49-F238E27FC236}">
                <a16:creationId xmlns:a16="http://schemas.microsoft.com/office/drawing/2014/main" id="{12A91133-3C00-4183-83EE-9772817AE800}"/>
              </a:ext>
            </a:extLst>
          </p:cNvPr>
          <p:cNvPicPr>
            <a:picLocks noChangeAspect="1"/>
          </p:cNvPicPr>
          <p:nvPr/>
        </p:nvPicPr>
        <p:blipFill>
          <a:blip r:embed="rId5"/>
          <a:stretch>
            <a:fillRect/>
          </a:stretch>
        </p:blipFill>
        <p:spPr>
          <a:xfrm>
            <a:off x="10728852" y="4626059"/>
            <a:ext cx="1260000" cy="1807760"/>
          </a:xfrm>
          <a:prstGeom prst="rect">
            <a:avLst/>
          </a:prstGeom>
        </p:spPr>
      </p:pic>
      <p:pic>
        <p:nvPicPr>
          <p:cNvPr id="41" name="صورة 40">
            <a:extLst>
              <a:ext uri="{FF2B5EF4-FFF2-40B4-BE49-F238E27FC236}">
                <a16:creationId xmlns:a16="http://schemas.microsoft.com/office/drawing/2014/main" id="{84A82CB9-B653-472A-B12A-52AD040D8AD8}"/>
              </a:ext>
            </a:extLst>
          </p:cNvPr>
          <p:cNvPicPr>
            <a:picLocks noChangeAspect="1"/>
          </p:cNvPicPr>
          <p:nvPr/>
        </p:nvPicPr>
        <p:blipFill>
          <a:blip r:embed="rId5"/>
          <a:stretch>
            <a:fillRect/>
          </a:stretch>
        </p:blipFill>
        <p:spPr>
          <a:xfrm>
            <a:off x="4185806" y="4659443"/>
            <a:ext cx="1260000" cy="1812172"/>
          </a:xfrm>
          <a:prstGeom prst="rect">
            <a:avLst/>
          </a:prstGeom>
        </p:spPr>
      </p:pic>
      <p:pic>
        <p:nvPicPr>
          <p:cNvPr id="42" name="صورة 41">
            <a:extLst>
              <a:ext uri="{FF2B5EF4-FFF2-40B4-BE49-F238E27FC236}">
                <a16:creationId xmlns:a16="http://schemas.microsoft.com/office/drawing/2014/main" id="{9E1BABA2-1FBB-42E7-B7CE-D7D890C67C08}"/>
              </a:ext>
            </a:extLst>
          </p:cNvPr>
          <p:cNvPicPr>
            <a:picLocks noChangeAspect="1"/>
          </p:cNvPicPr>
          <p:nvPr/>
        </p:nvPicPr>
        <p:blipFill>
          <a:blip r:embed="rId5"/>
          <a:stretch>
            <a:fillRect/>
          </a:stretch>
        </p:blipFill>
        <p:spPr>
          <a:xfrm>
            <a:off x="2629561" y="4653680"/>
            <a:ext cx="1260000" cy="1807760"/>
          </a:xfrm>
          <a:prstGeom prst="rect">
            <a:avLst/>
          </a:prstGeom>
        </p:spPr>
      </p:pic>
      <p:pic>
        <p:nvPicPr>
          <p:cNvPr id="43" name="صورة 42">
            <a:extLst>
              <a:ext uri="{FF2B5EF4-FFF2-40B4-BE49-F238E27FC236}">
                <a16:creationId xmlns:a16="http://schemas.microsoft.com/office/drawing/2014/main" id="{8620EE3C-D0DE-4B88-9287-57E48B0E4749}"/>
              </a:ext>
            </a:extLst>
          </p:cNvPr>
          <p:cNvPicPr>
            <a:picLocks noChangeAspect="1"/>
          </p:cNvPicPr>
          <p:nvPr/>
        </p:nvPicPr>
        <p:blipFill>
          <a:blip r:embed="rId5"/>
          <a:stretch>
            <a:fillRect/>
          </a:stretch>
        </p:blipFill>
        <p:spPr>
          <a:xfrm>
            <a:off x="135052" y="4638472"/>
            <a:ext cx="1260000" cy="1807760"/>
          </a:xfrm>
          <a:prstGeom prst="rect">
            <a:avLst/>
          </a:prstGeom>
        </p:spPr>
      </p:pic>
    </p:spTree>
    <p:extLst>
      <p:ext uri="{BB962C8B-B14F-4D97-AF65-F5344CB8AC3E}">
        <p14:creationId xmlns:p14="http://schemas.microsoft.com/office/powerpoint/2010/main" val="3067294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502664" y="334287"/>
            <a:ext cx="4529478" cy="1200329"/>
          </a:xfrm>
          <a:prstGeom prst="rect">
            <a:avLst/>
          </a:prstGeom>
          <a:solidFill>
            <a:srgbClr val="16E73F"/>
          </a:solidFill>
          <a:ln w="38100">
            <a:solidFill>
              <a:srgbClr val="00B050"/>
            </a:solidFill>
          </a:ln>
        </p:spPr>
        <p:txBody>
          <a:bodyPr wrap="square" lIns="91440" tIns="45720" rIns="91440" bIns="45720">
            <a:spAutoFit/>
          </a:bodyPr>
          <a:lstStyle/>
          <a:p>
            <a:pPr algn="ctr"/>
            <a:r>
              <a:rPr lang="ar-SA" sz="3600" b="1" dirty="0" err="1">
                <a:ln w="0"/>
                <a:solidFill>
                  <a:schemeClr val="bg1"/>
                </a:solidFill>
                <a:effectLst>
                  <a:outerShdw blurRad="38100" dist="19050" dir="2700000" algn="tl" rotWithShape="0">
                    <a:schemeClr val="dk1">
                      <a:alpha val="40000"/>
                    </a:schemeClr>
                  </a:outerShdw>
                </a:effectLst>
              </a:rPr>
              <a:t>استيراتيجة</a:t>
            </a:r>
            <a:r>
              <a:rPr lang="ar-SA" sz="3600" b="1" dirty="0">
                <a:ln w="0"/>
                <a:solidFill>
                  <a:schemeClr val="bg1"/>
                </a:solidFill>
                <a:effectLst>
                  <a:outerShdw blurRad="38100" dist="19050" dir="2700000" algn="tl" rotWithShape="0">
                    <a:schemeClr val="dk1">
                      <a:alpha val="40000"/>
                    </a:schemeClr>
                  </a:outerShdw>
                </a:effectLst>
              </a:rPr>
              <a:t> </a:t>
            </a:r>
          </a:p>
          <a:p>
            <a:pPr algn="ctr"/>
            <a:r>
              <a:rPr lang="ar-SA" sz="3600" b="1" dirty="0">
                <a:ln w="0"/>
                <a:solidFill>
                  <a:schemeClr val="bg1"/>
                </a:solidFill>
                <a:effectLst>
                  <a:outerShdw blurRad="38100" dist="19050" dir="2700000" algn="tl" rotWithShape="0">
                    <a:schemeClr val="dk1">
                      <a:alpha val="40000"/>
                    </a:schemeClr>
                  </a:outerShdw>
                </a:effectLst>
              </a:rPr>
              <a:t>البحث عن قرين </a:t>
            </a:r>
          </a:p>
        </p:txBody>
      </p:sp>
      <p:sp>
        <p:nvSpPr>
          <p:cNvPr id="3" name="مستطيل 2"/>
          <p:cNvSpPr/>
          <p:nvPr/>
        </p:nvSpPr>
        <p:spPr>
          <a:xfrm>
            <a:off x="304011" y="1772185"/>
            <a:ext cx="6926784" cy="4708981"/>
          </a:xfrm>
          <a:prstGeom prst="rect">
            <a:avLst/>
          </a:prstGeom>
          <a:solidFill>
            <a:srgbClr val="00B0F0"/>
          </a:solidFill>
          <a:ln w="38100">
            <a:solidFill>
              <a:srgbClr val="396BC5"/>
            </a:solidFill>
          </a:ln>
        </p:spPr>
        <p:txBody>
          <a:bodyPr wrap="square" lIns="91440" tIns="45720" rIns="91440" bIns="45720">
            <a:spAutoFit/>
          </a:bodyPr>
          <a:lstStyle/>
          <a:p>
            <a:pPr algn="ctr"/>
            <a:r>
              <a:rPr lang="ar-SA" sz="6000" b="1" cap="none" spc="0" dirty="0">
                <a:ln w="0"/>
                <a:solidFill>
                  <a:schemeClr val="bg1"/>
                </a:solidFill>
                <a:effectLst>
                  <a:outerShdw blurRad="38100" dist="19050" dir="2700000" algn="tl" rotWithShape="0">
                    <a:schemeClr val="dk1">
                      <a:alpha val="40000"/>
                    </a:schemeClr>
                  </a:outerShdw>
                </a:effectLst>
              </a:rPr>
              <a:t>لتسحب كل طالبة بطاقة من البطاقات التالية ثم لتبدأ كل طالبة حصلت على صورة بالبحث عن الخاصية التي تمثلها عند أحدى زميلاتها     </a:t>
            </a:r>
          </a:p>
        </p:txBody>
      </p:sp>
      <p:pic>
        <p:nvPicPr>
          <p:cNvPr id="13" name="صورة 12">
            <a:extLst>
              <a:ext uri="{FF2B5EF4-FFF2-40B4-BE49-F238E27FC236}">
                <a16:creationId xmlns:a16="http://schemas.microsoft.com/office/drawing/2014/main" id="{13E03F3E-F9A2-41FB-9E02-341BE5871878}"/>
              </a:ext>
            </a:extLst>
          </p:cNvPr>
          <p:cNvPicPr>
            <a:picLocks noChangeAspect="1"/>
          </p:cNvPicPr>
          <p:nvPr/>
        </p:nvPicPr>
        <p:blipFill>
          <a:blip r:embed="rId2"/>
          <a:stretch>
            <a:fillRect/>
          </a:stretch>
        </p:blipFill>
        <p:spPr>
          <a:xfrm>
            <a:off x="7498080" y="334287"/>
            <a:ext cx="4389909" cy="6146879"/>
          </a:xfrm>
          <a:prstGeom prst="rect">
            <a:avLst/>
          </a:prstGeom>
        </p:spPr>
      </p:pic>
    </p:spTree>
    <p:extLst>
      <p:ext uri="{BB962C8B-B14F-4D97-AF65-F5344CB8AC3E}">
        <p14:creationId xmlns:p14="http://schemas.microsoft.com/office/powerpoint/2010/main" val="30895189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9143238" y="127900"/>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مكونة  من خلية أو أكثر </a:t>
            </a:r>
          </a:p>
        </p:txBody>
      </p:sp>
      <p:sp>
        <p:nvSpPr>
          <p:cNvPr id="6" name="مربع نص 5"/>
          <p:cNvSpPr txBox="1"/>
          <p:nvPr/>
        </p:nvSpPr>
        <p:spPr>
          <a:xfrm>
            <a:off x="9193211" y="3469415"/>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الحاجة إلى الطاقة </a:t>
            </a:r>
          </a:p>
        </p:txBody>
      </p:sp>
      <p:sp>
        <p:nvSpPr>
          <p:cNvPr id="7" name="مربع نص 6"/>
          <p:cNvSpPr txBox="1"/>
          <p:nvPr/>
        </p:nvSpPr>
        <p:spPr>
          <a:xfrm>
            <a:off x="6156831" y="125107"/>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إظهار التنظيم </a:t>
            </a:r>
          </a:p>
          <a:p>
            <a:pPr algn="ctr"/>
            <a:r>
              <a:rPr lang="ar-SA" sz="5400" b="1" dirty="0">
                <a:solidFill>
                  <a:srgbClr val="FF0000"/>
                </a:solidFill>
              </a:rPr>
              <a:t>(</a:t>
            </a:r>
            <a:r>
              <a:rPr lang="ar-SA" sz="5400" b="1" dirty="0" err="1">
                <a:solidFill>
                  <a:srgbClr val="FF0000"/>
                </a:solidFill>
              </a:rPr>
              <a:t>التعضي</a:t>
            </a:r>
            <a:r>
              <a:rPr lang="ar-SA" sz="5400" b="1" dirty="0">
                <a:solidFill>
                  <a:srgbClr val="FF0000"/>
                </a:solidFill>
              </a:rPr>
              <a:t>)</a:t>
            </a:r>
            <a:endParaRPr lang="ar-SA" sz="5400" dirty="0">
              <a:solidFill>
                <a:srgbClr val="FF0000"/>
              </a:solidFill>
            </a:endParaRPr>
          </a:p>
        </p:txBody>
      </p:sp>
      <p:sp>
        <p:nvSpPr>
          <p:cNvPr id="8" name="مربع نص 7"/>
          <p:cNvSpPr txBox="1"/>
          <p:nvPr/>
        </p:nvSpPr>
        <p:spPr>
          <a:xfrm>
            <a:off x="6199851" y="3511618"/>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الاستجابة للمثيرات </a:t>
            </a:r>
          </a:p>
        </p:txBody>
      </p:sp>
      <p:sp>
        <p:nvSpPr>
          <p:cNvPr id="9" name="مربع نص 8"/>
          <p:cNvSpPr txBox="1"/>
          <p:nvPr/>
        </p:nvSpPr>
        <p:spPr>
          <a:xfrm>
            <a:off x="3195309" y="125107"/>
            <a:ext cx="2880000" cy="3240000"/>
          </a:xfrm>
          <a:prstGeom prst="rect">
            <a:avLst/>
          </a:prstGeom>
          <a:noFill/>
          <a:ln w="38100">
            <a:solidFill>
              <a:schemeClr val="tx1"/>
            </a:solidFill>
          </a:ln>
        </p:spPr>
        <p:txBody>
          <a:bodyPr wrap="square" rtlCol="1">
            <a:spAutoFit/>
          </a:bodyPr>
          <a:lstStyle/>
          <a:p>
            <a:pPr algn="ctr"/>
            <a:endParaRPr lang="ar-SA" sz="5400" dirty="0">
              <a:solidFill>
                <a:srgbClr val="FF0000"/>
              </a:solidFill>
            </a:endParaRPr>
          </a:p>
          <a:p>
            <a:pPr algn="ctr"/>
            <a:r>
              <a:rPr lang="ar-SA" sz="5400" b="1" dirty="0">
                <a:solidFill>
                  <a:srgbClr val="FF0000"/>
                </a:solidFill>
              </a:rPr>
              <a:t>النمو</a:t>
            </a:r>
          </a:p>
        </p:txBody>
      </p:sp>
      <p:sp>
        <p:nvSpPr>
          <p:cNvPr id="10" name="مربع نص 9"/>
          <p:cNvSpPr txBox="1"/>
          <p:nvPr/>
        </p:nvSpPr>
        <p:spPr>
          <a:xfrm>
            <a:off x="3206491" y="3492894"/>
            <a:ext cx="2880000" cy="3240000"/>
          </a:xfrm>
          <a:prstGeom prst="rect">
            <a:avLst/>
          </a:prstGeom>
          <a:noFill/>
          <a:ln w="38100">
            <a:solidFill>
              <a:schemeClr val="tx1"/>
            </a:solidFill>
          </a:ln>
        </p:spPr>
        <p:txBody>
          <a:bodyPr wrap="square" rtlCol="1">
            <a:spAutoFit/>
          </a:bodyPr>
          <a:lstStyle/>
          <a:p>
            <a:pPr algn="ctr"/>
            <a:r>
              <a:rPr lang="ar-SA" sz="5400" b="1" dirty="0">
                <a:solidFill>
                  <a:srgbClr val="FF0000"/>
                </a:solidFill>
              </a:rPr>
              <a:t>المحافظة على الاتزان </a:t>
            </a:r>
            <a:r>
              <a:rPr lang="ar-SA" sz="5400" b="1" dirty="0" err="1">
                <a:solidFill>
                  <a:srgbClr val="FF0000"/>
                </a:solidFill>
              </a:rPr>
              <a:t>الدخلي</a:t>
            </a:r>
            <a:r>
              <a:rPr lang="ar-SA" sz="5400" b="1" dirty="0">
                <a:solidFill>
                  <a:srgbClr val="FF0000"/>
                </a:solidFill>
              </a:rPr>
              <a:t> </a:t>
            </a:r>
          </a:p>
        </p:txBody>
      </p:sp>
      <p:sp>
        <p:nvSpPr>
          <p:cNvPr id="11" name="مربع نص 10"/>
          <p:cNvSpPr txBox="1"/>
          <p:nvPr/>
        </p:nvSpPr>
        <p:spPr>
          <a:xfrm>
            <a:off x="184996" y="146796"/>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التكاثر</a:t>
            </a:r>
          </a:p>
        </p:txBody>
      </p:sp>
      <p:sp>
        <p:nvSpPr>
          <p:cNvPr id="12" name="مربع نص 11"/>
          <p:cNvSpPr txBox="1"/>
          <p:nvPr/>
        </p:nvSpPr>
        <p:spPr>
          <a:xfrm>
            <a:off x="184995" y="3481943"/>
            <a:ext cx="2880000" cy="3240000"/>
          </a:xfrm>
          <a:prstGeom prst="rect">
            <a:avLst/>
          </a:prstGeom>
          <a:noFill/>
          <a:ln w="38100">
            <a:solidFill>
              <a:schemeClr val="tx1"/>
            </a:solidFill>
          </a:ln>
        </p:spPr>
        <p:txBody>
          <a:bodyPr wrap="square" rtlCol="1">
            <a:spAutoFit/>
          </a:bodyPr>
          <a:lstStyle/>
          <a:p>
            <a:pPr algn="ctr"/>
            <a:endParaRPr lang="ar-SA" sz="5400" b="1" dirty="0">
              <a:solidFill>
                <a:srgbClr val="FF0000"/>
              </a:solidFill>
            </a:endParaRPr>
          </a:p>
          <a:p>
            <a:pPr algn="ctr"/>
            <a:r>
              <a:rPr lang="ar-SA" sz="5400" b="1" dirty="0">
                <a:solidFill>
                  <a:srgbClr val="FF0000"/>
                </a:solidFill>
              </a:rPr>
              <a:t>التكيف</a:t>
            </a:r>
            <a:r>
              <a:rPr lang="ar-SA" sz="5400" dirty="0">
                <a:solidFill>
                  <a:srgbClr val="FF0000"/>
                </a:solidFill>
              </a:rPr>
              <a:t> </a:t>
            </a:r>
          </a:p>
        </p:txBody>
      </p:sp>
    </p:spTree>
    <p:extLst>
      <p:ext uri="{BB962C8B-B14F-4D97-AF65-F5344CB8AC3E}">
        <p14:creationId xmlns:p14="http://schemas.microsoft.com/office/powerpoint/2010/main" val="2547628507"/>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AF6B"/>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DBDE7F-84E0-4B88-864A-3188B2ED1C75}"/>
              </a:ext>
            </a:extLst>
          </p:cNvPr>
          <p:cNvPicPr>
            <a:picLocks noChangeAspect="1"/>
          </p:cNvPicPr>
          <p:nvPr/>
        </p:nvPicPr>
        <p:blipFill>
          <a:blip r:embed="rId2"/>
          <a:stretch>
            <a:fillRect/>
          </a:stretch>
        </p:blipFill>
        <p:spPr>
          <a:xfrm>
            <a:off x="0" y="0"/>
            <a:ext cx="6161649" cy="6858000"/>
          </a:xfrm>
          <a:prstGeom prst="rect">
            <a:avLst/>
          </a:prstGeom>
        </p:spPr>
      </p:pic>
      <p:sp>
        <p:nvSpPr>
          <p:cNvPr id="4" name="مستطيل مستدير الزوايا 13">
            <a:extLst>
              <a:ext uri="{FF2B5EF4-FFF2-40B4-BE49-F238E27FC236}">
                <a16:creationId xmlns:a16="http://schemas.microsoft.com/office/drawing/2014/main" id="{BF4FD5E0-4B0B-40F9-AD3A-59F67D888F82}"/>
              </a:ext>
            </a:extLst>
          </p:cNvPr>
          <p:cNvSpPr/>
          <p:nvPr/>
        </p:nvSpPr>
        <p:spPr>
          <a:xfrm>
            <a:off x="7483945" y="436480"/>
            <a:ext cx="3284508" cy="1021556"/>
          </a:xfrm>
          <a:prstGeom prst="roundRect">
            <a:avLst/>
          </a:prstGeom>
          <a:noFill/>
          <a:ln w="38100">
            <a:noFill/>
          </a:ln>
        </p:spPr>
        <p:txBody>
          <a:bodyPr wrap="none" lIns="91440" tIns="45720" rIns="91440" bIns="45720">
            <a:spAutoFit/>
          </a:bodyPr>
          <a:lstStyle/>
          <a:p>
            <a:pPr algn="ctr"/>
            <a:r>
              <a:rPr lang="ar-SA" sz="5400" b="1" cap="none" spc="0" dirty="0">
                <a:ln w="9525">
                  <a:noFill/>
                  <a:prstDash val="solid"/>
                </a:ln>
                <a:solidFill>
                  <a:schemeClr val="bg1"/>
                </a:solidFill>
                <a:effectLst>
                  <a:outerShdw blurRad="12700" dist="38100" dir="2700000" algn="tl" rotWithShape="0">
                    <a:schemeClr val="bg1">
                      <a:lumMod val="50000"/>
                    </a:schemeClr>
                  </a:outerShdw>
                </a:effectLst>
              </a:rPr>
              <a:t>الفكرة العامة </a:t>
            </a:r>
          </a:p>
        </p:txBody>
      </p:sp>
      <p:sp>
        <p:nvSpPr>
          <p:cNvPr id="5" name="مستطيل 4">
            <a:extLst>
              <a:ext uri="{FF2B5EF4-FFF2-40B4-BE49-F238E27FC236}">
                <a16:creationId xmlns:a16="http://schemas.microsoft.com/office/drawing/2014/main" id="{B76F0465-E238-4AC8-BB1E-90A9D54F6950}"/>
              </a:ext>
            </a:extLst>
          </p:cNvPr>
          <p:cNvSpPr/>
          <p:nvPr/>
        </p:nvSpPr>
        <p:spPr>
          <a:xfrm>
            <a:off x="6540088" y="1890150"/>
            <a:ext cx="5172222" cy="4247317"/>
          </a:xfrm>
          <a:prstGeom prst="rect">
            <a:avLst/>
          </a:prstGeom>
          <a:noFill/>
          <a:ln>
            <a:noFill/>
          </a:ln>
        </p:spPr>
        <p:txBody>
          <a:bodyPr wrap="square" lIns="91440" tIns="45720" rIns="91440" bIns="45720">
            <a:spAutoFit/>
          </a:bodyPr>
          <a:lstStyle/>
          <a:p>
            <a:pPr algn="ctr"/>
            <a:r>
              <a:rPr lang="ar-SA" sz="5400" b="1" cap="none" spc="0" dirty="0">
                <a:ln w="0">
                  <a:noFill/>
                </a:ln>
                <a:solidFill>
                  <a:schemeClr val="bg1"/>
                </a:solidFill>
                <a:effectLst>
                  <a:outerShdw blurRad="38100" dist="19050" dir="2700000" algn="tl" rotWithShape="0">
                    <a:schemeClr val="dk1">
                      <a:alpha val="40000"/>
                    </a:schemeClr>
                  </a:outerShdw>
                </a:effectLst>
              </a:rPr>
              <a:t>يتناول علماء الأحياء دراسة المخلوقات الحية وخصائصها </a:t>
            </a:r>
          </a:p>
          <a:p>
            <a:pPr algn="ctr"/>
            <a:r>
              <a:rPr lang="ar-SA" sz="5400" b="1" cap="none" spc="0" dirty="0">
                <a:ln w="0">
                  <a:noFill/>
                </a:ln>
                <a:solidFill>
                  <a:schemeClr val="bg1"/>
                </a:solidFill>
                <a:effectLst>
                  <a:outerShdw blurRad="38100" dist="19050" dir="2700000" algn="tl" rotWithShape="0">
                    <a:schemeClr val="dk1">
                      <a:alpha val="40000"/>
                    </a:schemeClr>
                  </a:outerShdw>
                </a:effectLst>
              </a:rPr>
              <a:t>عبر توظيف العلماء للطرائق العلمية </a:t>
            </a:r>
          </a:p>
        </p:txBody>
      </p:sp>
    </p:spTree>
    <p:extLst>
      <p:ext uri="{BB962C8B-B14F-4D97-AF65-F5344CB8AC3E}">
        <p14:creationId xmlns:p14="http://schemas.microsoft.com/office/powerpoint/2010/main" val="118050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9872590" y="217460"/>
            <a:ext cx="2916000" cy="3240000"/>
          </a:xfrm>
          <a:prstGeom prst="rect">
            <a:avLst/>
          </a:prstGeom>
          <a:noFill/>
        </p:spPr>
        <p:txBody>
          <a:bodyPr wrap="square" rtlCol="1">
            <a:spAutoFit/>
          </a:bodyPr>
          <a:lstStyle/>
          <a:p>
            <a:endParaRPr lang="ar-SA" dirty="0"/>
          </a:p>
        </p:txBody>
      </p:sp>
      <p:sp>
        <p:nvSpPr>
          <p:cNvPr id="5" name="مربع نص 4"/>
          <p:cNvSpPr txBox="1"/>
          <p:nvPr/>
        </p:nvSpPr>
        <p:spPr>
          <a:xfrm>
            <a:off x="9202731" y="145781"/>
            <a:ext cx="2916000" cy="32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9216163" y="3499005"/>
            <a:ext cx="2916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p:cNvSpPr txBox="1"/>
          <p:nvPr/>
        </p:nvSpPr>
        <p:spPr>
          <a:xfrm>
            <a:off x="6187615" y="139173"/>
            <a:ext cx="2916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p:cNvSpPr txBox="1"/>
          <p:nvPr/>
        </p:nvSpPr>
        <p:spPr>
          <a:xfrm>
            <a:off x="6227682" y="3499005"/>
            <a:ext cx="2916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3180000" y="132728"/>
            <a:ext cx="2916000" cy="32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0" name="مربع نص 9"/>
          <p:cNvSpPr txBox="1"/>
          <p:nvPr/>
        </p:nvSpPr>
        <p:spPr>
          <a:xfrm>
            <a:off x="3180000" y="3491705"/>
            <a:ext cx="2916000" cy="324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1" name="مربع نص 10"/>
          <p:cNvSpPr txBox="1"/>
          <p:nvPr/>
        </p:nvSpPr>
        <p:spPr>
          <a:xfrm>
            <a:off x="132318" y="111037"/>
            <a:ext cx="2916000" cy="32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ربع نص 11"/>
          <p:cNvSpPr txBox="1"/>
          <p:nvPr/>
        </p:nvSpPr>
        <p:spPr>
          <a:xfrm>
            <a:off x="132318" y="3499005"/>
            <a:ext cx="2916000" cy="324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166606063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a:off x="9160232" y="104592"/>
            <a:ext cx="2880000" cy="3240000"/>
          </a:xfrm>
          <a:prstGeom prst="rect">
            <a:avLst/>
          </a:prstGeom>
          <a:blipFill dpi="0" rotWithShape="1">
            <a:blip r:embed="rId2">
              <a:extLst>
                <a:ext uri="{28A0092B-C50C-407E-A947-70E740481C1C}">
                  <a14:useLocalDpi xmlns:a14="http://schemas.microsoft.com/office/drawing/2010/main" val="0"/>
                </a:ext>
              </a:extLst>
            </a:blip>
            <a:srcRect/>
            <a:stretch>
              <a:fillRect b="-23887"/>
            </a:stretch>
          </a:blipFill>
          <a:ln w="38100">
            <a:solidFill>
              <a:schemeClr val="tx1"/>
            </a:solidFill>
          </a:ln>
        </p:spPr>
        <p:txBody>
          <a:bodyPr wrap="square" rtlCol="1">
            <a:spAutoFit/>
          </a:bodyPr>
          <a:lstStyle/>
          <a:p>
            <a:endParaRPr lang="ar-SA" dirty="0"/>
          </a:p>
        </p:txBody>
      </p:sp>
      <p:sp>
        <p:nvSpPr>
          <p:cNvPr id="6" name="مربع نص 5"/>
          <p:cNvSpPr txBox="1"/>
          <p:nvPr/>
        </p:nvSpPr>
        <p:spPr>
          <a:xfrm>
            <a:off x="9160232" y="3453618"/>
            <a:ext cx="2880000" cy="324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p:cNvSpPr txBox="1"/>
          <p:nvPr/>
        </p:nvSpPr>
        <p:spPr>
          <a:xfrm>
            <a:off x="6096000" y="104592"/>
            <a:ext cx="2880000" cy="324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p:cNvSpPr txBox="1"/>
          <p:nvPr/>
        </p:nvSpPr>
        <p:spPr>
          <a:xfrm>
            <a:off x="6096000" y="3488541"/>
            <a:ext cx="2880000" cy="32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9" name="مربع نص 8"/>
          <p:cNvSpPr txBox="1"/>
          <p:nvPr/>
        </p:nvSpPr>
        <p:spPr>
          <a:xfrm>
            <a:off x="3081850" y="104592"/>
            <a:ext cx="2880000" cy="32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0" name="مربع نص 9"/>
          <p:cNvSpPr txBox="1"/>
          <p:nvPr/>
        </p:nvSpPr>
        <p:spPr>
          <a:xfrm>
            <a:off x="3081850" y="3498513"/>
            <a:ext cx="2880000" cy="324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1" name="مربع نص 10"/>
          <p:cNvSpPr txBox="1"/>
          <p:nvPr/>
        </p:nvSpPr>
        <p:spPr>
          <a:xfrm>
            <a:off x="103960" y="104592"/>
            <a:ext cx="2880000" cy="324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ربع نص 11"/>
          <p:cNvSpPr txBox="1"/>
          <p:nvPr/>
        </p:nvSpPr>
        <p:spPr>
          <a:xfrm>
            <a:off x="97926" y="3496826"/>
            <a:ext cx="2880000" cy="3240000"/>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Tree>
    <p:extLst>
      <p:ext uri="{BB962C8B-B14F-4D97-AF65-F5344CB8AC3E}">
        <p14:creationId xmlns:p14="http://schemas.microsoft.com/office/powerpoint/2010/main" val="388903097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3EA839B-25C3-4E5A-A5CC-D1ABEF3DC0B2}"/>
              </a:ext>
            </a:extLst>
          </p:cNvPr>
          <p:cNvSpPr/>
          <p:nvPr/>
        </p:nvSpPr>
        <p:spPr>
          <a:xfrm>
            <a:off x="6738424" y="308542"/>
            <a:ext cx="5286399" cy="5909310"/>
          </a:xfrm>
          <a:prstGeom prst="rect">
            <a:avLst/>
          </a:prstGeom>
          <a:no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بالتعاون مع </a:t>
            </a:r>
            <a:r>
              <a:rPr lang="ar-SA" sz="5400" dirty="0">
                <a:ln w="0"/>
                <a:effectLst>
                  <a:outerShdw blurRad="38100" dist="19050" dir="2700000" algn="tl" rotWithShape="0">
                    <a:schemeClr val="dk1">
                      <a:alpha val="40000"/>
                    </a:schemeClr>
                  </a:outerShdw>
                </a:effectLst>
              </a:rPr>
              <a:t>زميلاتكـِ في المجموعة اختاري احدى خصائص الكائنات الحية التي قمتن بدراستها ثم اختاري احد الأنشطة التالية وقمن بتنفيذها  </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4E083159-666B-4E55-B96D-E41E3D72843E}"/>
              </a:ext>
            </a:extLst>
          </p:cNvPr>
          <p:cNvSpPr/>
          <p:nvPr/>
        </p:nvSpPr>
        <p:spPr>
          <a:xfrm>
            <a:off x="3537101" y="308542"/>
            <a:ext cx="2880000" cy="234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a:extLst>
              <a:ext uri="{FF2B5EF4-FFF2-40B4-BE49-F238E27FC236}">
                <a16:creationId xmlns:a16="http://schemas.microsoft.com/office/drawing/2014/main" id="{D4BB4110-1363-4DE3-8DDF-AC53C17D0615}"/>
              </a:ext>
            </a:extLst>
          </p:cNvPr>
          <p:cNvSpPr/>
          <p:nvPr/>
        </p:nvSpPr>
        <p:spPr>
          <a:xfrm>
            <a:off x="335778" y="308542"/>
            <a:ext cx="2880000" cy="2340000"/>
          </a:xfrm>
          <a:prstGeom prst="rect">
            <a:avLst/>
          </a:prstGeom>
          <a:blipFill dpi="0" rotWithShape="1">
            <a:blip r:embed="rId3" cstate="print">
              <a:extLst>
                <a:ext uri="{BEBA8EAE-BF5A-486C-A8C5-ECC9F3942E4B}">
                  <a14:imgProps xmlns:a14="http://schemas.microsoft.com/office/drawing/2010/main">
                    <a14:imgLayer r:embed="rId4">
                      <a14:imgEffect>
                        <a14:backgroundRemoval t="6667" b="93810" l="9889" r="91444">
                          <a14:foregroundMark x1="38667" y1="6667" x2="38667" y2="6667"/>
                          <a14:foregroundMark x1="18667" y1="87262" x2="18667" y2="87262"/>
                          <a14:foregroundMark x1="68889" y1="93810" x2="68889" y2="93810"/>
                          <a14:foregroundMark x1="9889" y1="83571" x2="9889" y2="83571"/>
                          <a14:foregroundMark x1="38111" y1="84762" x2="38111" y2="84762"/>
                          <a14:foregroundMark x1="39667" y1="82381" x2="39667" y2="82381"/>
                          <a14:foregroundMark x1="45000" y1="79405" x2="45000" y2="79405"/>
                          <a14:foregroundMark x1="29333" y1="79405" x2="29333" y2="79405"/>
                          <a14:foregroundMark x1="34222" y1="81190" x2="34222" y2="81190"/>
                          <a14:foregroundMark x1="34222" y1="81190" x2="34222" y2="81190"/>
                          <a14:foregroundMark x1="34222" y1="84762" x2="34222" y2="84762"/>
                          <a14:foregroundMark x1="41111" y1="84762" x2="41111" y2="84762"/>
                          <a14:foregroundMark x1="91444" y1="35476" x2="91444" y2="35476"/>
                          <a14:foregroundMark x1="26889" y1="78810" x2="26889" y2="78810"/>
                          <a14:foregroundMark x1="26889" y1="78810" x2="26889" y2="78810"/>
                          <a14:foregroundMark x1="26889" y1="78810" x2="26889" y2="78810"/>
                          <a14:foregroundMark x1="31778" y1="66786" x2="31778" y2="66786"/>
                          <a14:foregroundMark x1="29889" y1="61310" x2="29889" y2="61310"/>
                        </a14:backgroundRemoval>
                      </a14:imgEffect>
                    </a14:imgLayer>
                  </a14:imgProps>
                </a:ex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960DA7CD-B8E8-4A5E-A723-3CB0C82C53E0}"/>
              </a:ext>
            </a:extLst>
          </p:cNvPr>
          <p:cNvSpPr/>
          <p:nvPr/>
        </p:nvSpPr>
        <p:spPr>
          <a:xfrm>
            <a:off x="3537101" y="3429000"/>
            <a:ext cx="2880000" cy="234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619D91C6-2220-492D-A29B-79E6FD43E04A}"/>
              </a:ext>
            </a:extLst>
          </p:cNvPr>
          <p:cNvSpPr/>
          <p:nvPr/>
        </p:nvSpPr>
        <p:spPr>
          <a:xfrm>
            <a:off x="335778" y="3429000"/>
            <a:ext cx="2880000" cy="234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6DFCCFE9-95D2-4CC3-8FB5-E2ED66C9F35C}"/>
              </a:ext>
            </a:extLst>
          </p:cNvPr>
          <p:cNvSpPr/>
          <p:nvPr/>
        </p:nvSpPr>
        <p:spPr>
          <a:xfrm>
            <a:off x="3946209" y="2274839"/>
            <a:ext cx="2061783"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cap="none" spc="0" dirty="0">
                <a:ln w="0"/>
                <a:solidFill>
                  <a:schemeClr val="tx1"/>
                </a:solidFill>
                <a:effectLst>
                  <a:outerShdw blurRad="38100" dist="19050" dir="2700000" algn="tl" rotWithShape="0">
                    <a:schemeClr val="dk1">
                      <a:alpha val="40000"/>
                    </a:schemeClr>
                  </a:outerShdw>
                </a:effectLst>
              </a:rPr>
              <a:t>كتابة قصة</a:t>
            </a:r>
          </a:p>
        </p:txBody>
      </p:sp>
      <p:sp>
        <p:nvSpPr>
          <p:cNvPr id="10" name="مستطيل 9">
            <a:extLst>
              <a:ext uri="{FF2B5EF4-FFF2-40B4-BE49-F238E27FC236}">
                <a16:creationId xmlns:a16="http://schemas.microsoft.com/office/drawing/2014/main" id="{5B50807C-9DF9-4B19-949B-2CFD4CB588EC}"/>
              </a:ext>
            </a:extLst>
          </p:cNvPr>
          <p:cNvSpPr/>
          <p:nvPr/>
        </p:nvSpPr>
        <p:spPr>
          <a:xfrm>
            <a:off x="1209758" y="2263821"/>
            <a:ext cx="1132041"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cap="none" spc="0" dirty="0">
                <a:ln w="0"/>
                <a:solidFill>
                  <a:schemeClr val="tx1"/>
                </a:solidFill>
                <a:effectLst>
                  <a:outerShdw blurRad="38100" dist="19050" dir="2700000" algn="tl" rotWithShape="0">
                    <a:schemeClr val="dk1">
                      <a:alpha val="40000"/>
                    </a:schemeClr>
                  </a:outerShdw>
                </a:effectLst>
              </a:rPr>
              <a:t>رسم </a:t>
            </a:r>
          </a:p>
        </p:txBody>
      </p:sp>
      <p:sp>
        <p:nvSpPr>
          <p:cNvPr id="11" name="مستطيل 10">
            <a:extLst>
              <a:ext uri="{FF2B5EF4-FFF2-40B4-BE49-F238E27FC236}">
                <a16:creationId xmlns:a16="http://schemas.microsoft.com/office/drawing/2014/main" id="{DE945868-DBBE-42F3-BE3E-1625EEAF96F1}"/>
              </a:ext>
            </a:extLst>
          </p:cNvPr>
          <p:cNvSpPr/>
          <p:nvPr/>
        </p:nvSpPr>
        <p:spPr>
          <a:xfrm>
            <a:off x="4225132" y="5384279"/>
            <a:ext cx="1503938"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نموذج </a:t>
            </a:r>
            <a:endParaRPr lang="ar-SA" sz="4400" b="1"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B7D55778-010A-45A1-951A-E84D8DB72A2E}"/>
              </a:ext>
            </a:extLst>
          </p:cNvPr>
          <p:cNvSpPr/>
          <p:nvPr/>
        </p:nvSpPr>
        <p:spPr>
          <a:xfrm>
            <a:off x="1019001" y="5384278"/>
            <a:ext cx="1513556" cy="769441"/>
          </a:xfrm>
          <a:prstGeom prst="rect">
            <a:avLst/>
          </a:prstGeom>
          <a:solidFill>
            <a:schemeClr val="bg1"/>
          </a:solidFill>
          <a:ln w="38100">
            <a:solidFill>
              <a:schemeClr val="tx1"/>
            </a:solidFill>
          </a:ln>
        </p:spPr>
        <p:txBody>
          <a:bodyPr wrap="none" lIns="91440" tIns="45720" rIns="91440" bIns="45720">
            <a:spAutoFit/>
          </a:bodyPr>
          <a:lstStyle/>
          <a:p>
            <a:pPr algn="ctr"/>
            <a:r>
              <a:rPr lang="ar-SA" sz="4400" b="1" dirty="0">
                <a:ln w="0"/>
                <a:effectLst>
                  <a:outerShdw blurRad="38100" dist="19050" dir="2700000" algn="tl" rotWithShape="0">
                    <a:schemeClr val="dk1">
                      <a:alpha val="40000"/>
                    </a:schemeClr>
                  </a:outerShdw>
                </a:effectLst>
              </a:rPr>
              <a:t>مطوية </a:t>
            </a:r>
            <a:endParaRPr lang="ar-SA" sz="44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44353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313516" y="249695"/>
            <a:ext cx="11520000" cy="646331"/>
          </a:xfrm>
          <a:prstGeom prst="rect">
            <a:avLst/>
          </a:prstGeom>
          <a:solidFill>
            <a:srgbClr val="FFFFCC"/>
          </a:solidFill>
          <a:ln w="38100">
            <a:solidFill>
              <a:schemeClr val="tx1"/>
            </a:solidFill>
          </a:ln>
        </p:spPr>
        <p:txBody>
          <a:bodyPr wrap="square" lIns="91440" tIns="45720" rIns="91440" bIns="45720">
            <a:spAutoFit/>
          </a:bodyPr>
          <a:lstStyle/>
          <a:p>
            <a:pPr algn="ctr"/>
            <a:r>
              <a:rPr lang="ar-SA" sz="3600" b="0" cap="none" spc="0" dirty="0">
                <a:ln w="0"/>
                <a:effectLst>
                  <a:outerShdw blurRad="38100" dist="19050" dir="2700000" algn="tl" rotWithShape="0">
                    <a:schemeClr val="dk1">
                      <a:alpha val="40000"/>
                    </a:schemeClr>
                  </a:outerShdw>
                </a:effectLst>
              </a:rPr>
              <a:t>نشاط :أكتبي ما لا يزيد عن عشر أسطر في أحدى الموضوعين التاليين  </a:t>
            </a:r>
          </a:p>
        </p:txBody>
      </p:sp>
      <p:sp>
        <p:nvSpPr>
          <p:cNvPr id="7" name="مستطيل 6"/>
          <p:cNvSpPr/>
          <p:nvPr/>
        </p:nvSpPr>
        <p:spPr>
          <a:xfrm>
            <a:off x="6313029" y="1065964"/>
            <a:ext cx="5400000" cy="5509200"/>
          </a:xfrm>
          <a:prstGeom prst="rect">
            <a:avLst/>
          </a:prstGeom>
          <a:noFill/>
          <a:ln w="38100">
            <a:solidFill>
              <a:srgbClr val="FF4516"/>
            </a:solidFill>
          </a:ln>
        </p:spPr>
        <p:txBody>
          <a:bodyPr wrap="square" lIns="91440" tIns="45720" rIns="91440" bIns="45720">
            <a:spAutoFit/>
          </a:bodyPr>
          <a:lstStyle/>
          <a:p>
            <a:pPr algn="ctr"/>
            <a:r>
              <a:rPr lang="ar-SA" sz="3200" b="0" cap="none" spc="0" dirty="0">
                <a:ln w="0"/>
                <a:solidFill>
                  <a:srgbClr val="FF0000"/>
                </a:solidFill>
                <a:effectLst>
                  <a:outerShdw blurRad="38100" dist="19050" dir="2700000" algn="tl" rotWithShape="0">
                    <a:schemeClr val="dk1">
                      <a:alpha val="40000"/>
                    </a:schemeClr>
                  </a:outerShdw>
                </a:effectLst>
              </a:rPr>
              <a:t>دور عالم الأحياء في تحديد زمن موت جثة شخص مقتول ولم يعرف متى قتل </a:t>
            </a:r>
            <a:r>
              <a:rPr lang="ar-SA" sz="3200" b="0" cap="none" spc="0" dirty="0">
                <a:ln w="0"/>
                <a:solidFill>
                  <a:schemeClr val="tx1"/>
                </a:solidFill>
                <a:effectLst>
                  <a:outerShdw blurRad="38100" dist="19050" dir="2700000" algn="tl" rotWithShape="0">
                    <a:schemeClr val="dk1">
                      <a:alpha val="40000"/>
                    </a:schemeClr>
                  </a:outerShdw>
                </a:effectLst>
              </a:rPr>
              <a:t>..............................................................................................................................................................................................................................................................................................................................................................................................................................   </a:t>
            </a:r>
          </a:p>
        </p:txBody>
      </p:sp>
      <p:sp>
        <p:nvSpPr>
          <p:cNvPr id="9" name="مستطيل 8"/>
          <p:cNvSpPr/>
          <p:nvPr/>
        </p:nvSpPr>
        <p:spPr>
          <a:xfrm>
            <a:off x="500057" y="1065964"/>
            <a:ext cx="5400000" cy="5509200"/>
          </a:xfrm>
          <a:prstGeom prst="rect">
            <a:avLst/>
          </a:prstGeom>
          <a:noFill/>
          <a:ln w="38100">
            <a:solidFill>
              <a:srgbClr val="FF4516"/>
            </a:solidFill>
          </a:ln>
        </p:spPr>
        <p:txBody>
          <a:bodyPr wrap="square" lIns="91440" tIns="45720" rIns="91440" bIns="45720">
            <a:spAutoFit/>
          </a:bodyPr>
          <a:lstStyle/>
          <a:p>
            <a:pPr algn="ctr"/>
            <a:r>
              <a:rPr lang="ar-SA" sz="3200" b="0" cap="none" spc="0" dirty="0">
                <a:ln w="0"/>
                <a:solidFill>
                  <a:srgbClr val="FF0000"/>
                </a:solidFill>
                <a:effectLst>
                  <a:outerShdw blurRad="38100" dist="19050" dir="2700000" algn="tl" rotWithShape="0">
                    <a:schemeClr val="dk1">
                      <a:alpha val="40000"/>
                    </a:schemeClr>
                  </a:outerShdw>
                </a:effectLst>
              </a:rPr>
              <a:t>اقتراح تتقدمين به لإدارة المدرسة لتحسين البيئة المدرسية </a:t>
            </a:r>
            <a:r>
              <a:rPr lang="ar-SA" sz="3200" b="0" cap="none" spc="0" dirty="0">
                <a:ln w="0"/>
                <a:solidFill>
                  <a:schemeClr val="tx1"/>
                </a:solidFill>
                <a:effectLst>
                  <a:outerShdw blurRad="38100" dist="19050" dir="2700000" algn="tl" rotWithShape="0">
                    <a:schemeClr val="dk1">
                      <a:alpha val="40000"/>
                    </a:schemeClr>
                  </a:outerShdw>
                </a:effectLst>
              </a:rPr>
              <a:t>..............................................................................................................................................................................................................................................................................................................................................................................................................................   </a:t>
            </a:r>
          </a:p>
        </p:txBody>
      </p:sp>
      <p:pic>
        <p:nvPicPr>
          <p:cNvPr id="10" name="صورة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1987" y="5092545"/>
            <a:ext cx="1506356" cy="1312681"/>
          </a:xfrm>
          <a:prstGeom prst="rect">
            <a:avLst/>
          </a:prstGeom>
        </p:spPr>
      </p:pic>
      <p:pic>
        <p:nvPicPr>
          <p:cNvPr id="11" name="صورة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76" y="4978400"/>
            <a:ext cx="1544909" cy="1426826"/>
          </a:xfrm>
          <a:prstGeom prst="rect">
            <a:avLst/>
          </a:prstGeom>
        </p:spPr>
      </p:pic>
    </p:spTree>
    <p:extLst>
      <p:ext uri="{BB962C8B-B14F-4D97-AF65-F5344CB8AC3E}">
        <p14:creationId xmlns:p14="http://schemas.microsoft.com/office/powerpoint/2010/main" val="3214173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3"/>
          <a:stretch>
            <a:fillRect/>
          </a:stretch>
        </p:blipFill>
        <p:spPr>
          <a:xfrm>
            <a:off x="134869" y="111592"/>
            <a:ext cx="6068983" cy="6522272"/>
          </a:xfrm>
          <a:prstGeom prst="rect">
            <a:avLst/>
          </a:prstGeom>
        </p:spPr>
      </p:pic>
      <p:sp>
        <p:nvSpPr>
          <p:cNvPr id="4" name="مستطيل 3">
            <a:extLst>
              <a:ext uri="{FF2B5EF4-FFF2-40B4-BE49-F238E27FC236}">
                <a16:creationId xmlns:a16="http://schemas.microsoft.com/office/drawing/2014/main" id="{A41AD785-97DA-4676-94E1-BA543B13429C}"/>
              </a:ext>
            </a:extLst>
          </p:cNvPr>
          <p:cNvSpPr/>
          <p:nvPr/>
        </p:nvSpPr>
        <p:spPr>
          <a:xfrm>
            <a:off x="6324425" y="97524"/>
            <a:ext cx="5760000" cy="830997"/>
          </a:xfrm>
          <a:prstGeom prst="rect">
            <a:avLst/>
          </a:prstGeom>
          <a:solidFill>
            <a:srgbClr val="007193"/>
          </a:solidFill>
        </p:spPr>
        <p:txBody>
          <a:bodyPr wrap="none" lIns="91440" tIns="45720" rIns="91440" bIns="45720">
            <a:spAutoFit/>
          </a:bodyPr>
          <a:lstStyle/>
          <a:p>
            <a:pPr algn="ctr"/>
            <a:r>
              <a:rPr lang="ar-SA" sz="4800" b="1" spc="50" dirty="0">
                <a:ln w="9525" cmpd="sng">
                  <a:solidFill>
                    <a:schemeClr val="accent1"/>
                  </a:solidFill>
                  <a:prstDash val="solid"/>
                </a:ln>
                <a:solidFill>
                  <a:srgbClr val="70AD47">
                    <a:tint val="1000"/>
                  </a:srgbClr>
                </a:solidFill>
                <a:effectLst>
                  <a:glow rad="38100">
                    <a:schemeClr val="accent1">
                      <a:alpha val="40000"/>
                    </a:schemeClr>
                  </a:glow>
                </a:effectLst>
              </a:rPr>
              <a:t>حقائق في علم الأحياء </a:t>
            </a:r>
            <a:endParaRPr lang="ar-SA" sz="4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5" name="مستطيل 4">
            <a:extLst>
              <a:ext uri="{FF2B5EF4-FFF2-40B4-BE49-F238E27FC236}">
                <a16:creationId xmlns:a16="http://schemas.microsoft.com/office/drawing/2014/main" id="{4A15053D-3E64-455B-8A24-226E233A37E2}"/>
              </a:ext>
            </a:extLst>
          </p:cNvPr>
          <p:cNvSpPr/>
          <p:nvPr/>
        </p:nvSpPr>
        <p:spPr>
          <a:xfrm>
            <a:off x="6324425" y="1001553"/>
            <a:ext cx="5760000" cy="5632311"/>
          </a:xfrm>
          <a:prstGeom prst="rect">
            <a:avLst/>
          </a:prstGeom>
          <a:solidFill>
            <a:srgbClr val="F7E9C5"/>
          </a:solidFill>
        </p:spPr>
        <p:txBody>
          <a:bodyPr wrap="square" lIns="91440" tIns="45720" rIns="91440" bIns="45720">
            <a:spAutoFit/>
          </a:bodyPr>
          <a:lstStyle/>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هناك </a:t>
            </a:r>
            <a:r>
              <a:rPr lang="en-US" sz="4000" b="1" spc="50" dirty="0">
                <a:ln w="9525" cmpd="sng">
                  <a:noFill/>
                  <a:prstDash val="solid"/>
                </a:ln>
                <a:effectLst>
                  <a:glow rad="38100">
                    <a:schemeClr val="accent1">
                      <a:alpha val="40000"/>
                    </a:schemeClr>
                  </a:glow>
                </a:effectLst>
              </a:rPr>
              <a:t>200</a:t>
            </a:r>
            <a:r>
              <a:rPr lang="ar-SA" sz="4000" b="1" spc="50" dirty="0">
                <a:ln w="9525" cmpd="sng">
                  <a:noFill/>
                  <a:prstDash val="solid"/>
                </a:ln>
                <a:effectLst>
                  <a:glow rad="38100">
                    <a:schemeClr val="accent1">
                      <a:alpha val="40000"/>
                    </a:schemeClr>
                  </a:glow>
                </a:effectLst>
              </a:rPr>
              <a:t>مليار نجم </a:t>
            </a:r>
            <a:r>
              <a:rPr lang="ar-SA" sz="4000" b="1" spc="50" dirty="0" err="1">
                <a:ln w="9525" cmpd="sng">
                  <a:noFill/>
                  <a:prstDash val="solid"/>
                </a:ln>
                <a:effectLst>
                  <a:glow rad="38100">
                    <a:schemeClr val="accent1">
                      <a:alpha val="40000"/>
                    </a:schemeClr>
                  </a:glow>
                </a:effectLst>
              </a:rPr>
              <a:t>تقرييا</a:t>
            </a:r>
            <a:r>
              <a:rPr lang="ar-SA" sz="4000" b="1" spc="50" dirty="0">
                <a:ln w="9525" cmpd="sng">
                  <a:noFill/>
                  <a:prstDash val="solid"/>
                </a:ln>
                <a:effectLst>
                  <a:glow rad="38100">
                    <a:schemeClr val="accent1">
                      <a:alpha val="40000"/>
                    </a:schemeClr>
                  </a:glow>
                </a:effectLst>
              </a:rPr>
              <a:t> تشكل مجرة درب التبانة</a:t>
            </a:r>
          </a:p>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يشكل الإنسان نوعا واحدا من أصل </a:t>
            </a:r>
            <a:r>
              <a:rPr lang="en-US" sz="4000" b="1" spc="50" dirty="0">
                <a:ln w="9525" cmpd="sng">
                  <a:noFill/>
                  <a:prstDash val="solid"/>
                </a:ln>
                <a:effectLst>
                  <a:glow rad="38100">
                    <a:schemeClr val="accent1">
                      <a:alpha val="40000"/>
                    </a:schemeClr>
                  </a:glow>
                </a:effectLst>
              </a:rPr>
              <a:t>100</a:t>
            </a:r>
            <a:r>
              <a:rPr lang="ar-SA" sz="4000" b="1" spc="50" dirty="0">
                <a:ln w="9525" cmpd="sng">
                  <a:noFill/>
                  <a:prstDash val="solid"/>
                </a:ln>
                <a:effectLst>
                  <a:glow rad="38100">
                    <a:schemeClr val="accent1">
                      <a:alpha val="40000"/>
                    </a:schemeClr>
                  </a:glow>
                </a:effectLst>
              </a:rPr>
              <a:t>مليون نوع تقريبا من الأحياء التي تعيش على كوكب الأرض</a:t>
            </a:r>
          </a:p>
          <a:p>
            <a:pPr marL="685800" indent="-685800" algn="ctr">
              <a:buFont typeface="Arial" panose="020B0604020202020204" pitchFamily="34" charset="0"/>
              <a:buChar char="•"/>
            </a:pPr>
            <a:r>
              <a:rPr lang="ar-SA" sz="4000" b="1" spc="50" dirty="0">
                <a:ln w="9525" cmpd="sng">
                  <a:noFill/>
                  <a:prstDash val="solid"/>
                </a:ln>
                <a:effectLst>
                  <a:glow rad="38100">
                    <a:schemeClr val="accent1">
                      <a:alpha val="40000"/>
                    </a:schemeClr>
                  </a:glow>
                </a:effectLst>
              </a:rPr>
              <a:t>يحتوي دماغ الإنسان على ما يقارب </a:t>
            </a:r>
            <a:r>
              <a:rPr lang="en-US" sz="4000" b="1" spc="50" dirty="0">
                <a:ln w="9525" cmpd="sng">
                  <a:noFill/>
                  <a:prstDash val="solid"/>
                </a:ln>
                <a:effectLst>
                  <a:glow rad="38100">
                    <a:schemeClr val="accent1">
                      <a:alpha val="40000"/>
                    </a:schemeClr>
                  </a:glow>
                </a:effectLst>
              </a:rPr>
              <a:t>100 </a:t>
            </a:r>
            <a:r>
              <a:rPr lang="ar-SA" sz="4000" b="1" spc="50" dirty="0">
                <a:ln w="9525" cmpd="sng">
                  <a:noFill/>
                  <a:prstDash val="solid"/>
                </a:ln>
                <a:effectLst>
                  <a:glow rad="38100">
                    <a:schemeClr val="accent1">
                      <a:alpha val="40000"/>
                    </a:schemeClr>
                  </a:glow>
                </a:effectLst>
              </a:rPr>
              <a:t>مليار خلية عصبية  </a:t>
            </a:r>
            <a:endParaRPr lang="ar-SA" sz="4000" b="1" cap="none" spc="50" dirty="0">
              <a:ln w="9525" cmpd="sng">
                <a:noFill/>
                <a:prstDash val="solid"/>
              </a:ln>
              <a:effectLst>
                <a:glow rad="38100">
                  <a:schemeClr val="accent1">
                    <a:alpha val="40000"/>
                  </a:schemeClr>
                </a:glow>
              </a:effectLst>
            </a:endParaRPr>
          </a:p>
        </p:txBody>
      </p:sp>
    </p:spTree>
    <p:extLst>
      <p:ext uri="{BB962C8B-B14F-4D97-AF65-F5344CB8AC3E}">
        <p14:creationId xmlns:p14="http://schemas.microsoft.com/office/powerpoint/2010/main" val="13433556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a:blip r:embed="rId2"/>
          <a:stretch>
            <a:fillRect/>
          </a:stretch>
        </p:blipFill>
        <p:spPr>
          <a:xfrm>
            <a:off x="6322841" y="2650289"/>
            <a:ext cx="5142328" cy="3722376"/>
          </a:xfrm>
          <a:prstGeom prst="rect">
            <a:avLst/>
          </a:prstGeom>
        </p:spPr>
      </p:pic>
      <p:pic>
        <p:nvPicPr>
          <p:cNvPr id="4" name="صورة 3"/>
          <p:cNvPicPr>
            <a:picLocks noChangeAspect="1"/>
          </p:cNvPicPr>
          <p:nvPr/>
        </p:nvPicPr>
        <p:blipFill>
          <a:blip r:embed="rId3"/>
          <a:stretch>
            <a:fillRect/>
          </a:stretch>
        </p:blipFill>
        <p:spPr>
          <a:xfrm>
            <a:off x="2130669" y="4811935"/>
            <a:ext cx="3953162" cy="1800000"/>
          </a:xfrm>
          <a:prstGeom prst="rect">
            <a:avLst/>
          </a:prstGeom>
        </p:spPr>
      </p:pic>
      <p:cxnSp>
        <p:nvCxnSpPr>
          <p:cNvPr id="10" name="رابط كسهم مستقيم 9"/>
          <p:cNvCxnSpPr/>
          <p:nvPr/>
        </p:nvCxnSpPr>
        <p:spPr>
          <a:xfrm>
            <a:off x="8088923" y="1421727"/>
            <a:ext cx="900332" cy="108000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2" name="رابط كسهم مستقيم 11"/>
          <p:cNvCxnSpPr/>
          <p:nvPr/>
        </p:nvCxnSpPr>
        <p:spPr>
          <a:xfrm flipH="1">
            <a:off x="4768948" y="3854548"/>
            <a:ext cx="1314883" cy="67524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pic>
        <p:nvPicPr>
          <p:cNvPr id="15" name="صورة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25" y="442765"/>
            <a:ext cx="3135313" cy="4087032"/>
          </a:xfrm>
          <a:prstGeom prst="rect">
            <a:avLst/>
          </a:prstGeom>
        </p:spPr>
      </p:pic>
      <p:pic>
        <p:nvPicPr>
          <p:cNvPr id="16" name="صورة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0105" y="332953"/>
            <a:ext cx="3039499" cy="1228562"/>
          </a:xfrm>
          <a:prstGeom prst="rect">
            <a:avLst/>
          </a:prstGeom>
        </p:spPr>
      </p:pic>
      <p:pic>
        <p:nvPicPr>
          <p:cNvPr id="2" name="صورة 1"/>
          <p:cNvPicPr>
            <a:picLocks noChangeAspect="1"/>
          </p:cNvPicPr>
          <p:nvPr/>
        </p:nvPicPr>
        <p:blipFill>
          <a:blip r:embed="rId6"/>
          <a:stretch>
            <a:fillRect/>
          </a:stretch>
        </p:blipFill>
        <p:spPr>
          <a:xfrm>
            <a:off x="3441896" y="341727"/>
            <a:ext cx="4512797" cy="2160000"/>
          </a:xfrm>
          <a:prstGeom prst="rect">
            <a:avLst/>
          </a:prstGeom>
        </p:spPr>
      </p:pic>
    </p:spTree>
    <p:extLst>
      <p:ext uri="{BB962C8B-B14F-4D97-AF65-F5344CB8AC3E}">
        <p14:creationId xmlns:p14="http://schemas.microsoft.com/office/powerpoint/2010/main" val="1900705436"/>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BB84"/>
        </a:solidFill>
        <a:effectLst/>
      </p:bgPr>
    </p:bg>
    <p:spTree>
      <p:nvGrpSpPr>
        <p:cNvPr id="1" name=""/>
        <p:cNvGrpSpPr/>
        <p:nvPr/>
      </p:nvGrpSpPr>
      <p:grpSpPr>
        <a:xfrm>
          <a:off x="0" y="0"/>
          <a:ext cx="0" cy="0"/>
          <a:chOff x="0" y="0"/>
          <a:chExt cx="0" cy="0"/>
        </a:xfrm>
      </p:grpSpPr>
      <p:sp>
        <p:nvSpPr>
          <p:cNvPr id="4" name="مستطيل 3"/>
          <p:cNvSpPr/>
          <p:nvPr/>
        </p:nvSpPr>
        <p:spPr>
          <a:xfrm>
            <a:off x="4154373" y="914630"/>
            <a:ext cx="7702751" cy="3631763"/>
          </a:xfrm>
          <a:prstGeom prst="rect">
            <a:avLst/>
          </a:prstGeom>
          <a:noFill/>
        </p:spPr>
        <p:txBody>
          <a:bodyPr wrap="none" lIns="91440" tIns="45720" rIns="91440" bIns="45720">
            <a:spAutoFit/>
          </a:bodyPr>
          <a:lstStyle/>
          <a:p>
            <a:pPr algn="ctr"/>
            <a:r>
              <a:rPr lang="ar-SA" sz="11500" b="1" cap="none" spc="0" dirty="0">
                <a:ln w="0">
                  <a:noFill/>
                </a:ln>
                <a:solidFill>
                  <a:schemeClr val="bg1"/>
                </a:solidFill>
                <a:effectLst>
                  <a:glow rad="101600">
                    <a:schemeClr val="accent6">
                      <a:satMod val="175000"/>
                      <a:alpha val="40000"/>
                    </a:schemeClr>
                  </a:glow>
                  <a:outerShdw blurRad="60007" dist="200025" dir="15000000" sy="30000" kx="-1800000" algn="bl" rotWithShape="0">
                    <a:prstClr val="black">
                      <a:alpha val="32000"/>
                    </a:prstClr>
                  </a:outerShdw>
                </a:effectLst>
                <a:latin typeface="Calibri" panose="020F0502020204030204" pitchFamily="34" charset="0"/>
                <a:cs typeface="Calibri" panose="020F0502020204030204" pitchFamily="34" charset="0"/>
              </a:rPr>
              <a:t>مدخل </a:t>
            </a:r>
          </a:p>
          <a:p>
            <a:pPr algn="ctr"/>
            <a:r>
              <a:rPr lang="ar-SA" sz="11500" b="1" cap="none" spc="0" dirty="0">
                <a:ln w="0">
                  <a:noFill/>
                </a:ln>
                <a:solidFill>
                  <a:schemeClr val="bg1"/>
                </a:solidFill>
                <a:effectLst>
                  <a:glow rad="101600">
                    <a:schemeClr val="accent6">
                      <a:satMod val="175000"/>
                      <a:alpha val="40000"/>
                    </a:schemeClr>
                  </a:glow>
                  <a:outerShdw blurRad="60007" dist="200025" dir="15000000" sy="30000" kx="-1800000" algn="bl" rotWithShape="0">
                    <a:prstClr val="black">
                      <a:alpha val="32000"/>
                    </a:prstClr>
                  </a:outerShdw>
                </a:effectLst>
                <a:latin typeface="Calibri" panose="020F0502020204030204" pitchFamily="34" charset="0"/>
                <a:cs typeface="Calibri" panose="020F0502020204030204" pitchFamily="34" charset="0"/>
              </a:rPr>
              <a:t>إلى علم الأحياء </a:t>
            </a:r>
          </a:p>
        </p:txBody>
      </p:sp>
      <p:sp>
        <p:nvSpPr>
          <p:cNvPr id="3" name="مستطيل 2"/>
          <p:cNvSpPr/>
          <p:nvPr/>
        </p:nvSpPr>
        <p:spPr>
          <a:xfrm>
            <a:off x="5327771" y="4709893"/>
            <a:ext cx="5355954" cy="769441"/>
          </a:xfrm>
          <a:prstGeom prst="rect">
            <a:avLst/>
          </a:prstGeom>
          <a:noFill/>
        </p:spPr>
        <p:txBody>
          <a:bodyPr wrap="none" lIns="91440" tIns="45720" rIns="91440" bIns="45720">
            <a:spAutoFit/>
          </a:bodyPr>
          <a:lstStyle/>
          <a:p>
            <a:pPr algn="ctr"/>
            <a:r>
              <a:rPr lang="ar-SA" sz="4400" b="1" cap="none" spc="0" dirty="0">
                <a:ln w="0">
                  <a:solidFill>
                    <a:srgbClr val="739CB7"/>
                  </a:solidFill>
                </a:ln>
                <a:solidFill>
                  <a:schemeClr val="bg1"/>
                </a:solidFill>
                <a:effectLst>
                  <a:glow rad="63500">
                    <a:schemeClr val="accent6">
                      <a:satMod val="175000"/>
                      <a:alpha val="40000"/>
                    </a:schemeClr>
                  </a:glow>
                  <a:outerShdw blurRad="38100" dist="19050" dir="2700000" algn="tl" rotWithShape="0">
                    <a:schemeClr val="dk1">
                      <a:alpha val="40000"/>
                    </a:schemeClr>
                  </a:outerShdw>
                </a:effectLst>
              </a:rPr>
              <a:t>إعداد المعلمة: ريحانة العامر</a:t>
            </a:r>
          </a:p>
        </p:txBody>
      </p:sp>
      <p:pic>
        <p:nvPicPr>
          <p:cNvPr id="5" name="صورة 4">
            <a:extLst>
              <a:ext uri="{FF2B5EF4-FFF2-40B4-BE49-F238E27FC236}">
                <a16:creationId xmlns:a16="http://schemas.microsoft.com/office/drawing/2014/main" id="{1863FC89-E186-4618-AC35-2D823104B5E0}"/>
              </a:ext>
            </a:extLst>
          </p:cNvPr>
          <p:cNvPicPr>
            <a:picLocks noChangeAspect="1"/>
          </p:cNvPicPr>
          <p:nvPr/>
        </p:nvPicPr>
        <p:blipFill>
          <a:blip r:embed="rId2"/>
          <a:stretch>
            <a:fillRect/>
          </a:stretch>
        </p:blipFill>
        <p:spPr>
          <a:xfrm>
            <a:off x="211012" y="219148"/>
            <a:ext cx="4393527" cy="6364532"/>
          </a:xfrm>
          <a:prstGeom prst="rect">
            <a:avLst/>
          </a:prstGeom>
        </p:spPr>
      </p:pic>
    </p:spTree>
    <p:extLst>
      <p:ext uri="{BB962C8B-B14F-4D97-AF65-F5344CB8AC3E}">
        <p14:creationId xmlns:p14="http://schemas.microsoft.com/office/powerpoint/2010/main" val="3812902508"/>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8AF6B"/>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DBDE7F-84E0-4B88-864A-3188B2ED1C75}"/>
              </a:ext>
            </a:extLst>
          </p:cNvPr>
          <p:cNvPicPr>
            <a:picLocks noChangeAspect="1"/>
          </p:cNvPicPr>
          <p:nvPr/>
        </p:nvPicPr>
        <p:blipFill>
          <a:blip r:embed="rId2"/>
          <a:stretch>
            <a:fillRect/>
          </a:stretch>
        </p:blipFill>
        <p:spPr>
          <a:xfrm>
            <a:off x="0" y="0"/>
            <a:ext cx="6161649" cy="6858000"/>
          </a:xfrm>
          <a:prstGeom prst="rect">
            <a:avLst/>
          </a:prstGeom>
        </p:spPr>
      </p:pic>
      <p:sp>
        <p:nvSpPr>
          <p:cNvPr id="4" name="مستطيل مستدير الزوايا 13">
            <a:extLst>
              <a:ext uri="{FF2B5EF4-FFF2-40B4-BE49-F238E27FC236}">
                <a16:creationId xmlns:a16="http://schemas.microsoft.com/office/drawing/2014/main" id="{BF4FD5E0-4B0B-40F9-AD3A-59F67D888F82}"/>
              </a:ext>
            </a:extLst>
          </p:cNvPr>
          <p:cNvSpPr/>
          <p:nvPr/>
        </p:nvSpPr>
        <p:spPr>
          <a:xfrm>
            <a:off x="7483945" y="436480"/>
            <a:ext cx="3284508" cy="1021556"/>
          </a:xfrm>
          <a:prstGeom prst="roundRect">
            <a:avLst/>
          </a:prstGeom>
          <a:noFill/>
          <a:ln w="38100">
            <a:noFill/>
          </a:ln>
        </p:spPr>
        <p:txBody>
          <a:bodyPr wrap="none" lIns="91440" tIns="45720" rIns="91440" bIns="45720">
            <a:spAutoFit/>
          </a:bodyPr>
          <a:lstStyle/>
          <a:p>
            <a:pPr algn="ctr"/>
            <a:r>
              <a:rPr lang="ar-SA" sz="5400" b="1" cap="none" spc="0" dirty="0">
                <a:ln w="9525">
                  <a:noFill/>
                  <a:prstDash val="solid"/>
                </a:ln>
                <a:solidFill>
                  <a:schemeClr val="bg1"/>
                </a:solidFill>
                <a:effectLst>
                  <a:outerShdw blurRad="12700" dist="38100" dir="2700000" algn="tl" rotWithShape="0">
                    <a:schemeClr val="bg1">
                      <a:lumMod val="50000"/>
                    </a:schemeClr>
                  </a:outerShdw>
                </a:effectLst>
              </a:rPr>
              <a:t>الفكرة العامة </a:t>
            </a:r>
          </a:p>
        </p:txBody>
      </p:sp>
      <p:sp>
        <p:nvSpPr>
          <p:cNvPr id="5" name="مستطيل 4">
            <a:extLst>
              <a:ext uri="{FF2B5EF4-FFF2-40B4-BE49-F238E27FC236}">
                <a16:creationId xmlns:a16="http://schemas.microsoft.com/office/drawing/2014/main" id="{B76F0465-E238-4AC8-BB1E-90A9D54F6950}"/>
              </a:ext>
            </a:extLst>
          </p:cNvPr>
          <p:cNvSpPr/>
          <p:nvPr/>
        </p:nvSpPr>
        <p:spPr>
          <a:xfrm>
            <a:off x="6540088" y="1890150"/>
            <a:ext cx="5172222" cy="4247317"/>
          </a:xfrm>
          <a:prstGeom prst="rect">
            <a:avLst/>
          </a:prstGeom>
          <a:noFill/>
          <a:ln>
            <a:noFill/>
          </a:ln>
        </p:spPr>
        <p:txBody>
          <a:bodyPr wrap="square" lIns="91440" tIns="45720" rIns="91440" bIns="45720">
            <a:spAutoFit/>
          </a:bodyPr>
          <a:lstStyle/>
          <a:p>
            <a:pPr algn="ctr"/>
            <a:r>
              <a:rPr lang="ar-SA" sz="5400" b="1" cap="none" spc="0" dirty="0">
                <a:ln w="0">
                  <a:noFill/>
                </a:ln>
                <a:solidFill>
                  <a:schemeClr val="bg1"/>
                </a:solidFill>
                <a:effectLst>
                  <a:outerShdw blurRad="38100" dist="19050" dir="2700000" algn="tl" rotWithShape="0">
                    <a:schemeClr val="dk1">
                      <a:alpha val="40000"/>
                    </a:schemeClr>
                  </a:outerShdw>
                </a:effectLst>
              </a:rPr>
              <a:t>يتناول علماء الأحياء دراسة المخلوقات الحية وخصائصها </a:t>
            </a:r>
          </a:p>
          <a:p>
            <a:pPr algn="ctr"/>
            <a:r>
              <a:rPr lang="ar-SA" sz="5400" b="1" cap="none" spc="0" dirty="0">
                <a:ln w="0">
                  <a:noFill/>
                </a:ln>
                <a:solidFill>
                  <a:schemeClr val="bg1"/>
                </a:solidFill>
                <a:effectLst>
                  <a:outerShdw blurRad="38100" dist="19050" dir="2700000" algn="tl" rotWithShape="0">
                    <a:schemeClr val="dk1">
                      <a:alpha val="40000"/>
                    </a:schemeClr>
                  </a:outerShdw>
                </a:effectLst>
              </a:rPr>
              <a:t>عبر توظيف العلماء للطرائق العلمية </a:t>
            </a:r>
          </a:p>
        </p:txBody>
      </p:sp>
    </p:spTree>
    <p:extLst>
      <p:ext uri="{BB962C8B-B14F-4D97-AF65-F5344CB8AC3E}">
        <p14:creationId xmlns:p14="http://schemas.microsoft.com/office/powerpoint/2010/main" val="406892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8AF6B"/>
        </a:solidFill>
        <a:effectLst/>
      </p:bgPr>
    </p:bg>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4DBDE7F-84E0-4B88-864A-3188B2ED1C75}"/>
              </a:ext>
            </a:extLst>
          </p:cNvPr>
          <p:cNvPicPr>
            <a:picLocks noChangeAspect="1"/>
          </p:cNvPicPr>
          <p:nvPr/>
        </p:nvPicPr>
        <p:blipFill>
          <a:blip r:embed="rId2"/>
          <a:stretch>
            <a:fillRect/>
          </a:stretch>
        </p:blipFill>
        <p:spPr>
          <a:xfrm>
            <a:off x="0" y="0"/>
            <a:ext cx="6161649" cy="6858000"/>
          </a:xfrm>
          <a:prstGeom prst="rect">
            <a:avLst/>
          </a:prstGeom>
        </p:spPr>
      </p:pic>
      <p:sp>
        <p:nvSpPr>
          <p:cNvPr id="4" name="مستطيل مستدير الزوايا 13">
            <a:extLst>
              <a:ext uri="{FF2B5EF4-FFF2-40B4-BE49-F238E27FC236}">
                <a16:creationId xmlns:a16="http://schemas.microsoft.com/office/drawing/2014/main" id="{BF4FD5E0-4B0B-40F9-AD3A-59F67D888F82}"/>
              </a:ext>
            </a:extLst>
          </p:cNvPr>
          <p:cNvSpPr/>
          <p:nvPr/>
        </p:nvSpPr>
        <p:spPr>
          <a:xfrm>
            <a:off x="7296764" y="436480"/>
            <a:ext cx="3658872" cy="1021556"/>
          </a:xfrm>
          <a:prstGeom prst="roundRect">
            <a:avLst/>
          </a:prstGeom>
          <a:noFill/>
          <a:ln w="38100">
            <a:noFill/>
          </a:ln>
        </p:spPr>
        <p:txBody>
          <a:bodyPr wrap="none" lIns="91440" tIns="45720" rIns="91440" bIns="45720">
            <a:spAutoFit/>
          </a:bodyPr>
          <a:lstStyle/>
          <a:p>
            <a:pPr algn="ctr"/>
            <a:r>
              <a:rPr lang="ar-SA" sz="5400" b="1" cap="none" spc="0" dirty="0">
                <a:ln w="9525">
                  <a:noFill/>
                  <a:prstDash val="solid"/>
                </a:ln>
                <a:solidFill>
                  <a:schemeClr val="bg1"/>
                </a:solidFill>
                <a:effectLst>
                  <a:outerShdw blurRad="12700" dist="38100" dir="2700000" algn="tl" rotWithShape="0">
                    <a:schemeClr val="bg1">
                      <a:lumMod val="50000"/>
                    </a:schemeClr>
                  </a:outerShdw>
                </a:effectLst>
              </a:rPr>
              <a:t>الفكرة الرئيسة </a:t>
            </a:r>
          </a:p>
        </p:txBody>
      </p:sp>
      <p:sp>
        <p:nvSpPr>
          <p:cNvPr id="5" name="مستطيل 4">
            <a:extLst>
              <a:ext uri="{FF2B5EF4-FFF2-40B4-BE49-F238E27FC236}">
                <a16:creationId xmlns:a16="http://schemas.microsoft.com/office/drawing/2014/main" id="{B76F0465-E238-4AC8-BB1E-90A9D54F6950}"/>
              </a:ext>
            </a:extLst>
          </p:cNvPr>
          <p:cNvSpPr/>
          <p:nvPr/>
        </p:nvSpPr>
        <p:spPr>
          <a:xfrm>
            <a:off x="6540088" y="1890150"/>
            <a:ext cx="5172222" cy="2585323"/>
          </a:xfrm>
          <a:prstGeom prst="rect">
            <a:avLst/>
          </a:prstGeom>
          <a:noFill/>
          <a:ln>
            <a:noFill/>
          </a:ln>
        </p:spPr>
        <p:txBody>
          <a:bodyPr wrap="square" lIns="91440" tIns="45720" rIns="91440" bIns="45720">
            <a:spAutoFit/>
          </a:bodyPr>
          <a:lstStyle/>
          <a:p>
            <a:pPr algn="ctr"/>
            <a:r>
              <a:rPr lang="ar-SA" sz="5400" b="1" dirty="0">
                <a:ln w="0">
                  <a:noFill/>
                </a:ln>
                <a:solidFill>
                  <a:schemeClr val="bg1"/>
                </a:solidFill>
                <a:effectLst>
                  <a:outerShdw blurRad="38100" dist="19050" dir="2700000" algn="tl" rotWithShape="0">
                    <a:schemeClr val="dk1">
                      <a:alpha val="40000"/>
                    </a:schemeClr>
                  </a:outerShdw>
                </a:effectLst>
              </a:rPr>
              <a:t>تشترك جميع المخلوقات الحية في خصائص الحياة </a:t>
            </a:r>
          </a:p>
        </p:txBody>
      </p:sp>
    </p:spTree>
    <p:extLst>
      <p:ext uri="{BB962C8B-B14F-4D97-AF65-F5344CB8AC3E}">
        <p14:creationId xmlns:p14="http://schemas.microsoft.com/office/powerpoint/2010/main" val="347156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1315</Words>
  <Application>Microsoft Office PowerPoint</Application>
  <PresentationFormat>شاشة عريضة</PresentationFormat>
  <Paragraphs>323</Paragraphs>
  <Slides>43</Slides>
  <Notes>7</Notes>
  <HiddenSlides>0</HiddenSlides>
  <MMClips>0</MMClips>
  <ScaleCrop>false</ScaleCrop>
  <HeadingPairs>
    <vt:vector size="6" baseType="variant">
      <vt:variant>
        <vt:lpstr>الخطوط المستخدمة</vt:lpstr>
      </vt:variant>
      <vt:variant>
        <vt:i4>3</vt:i4>
      </vt:variant>
      <vt:variant>
        <vt:lpstr>نسق</vt:lpstr>
      </vt:variant>
      <vt:variant>
        <vt:i4>1</vt:i4>
      </vt:variant>
      <vt:variant>
        <vt:lpstr>عناوين الشرائح</vt:lpstr>
      </vt:variant>
      <vt:variant>
        <vt:i4>43</vt:i4>
      </vt:variant>
    </vt:vector>
  </HeadingPairs>
  <TitlesOfParts>
    <vt:vector size="47" baseType="lpstr">
      <vt:lpstr>Arial</vt:lpstr>
      <vt:lpstr>Calibri</vt:lpstr>
      <vt:lpstr>Calibri Light</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ام جواد البحراني</dc:creator>
  <cp:lastModifiedBy>User129</cp:lastModifiedBy>
  <cp:revision>304</cp:revision>
  <cp:lastPrinted>2018-09-03T22:14:34Z</cp:lastPrinted>
  <dcterms:created xsi:type="dcterms:W3CDTF">2015-08-22T21:13:28Z</dcterms:created>
  <dcterms:modified xsi:type="dcterms:W3CDTF">2019-01-27T06:14:24Z</dcterms:modified>
</cp:coreProperties>
</file>