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53"/>
  </p:notesMasterIdLst>
  <p:sldIdLst>
    <p:sldId id="289" r:id="rId2"/>
    <p:sldId id="288" r:id="rId3"/>
    <p:sldId id="256" r:id="rId4"/>
    <p:sldId id="264" r:id="rId5"/>
    <p:sldId id="265" r:id="rId6"/>
    <p:sldId id="308" r:id="rId7"/>
    <p:sldId id="269" r:id="rId8"/>
    <p:sldId id="270" r:id="rId9"/>
    <p:sldId id="258" r:id="rId10"/>
    <p:sldId id="259" r:id="rId11"/>
    <p:sldId id="260" r:id="rId12"/>
    <p:sldId id="271" r:id="rId13"/>
    <p:sldId id="261" r:id="rId14"/>
    <p:sldId id="280" r:id="rId15"/>
    <p:sldId id="275" r:id="rId16"/>
    <p:sldId id="262" r:id="rId17"/>
    <p:sldId id="272" r:id="rId18"/>
    <p:sldId id="273" r:id="rId19"/>
    <p:sldId id="274" r:id="rId20"/>
    <p:sldId id="263" r:id="rId21"/>
    <p:sldId id="276" r:id="rId22"/>
    <p:sldId id="293" r:id="rId23"/>
    <p:sldId id="277" r:id="rId24"/>
    <p:sldId id="278" r:id="rId25"/>
    <p:sldId id="291" r:id="rId26"/>
    <p:sldId id="292" r:id="rId27"/>
    <p:sldId id="306" r:id="rId28"/>
    <p:sldId id="279" r:id="rId29"/>
    <p:sldId id="281" r:id="rId30"/>
    <p:sldId id="282" r:id="rId31"/>
    <p:sldId id="284" r:id="rId32"/>
    <p:sldId id="283" r:id="rId33"/>
    <p:sldId id="285" r:id="rId34"/>
    <p:sldId id="286" r:id="rId35"/>
    <p:sldId id="287" r:id="rId36"/>
    <p:sldId id="290" r:id="rId37"/>
    <p:sldId id="294" r:id="rId38"/>
    <p:sldId id="295" r:id="rId39"/>
    <p:sldId id="296" r:id="rId40"/>
    <p:sldId id="297" r:id="rId41"/>
    <p:sldId id="309" r:id="rId42"/>
    <p:sldId id="299" r:id="rId43"/>
    <p:sldId id="301" r:id="rId44"/>
    <p:sldId id="300" r:id="rId45"/>
    <p:sldId id="303" r:id="rId46"/>
    <p:sldId id="304" r:id="rId47"/>
    <p:sldId id="310" r:id="rId48"/>
    <p:sldId id="311" r:id="rId49"/>
    <p:sldId id="305" r:id="rId50"/>
    <p:sldId id="307" r:id="rId51"/>
    <p:sldId id="302" r:id="rId52"/>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ريحانة العامر" initials="ريحانة" lastIdx="1" clrIdx="0">
    <p:extLst>
      <p:ext uri="{19B8F6BF-5375-455C-9EA6-DF929625EA0E}">
        <p15:presenceInfo xmlns:p15="http://schemas.microsoft.com/office/powerpoint/2012/main" userId="ريحانة العامر"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FF5D5B"/>
    <a:srgbClr val="66FF99"/>
    <a:srgbClr val="00FF00"/>
    <a:srgbClr val="CCFFFF"/>
    <a:srgbClr val="FF00FF"/>
    <a:srgbClr val="FF66FF"/>
    <a:srgbClr val="FFB29A"/>
    <a:srgbClr val="8F0916"/>
    <a:srgbClr val="98E0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snapToGrid="0">
      <p:cViewPr varScale="1">
        <p:scale>
          <a:sx n="63" d="100"/>
          <a:sy n="63" d="100"/>
        </p:scale>
        <p:origin x="78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DBBC2F36-EF75-4BEC-AB09-12D2DCCF168A}" type="datetimeFigureOut">
              <a:rPr lang="ar-SA" smtClean="0"/>
              <a:t>30/05/40</a:t>
            </a:fld>
            <a:endParaRPr lang="ar-SA"/>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4FC979E8-ACA1-42B5-AD98-072989C25601}" type="slidenum">
              <a:rPr lang="ar-SA" smtClean="0"/>
              <a:t>‹#›</a:t>
            </a:fld>
            <a:endParaRPr lang="ar-SA"/>
          </a:p>
        </p:txBody>
      </p:sp>
    </p:spTree>
    <p:extLst>
      <p:ext uri="{BB962C8B-B14F-4D97-AF65-F5344CB8AC3E}">
        <p14:creationId xmlns:p14="http://schemas.microsoft.com/office/powerpoint/2010/main" val="3340698121"/>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رقم الشريحة 3"/>
          <p:cNvSpPr>
            <a:spLocks noGrp="1"/>
          </p:cNvSpPr>
          <p:nvPr>
            <p:ph type="sldNum" sz="quarter" idx="10"/>
          </p:nvPr>
        </p:nvSpPr>
        <p:spPr/>
        <p:txBody>
          <a:bodyPr/>
          <a:lstStyle/>
          <a:p>
            <a:fld id="{4FC979E8-ACA1-42B5-AD98-072989C25601}" type="slidenum">
              <a:rPr lang="ar-SA" smtClean="0"/>
              <a:t>9</a:t>
            </a:fld>
            <a:endParaRPr lang="ar-SA"/>
          </a:p>
        </p:txBody>
      </p:sp>
    </p:spTree>
    <p:extLst>
      <p:ext uri="{BB962C8B-B14F-4D97-AF65-F5344CB8AC3E}">
        <p14:creationId xmlns:p14="http://schemas.microsoft.com/office/powerpoint/2010/main" val="778676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العنوان الرئيسي</a:t>
            </a:r>
          </a:p>
        </p:txBody>
      </p:sp>
      <p:sp>
        <p:nvSpPr>
          <p:cNvPr id="3" name="عنوان فرعي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F13FE8F8-80B8-450F-A348-DA4E96C16663}" type="datetimeFigureOut">
              <a:rPr lang="ar-SA" smtClean="0"/>
              <a:t>30/05/40</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66526D2B-26DB-4D04-8109-3DEB955241D7}" type="slidenum">
              <a:rPr lang="ar-SA" smtClean="0"/>
              <a:t>‹#›</a:t>
            </a:fld>
            <a:endParaRPr lang="ar-SA"/>
          </a:p>
        </p:txBody>
      </p:sp>
    </p:spTree>
    <p:extLst>
      <p:ext uri="{BB962C8B-B14F-4D97-AF65-F5344CB8AC3E}">
        <p14:creationId xmlns:p14="http://schemas.microsoft.com/office/powerpoint/2010/main" val="4152381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F13FE8F8-80B8-450F-A348-DA4E96C16663}" type="datetimeFigureOut">
              <a:rPr lang="ar-SA" smtClean="0"/>
              <a:t>30/05/40</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66526D2B-26DB-4D04-8109-3DEB955241D7}" type="slidenum">
              <a:rPr lang="ar-SA" smtClean="0"/>
              <a:t>‹#›</a:t>
            </a:fld>
            <a:endParaRPr lang="ar-SA"/>
          </a:p>
        </p:txBody>
      </p:sp>
    </p:spTree>
    <p:extLst>
      <p:ext uri="{BB962C8B-B14F-4D97-AF65-F5344CB8AC3E}">
        <p14:creationId xmlns:p14="http://schemas.microsoft.com/office/powerpoint/2010/main" val="4178606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8724900" y="365125"/>
            <a:ext cx="2628900" cy="5811838"/>
          </a:xfrm>
        </p:spPr>
        <p:txBody>
          <a:bodyPr vert="eaVert"/>
          <a:lstStyle/>
          <a:p>
            <a:r>
              <a:rPr lang="ar-SA"/>
              <a:t>انقر لتحرير نمط العنوان الرئيسي</a:t>
            </a:r>
          </a:p>
        </p:txBody>
      </p:sp>
      <p:sp>
        <p:nvSpPr>
          <p:cNvPr id="3" name="عنصر نائب للعنوان العمودي 2"/>
          <p:cNvSpPr>
            <a:spLocks noGrp="1"/>
          </p:cNvSpPr>
          <p:nvPr>
            <p:ph type="body" orient="vert" idx="1"/>
          </p:nvPr>
        </p:nvSpPr>
        <p:spPr>
          <a:xfrm>
            <a:off x="838200" y="365125"/>
            <a:ext cx="7734300" cy="5811838"/>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F13FE8F8-80B8-450F-A348-DA4E96C16663}" type="datetimeFigureOut">
              <a:rPr lang="ar-SA" smtClean="0"/>
              <a:t>30/05/40</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66526D2B-26DB-4D04-8109-3DEB955241D7}" type="slidenum">
              <a:rPr lang="ar-SA" smtClean="0"/>
              <a:t>‹#›</a:t>
            </a:fld>
            <a:endParaRPr lang="ar-SA"/>
          </a:p>
        </p:txBody>
      </p:sp>
    </p:spTree>
    <p:extLst>
      <p:ext uri="{BB962C8B-B14F-4D97-AF65-F5344CB8AC3E}">
        <p14:creationId xmlns:p14="http://schemas.microsoft.com/office/powerpoint/2010/main" val="2663946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F13FE8F8-80B8-450F-A348-DA4E96C16663}" type="datetimeFigureOut">
              <a:rPr lang="ar-SA" smtClean="0"/>
              <a:t>30/05/40</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66526D2B-26DB-4D04-8109-3DEB955241D7}" type="slidenum">
              <a:rPr lang="ar-SA" smtClean="0"/>
              <a:t>‹#›</a:t>
            </a:fld>
            <a:endParaRPr lang="ar-SA"/>
          </a:p>
        </p:txBody>
      </p:sp>
    </p:spTree>
    <p:extLst>
      <p:ext uri="{BB962C8B-B14F-4D97-AF65-F5344CB8AC3E}">
        <p14:creationId xmlns:p14="http://schemas.microsoft.com/office/powerpoint/2010/main" val="1334543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831850" y="1709738"/>
            <a:ext cx="10515600" cy="2852737"/>
          </a:xfrm>
        </p:spPr>
        <p:txBody>
          <a:bodyPr anchor="b"/>
          <a:lstStyle>
            <a:lvl1pPr>
              <a:defRPr sz="6000"/>
            </a:lvl1pPr>
          </a:lstStyle>
          <a:p>
            <a:r>
              <a:rPr lang="ar-SA"/>
              <a:t>انقر لتحرير نمط العنوان الرئيسي</a:t>
            </a:r>
          </a:p>
        </p:txBody>
      </p:sp>
      <p:sp>
        <p:nvSpPr>
          <p:cNvPr id="3" name="عنصر نائب للنص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F13FE8F8-80B8-450F-A348-DA4E96C16663}" type="datetimeFigureOut">
              <a:rPr lang="ar-SA" smtClean="0"/>
              <a:t>30/05/40</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66526D2B-26DB-4D04-8109-3DEB955241D7}" type="slidenum">
              <a:rPr lang="ar-SA" smtClean="0"/>
              <a:t>‹#›</a:t>
            </a:fld>
            <a:endParaRPr lang="ar-SA"/>
          </a:p>
        </p:txBody>
      </p:sp>
    </p:spTree>
    <p:extLst>
      <p:ext uri="{BB962C8B-B14F-4D97-AF65-F5344CB8AC3E}">
        <p14:creationId xmlns:p14="http://schemas.microsoft.com/office/powerpoint/2010/main" val="1892681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sz="half" idx="1"/>
          </p:nvPr>
        </p:nvSpPr>
        <p:spPr>
          <a:xfrm>
            <a:off x="838200" y="1825625"/>
            <a:ext cx="5181600" cy="435133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p:cNvSpPr>
            <a:spLocks noGrp="1"/>
          </p:cNvSpPr>
          <p:nvPr>
            <p:ph sz="half" idx="2"/>
          </p:nvPr>
        </p:nvSpPr>
        <p:spPr>
          <a:xfrm>
            <a:off x="6172200" y="1825625"/>
            <a:ext cx="5181600" cy="435133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p:cNvSpPr>
            <a:spLocks noGrp="1"/>
          </p:cNvSpPr>
          <p:nvPr>
            <p:ph type="dt" sz="half" idx="10"/>
          </p:nvPr>
        </p:nvSpPr>
        <p:spPr/>
        <p:txBody>
          <a:bodyPr/>
          <a:lstStyle/>
          <a:p>
            <a:fld id="{F13FE8F8-80B8-450F-A348-DA4E96C16663}" type="datetimeFigureOut">
              <a:rPr lang="ar-SA" smtClean="0"/>
              <a:t>30/05/40</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66526D2B-26DB-4D04-8109-3DEB955241D7}" type="slidenum">
              <a:rPr lang="ar-SA" smtClean="0"/>
              <a:t>‹#›</a:t>
            </a:fld>
            <a:endParaRPr lang="ar-SA"/>
          </a:p>
        </p:txBody>
      </p:sp>
    </p:spTree>
    <p:extLst>
      <p:ext uri="{BB962C8B-B14F-4D97-AF65-F5344CB8AC3E}">
        <p14:creationId xmlns:p14="http://schemas.microsoft.com/office/powerpoint/2010/main" val="3094813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365125"/>
            <a:ext cx="10515600" cy="1325563"/>
          </a:xfrm>
        </p:spPr>
        <p:txBody>
          <a:bodyPr/>
          <a:lstStyle/>
          <a:p>
            <a:r>
              <a:rPr lang="ar-SA"/>
              <a:t>انقر لتحرير نمط العنوان الرئيسي</a:t>
            </a:r>
          </a:p>
        </p:txBody>
      </p:sp>
      <p:sp>
        <p:nvSpPr>
          <p:cNvPr id="3" name="عنصر نائب للنص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839788" y="2505075"/>
            <a:ext cx="5157787" cy="368458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6172200" y="2505075"/>
            <a:ext cx="5183188" cy="368458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p:cNvSpPr>
            <a:spLocks noGrp="1"/>
          </p:cNvSpPr>
          <p:nvPr>
            <p:ph type="dt" sz="half" idx="10"/>
          </p:nvPr>
        </p:nvSpPr>
        <p:spPr/>
        <p:txBody>
          <a:bodyPr/>
          <a:lstStyle/>
          <a:p>
            <a:fld id="{F13FE8F8-80B8-450F-A348-DA4E96C16663}" type="datetimeFigureOut">
              <a:rPr lang="ar-SA" smtClean="0"/>
              <a:t>30/05/40</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66526D2B-26DB-4D04-8109-3DEB955241D7}" type="slidenum">
              <a:rPr lang="ar-SA" smtClean="0"/>
              <a:t>‹#›</a:t>
            </a:fld>
            <a:endParaRPr lang="ar-SA"/>
          </a:p>
        </p:txBody>
      </p:sp>
    </p:spTree>
    <p:extLst>
      <p:ext uri="{BB962C8B-B14F-4D97-AF65-F5344CB8AC3E}">
        <p14:creationId xmlns:p14="http://schemas.microsoft.com/office/powerpoint/2010/main" val="2898569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تاريخ 2"/>
          <p:cNvSpPr>
            <a:spLocks noGrp="1"/>
          </p:cNvSpPr>
          <p:nvPr>
            <p:ph type="dt" sz="half" idx="10"/>
          </p:nvPr>
        </p:nvSpPr>
        <p:spPr/>
        <p:txBody>
          <a:bodyPr/>
          <a:lstStyle/>
          <a:p>
            <a:fld id="{F13FE8F8-80B8-450F-A348-DA4E96C16663}" type="datetimeFigureOut">
              <a:rPr lang="ar-SA" smtClean="0"/>
              <a:t>30/05/40</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66526D2B-26DB-4D04-8109-3DEB955241D7}" type="slidenum">
              <a:rPr lang="ar-SA" smtClean="0"/>
              <a:t>‹#›</a:t>
            </a:fld>
            <a:endParaRPr lang="ar-SA"/>
          </a:p>
        </p:txBody>
      </p:sp>
    </p:spTree>
    <p:extLst>
      <p:ext uri="{BB962C8B-B14F-4D97-AF65-F5344CB8AC3E}">
        <p14:creationId xmlns:p14="http://schemas.microsoft.com/office/powerpoint/2010/main" val="1802582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F13FE8F8-80B8-450F-A348-DA4E96C16663}" type="datetimeFigureOut">
              <a:rPr lang="ar-SA" smtClean="0"/>
              <a:t>30/05/40</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66526D2B-26DB-4D04-8109-3DEB955241D7}" type="slidenum">
              <a:rPr lang="ar-SA" smtClean="0"/>
              <a:t>‹#›</a:t>
            </a:fld>
            <a:endParaRPr lang="ar-SA"/>
          </a:p>
        </p:txBody>
      </p:sp>
    </p:spTree>
    <p:extLst>
      <p:ext uri="{BB962C8B-B14F-4D97-AF65-F5344CB8AC3E}">
        <p14:creationId xmlns:p14="http://schemas.microsoft.com/office/powerpoint/2010/main" val="1362667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457200"/>
            <a:ext cx="3932237" cy="1600200"/>
          </a:xfrm>
        </p:spPr>
        <p:txBody>
          <a:bodyPr anchor="b"/>
          <a:lstStyle>
            <a:lvl1pPr>
              <a:defRPr sz="3200"/>
            </a:lvl1pPr>
          </a:lstStyle>
          <a:p>
            <a:r>
              <a:rPr lang="ar-SA"/>
              <a:t>انقر لتحرير نمط العنوان الرئيسي</a:t>
            </a:r>
          </a:p>
        </p:txBody>
      </p:sp>
      <p:sp>
        <p:nvSpPr>
          <p:cNvPr id="3" name="عنصر نائب للمحتوى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F13FE8F8-80B8-450F-A348-DA4E96C16663}" type="datetimeFigureOut">
              <a:rPr lang="ar-SA" smtClean="0"/>
              <a:t>30/05/40</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66526D2B-26DB-4D04-8109-3DEB955241D7}" type="slidenum">
              <a:rPr lang="ar-SA" smtClean="0"/>
              <a:t>‹#›</a:t>
            </a:fld>
            <a:endParaRPr lang="ar-SA"/>
          </a:p>
        </p:txBody>
      </p:sp>
    </p:spTree>
    <p:extLst>
      <p:ext uri="{BB962C8B-B14F-4D97-AF65-F5344CB8AC3E}">
        <p14:creationId xmlns:p14="http://schemas.microsoft.com/office/powerpoint/2010/main" val="4110669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457200"/>
            <a:ext cx="3932237" cy="1600200"/>
          </a:xfrm>
        </p:spPr>
        <p:txBody>
          <a:bodyPr anchor="b"/>
          <a:lstStyle>
            <a:lvl1pPr>
              <a:defRPr sz="3200"/>
            </a:lvl1pPr>
          </a:lstStyle>
          <a:p>
            <a:r>
              <a:rPr lang="ar-SA"/>
              <a:t>انقر لتحرير نمط العنوان الرئيسي</a:t>
            </a:r>
          </a:p>
        </p:txBody>
      </p:sp>
      <p:sp>
        <p:nvSpPr>
          <p:cNvPr id="3" name="عنصر نائب للصورة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F13FE8F8-80B8-450F-A348-DA4E96C16663}" type="datetimeFigureOut">
              <a:rPr lang="ar-SA" smtClean="0"/>
              <a:t>30/05/40</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66526D2B-26DB-4D04-8109-3DEB955241D7}" type="slidenum">
              <a:rPr lang="ar-SA" smtClean="0"/>
              <a:t>‹#›</a:t>
            </a:fld>
            <a:endParaRPr lang="ar-SA"/>
          </a:p>
        </p:txBody>
      </p:sp>
    </p:spTree>
    <p:extLst>
      <p:ext uri="{BB962C8B-B14F-4D97-AF65-F5344CB8AC3E}">
        <p14:creationId xmlns:p14="http://schemas.microsoft.com/office/powerpoint/2010/main" val="3624963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العنوان الرئيسي</a:t>
            </a:r>
          </a:p>
        </p:txBody>
      </p:sp>
      <p:sp>
        <p:nvSpPr>
          <p:cNvPr id="3" name="عنصر نائب للنص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F13FE8F8-80B8-450F-A348-DA4E96C16663}" type="datetimeFigureOut">
              <a:rPr lang="ar-SA" smtClean="0"/>
              <a:t>30/05/40</a:t>
            </a:fld>
            <a:endParaRPr lang="ar-SA"/>
          </a:p>
        </p:txBody>
      </p:sp>
      <p:sp>
        <p:nvSpPr>
          <p:cNvPr id="5" name="عنصر نائب للتذييل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66526D2B-26DB-4D04-8109-3DEB955241D7}" type="slidenum">
              <a:rPr lang="ar-SA" smtClean="0"/>
              <a:t>‹#›</a:t>
            </a:fld>
            <a:endParaRPr lang="ar-SA"/>
          </a:p>
        </p:txBody>
      </p:sp>
    </p:spTree>
    <p:extLst>
      <p:ext uri="{BB962C8B-B14F-4D97-AF65-F5344CB8AC3E}">
        <p14:creationId xmlns:p14="http://schemas.microsoft.com/office/powerpoint/2010/main" val="40856252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7.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g"/><Relationship Id="rId7"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6.png"/><Relationship Id="rId5" Type="http://schemas.microsoft.com/office/2007/relationships/hdphoto" Target="../media/hdphoto1.wdp"/><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gif"/><Relationship Id="rId1" Type="http://schemas.openxmlformats.org/officeDocument/2006/relationships/slideLayout" Target="../slideLayouts/slideLayout7.xml"/><Relationship Id="rId4" Type="http://schemas.openxmlformats.org/officeDocument/2006/relationships/image" Target="../media/image53.gif"/></Relationships>
</file>

<file path=ppt/slides/_rels/slide36.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491" y="232012"/>
            <a:ext cx="11488470" cy="6373504"/>
          </a:xfrm>
          <a:prstGeom prst="rect">
            <a:avLst/>
          </a:prstGeom>
        </p:spPr>
      </p:pic>
    </p:spTree>
    <p:extLst>
      <p:ext uri="{BB962C8B-B14F-4D97-AF65-F5344CB8AC3E}">
        <p14:creationId xmlns:p14="http://schemas.microsoft.com/office/powerpoint/2010/main" val="27665243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مجموعة 13"/>
          <p:cNvGrpSpPr/>
          <p:nvPr/>
        </p:nvGrpSpPr>
        <p:grpSpPr>
          <a:xfrm>
            <a:off x="81888" y="109183"/>
            <a:ext cx="4815841" cy="4674849"/>
            <a:chOff x="0" y="39149"/>
            <a:chExt cx="2740342" cy="3771254"/>
          </a:xfrm>
        </p:grpSpPr>
        <p:pic>
          <p:nvPicPr>
            <p:cNvPr id="12" name="صورة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9149"/>
              <a:ext cx="2740342" cy="3771254"/>
            </a:xfrm>
            <a:prstGeom prst="rect">
              <a:avLst/>
            </a:prstGeom>
          </p:spPr>
        </p:pic>
        <p:sp>
          <p:nvSpPr>
            <p:cNvPr id="13" name="مستطيل 12"/>
            <p:cNvSpPr/>
            <p:nvPr/>
          </p:nvSpPr>
          <p:spPr>
            <a:xfrm>
              <a:off x="1503875" y="681527"/>
              <a:ext cx="1049307" cy="720000"/>
            </a:xfrm>
            <a:prstGeom prst="rect">
              <a:avLst/>
            </a:prstGeom>
            <a:solidFill>
              <a:srgbClr val="89A67D"/>
            </a:solidFill>
          </p:spPr>
          <p:txBody>
            <a:bodyPr wrap="square">
              <a:spAutoFit/>
            </a:bodyPr>
            <a:lstStyle/>
            <a:p>
              <a:pPr algn="ctr"/>
              <a:r>
                <a:rPr lang="ar-SA" sz="4800" b="1" dirty="0">
                  <a:ln w="0"/>
                  <a:solidFill>
                    <a:schemeClr val="bg1"/>
                  </a:solidFill>
                  <a:effectLst>
                    <a:outerShdw blurRad="38100" dist="19050" dir="2700000" algn="tl" rotWithShape="0">
                      <a:schemeClr val="dk1">
                        <a:alpha val="40000"/>
                      </a:schemeClr>
                    </a:outerShdw>
                  </a:effectLst>
                </a:rPr>
                <a:t>الأهداف </a:t>
              </a:r>
            </a:p>
          </p:txBody>
        </p:sp>
      </p:grpSp>
      <p:sp>
        <p:nvSpPr>
          <p:cNvPr id="6" name="مستطيل 5"/>
          <p:cNvSpPr/>
          <p:nvPr/>
        </p:nvSpPr>
        <p:spPr>
          <a:xfrm>
            <a:off x="7310369" y="249400"/>
            <a:ext cx="4073551" cy="646331"/>
          </a:xfrm>
          <a:prstGeom prst="rect">
            <a:avLst/>
          </a:prstGeom>
          <a:solidFill>
            <a:schemeClr val="accent6">
              <a:lumMod val="40000"/>
              <a:lumOff val="60000"/>
            </a:schemeClr>
          </a:solidFill>
          <a:ln w="38100">
            <a:solidFill>
              <a:schemeClr val="tx1"/>
            </a:solidFill>
          </a:ln>
        </p:spPr>
        <p:txBody>
          <a:bodyPr wrap="none" lIns="91440" tIns="45720" rIns="91440" bIns="45720">
            <a:spAutoFit/>
          </a:bodyPr>
          <a:lstStyle/>
          <a:p>
            <a:pPr algn="ctr"/>
            <a:r>
              <a:rPr lang="ar-SA" sz="3600" b="0" cap="none" spc="0" dirty="0">
                <a:ln w="0"/>
                <a:solidFill>
                  <a:schemeClr val="accent1">
                    <a:lumMod val="75000"/>
                  </a:schemeClr>
                </a:solidFill>
                <a:effectLst>
                  <a:outerShdw blurRad="38100" dist="19050" dir="2700000" algn="tl" rotWithShape="0">
                    <a:schemeClr val="dk1">
                      <a:alpha val="40000"/>
                    </a:schemeClr>
                  </a:outerShdw>
                </a:effectLst>
                <a:latin typeface="Agency FB" panose="020B0503020202020204" pitchFamily="34" charset="0"/>
              </a:rPr>
              <a:t>• </a:t>
            </a:r>
            <a:r>
              <a:rPr lang="ar-SA" sz="3600" b="1" cap="none" spc="0" dirty="0">
                <a:ln w="0"/>
                <a:solidFill>
                  <a:schemeClr val="accent1">
                    <a:lumMod val="75000"/>
                  </a:schemeClr>
                </a:solidFill>
                <a:effectLst>
                  <a:outerShdw blurRad="38100" dist="19050" dir="2700000" algn="tl" rotWithShape="0">
                    <a:schemeClr val="dk1">
                      <a:alpha val="40000"/>
                    </a:schemeClr>
                  </a:outerShdw>
                </a:effectLst>
              </a:rPr>
              <a:t>تحدد</a:t>
            </a:r>
            <a:r>
              <a:rPr lang="ar-SA" sz="3600" b="0" cap="none" spc="0" dirty="0">
                <a:ln w="0"/>
                <a:solidFill>
                  <a:schemeClr val="accent1">
                    <a:lumMod val="75000"/>
                  </a:schemeClr>
                </a:solidFill>
                <a:effectLst>
                  <a:outerShdw blurRad="38100" dist="19050" dir="2700000" algn="tl" rotWithShape="0">
                    <a:schemeClr val="dk1">
                      <a:alpha val="40000"/>
                    </a:schemeClr>
                  </a:outerShdw>
                </a:effectLst>
              </a:rPr>
              <a:t> </a:t>
            </a:r>
            <a:r>
              <a:rPr lang="ar-SA" sz="3600" b="0" cap="none" spc="0" dirty="0">
                <a:ln w="0"/>
                <a:solidFill>
                  <a:schemeClr val="tx1"/>
                </a:solidFill>
                <a:effectLst>
                  <a:outerShdw blurRad="38100" dist="19050" dir="2700000" algn="tl" rotWithShape="0">
                    <a:schemeClr val="dk1">
                      <a:alpha val="40000"/>
                    </a:schemeClr>
                  </a:outerShdw>
                </a:effectLst>
              </a:rPr>
              <a:t>خصائص الأوليات </a:t>
            </a:r>
          </a:p>
        </p:txBody>
      </p:sp>
      <p:sp>
        <p:nvSpPr>
          <p:cNvPr id="5" name="مستطيل 4"/>
          <p:cNvSpPr/>
          <p:nvPr/>
        </p:nvSpPr>
        <p:spPr>
          <a:xfrm>
            <a:off x="6687403" y="1230067"/>
            <a:ext cx="4685996" cy="646331"/>
          </a:xfrm>
          <a:prstGeom prst="rect">
            <a:avLst/>
          </a:prstGeom>
          <a:solidFill>
            <a:srgbClr val="FFB29A"/>
          </a:solidFill>
          <a:ln w="38100">
            <a:solidFill>
              <a:schemeClr val="tx1"/>
            </a:solidFill>
          </a:ln>
        </p:spPr>
        <p:txBody>
          <a:bodyPr wrap="square" lIns="91440" tIns="45720" rIns="91440" bIns="45720">
            <a:spAutoFit/>
          </a:bodyPr>
          <a:lstStyle/>
          <a:p>
            <a:r>
              <a:rPr lang="ar-SA" sz="3600" b="0" cap="none" spc="0" dirty="0">
                <a:ln w="0"/>
                <a:solidFill>
                  <a:schemeClr val="accent1">
                    <a:lumMod val="75000"/>
                  </a:schemeClr>
                </a:solidFill>
                <a:effectLst>
                  <a:outerShdw blurRad="38100" dist="19050" dir="2700000" algn="tl" rotWithShape="0">
                    <a:schemeClr val="dk1">
                      <a:alpha val="40000"/>
                    </a:schemeClr>
                  </a:outerShdw>
                </a:effectLst>
                <a:latin typeface="Agency FB" panose="020B0503020202020204" pitchFamily="34" charset="0"/>
              </a:rPr>
              <a:t>• </a:t>
            </a:r>
            <a:r>
              <a:rPr lang="ar-SA" sz="3600" b="1" cap="none" spc="0" dirty="0">
                <a:ln w="0"/>
                <a:solidFill>
                  <a:schemeClr val="accent1">
                    <a:lumMod val="75000"/>
                  </a:schemeClr>
                </a:solidFill>
                <a:effectLst>
                  <a:outerShdw blurRad="38100" dist="19050" dir="2700000" algn="tl" rotWithShape="0">
                    <a:schemeClr val="dk1">
                      <a:alpha val="40000"/>
                    </a:schemeClr>
                  </a:outerShdw>
                </a:effectLst>
              </a:rPr>
              <a:t>تصف</a:t>
            </a:r>
            <a:r>
              <a:rPr lang="ar-SA" sz="3600" b="0" cap="none" spc="0" dirty="0">
                <a:ln w="0"/>
                <a:solidFill>
                  <a:schemeClr val="accent1">
                    <a:lumMod val="75000"/>
                  </a:schemeClr>
                </a:solidFill>
                <a:effectLst>
                  <a:outerShdw blurRad="38100" dist="19050" dir="2700000" algn="tl" rotWithShape="0">
                    <a:schemeClr val="dk1">
                      <a:alpha val="40000"/>
                    </a:schemeClr>
                  </a:outerShdw>
                </a:effectLst>
              </a:rPr>
              <a:t> </a:t>
            </a:r>
            <a:r>
              <a:rPr lang="ar-SA" sz="3600" b="0" cap="none" spc="0" dirty="0">
                <a:ln w="0"/>
                <a:solidFill>
                  <a:schemeClr val="tx1"/>
                </a:solidFill>
                <a:effectLst>
                  <a:outerShdw blurRad="38100" dist="19050" dir="2700000" algn="tl" rotWithShape="0">
                    <a:schemeClr val="dk1">
                      <a:alpha val="40000"/>
                    </a:schemeClr>
                  </a:outerShdw>
                </a:effectLst>
              </a:rPr>
              <a:t>تركيب الأوليات</a:t>
            </a:r>
          </a:p>
        </p:txBody>
      </p:sp>
      <p:sp>
        <p:nvSpPr>
          <p:cNvPr id="8" name="مستطيل 7"/>
          <p:cNvSpPr/>
          <p:nvPr/>
        </p:nvSpPr>
        <p:spPr>
          <a:xfrm>
            <a:off x="4299045" y="3149691"/>
            <a:ext cx="7084875" cy="646331"/>
          </a:xfrm>
          <a:prstGeom prst="rect">
            <a:avLst/>
          </a:prstGeom>
          <a:solidFill>
            <a:srgbClr val="FFB29A"/>
          </a:solidFill>
          <a:ln w="38100">
            <a:solidFill>
              <a:schemeClr val="tx1"/>
            </a:solidFill>
          </a:ln>
        </p:spPr>
        <p:txBody>
          <a:bodyPr wrap="square" lIns="91440" tIns="45720" rIns="91440" bIns="45720">
            <a:spAutoFit/>
          </a:bodyPr>
          <a:lstStyle/>
          <a:p>
            <a:r>
              <a:rPr lang="ar-SA" sz="3600" b="0" cap="none" spc="0" dirty="0">
                <a:ln w="0"/>
                <a:solidFill>
                  <a:schemeClr val="accent1">
                    <a:lumMod val="75000"/>
                  </a:schemeClr>
                </a:solidFill>
                <a:effectLst>
                  <a:outerShdw blurRad="38100" dist="19050" dir="2700000" algn="tl" rotWithShape="0">
                    <a:schemeClr val="dk1">
                      <a:alpha val="40000"/>
                    </a:schemeClr>
                  </a:outerShdw>
                </a:effectLst>
                <a:latin typeface="Agency FB" panose="020B0503020202020204" pitchFamily="34" charset="0"/>
              </a:rPr>
              <a:t>• </a:t>
            </a:r>
            <a:r>
              <a:rPr lang="ar-SA" sz="3600" b="1" cap="none" spc="0" dirty="0">
                <a:ln w="0"/>
                <a:solidFill>
                  <a:schemeClr val="accent1">
                    <a:lumMod val="75000"/>
                  </a:schemeClr>
                </a:solidFill>
                <a:effectLst>
                  <a:outerShdw blurRad="38100" dist="19050" dir="2700000" algn="tl" rotWithShape="0">
                    <a:schemeClr val="dk1">
                      <a:alpha val="40000"/>
                    </a:schemeClr>
                  </a:outerShdw>
                </a:effectLst>
              </a:rPr>
              <a:t>تصف</a:t>
            </a:r>
            <a:r>
              <a:rPr lang="ar-SA" sz="3600" b="0" cap="none" spc="0" dirty="0">
                <a:ln w="0"/>
                <a:solidFill>
                  <a:schemeClr val="accent1">
                    <a:lumMod val="75000"/>
                  </a:schemeClr>
                </a:solidFill>
                <a:effectLst>
                  <a:outerShdw blurRad="38100" dist="19050" dir="2700000" algn="tl" rotWithShape="0">
                    <a:schemeClr val="dk1">
                      <a:alpha val="40000"/>
                    </a:schemeClr>
                  </a:outerShdw>
                </a:effectLst>
              </a:rPr>
              <a:t> </a:t>
            </a:r>
            <a:r>
              <a:rPr lang="ar-SA" sz="3600" b="0" cap="none" spc="0" dirty="0">
                <a:ln w="0"/>
                <a:solidFill>
                  <a:schemeClr val="tx1"/>
                </a:solidFill>
                <a:effectLst>
                  <a:outerShdw blurRad="38100" dist="19050" dir="2700000" algn="tl" rotWithShape="0">
                    <a:schemeClr val="dk1">
                      <a:alpha val="40000"/>
                    </a:schemeClr>
                  </a:outerShdw>
                </a:effectLst>
              </a:rPr>
              <a:t>خصائص عدة شعب من الطحالب </a:t>
            </a:r>
          </a:p>
        </p:txBody>
      </p:sp>
      <p:sp>
        <p:nvSpPr>
          <p:cNvPr id="9" name="مستطيل 8"/>
          <p:cNvSpPr/>
          <p:nvPr/>
        </p:nvSpPr>
        <p:spPr>
          <a:xfrm>
            <a:off x="863900" y="6010121"/>
            <a:ext cx="10509499" cy="646331"/>
          </a:xfrm>
          <a:prstGeom prst="rect">
            <a:avLst/>
          </a:prstGeom>
          <a:solidFill>
            <a:schemeClr val="accent6">
              <a:lumMod val="40000"/>
              <a:lumOff val="60000"/>
            </a:schemeClr>
          </a:solidFill>
          <a:ln w="38100">
            <a:solidFill>
              <a:schemeClr val="tx1"/>
            </a:solidFill>
          </a:ln>
        </p:spPr>
        <p:txBody>
          <a:bodyPr wrap="square" lIns="91440" tIns="45720" rIns="91440" bIns="45720">
            <a:spAutoFit/>
          </a:bodyPr>
          <a:lstStyle/>
          <a:p>
            <a:pPr algn="ctr"/>
            <a:r>
              <a:rPr lang="ar-SA" sz="3600" b="0" cap="none" spc="0" dirty="0">
                <a:ln w="0"/>
                <a:solidFill>
                  <a:schemeClr val="accent1">
                    <a:lumMod val="75000"/>
                  </a:schemeClr>
                </a:solidFill>
                <a:effectLst>
                  <a:outerShdw blurRad="38100" dist="19050" dir="2700000" algn="tl" rotWithShape="0">
                    <a:schemeClr val="dk1">
                      <a:alpha val="40000"/>
                    </a:schemeClr>
                  </a:outerShdw>
                </a:effectLst>
                <a:latin typeface="Agency FB" panose="020B0503020202020204" pitchFamily="34" charset="0"/>
              </a:rPr>
              <a:t>• </a:t>
            </a:r>
            <a:r>
              <a:rPr lang="ar-SA" sz="3600" b="1" cap="none" spc="0" dirty="0">
                <a:ln w="0"/>
                <a:solidFill>
                  <a:schemeClr val="accent1">
                    <a:lumMod val="75000"/>
                  </a:schemeClr>
                </a:solidFill>
                <a:effectLst>
                  <a:outerShdw blurRad="38100" dist="19050" dir="2700000" algn="tl" rotWithShape="0">
                    <a:schemeClr val="dk1">
                      <a:alpha val="40000"/>
                    </a:schemeClr>
                  </a:outerShdw>
                </a:effectLst>
              </a:rPr>
              <a:t>تحدد</a:t>
            </a:r>
            <a:r>
              <a:rPr lang="ar-SA" sz="3600" b="0" cap="none" spc="0" dirty="0">
                <a:ln w="0"/>
                <a:solidFill>
                  <a:schemeClr val="accent1">
                    <a:lumMod val="75000"/>
                  </a:schemeClr>
                </a:solidFill>
                <a:effectLst>
                  <a:outerShdw blurRad="38100" dist="19050" dir="2700000" algn="tl" rotWithShape="0">
                    <a:schemeClr val="dk1">
                      <a:alpha val="40000"/>
                    </a:schemeClr>
                  </a:outerShdw>
                </a:effectLst>
              </a:rPr>
              <a:t> </a:t>
            </a:r>
            <a:r>
              <a:rPr lang="ar-SA" sz="3600" b="0" cap="none" spc="0" dirty="0">
                <a:ln w="0"/>
                <a:solidFill>
                  <a:schemeClr val="tx1"/>
                </a:solidFill>
                <a:effectLst>
                  <a:outerShdw blurRad="38100" dist="19050" dir="2700000" algn="tl" rotWithShape="0">
                    <a:schemeClr val="dk1">
                      <a:alpha val="40000"/>
                    </a:schemeClr>
                  </a:outerShdw>
                </a:effectLst>
              </a:rPr>
              <a:t>صبغات ثانوية مرتبطة مع عملية البناء الضوئي لبعض الطحالب  </a:t>
            </a:r>
          </a:p>
        </p:txBody>
      </p:sp>
      <p:sp>
        <p:nvSpPr>
          <p:cNvPr id="10" name="مستطيل 9"/>
          <p:cNvSpPr/>
          <p:nvPr/>
        </p:nvSpPr>
        <p:spPr>
          <a:xfrm>
            <a:off x="874421" y="5035113"/>
            <a:ext cx="10511212" cy="646331"/>
          </a:xfrm>
          <a:prstGeom prst="rect">
            <a:avLst/>
          </a:prstGeom>
          <a:solidFill>
            <a:srgbClr val="FFB29A"/>
          </a:solidFill>
          <a:ln w="38100">
            <a:solidFill>
              <a:schemeClr val="tx1"/>
            </a:solidFill>
          </a:ln>
        </p:spPr>
        <p:txBody>
          <a:bodyPr wrap="none" lIns="91440" tIns="45720" rIns="91440" bIns="45720">
            <a:spAutoFit/>
          </a:bodyPr>
          <a:lstStyle/>
          <a:p>
            <a:pPr algn="ctr"/>
            <a:r>
              <a:rPr lang="ar-SA" sz="3600" b="0" cap="none" spc="0" dirty="0">
                <a:ln w="0"/>
                <a:solidFill>
                  <a:schemeClr val="accent1">
                    <a:lumMod val="75000"/>
                  </a:schemeClr>
                </a:solidFill>
                <a:effectLst>
                  <a:outerShdw blurRad="38100" dist="19050" dir="2700000" algn="tl" rotWithShape="0">
                    <a:schemeClr val="dk1">
                      <a:alpha val="40000"/>
                    </a:schemeClr>
                  </a:outerShdw>
                </a:effectLst>
                <a:latin typeface="Agency FB" panose="020B0503020202020204" pitchFamily="34" charset="0"/>
              </a:rPr>
              <a:t>• </a:t>
            </a:r>
            <a:r>
              <a:rPr lang="ar-SA" sz="3600" b="1" cap="none" spc="0" dirty="0">
                <a:ln w="0"/>
                <a:solidFill>
                  <a:schemeClr val="accent1">
                    <a:lumMod val="75000"/>
                  </a:schemeClr>
                </a:solidFill>
                <a:effectLst>
                  <a:outerShdw blurRad="38100" dist="19050" dir="2700000" algn="tl" rotWithShape="0">
                    <a:schemeClr val="dk1">
                      <a:alpha val="40000"/>
                    </a:schemeClr>
                  </a:outerShdw>
                </a:effectLst>
              </a:rPr>
              <a:t>تفسر</a:t>
            </a:r>
            <a:r>
              <a:rPr lang="ar-SA" sz="3600" b="0" cap="none" spc="0" dirty="0">
                <a:ln w="0"/>
                <a:solidFill>
                  <a:schemeClr val="accent1">
                    <a:lumMod val="75000"/>
                  </a:schemeClr>
                </a:solidFill>
                <a:effectLst>
                  <a:outerShdw blurRad="38100" dist="19050" dir="2700000" algn="tl" rotWithShape="0">
                    <a:schemeClr val="dk1">
                      <a:alpha val="40000"/>
                    </a:schemeClr>
                  </a:outerShdw>
                </a:effectLst>
              </a:rPr>
              <a:t> </a:t>
            </a:r>
            <a:r>
              <a:rPr lang="ar-SA" sz="3600" b="0" cap="none" spc="0" dirty="0">
                <a:ln w="0"/>
                <a:solidFill>
                  <a:schemeClr val="tx1"/>
                </a:solidFill>
                <a:effectLst>
                  <a:outerShdw blurRad="38100" dist="19050" dir="2700000" algn="tl" rotWithShape="0">
                    <a:schemeClr val="dk1">
                      <a:alpha val="40000"/>
                    </a:schemeClr>
                  </a:outerShdw>
                </a:effectLst>
              </a:rPr>
              <a:t>كيف تختلف </a:t>
            </a:r>
            <a:r>
              <a:rPr lang="ar-SA" sz="3600" b="0" cap="none" spc="0" dirty="0" err="1">
                <a:ln w="0"/>
                <a:solidFill>
                  <a:schemeClr val="tx1"/>
                </a:solidFill>
                <a:effectLst>
                  <a:outerShdw blurRad="38100" dist="19050" dir="2700000" algn="tl" rotWithShape="0">
                    <a:schemeClr val="dk1">
                      <a:alpha val="40000"/>
                    </a:schemeClr>
                  </a:outerShdw>
                </a:effectLst>
              </a:rPr>
              <a:t>الدياتومات</a:t>
            </a:r>
            <a:r>
              <a:rPr lang="ar-SA" sz="3600" b="0" cap="none" spc="0" dirty="0">
                <a:ln w="0"/>
                <a:solidFill>
                  <a:schemeClr val="tx1"/>
                </a:solidFill>
                <a:effectLst>
                  <a:outerShdw blurRad="38100" dist="19050" dir="2700000" algn="tl" rotWithShape="0">
                    <a:schemeClr val="dk1">
                      <a:alpha val="40000"/>
                    </a:schemeClr>
                  </a:outerShdw>
                </a:effectLst>
              </a:rPr>
              <a:t> عن معظم مجموعات الطحالب الأخرى </a:t>
            </a:r>
          </a:p>
        </p:txBody>
      </p:sp>
      <p:sp>
        <p:nvSpPr>
          <p:cNvPr id="7" name="مستطيل 6"/>
          <p:cNvSpPr/>
          <p:nvPr/>
        </p:nvSpPr>
        <p:spPr>
          <a:xfrm>
            <a:off x="5372338" y="2240538"/>
            <a:ext cx="6011582" cy="646331"/>
          </a:xfrm>
          <a:prstGeom prst="rect">
            <a:avLst/>
          </a:prstGeom>
          <a:solidFill>
            <a:schemeClr val="accent6">
              <a:lumMod val="40000"/>
              <a:lumOff val="60000"/>
            </a:schemeClr>
          </a:solidFill>
          <a:ln w="38100">
            <a:solidFill>
              <a:schemeClr val="tx1"/>
            </a:solidFill>
          </a:ln>
        </p:spPr>
        <p:txBody>
          <a:bodyPr wrap="none" lIns="91440" tIns="45720" rIns="91440" bIns="45720">
            <a:spAutoFit/>
          </a:bodyPr>
          <a:lstStyle/>
          <a:p>
            <a:pPr algn="ctr"/>
            <a:r>
              <a:rPr lang="ar-SA" sz="3600" b="0" cap="none" spc="0" dirty="0">
                <a:ln w="0"/>
                <a:solidFill>
                  <a:schemeClr val="accent1">
                    <a:lumMod val="75000"/>
                  </a:schemeClr>
                </a:solidFill>
                <a:effectLst>
                  <a:outerShdw blurRad="38100" dist="19050" dir="2700000" algn="tl" rotWithShape="0">
                    <a:schemeClr val="dk1">
                      <a:alpha val="40000"/>
                    </a:schemeClr>
                  </a:outerShdw>
                </a:effectLst>
                <a:latin typeface="Agency FB" panose="020B0503020202020204" pitchFamily="34" charset="0"/>
              </a:rPr>
              <a:t>• </a:t>
            </a:r>
            <a:r>
              <a:rPr lang="ar-SA" sz="3600" b="1" cap="none" spc="0" dirty="0">
                <a:ln w="0"/>
                <a:solidFill>
                  <a:schemeClr val="accent1">
                    <a:lumMod val="75000"/>
                  </a:schemeClr>
                </a:solidFill>
                <a:effectLst>
                  <a:outerShdw blurRad="38100" dist="19050" dir="2700000" algn="tl" rotWithShape="0">
                    <a:schemeClr val="dk1">
                      <a:alpha val="40000"/>
                    </a:schemeClr>
                  </a:outerShdw>
                </a:effectLst>
              </a:rPr>
              <a:t>توضح </a:t>
            </a:r>
            <a:r>
              <a:rPr lang="ar-SA" sz="3600" b="0" cap="none" spc="0" dirty="0">
                <a:ln w="0"/>
                <a:solidFill>
                  <a:schemeClr val="tx1"/>
                </a:solidFill>
                <a:effectLst>
                  <a:outerShdw blurRad="38100" dist="19050" dir="2700000" algn="tl" rotWithShape="0">
                    <a:schemeClr val="dk1">
                      <a:alpha val="40000"/>
                    </a:schemeClr>
                  </a:outerShdw>
                </a:effectLst>
              </a:rPr>
              <a:t>دورة الحياة في بعض الأوليات </a:t>
            </a:r>
          </a:p>
        </p:txBody>
      </p:sp>
      <p:sp>
        <p:nvSpPr>
          <p:cNvPr id="11" name="مستطيل 10"/>
          <p:cNvSpPr/>
          <p:nvPr/>
        </p:nvSpPr>
        <p:spPr>
          <a:xfrm>
            <a:off x="3357349" y="4137702"/>
            <a:ext cx="8016050" cy="646331"/>
          </a:xfrm>
          <a:prstGeom prst="rect">
            <a:avLst/>
          </a:prstGeom>
          <a:solidFill>
            <a:schemeClr val="accent6">
              <a:lumMod val="40000"/>
              <a:lumOff val="60000"/>
            </a:schemeClr>
          </a:solidFill>
          <a:ln w="38100">
            <a:solidFill>
              <a:schemeClr val="tx1"/>
            </a:solidFill>
          </a:ln>
        </p:spPr>
        <p:txBody>
          <a:bodyPr wrap="square" lIns="91440" tIns="45720" rIns="91440" bIns="45720">
            <a:spAutoFit/>
          </a:bodyPr>
          <a:lstStyle/>
          <a:p>
            <a:pPr algn="ctr"/>
            <a:r>
              <a:rPr lang="ar-SA" sz="3600" b="0" cap="none" spc="0" dirty="0">
                <a:ln w="0"/>
                <a:solidFill>
                  <a:schemeClr val="accent1">
                    <a:lumMod val="75000"/>
                  </a:schemeClr>
                </a:solidFill>
                <a:effectLst>
                  <a:outerShdw blurRad="38100" dist="19050" dir="2700000" algn="tl" rotWithShape="0">
                    <a:schemeClr val="dk1">
                      <a:alpha val="40000"/>
                    </a:schemeClr>
                  </a:outerShdw>
                </a:effectLst>
                <a:latin typeface="Agency FB" panose="020B0503020202020204" pitchFamily="34" charset="0"/>
              </a:rPr>
              <a:t>• </a:t>
            </a:r>
            <a:r>
              <a:rPr lang="ar-SA" sz="3600" b="1" cap="none" spc="0" dirty="0">
                <a:ln w="0"/>
                <a:solidFill>
                  <a:schemeClr val="accent1">
                    <a:lumMod val="75000"/>
                  </a:schemeClr>
                </a:solidFill>
                <a:effectLst>
                  <a:outerShdw blurRad="38100" dist="19050" dir="2700000" algn="tl" rotWithShape="0">
                    <a:schemeClr val="dk1">
                      <a:alpha val="40000"/>
                    </a:schemeClr>
                  </a:outerShdw>
                </a:effectLst>
              </a:rPr>
              <a:t>تشرح </a:t>
            </a:r>
            <a:r>
              <a:rPr lang="ar-SA" sz="3600" b="0" cap="none" spc="0" dirty="0">
                <a:ln w="0"/>
                <a:solidFill>
                  <a:schemeClr val="tx1"/>
                </a:solidFill>
                <a:effectLst>
                  <a:outerShdw blurRad="38100" dist="19050" dir="2700000" algn="tl" rotWithShape="0">
                    <a:schemeClr val="dk1">
                      <a:alpha val="40000"/>
                    </a:schemeClr>
                  </a:outerShdw>
                </a:effectLst>
              </a:rPr>
              <a:t>كيف تحصل الفطريات المائية على غذائها </a:t>
            </a:r>
          </a:p>
        </p:txBody>
      </p:sp>
    </p:spTree>
    <p:extLst>
      <p:ext uri="{BB962C8B-B14F-4D97-AF65-F5344CB8AC3E}">
        <p14:creationId xmlns:p14="http://schemas.microsoft.com/office/powerpoint/2010/main" val="64258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4222046" y="635615"/>
            <a:ext cx="4052712" cy="923330"/>
          </a:xfrm>
          <a:prstGeom prst="rect">
            <a:avLst/>
          </a:prstGeom>
          <a:solidFill>
            <a:schemeClr val="bg1"/>
          </a:solidFill>
          <a:ln w="38100">
            <a:solidFill>
              <a:schemeClr val="accent1">
                <a:lumMod val="75000"/>
              </a:schemeClr>
            </a:solidFill>
          </a:ln>
        </p:spPr>
        <p:txBody>
          <a:bodyPr wrap="none" lIns="91440" tIns="45720" rIns="91440" bIns="45720">
            <a:spAutoFit/>
          </a:bodyPr>
          <a:lstStyle/>
          <a:p>
            <a:pPr algn="ctr"/>
            <a:r>
              <a:rPr lang="ar-SA"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أقسام الطلائعيات </a:t>
            </a:r>
          </a:p>
        </p:txBody>
      </p:sp>
      <p:sp>
        <p:nvSpPr>
          <p:cNvPr id="3" name="مستطيل 2"/>
          <p:cNvSpPr/>
          <p:nvPr/>
        </p:nvSpPr>
        <p:spPr>
          <a:xfrm>
            <a:off x="9662615" y="1952013"/>
            <a:ext cx="2178117" cy="2800767"/>
          </a:xfrm>
          <a:prstGeom prst="rect">
            <a:avLst/>
          </a:prstGeom>
          <a:solidFill>
            <a:schemeClr val="bg1"/>
          </a:solidFill>
          <a:ln w="38100">
            <a:solidFill>
              <a:srgbClr val="FF0000"/>
            </a:solidFill>
          </a:ln>
        </p:spPr>
        <p:txBody>
          <a:bodyPr wrap="square" lIns="91440" tIns="45720" rIns="91440" bIns="45720">
            <a:spAutoFit/>
          </a:bodyPr>
          <a:lstStyle/>
          <a:p>
            <a:pPr algn="ctr"/>
            <a:r>
              <a:rPr lang="ar-SA"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الطلائعيات شبيهة بالحيوانات(الأوليات) </a:t>
            </a:r>
          </a:p>
        </p:txBody>
      </p:sp>
      <p:sp>
        <p:nvSpPr>
          <p:cNvPr id="4" name="مستطيل 3"/>
          <p:cNvSpPr/>
          <p:nvPr/>
        </p:nvSpPr>
        <p:spPr>
          <a:xfrm>
            <a:off x="753164" y="1952012"/>
            <a:ext cx="2060118" cy="2800767"/>
          </a:xfrm>
          <a:prstGeom prst="rect">
            <a:avLst/>
          </a:prstGeom>
          <a:solidFill>
            <a:schemeClr val="bg1"/>
          </a:solidFill>
          <a:ln w="38100">
            <a:solidFill>
              <a:srgbClr val="FF0000"/>
            </a:solidFill>
          </a:ln>
        </p:spPr>
        <p:txBody>
          <a:bodyPr wrap="square" lIns="91440" tIns="45720" rIns="91440" bIns="45720">
            <a:spAutoFit/>
          </a:bodyPr>
          <a:lstStyle/>
          <a:p>
            <a:pPr algn="ctr"/>
            <a:r>
              <a:rPr lang="ar-SA"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الطلائعيات شبيهة بالنباتات</a:t>
            </a:r>
          </a:p>
          <a:p>
            <a:pPr algn="ctr"/>
            <a:r>
              <a:rPr lang="ar-SA"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(الطحالب) </a:t>
            </a:r>
          </a:p>
        </p:txBody>
      </p:sp>
      <p:sp>
        <p:nvSpPr>
          <p:cNvPr id="5" name="مستطيل 4"/>
          <p:cNvSpPr/>
          <p:nvPr/>
        </p:nvSpPr>
        <p:spPr>
          <a:xfrm>
            <a:off x="5096253" y="4001090"/>
            <a:ext cx="2283391" cy="2123658"/>
          </a:xfrm>
          <a:prstGeom prst="rect">
            <a:avLst/>
          </a:prstGeom>
          <a:solidFill>
            <a:schemeClr val="bg1"/>
          </a:solidFill>
          <a:ln w="38100">
            <a:solidFill>
              <a:srgbClr val="FF0000"/>
            </a:solidFill>
          </a:ln>
        </p:spPr>
        <p:txBody>
          <a:bodyPr wrap="square" lIns="91440" tIns="45720" rIns="91440" bIns="45720">
            <a:spAutoFit/>
          </a:bodyPr>
          <a:lstStyle/>
          <a:p>
            <a:pPr algn="ctr"/>
            <a:r>
              <a:rPr lang="ar-SA"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الطلائعيات شبيهة بالفطريات  </a:t>
            </a:r>
          </a:p>
        </p:txBody>
      </p:sp>
      <p:cxnSp>
        <p:nvCxnSpPr>
          <p:cNvPr id="7" name="رابط بشكل مرفق 6"/>
          <p:cNvCxnSpPr/>
          <p:nvPr/>
        </p:nvCxnSpPr>
        <p:spPr>
          <a:xfrm>
            <a:off x="8274758" y="1344647"/>
            <a:ext cx="1657917" cy="1214735"/>
          </a:xfrm>
          <a:prstGeom prst="bentConnector3">
            <a:avLst>
              <a:gd name="adj1" fmla="val 50000"/>
            </a:avLst>
          </a:prstGeom>
          <a:ln w="76200">
            <a:tailEnd type="triangle"/>
          </a:ln>
        </p:spPr>
        <p:style>
          <a:lnRef idx="3">
            <a:schemeClr val="dk1"/>
          </a:lnRef>
          <a:fillRef idx="0">
            <a:schemeClr val="dk1"/>
          </a:fillRef>
          <a:effectRef idx="2">
            <a:schemeClr val="dk1"/>
          </a:effectRef>
          <a:fontRef idx="minor">
            <a:schemeClr val="tx1"/>
          </a:fontRef>
        </p:style>
      </p:cxnSp>
      <p:cxnSp>
        <p:nvCxnSpPr>
          <p:cNvPr id="15" name="رابط بشكل مرفق 14"/>
          <p:cNvCxnSpPr/>
          <p:nvPr/>
        </p:nvCxnSpPr>
        <p:spPr>
          <a:xfrm flipH="1">
            <a:off x="2611033" y="1344646"/>
            <a:ext cx="1657917" cy="1214735"/>
          </a:xfrm>
          <a:prstGeom prst="bentConnector3">
            <a:avLst>
              <a:gd name="adj1" fmla="val 50000"/>
            </a:avLst>
          </a:prstGeom>
          <a:ln w="76200">
            <a:tailEnd type="triangle"/>
          </a:ln>
        </p:spPr>
        <p:style>
          <a:lnRef idx="3">
            <a:schemeClr val="dk1"/>
          </a:lnRef>
          <a:fillRef idx="0">
            <a:schemeClr val="dk1"/>
          </a:fillRef>
          <a:effectRef idx="2">
            <a:schemeClr val="dk1"/>
          </a:effectRef>
          <a:fontRef idx="minor">
            <a:schemeClr val="tx1"/>
          </a:fontRef>
        </p:style>
      </p:cxnSp>
      <p:cxnSp>
        <p:nvCxnSpPr>
          <p:cNvPr id="17" name="رابط كسهم مستقيم 16"/>
          <p:cNvCxnSpPr>
            <a:stCxn id="2" idx="2"/>
            <a:endCxn id="5" idx="0"/>
          </p:cNvCxnSpPr>
          <p:nvPr/>
        </p:nvCxnSpPr>
        <p:spPr>
          <a:xfrm flipH="1">
            <a:off x="6237949" y="1558945"/>
            <a:ext cx="10453" cy="244214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0687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صورة ذات صلة"/>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900" y="2483893"/>
            <a:ext cx="11313615" cy="4374107"/>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p:cNvSpPr/>
          <p:nvPr/>
        </p:nvSpPr>
        <p:spPr>
          <a:xfrm>
            <a:off x="100478" y="501674"/>
            <a:ext cx="12032461" cy="2800767"/>
          </a:xfrm>
          <a:prstGeom prst="rect">
            <a:avLst/>
          </a:prstGeom>
          <a:noFill/>
        </p:spPr>
        <p:txBody>
          <a:bodyPr wrap="none" lIns="91440" tIns="45720" rIns="91440" bIns="45720">
            <a:spAutoFit/>
          </a:bodyPr>
          <a:lstStyle/>
          <a:p>
            <a:pPr algn="ctr"/>
            <a:r>
              <a:rPr lang="ar-SA" sz="8800" b="1" cap="none" spc="0" dirty="0">
                <a:ln w="0"/>
                <a:solidFill>
                  <a:srgbClr val="FF0000"/>
                </a:solidFill>
                <a:effectLst>
                  <a:outerShdw blurRad="38100" dist="19050" dir="2700000" algn="tl" rotWithShape="0">
                    <a:schemeClr val="dk1">
                      <a:alpha val="40000"/>
                    </a:schemeClr>
                  </a:outerShdw>
                </a:effectLst>
                <a:latin typeface="Andalus" panose="02020603050405020304" pitchFamily="18" charset="-78"/>
                <a:cs typeface="Mudir MT" pitchFamily="2" charset="-78"/>
              </a:rPr>
              <a:t>الطلائعيات الشبيهة بالحيوانات </a:t>
            </a:r>
          </a:p>
          <a:p>
            <a:pPr algn="ctr"/>
            <a:r>
              <a:rPr lang="ar-SA" sz="8800" b="1" dirty="0">
                <a:ln w="0"/>
                <a:solidFill>
                  <a:srgbClr val="FF0000"/>
                </a:solidFill>
                <a:effectLst>
                  <a:outerShdw blurRad="38100" dist="19050" dir="2700000" algn="tl" rotWithShape="0">
                    <a:schemeClr val="dk1">
                      <a:alpha val="40000"/>
                    </a:schemeClr>
                  </a:outerShdw>
                </a:effectLst>
                <a:latin typeface="Andalus" panose="02020603050405020304" pitchFamily="18" charset="-78"/>
                <a:cs typeface="Mudir MT" pitchFamily="2" charset="-78"/>
              </a:rPr>
              <a:t>(الأوليات)</a:t>
            </a:r>
            <a:endParaRPr lang="ar-SA" sz="8800" b="1" cap="none" spc="0" dirty="0">
              <a:ln w="0"/>
              <a:solidFill>
                <a:srgbClr val="FF0000"/>
              </a:solidFill>
              <a:effectLst>
                <a:outerShdw blurRad="38100" dist="19050" dir="2700000" algn="tl" rotWithShape="0">
                  <a:schemeClr val="dk1">
                    <a:alpha val="40000"/>
                  </a:schemeClr>
                </a:outerShdw>
              </a:effectLst>
              <a:latin typeface="Andalus" panose="02020603050405020304" pitchFamily="18" charset="-78"/>
              <a:cs typeface="Mudir MT" pitchFamily="2" charset="-78"/>
            </a:endParaRPr>
          </a:p>
        </p:txBody>
      </p:sp>
    </p:spTree>
    <p:extLst>
      <p:ext uri="{BB962C8B-B14F-4D97-AF65-F5344CB8AC3E}">
        <p14:creationId xmlns:p14="http://schemas.microsoft.com/office/powerpoint/2010/main" val="3770471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515168" y="152762"/>
            <a:ext cx="8978476" cy="923330"/>
          </a:xfrm>
          <a:prstGeom prst="rect">
            <a:avLst/>
          </a:prstGeom>
          <a:solidFill>
            <a:schemeClr val="bg1"/>
          </a:solidFill>
          <a:ln w="38100">
            <a:solidFill>
              <a:schemeClr val="accent1">
                <a:lumMod val="75000"/>
              </a:schemeClr>
            </a:solidFill>
          </a:ln>
        </p:spPr>
        <p:txBody>
          <a:bodyPr wrap="square" lIns="91440" tIns="45720" rIns="91440" bIns="45720">
            <a:spAutoFit/>
          </a:bodyPr>
          <a:lstStyle/>
          <a:p>
            <a:pPr algn="ctr"/>
            <a:r>
              <a:rPr lang="ar-SA"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الطلائعيات شبيهة بالحيوانات(الأوليات) </a:t>
            </a:r>
          </a:p>
        </p:txBody>
      </p:sp>
      <p:sp>
        <p:nvSpPr>
          <p:cNvPr id="3" name="مستطيل 2"/>
          <p:cNvSpPr/>
          <p:nvPr/>
        </p:nvSpPr>
        <p:spPr>
          <a:xfrm>
            <a:off x="2164504" y="1389722"/>
            <a:ext cx="7688323" cy="923330"/>
          </a:xfrm>
          <a:prstGeom prst="rect">
            <a:avLst/>
          </a:prstGeom>
          <a:noFill/>
          <a:ln w="38100">
            <a:solidFill>
              <a:srgbClr val="FF5D5D"/>
            </a:solidFill>
          </a:ln>
        </p:spPr>
        <p:txBody>
          <a:bodyPr wrap="none" lIns="91440" tIns="45720" rIns="91440" bIns="45720">
            <a:spAutoFit/>
          </a:bodyPr>
          <a:lstStyle/>
          <a:p>
            <a:pPr algn="ctr"/>
            <a:r>
              <a:rPr lang="ar-SA"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تقسم الأوليات حسب حركتها إلى  </a:t>
            </a:r>
          </a:p>
        </p:txBody>
      </p:sp>
      <p:sp>
        <p:nvSpPr>
          <p:cNvPr id="4" name="مستطيل 3"/>
          <p:cNvSpPr/>
          <p:nvPr/>
        </p:nvSpPr>
        <p:spPr>
          <a:xfrm>
            <a:off x="9641829" y="3280644"/>
            <a:ext cx="1891865" cy="923330"/>
          </a:xfrm>
          <a:prstGeom prst="rect">
            <a:avLst/>
          </a:prstGeom>
          <a:noFill/>
          <a:ln w="38100">
            <a:solidFill>
              <a:srgbClr val="FF5D5D"/>
            </a:solidFill>
          </a:ln>
        </p:spPr>
        <p:txBody>
          <a:bodyPr wrap="none" lIns="91440" tIns="45720" rIns="91440" bIns="45720">
            <a:spAutoFit/>
          </a:bodyPr>
          <a:lstStyle/>
          <a:p>
            <a:pPr algn="ctr"/>
            <a:r>
              <a:rPr lang="ar-SA"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هدبيات</a:t>
            </a:r>
            <a:r>
              <a:rPr lang="ar-SA"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p>
        </p:txBody>
      </p:sp>
      <p:sp>
        <p:nvSpPr>
          <p:cNvPr id="5" name="مستطيل 4"/>
          <p:cNvSpPr/>
          <p:nvPr/>
        </p:nvSpPr>
        <p:spPr>
          <a:xfrm>
            <a:off x="6497673" y="3280643"/>
            <a:ext cx="2145139" cy="923330"/>
          </a:xfrm>
          <a:prstGeom prst="rect">
            <a:avLst/>
          </a:prstGeom>
          <a:noFill/>
          <a:ln w="38100">
            <a:solidFill>
              <a:srgbClr val="FF5D5D"/>
            </a:solidFill>
          </a:ln>
        </p:spPr>
        <p:txBody>
          <a:bodyPr wrap="none" lIns="91440" tIns="45720" rIns="91440" bIns="45720">
            <a:spAutoFit/>
          </a:bodyPr>
          <a:lstStyle/>
          <a:p>
            <a:pPr algn="ctr"/>
            <a:r>
              <a:rPr lang="ar-SA"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لحميات </a:t>
            </a:r>
            <a:r>
              <a:rPr lang="ar-SA"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p>
        </p:txBody>
      </p:sp>
      <p:sp>
        <p:nvSpPr>
          <p:cNvPr id="6" name="مستطيل 5"/>
          <p:cNvSpPr/>
          <p:nvPr/>
        </p:nvSpPr>
        <p:spPr>
          <a:xfrm>
            <a:off x="3450499" y="3280643"/>
            <a:ext cx="2081019" cy="923330"/>
          </a:xfrm>
          <a:prstGeom prst="rect">
            <a:avLst/>
          </a:prstGeom>
          <a:noFill/>
          <a:ln w="38100">
            <a:solidFill>
              <a:srgbClr val="FF5D5D"/>
            </a:solidFill>
          </a:ln>
        </p:spPr>
        <p:txBody>
          <a:bodyPr wrap="none" lIns="91440" tIns="45720" rIns="91440" bIns="45720">
            <a:spAutoFit/>
          </a:bodyPr>
          <a:lstStyle/>
          <a:p>
            <a:pPr algn="ctr"/>
            <a:r>
              <a:rPr lang="ar-SA"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سوطيات</a:t>
            </a:r>
          </a:p>
        </p:txBody>
      </p:sp>
      <p:sp>
        <p:nvSpPr>
          <p:cNvPr id="7" name="مستطيل 6"/>
          <p:cNvSpPr/>
          <p:nvPr/>
        </p:nvSpPr>
        <p:spPr>
          <a:xfrm>
            <a:off x="506719" y="3280643"/>
            <a:ext cx="2016899" cy="923330"/>
          </a:xfrm>
          <a:prstGeom prst="rect">
            <a:avLst/>
          </a:prstGeom>
          <a:noFill/>
          <a:ln w="38100">
            <a:solidFill>
              <a:srgbClr val="FF5D5D"/>
            </a:solidFill>
          </a:ln>
        </p:spPr>
        <p:txBody>
          <a:bodyPr wrap="none" lIns="91440" tIns="45720" rIns="91440" bIns="45720">
            <a:spAutoFit/>
          </a:bodyPr>
          <a:lstStyle/>
          <a:p>
            <a:pPr algn="ctr"/>
            <a:r>
              <a:rPr lang="ar-SA"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بوغيات</a:t>
            </a:r>
            <a:r>
              <a:rPr lang="ar-SA"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p>
        </p:txBody>
      </p:sp>
      <p:pic>
        <p:nvPicPr>
          <p:cNvPr id="8" name="صورة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9850" y="4350067"/>
            <a:ext cx="2190750" cy="2157413"/>
          </a:xfrm>
          <a:prstGeom prst="rect">
            <a:avLst/>
          </a:prstGeom>
          <a:ln>
            <a:noFill/>
          </a:ln>
          <a:effectLst>
            <a:outerShdw blurRad="292100" dist="139700" dir="2700000" algn="tl" rotWithShape="0">
              <a:srgbClr val="333333">
                <a:alpha val="65000"/>
              </a:srgbClr>
            </a:outerShdw>
          </a:effectLst>
        </p:spPr>
      </p:pic>
      <p:pic>
        <p:nvPicPr>
          <p:cNvPr id="9" name="صورة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9048" y="4350067"/>
            <a:ext cx="2257425" cy="2157413"/>
          </a:xfrm>
          <a:prstGeom prst="rect">
            <a:avLst/>
          </a:prstGeom>
          <a:ln>
            <a:noFill/>
          </a:ln>
          <a:effectLst>
            <a:outerShdw blurRad="292100" dist="139700" dir="2700000" algn="tl" rotWithShape="0">
              <a:srgbClr val="333333">
                <a:alpha val="65000"/>
              </a:srgbClr>
            </a:outerShdw>
          </a:effectLst>
        </p:spPr>
      </p:pic>
      <p:pic>
        <p:nvPicPr>
          <p:cNvPr id="10" name="صورة 9"/>
          <p:cNvPicPr>
            <a:picLocks noChangeAspect="1"/>
          </p:cNvPicPr>
          <p:nvPr/>
        </p:nvPicPr>
        <p:blipFill rotWithShape="1">
          <a:blip r:embed="rId4">
            <a:extLst>
              <a:ext uri="{28A0092B-C50C-407E-A947-70E740481C1C}">
                <a14:useLocalDpi xmlns:a14="http://schemas.microsoft.com/office/drawing/2010/main" val="0"/>
              </a:ext>
            </a:extLst>
          </a:blip>
          <a:srcRect l="28918" t="6770" r="51243" b="15824"/>
          <a:stretch/>
        </p:blipFill>
        <p:spPr>
          <a:xfrm>
            <a:off x="3413760" y="4350067"/>
            <a:ext cx="2157642" cy="2157413"/>
          </a:xfrm>
          <a:prstGeom prst="rect">
            <a:avLst/>
          </a:prstGeom>
          <a:ln>
            <a:noFill/>
          </a:ln>
          <a:effectLst>
            <a:outerShdw blurRad="292100" dist="139700" dir="2700000" algn="tl" rotWithShape="0">
              <a:srgbClr val="333333">
                <a:alpha val="65000"/>
              </a:srgbClr>
            </a:outerShdw>
          </a:effectLst>
        </p:spPr>
      </p:pic>
      <p:pic>
        <p:nvPicPr>
          <p:cNvPr id="11" name="صورة 10"/>
          <p:cNvPicPr>
            <a:picLocks noChangeAspect="1"/>
          </p:cNvPicPr>
          <p:nvPr/>
        </p:nvPicPr>
        <p:blipFill rotWithShape="1">
          <a:blip r:embed="rId5">
            <a:extLst>
              <a:ext uri="{28A0092B-C50C-407E-A947-70E740481C1C}">
                <a14:useLocalDpi xmlns:a14="http://schemas.microsoft.com/office/drawing/2010/main" val="0"/>
              </a:ext>
            </a:extLst>
          </a:blip>
          <a:srcRect l="444" t="11051" b="9103"/>
          <a:stretch/>
        </p:blipFill>
        <p:spPr>
          <a:xfrm>
            <a:off x="292595" y="4350066"/>
            <a:ext cx="2392827" cy="2157413"/>
          </a:xfrm>
          <a:prstGeom prst="rect">
            <a:avLst/>
          </a:prstGeom>
          <a:ln>
            <a:noFill/>
          </a:ln>
          <a:effectLst>
            <a:outerShdw blurRad="292100" dist="139700" dir="2700000" algn="tl" rotWithShape="0">
              <a:srgbClr val="333333">
                <a:alpha val="65000"/>
              </a:srgbClr>
            </a:outerShdw>
          </a:effectLst>
        </p:spPr>
      </p:pic>
      <p:sp>
        <p:nvSpPr>
          <p:cNvPr id="12" name="قوس كبير أيسر 11"/>
          <p:cNvSpPr/>
          <p:nvPr/>
        </p:nvSpPr>
        <p:spPr>
          <a:xfrm rot="5400000">
            <a:off x="5547903" y="-1545159"/>
            <a:ext cx="630426" cy="8748217"/>
          </a:xfrm>
          <a:prstGeom prst="leftBrace">
            <a:avLst>
              <a:gd name="adj1" fmla="val 0"/>
              <a:gd name="adj2" fmla="val 50000"/>
            </a:avLst>
          </a:prstGeom>
          <a:ln w="76200"/>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a:p>
        </p:txBody>
      </p:sp>
      <p:cxnSp>
        <p:nvCxnSpPr>
          <p:cNvPr id="14" name="رابط مستقيم 13"/>
          <p:cNvCxnSpPr/>
          <p:nvPr/>
        </p:nvCxnSpPr>
        <p:spPr>
          <a:xfrm>
            <a:off x="7683690" y="2811439"/>
            <a:ext cx="0" cy="332724"/>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a:off x="4342263" y="2811439"/>
            <a:ext cx="0" cy="332724"/>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1676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نتيجة بحث الصور عن ‪Protozoans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p:cNvSpPr/>
          <p:nvPr/>
        </p:nvSpPr>
        <p:spPr>
          <a:xfrm>
            <a:off x="1165002" y="1543868"/>
            <a:ext cx="9861995" cy="3770263"/>
          </a:xfrm>
          <a:prstGeom prst="rect">
            <a:avLst/>
          </a:prstGeom>
          <a:noFill/>
        </p:spPr>
        <p:txBody>
          <a:bodyPr wrap="none" lIns="91440" tIns="45720" rIns="91440" bIns="45720">
            <a:spAutoFit/>
          </a:bodyPr>
          <a:lstStyle/>
          <a:p>
            <a:pPr algn="ctr"/>
            <a:r>
              <a:rPr lang="ar-SA" sz="239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cs typeface="Mudir MT" pitchFamily="2" charset="-78"/>
              </a:rPr>
              <a:t>الهدبيات</a:t>
            </a:r>
            <a:r>
              <a:rPr lang="ar-SA"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p>
        </p:txBody>
      </p:sp>
    </p:spTree>
    <p:extLst>
      <p:ext uri="{BB962C8B-B14F-4D97-AF65-F5344CB8AC3E}">
        <p14:creationId xmlns:p14="http://schemas.microsoft.com/office/powerpoint/2010/main" val="485198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نتيجة بحث الصور عن ‫برامسيوم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2"/>
          <p:cNvSpPr/>
          <p:nvPr/>
        </p:nvSpPr>
        <p:spPr>
          <a:xfrm>
            <a:off x="900333" y="1292565"/>
            <a:ext cx="10596367" cy="5078313"/>
          </a:xfrm>
          <a:prstGeom prst="rect">
            <a:avLst/>
          </a:prstGeom>
          <a:noFill/>
        </p:spPr>
        <p:txBody>
          <a:bodyPr wrap="square" lIns="91440" tIns="45720" rIns="91440" bIns="45720">
            <a:spAutoFit/>
          </a:bodyPr>
          <a:lstStyle/>
          <a:p>
            <a:pPr algn="ctr"/>
            <a:r>
              <a:rPr lang="ar-SA" sz="5400" b="1" cap="none" spc="0" dirty="0">
                <a:ln w="0"/>
                <a:solidFill>
                  <a:schemeClr val="bg1"/>
                </a:solidFill>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تحتوي هذه المجموعة من الطلائعيات أكثر من </a:t>
            </a:r>
            <a:r>
              <a:rPr lang="en-US" sz="5400" b="1" cap="none" spc="0" dirty="0">
                <a:ln w="0"/>
                <a:solidFill>
                  <a:schemeClr val="bg1"/>
                </a:solidFill>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700</a:t>
            </a:r>
            <a:r>
              <a:rPr lang="ar-SA" sz="5400" b="1" cap="none" spc="0" dirty="0">
                <a:ln w="0"/>
                <a:solidFill>
                  <a:schemeClr val="bg1"/>
                </a:solidFill>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نوع تعيش غالبيتها في البيئات المائية </a:t>
            </a:r>
            <a:r>
              <a:rPr lang="ar-SA" sz="5400" b="1" cap="none" spc="0" dirty="0" err="1">
                <a:ln w="0"/>
                <a:solidFill>
                  <a:schemeClr val="bg1"/>
                </a:solidFill>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والمحطيات</a:t>
            </a:r>
            <a:r>
              <a:rPr lang="ar-SA" sz="5400" b="1" cap="none" spc="0" dirty="0">
                <a:ln w="0"/>
                <a:solidFill>
                  <a:schemeClr val="bg1"/>
                </a:solidFill>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 والبرك والبحيرات والانهار ويمكن لحوالي </a:t>
            </a:r>
            <a:r>
              <a:rPr lang="en-US" sz="5400" b="1" cap="none" spc="0" dirty="0">
                <a:ln w="0"/>
                <a:solidFill>
                  <a:schemeClr val="bg1"/>
                </a:solidFill>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20</a:t>
            </a:r>
            <a:r>
              <a:rPr lang="ar-SA" sz="5400" b="1" cap="none" spc="0" dirty="0">
                <a:ln w="0"/>
                <a:solidFill>
                  <a:schemeClr val="bg1"/>
                </a:solidFill>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مليون مخلوق من الهدبيات أن تعيش  في مساحة متر مربع من الطين </a:t>
            </a:r>
          </a:p>
          <a:p>
            <a:pPr algn="ctr"/>
            <a:r>
              <a:rPr lang="ar-SA" sz="5400" b="1" cap="none" spc="0" dirty="0" err="1">
                <a:ln w="0"/>
                <a:solidFill>
                  <a:schemeClr val="bg1"/>
                </a:solidFill>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والبرامسيوم</a:t>
            </a:r>
            <a:r>
              <a:rPr lang="ar-SA" sz="5400" b="1" cap="none" spc="0" dirty="0">
                <a:ln w="0"/>
                <a:solidFill>
                  <a:schemeClr val="bg1"/>
                </a:solidFill>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 من أكثر الهدبيات التي تمت دراستها </a:t>
            </a:r>
          </a:p>
        </p:txBody>
      </p:sp>
      <p:sp>
        <p:nvSpPr>
          <p:cNvPr id="4" name="مستطيل 3"/>
          <p:cNvSpPr/>
          <p:nvPr/>
        </p:nvSpPr>
        <p:spPr>
          <a:xfrm>
            <a:off x="1066801" y="249211"/>
            <a:ext cx="10596367" cy="923330"/>
          </a:xfrm>
          <a:prstGeom prst="rect">
            <a:avLst/>
          </a:prstGeom>
          <a:noFill/>
        </p:spPr>
        <p:txBody>
          <a:bodyPr wrap="square" lIns="91440" tIns="45720" rIns="91440" bIns="45720">
            <a:spAutoFit/>
          </a:bodyPr>
          <a:lstStyle/>
          <a:p>
            <a:pPr algn="ctr"/>
            <a:r>
              <a:rPr lang="ar-SA" sz="5400" b="1" cap="none" spc="0" dirty="0">
                <a:ln w="0"/>
                <a:solidFill>
                  <a:schemeClr val="bg1"/>
                </a:solidFill>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الهدبيات</a:t>
            </a:r>
            <a:r>
              <a:rPr lang="ar-SA" sz="5400" b="1" cap="none" spc="0" dirty="0">
                <a:ln w="0"/>
                <a:solidFill>
                  <a:schemeClr val="tx1"/>
                </a:solidFill>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 </a:t>
            </a:r>
          </a:p>
        </p:txBody>
      </p:sp>
    </p:spTree>
    <p:extLst>
      <p:ext uri="{BB962C8B-B14F-4D97-AF65-F5344CB8AC3E}">
        <p14:creationId xmlns:p14="http://schemas.microsoft.com/office/powerpoint/2010/main" val="1973553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9432465" y="175728"/>
            <a:ext cx="1853392" cy="769441"/>
          </a:xfrm>
          <a:prstGeom prst="rect">
            <a:avLst/>
          </a:prstGeom>
          <a:noFill/>
          <a:ln w="38100">
            <a:solidFill>
              <a:srgbClr val="FF5D5D"/>
            </a:solidFill>
          </a:ln>
        </p:spPr>
        <p:txBody>
          <a:bodyPr wrap="none" lIns="91440" tIns="45720" rIns="91440" bIns="45720">
            <a:spAutoFit/>
          </a:bodyPr>
          <a:lstStyle/>
          <a:p>
            <a:pPr algn="ctr"/>
            <a:r>
              <a:rPr lang="ar-SA"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الهدبيات </a:t>
            </a:r>
          </a:p>
        </p:txBody>
      </p:sp>
      <p:sp>
        <p:nvSpPr>
          <p:cNvPr id="3" name="مستطيل 2"/>
          <p:cNvSpPr/>
          <p:nvPr/>
        </p:nvSpPr>
        <p:spPr>
          <a:xfrm>
            <a:off x="423704" y="160488"/>
            <a:ext cx="8289992" cy="1446550"/>
          </a:xfrm>
          <a:prstGeom prst="rect">
            <a:avLst/>
          </a:prstGeom>
          <a:solidFill>
            <a:schemeClr val="bg1"/>
          </a:solidFill>
          <a:ln w="38100">
            <a:solidFill>
              <a:schemeClr val="accent2">
                <a:lumMod val="75000"/>
              </a:schemeClr>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أكتبي البيانات الناقصة على الرسم الذي أمامكـِ</a:t>
            </a:r>
          </a:p>
          <a:p>
            <a:pPr algn="ctr"/>
            <a:r>
              <a:rPr lang="ar-SA" sz="4400" dirty="0">
                <a:ln w="0"/>
                <a:effectLst>
                  <a:outerShdw blurRad="38100" dist="19050" dir="2700000" algn="tl" rotWithShape="0">
                    <a:schemeClr val="dk1">
                      <a:alpha val="40000"/>
                    </a:schemeClr>
                  </a:outerShdw>
                </a:effectLst>
              </a:rPr>
              <a:t>لنتعرف على تركيب الهدبيات </a:t>
            </a:r>
          </a:p>
        </p:txBody>
      </p:sp>
      <p:sp>
        <p:nvSpPr>
          <p:cNvPr id="4" name="مستطيل 3"/>
          <p:cNvSpPr/>
          <p:nvPr/>
        </p:nvSpPr>
        <p:spPr>
          <a:xfrm>
            <a:off x="7787640" y="1971548"/>
            <a:ext cx="4229028" cy="4647426"/>
          </a:xfrm>
          <a:prstGeom prst="rect">
            <a:avLst/>
          </a:prstGeom>
          <a:noFill/>
          <a:ln w="38100">
            <a:solidFill>
              <a:srgbClr val="00B050"/>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 </a:t>
            </a:r>
            <a:r>
              <a:rPr lang="ar-SA" sz="3600" dirty="0">
                <a:ln w="0"/>
                <a:effectLst>
                  <a:outerShdw blurRad="38100" dist="19050" dir="2700000" algn="tl" rotWithShape="0">
                    <a:schemeClr val="dk1">
                      <a:alpha val="40000"/>
                    </a:schemeClr>
                  </a:outerShdw>
                </a:effectLst>
              </a:rPr>
              <a:t>يمكنكـِ الاستعانة بالمصطلحات التالية</a:t>
            </a:r>
          </a:p>
          <a:p>
            <a:pPr algn="ctr"/>
            <a:r>
              <a:rPr lang="ar-SA" sz="3600" b="0" cap="none" spc="0" dirty="0">
                <a:ln w="0"/>
                <a:solidFill>
                  <a:schemeClr val="tx1"/>
                </a:solidFill>
                <a:effectLst>
                  <a:outerShdw blurRad="38100" dist="19050" dir="2700000" algn="tl" rotWithShape="0">
                    <a:schemeClr val="dk1">
                      <a:alpha val="40000"/>
                    </a:schemeClr>
                  </a:outerShdw>
                </a:effectLst>
              </a:rPr>
              <a:t>فجوة منقبضة ـ نواة صغيرة ـ نواة كبيرة ـ السيتوبلازم الداخلي ـ السيتوبلازم الخارجي الأهداب ـ </a:t>
            </a:r>
            <a:r>
              <a:rPr lang="ar-SA" sz="3600" b="0" cap="none" spc="0" dirty="0" err="1">
                <a:ln w="0"/>
                <a:solidFill>
                  <a:schemeClr val="tx1"/>
                </a:solidFill>
                <a:effectLst>
                  <a:outerShdw blurRad="38100" dist="19050" dir="2700000" algn="tl" rotWithShape="0">
                    <a:schemeClr val="dk1">
                      <a:alpha val="40000"/>
                    </a:schemeClr>
                  </a:outerShdw>
                </a:effectLst>
              </a:rPr>
              <a:t>القشيرة</a:t>
            </a:r>
            <a:r>
              <a:rPr lang="ar-SA" sz="3600" b="0" cap="none" spc="0" dirty="0">
                <a:ln w="0"/>
                <a:solidFill>
                  <a:schemeClr val="tx1"/>
                </a:solidFill>
                <a:effectLst>
                  <a:outerShdw blurRad="38100" dist="19050" dir="2700000" algn="tl" rotWithShape="0">
                    <a:schemeClr val="dk1">
                      <a:alpha val="40000"/>
                    </a:schemeClr>
                  </a:outerShdw>
                </a:effectLst>
              </a:rPr>
              <a:t> ـ المريء ـ التجويف الفمي فتحة إخراج ـ فجوات غذائية</a:t>
            </a:r>
            <a:endParaRPr lang="ar-SA" sz="4400" b="0" cap="none" spc="0" dirty="0">
              <a:ln w="0"/>
              <a:solidFill>
                <a:schemeClr val="tx1"/>
              </a:solidFill>
              <a:effectLst>
                <a:outerShdw blurRad="38100" dist="19050" dir="2700000" algn="tl" rotWithShape="0">
                  <a:schemeClr val="dk1">
                    <a:alpha val="40000"/>
                  </a:schemeClr>
                </a:outerShdw>
              </a:effectLst>
            </a:endParaRPr>
          </a:p>
        </p:txBody>
      </p:sp>
      <p:pic>
        <p:nvPicPr>
          <p:cNvPr id="6" name="صورة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 y="1724914"/>
            <a:ext cx="7010400" cy="4647426"/>
          </a:xfrm>
          <a:prstGeom prst="rect">
            <a:avLst/>
          </a:prstGeom>
          <a:ln>
            <a:noFill/>
          </a:ln>
          <a:effectLst>
            <a:outerShdw blurRad="292100" dist="139700" dir="2700000" algn="tl" rotWithShape="0">
              <a:srgbClr val="333333">
                <a:alpha val="65000"/>
              </a:srgbClr>
            </a:outerShdw>
          </a:effectLst>
        </p:spPr>
      </p:pic>
      <p:sp>
        <p:nvSpPr>
          <p:cNvPr id="7" name="مستطيل 6"/>
          <p:cNvSpPr/>
          <p:nvPr/>
        </p:nvSpPr>
        <p:spPr>
          <a:xfrm>
            <a:off x="8850575" y="1073638"/>
            <a:ext cx="3017173" cy="769441"/>
          </a:xfrm>
          <a:prstGeom prst="rect">
            <a:avLst/>
          </a:prstGeom>
          <a:noFill/>
          <a:ln w="38100">
            <a:solidFill>
              <a:srgbClr val="FF5D5D"/>
            </a:solidFill>
          </a:ln>
        </p:spPr>
        <p:txBody>
          <a:bodyPr wrap="none" lIns="91440" tIns="45720" rIns="91440" bIns="45720">
            <a:spAutoFit/>
          </a:bodyPr>
          <a:lstStyle/>
          <a:p>
            <a:pPr algn="ctr"/>
            <a:r>
              <a:rPr lang="ar-SA"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الكتاب المفتوح </a:t>
            </a:r>
          </a:p>
        </p:txBody>
      </p:sp>
    </p:spTree>
    <p:extLst>
      <p:ext uri="{BB962C8B-B14F-4D97-AF65-F5344CB8AC3E}">
        <p14:creationId xmlns:p14="http://schemas.microsoft.com/office/powerpoint/2010/main" val="12927222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stretch>
            <a:fillRect/>
          </a:stretch>
        </p:blipFill>
        <p:spPr>
          <a:xfrm>
            <a:off x="436728" y="1405724"/>
            <a:ext cx="11245755" cy="5213444"/>
          </a:xfrm>
          <a:prstGeom prst="rect">
            <a:avLst/>
          </a:prstGeom>
          <a:ln>
            <a:noFill/>
          </a:ln>
          <a:effectLst>
            <a:outerShdw blurRad="190500" algn="tl" rotWithShape="0">
              <a:srgbClr val="000000">
                <a:alpha val="70000"/>
              </a:srgbClr>
            </a:outerShdw>
          </a:effectLst>
        </p:spPr>
      </p:pic>
      <p:sp>
        <p:nvSpPr>
          <p:cNvPr id="3" name="مستطيل 2"/>
          <p:cNvSpPr/>
          <p:nvPr/>
        </p:nvSpPr>
        <p:spPr>
          <a:xfrm>
            <a:off x="3535669" y="223082"/>
            <a:ext cx="5884944" cy="923330"/>
          </a:xfrm>
          <a:prstGeom prst="rect">
            <a:avLst/>
          </a:prstGeom>
          <a:solidFill>
            <a:schemeClr val="bg1"/>
          </a:solidFill>
          <a:ln w="38100">
            <a:solidFill>
              <a:srgbClr val="0070C0"/>
            </a:solidFill>
          </a:ln>
          <a:effectLst>
            <a:outerShdw blurRad="63500" dist="38100" sx="102000" sy="102000" algn="ctr" rotWithShape="0">
              <a:prstClr val="black">
                <a:alpha val="40000"/>
              </a:prstClr>
            </a:outerShdw>
          </a:effectLst>
        </p:spPr>
        <p:txBody>
          <a:bodyPr wrap="none" lIns="91440" tIns="45720" rIns="91440" bIns="45720">
            <a:spAutoFit/>
          </a:bodyPr>
          <a:lstStyle/>
          <a:p>
            <a:pPr algn="ctr"/>
            <a:r>
              <a:rPr lang="ar-SA" sz="5400" b="0" cap="none" spc="0" dirty="0">
                <a:ln w="0"/>
                <a:solidFill>
                  <a:srgbClr val="FF0000"/>
                </a:solidFill>
                <a:effectLst>
                  <a:glow rad="101600">
                    <a:schemeClr val="accent1">
                      <a:satMod val="175000"/>
                      <a:alpha val="40000"/>
                    </a:schemeClr>
                  </a:glow>
                  <a:outerShdw blurRad="38100" dist="19050" dir="2700000" algn="tl" rotWithShape="0">
                    <a:schemeClr val="dk1">
                      <a:alpha val="40000"/>
                    </a:schemeClr>
                  </a:outerShdw>
                </a:effectLst>
                <a:cs typeface="Mudir MT" pitchFamily="2" charset="-78"/>
              </a:rPr>
              <a:t>تركيب جسم </a:t>
            </a:r>
            <a:r>
              <a:rPr lang="ar-SA" sz="5400" b="0" cap="none" spc="0" dirty="0" err="1">
                <a:ln w="0"/>
                <a:solidFill>
                  <a:srgbClr val="FF0000"/>
                </a:solidFill>
                <a:effectLst>
                  <a:glow rad="101600">
                    <a:schemeClr val="accent1">
                      <a:satMod val="175000"/>
                      <a:alpha val="40000"/>
                    </a:schemeClr>
                  </a:glow>
                  <a:outerShdw blurRad="38100" dist="19050" dir="2700000" algn="tl" rotWithShape="0">
                    <a:schemeClr val="dk1">
                      <a:alpha val="40000"/>
                    </a:schemeClr>
                  </a:outerShdw>
                </a:effectLst>
                <a:cs typeface="Mudir MT" pitchFamily="2" charset="-78"/>
              </a:rPr>
              <a:t>البرامسيوم</a:t>
            </a:r>
            <a:r>
              <a:rPr lang="ar-SA" sz="5400" b="0" cap="none" spc="0" dirty="0">
                <a:ln w="0"/>
                <a:solidFill>
                  <a:srgbClr val="FF0000"/>
                </a:solidFill>
                <a:effectLst>
                  <a:glow rad="101600">
                    <a:schemeClr val="accent1">
                      <a:satMod val="175000"/>
                      <a:alpha val="40000"/>
                    </a:schemeClr>
                  </a:glow>
                  <a:outerShdw blurRad="38100" dist="19050" dir="2700000" algn="tl" rotWithShape="0">
                    <a:schemeClr val="dk1">
                      <a:alpha val="40000"/>
                    </a:schemeClr>
                  </a:outerShdw>
                </a:effectLst>
                <a:cs typeface="Mudir MT" pitchFamily="2" charset="-78"/>
              </a:rPr>
              <a:t> </a:t>
            </a:r>
          </a:p>
        </p:txBody>
      </p:sp>
    </p:spTree>
    <p:extLst>
      <p:ext uri="{BB962C8B-B14F-4D97-AF65-F5344CB8AC3E}">
        <p14:creationId xmlns:p14="http://schemas.microsoft.com/office/powerpoint/2010/main" val="25670749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التغذية في البراميسيوم">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6337"/>
            <a:ext cx="12192000" cy="6864337"/>
          </a:xfrm>
          <a:prstGeom prst="rect">
            <a:avLst/>
          </a:prstGeom>
        </p:spPr>
      </p:pic>
      <p:sp>
        <p:nvSpPr>
          <p:cNvPr id="3" name="مستطيل 2"/>
          <p:cNvSpPr/>
          <p:nvPr/>
        </p:nvSpPr>
        <p:spPr>
          <a:xfrm>
            <a:off x="6875455" y="142248"/>
            <a:ext cx="5019323" cy="923330"/>
          </a:xfrm>
          <a:prstGeom prst="rect">
            <a:avLst/>
          </a:prstGeom>
          <a:noFill/>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التغذية في </a:t>
            </a:r>
            <a:r>
              <a:rPr lang="ar-SA" sz="5400" b="0" cap="none" spc="0" dirty="0" err="1">
                <a:ln w="0"/>
                <a:solidFill>
                  <a:schemeClr val="tx1"/>
                </a:solidFill>
                <a:effectLst>
                  <a:outerShdw blurRad="38100" dist="19050" dir="2700000" algn="tl" rotWithShape="0">
                    <a:schemeClr val="dk1">
                      <a:alpha val="40000"/>
                    </a:schemeClr>
                  </a:outerShdw>
                </a:effectLst>
              </a:rPr>
              <a:t>البرامسيوم</a:t>
            </a:r>
            <a:r>
              <a:rPr lang="ar-SA" sz="5400" b="0" cap="none" spc="0" dirty="0">
                <a:ln w="0"/>
                <a:solidFill>
                  <a:schemeClr val="tx1"/>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1083580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5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الحركة في البراميسيوم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مستطيل 2"/>
          <p:cNvSpPr/>
          <p:nvPr/>
        </p:nvSpPr>
        <p:spPr>
          <a:xfrm>
            <a:off x="6535170" y="469795"/>
            <a:ext cx="5153976" cy="923330"/>
          </a:xfrm>
          <a:prstGeom prst="rect">
            <a:avLst/>
          </a:prstGeom>
          <a:noFill/>
        </p:spPr>
        <p:txBody>
          <a:bodyPr wrap="none" lIns="91440" tIns="45720" rIns="91440" bIns="45720">
            <a:spAutoFit/>
          </a:bodyPr>
          <a:lstStyle/>
          <a:p>
            <a:pPr algn="ctr"/>
            <a:r>
              <a:rPr lang="ar-SA" sz="5400" dirty="0">
                <a:ln w="0"/>
                <a:solidFill>
                  <a:schemeClr val="bg1"/>
                </a:solidFill>
                <a:effectLst>
                  <a:outerShdw blurRad="38100" dist="19050" dir="2700000" algn="tl" rotWithShape="0">
                    <a:schemeClr val="dk1">
                      <a:alpha val="40000"/>
                    </a:schemeClr>
                  </a:outerShdw>
                </a:effectLst>
              </a:rPr>
              <a:t>الحركة في </a:t>
            </a:r>
            <a:r>
              <a:rPr lang="ar-SA" sz="5400" dirty="0" err="1">
                <a:ln w="0"/>
                <a:solidFill>
                  <a:schemeClr val="bg1"/>
                </a:solidFill>
                <a:effectLst>
                  <a:outerShdw blurRad="38100" dist="19050" dir="2700000" algn="tl" rotWithShape="0">
                    <a:schemeClr val="dk1">
                      <a:alpha val="40000"/>
                    </a:schemeClr>
                  </a:outerShdw>
                </a:effectLst>
              </a:rPr>
              <a:t>البرامسيوم</a:t>
            </a:r>
            <a:r>
              <a:rPr lang="ar-SA" sz="5400" dirty="0">
                <a:ln w="0"/>
                <a:solidFill>
                  <a:schemeClr val="bg1"/>
                </a:solidFill>
                <a:effectLst>
                  <a:outerShdw blurRad="38100" dist="19050" dir="2700000" algn="tl" rotWithShape="0">
                    <a:schemeClr val="dk1">
                      <a:alpha val="40000"/>
                    </a:schemeClr>
                  </a:outerShdw>
                </a:effectLst>
              </a:rPr>
              <a:t> </a:t>
            </a:r>
            <a:endParaRPr lang="ar-SA" sz="5400" b="0"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8341281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نتيجة بحث الصور عن ‫ربطة  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810" y="524228"/>
            <a:ext cx="11083308" cy="6013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9672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8483497" y="160487"/>
            <a:ext cx="2768707" cy="1200329"/>
          </a:xfrm>
          <a:prstGeom prst="rect">
            <a:avLst/>
          </a:prstGeom>
          <a:noFill/>
          <a:ln w="38100">
            <a:solidFill>
              <a:srgbClr val="FF5D5D"/>
            </a:solidFill>
          </a:ln>
        </p:spPr>
        <p:txBody>
          <a:bodyPr wrap="none" lIns="91440" tIns="45720" rIns="91440" bIns="45720">
            <a:spAutoFit/>
          </a:bodyPr>
          <a:lstStyle/>
          <a:p>
            <a:pPr algn="ctr"/>
            <a:r>
              <a:rPr lang="ar-SA"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الربط والمزاوجة </a:t>
            </a:r>
          </a:p>
          <a:p>
            <a:pPr algn="ctr"/>
            <a:r>
              <a:rPr lang="ar-SA" sz="36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والقرأة</a:t>
            </a:r>
            <a:r>
              <a:rPr lang="ar-SA"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الموجهة </a:t>
            </a:r>
          </a:p>
        </p:txBody>
      </p:sp>
      <p:sp>
        <p:nvSpPr>
          <p:cNvPr id="3" name="مستطيل 2"/>
          <p:cNvSpPr/>
          <p:nvPr/>
        </p:nvSpPr>
        <p:spPr>
          <a:xfrm>
            <a:off x="423704" y="160488"/>
            <a:ext cx="6959735" cy="1200329"/>
          </a:xfrm>
          <a:prstGeom prst="rect">
            <a:avLst/>
          </a:prstGeom>
          <a:solidFill>
            <a:schemeClr val="bg1"/>
          </a:solidFill>
          <a:ln w="38100">
            <a:solidFill>
              <a:schemeClr val="accent2">
                <a:lumMod val="75000"/>
              </a:schemeClr>
            </a:solidFill>
          </a:ln>
        </p:spPr>
        <p:txBody>
          <a:bodyPr wrap="square" lIns="91440" tIns="45720" rIns="91440" bIns="45720">
            <a:spAutoFit/>
          </a:bodyPr>
          <a:lstStyle/>
          <a:p>
            <a:pPr algn="ctr"/>
            <a:r>
              <a:rPr lang="ar-SA" sz="3600" b="1" cap="none" spc="0" dirty="0">
                <a:ln w="0"/>
                <a:solidFill>
                  <a:schemeClr val="tx1"/>
                </a:solidFill>
                <a:effectLst>
                  <a:outerShdw blurRad="38100" dist="19050" dir="2700000" algn="tl" rotWithShape="0">
                    <a:schemeClr val="dk1">
                      <a:alpha val="40000"/>
                    </a:schemeClr>
                  </a:outerShdw>
                </a:effectLst>
              </a:rPr>
              <a:t>أقرئي في كتابك </a:t>
            </a:r>
            <a:r>
              <a:rPr lang="ar-SA" sz="3600" b="1" cap="none" spc="0" dirty="0" err="1">
                <a:ln w="0"/>
                <a:solidFill>
                  <a:schemeClr val="tx1"/>
                </a:solidFill>
                <a:effectLst>
                  <a:outerShdw blurRad="38100" dist="19050" dir="2700000" algn="tl" rotWithShape="0">
                    <a:schemeClr val="dk1">
                      <a:alpha val="40000"/>
                    </a:schemeClr>
                  </a:outerShdw>
                </a:effectLst>
              </a:rPr>
              <a:t>المقررعن</a:t>
            </a:r>
            <a:r>
              <a:rPr lang="ar-SA" sz="3600" b="1" cap="none" spc="0" dirty="0">
                <a:ln w="0"/>
                <a:solidFill>
                  <a:schemeClr val="tx1"/>
                </a:solidFill>
                <a:effectLst>
                  <a:outerShdw blurRad="38100" dist="19050" dir="2700000" algn="tl" rotWithShape="0">
                    <a:schemeClr val="dk1">
                      <a:alpha val="40000"/>
                    </a:schemeClr>
                  </a:outerShdw>
                </a:effectLst>
              </a:rPr>
              <a:t> الهدبيات ثم صلي من العمود الأول بما يناسبه من العمود الثاني </a:t>
            </a:r>
            <a:endParaRPr lang="ar-SA" sz="3600" b="1" dirty="0">
              <a:ln w="0"/>
              <a:effectLst>
                <a:outerShdw blurRad="38100" dist="19050" dir="2700000" algn="tl" rotWithShape="0">
                  <a:schemeClr val="dk1">
                    <a:alpha val="40000"/>
                  </a:schemeClr>
                </a:outerShdw>
              </a:effectLst>
            </a:endParaRPr>
          </a:p>
        </p:txBody>
      </p:sp>
      <p:graphicFrame>
        <p:nvGraphicFramePr>
          <p:cNvPr id="5" name="جدول 4"/>
          <p:cNvGraphicFramePr>
            <a:graphicFrameLocks noGrp="1"/>
          </p:cNvGraphicFramePr>
          <p:nvPr>
            <p:extLst>
              <p:ext uri="{D42A27DB-BD31-4B8C-83A1-F6EECF244321}">
                <p14:modId xmlns:p14="http://schemas.microsoft.com/office/powerpoint/2010/main" val="1097333660"/>
              </p:ext>
            </p:extLst>
          </p:nvPr>
        </p:nvGraphicFramePr>
        <p:xfrm>
          <a:off x="7738281" y="1436488"/>
          <a:ext cx="3939837" cy="5242560"/>
        </p:xfrm>
        <a:graphic>
          <a:graphicData uri="http://schemas.openxmlformats.org/drawingml/2006/table">
            <a:tbl>
              <a:tblPr rtl="1" firstRow="1" bandRow="1">
                <a:tableStyleId>{5C22544A-7EE6-4342-B048-85BDC9FD1C3A}</a:tableStyleId>
              </a:tblPr>
              <a:tblGrid>
                <a:gridCol w="3939837">
                  <a:extLst>
                    <a:ext uri="{9D8B030D-6E8A-4147-A177-3AD203B41FA5}">
                      <a16:colId xmlns:a16="http://schemas.microsoft.com/office/drawing/2014/main" val="20000"/>
                    </a:ext>
                  </a:extLst>
                </a:gridCol>
              </a:tblGrid>
              <a:tr h="0">
                <a:tc>
                  <a:txBody>
                    <a:bodyPr/>
                    <a:lstStyle/>
                    <a:p>
                      <a:pPr algn="ctr" rtl="1"/>
                      <a:r>
                        <a:rPr lang="ar-SA" sz="4000" dirty="0" err="1"/>
                        <a:t>العضية</a:t>
                      </a:r>
                      <a:r>
                        <a:rPr lang="ar-SA" sz="4000" dirty="0"/>
                        <a:t> </a:t>
                      </a:r>
                    </a:p>
                  </a:txBody>
                  <a:tcPr>
                    <a:lnL w="38100" cap="flat" cmpd="sng" algn="ctr">
                      <a:solidFill>
                        <a:srgbClr val="FF5050"/>
                      </a:solidFill>
                      <a:prstDash val="solid"/>
                      <a:round/>
                      <a:headEnd type="none" w="med" len="med"/>
                      <a:tailEnd type="none" w="med" len="med"/>
                    </a:lnL>
                    <a:lnR w="38100" cap="flat" cmpd="sng" algn="ctr">
                      <a:solidFill>
                        <a:srgbClr val="FF5050"/>
                      </a:solidFill>
                      <a:prstDash val="solid"/>
                      <a:round/>
                      <a:headEnd type="none" w="med" len="med"/>
                      <a:tailEnd type="none" w="med" len="med"/>
                    </a:lnR>
                    <a:lnT w="38100" cap="flat" cmpd="sng" algn="ctr">
                      <a:solidFill>
                        <a:srgbClr val="FF5050"/>
                      </a:solidFill>
                      <a:prstDash val="solid"/>
                      <a:round/>
                      <a:headEnd type="none" w="med" len="med"/>
                      <a:tailEnd type="none" w="med" len="med"/>
                    </a:lnT>
                    <a:lnB w="38100" cap="flat" cmpd="sng" algn="ctr">
                      <a:solidFill>
                        <a:srgbClr val="FF5050"/>
                      </a:solidFill>
                      <a:prstDash val="solid"/>
                      <a:round/>
                      <a:headEnd type="none" w="med" len="med"/>
                      <a:tailEnd type="none" w="med" len="med"/>
                    </a:lnB>
                    <a:solidFill>
                      <a:srgbClr val="FF0000"/>
                    </a:solidFill>
                  </a:tcPr>
                </a:tc>
                <a:extLst>
                  <a:ext uri="{0D108BD9-81ED-4DB2-BD59-A6C34878D82A}">
                    <a16:rowId xmlns:a16="http://schemas.microsoft.com/office/drawing/2014/main" val="10000"/>
                  </a:ext>
                </a:extLst>
              </a:tr>
              <a:tr h="516795">
                <a:tc>
                  <a:txBody>
                    <a:bodyPr/>
                    <a:lstStyle/>
                    <a:p>
                      <a:pPr rtl="1"/>
                      <a:r>
                        <a:rPr lang="en-US" sz="3200" b="1" dirty="0">
                          <a:latin typeface="Calibri" panose="020F0502020204030204" pitchFamily="34" charset="0"/>
                          <a:ea typeface="Calibri" panose="020F0502020204030204" pitchFamily="34" charset="0"/>
                        </a:rPr>
                        <a:t>1</a:t>
                      </a:r>
                      <a:r>
                        <a:rPr lang="ar-SA" sz="3200" b="1" dirty="0">
                          <a:latin typeface="Calibri" panose="020F0502020204030204" pitchFamily="34" charset="0"/>
                          <a:ea typeface="Calibri" panose="020F0502020204030204" pitchFamily="34" charset="0"/>
                        </a:rPr>
                        <a:t>-الأهداب</a:t>
                      </a:r>
                      <a:endParaRPr lang="ar-SA" sz="3200" b="1" dirty="0"/>
                    </a:p>
                  </a:txBody>
                  <a:tcPr>
                    <a:lnL w="38100" cap="flat" cmpd="sng" algn="ctr">
                      <a:solidFill>
                        <a:srgbClr val="FF5050"/>
                      </a:solidFill>
                      <a:prstDash val="solid"/>
                      <a:round/>
                      <a:headEnd type="none" w="med" len="med"/>
                      <a:tailEnd type="none" w="med" len="med"/>
                    </a:lnL>
                    <a:lnR w="38100" cap="flat" cmpd="sng" algn="ctr">
                      <a:solidFill>
                        <a:srgbClr val="FF5050"/>
                      </a:solidFill>
                      <a:prstDash val="solid"/>
                      <a:round/>
                      <a:headEnd type="none" w="med" len="med"/>
                      <a:tailEnd type="none" w="med" len="med"/>
                    </a:lnR>
                    <a:lnT w="38100" cap="flat" cmpd="sng" algn="ctr">
                      <a:solidFill>
                        <a:srgbClr val="FF5050"/>
                      </a:solidFill>
                      <a:prstDash val="solid"/>
                      <a:round/>
                      <a:headEnd type="none" w="med" len="med"/>
                      <a:tailEnd type="none" w="med" len="med"/>
                    </a:lnT>
                    <a:lnB w="38100" cap="flat" cmpd="sng" algn="ctr">
                      <a:solidFill>
                        <a:srgbClr val="FF505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16795">
                <a:tc>
                  <a:txBody>
                    <a:bodyPr/>
                    <a:lstStyle/>
                    <a:p>
                      <a:pPr rtl="1"/>
                      <a:r>
                        <a:rPr lang="en-US" sz="3200" b="1" dirty="0">
                          <a:latin typeface="Calibri" panose="020F0502020204030204" pitchFamily="34" charset="0"/>
                          <a:ea typeface="Calibri" panose="020F0502020204030204" pitchFamily="34" charset="0"/>
                        </a:rPr>
                        <a:t>2</a:t>
                      </a:r>
                      <a:r>
                        <a:rPr lang="ar-SA" sz="3200" b="1" dirty="0">
                          <a:latin typeface="Calibri" panose="020F0502020204030204" pitchFamily="34" charset="0"/>
                          <a:ea typeface="Calibri" panose="020F0502020204030204" pitchFamily="34" charset="0"/>
                        </a:rPr>
                        <a:t>-</a:t>
                      </a:r>
                      <a:r>
                        <a:rPr lang="ar-SA" sz="3200" b="1" dirty="0" err="1">
                          <a:latin typeface="Calibri" panose="020F0502020204030204" pitchFamily="34" charset="0"/>
                          <a:ea typeface="Calibri" panose="020F0502020204030204" pitchFamily="34" charset="0"/>
                        </a:rPr>
                        <a:t>القشيرة</a:t>
                      </a:r>
                      <a:endParaRPr lang="ar-SA" sz="3200" b="1" dirty="0"/>
                    </a:p>
                  </a:txBody>
                  <a:tcPr>
                    <a:lnL w="38100" cap="flat" cmpd="sng" algn="ctr">
                      <a:solidFill>
                        <a:srgbClr val="FF5050"/>
                      </a:solidFill>
                      <a:prstDash val="solid"/>
                      <a:round/>
                      <a:headEnd type="none" w="med" len="med"/>
                      <a:tailEnd type="none" w="med" len="med"/>
                    </a:lnL>
                    <a:lnR w="38100" cap="flat" cmpd="sng" algn="ctr">
                      <a:solidFill>
                        <a:srgbClr val="FF5050"/>
                      </a:solidFill>
                      <a:prstDash val="solid"/>
                      <a:round/>
                      <a:headEnd type="none" w="med" len="med"/>
                      <a:tailEnd type="none" w="med" len="med"/>
                    </a:lnR>
                    <a:lnT w="38100" cap="flat" cmpd="sng" algn="ctr">
                      <a:solidFill>
                        <a:srgbClr val="FF5050"/>
                      </a:solidFill>
                      <a:prstDash val="solid"/>
                      <a:round/>
                      <a:headEnd type="none" w="med" len="med"/>
                      <a:tailEnd type="none" w="med" len="med"/>
                    </a:lnT>
                    <a:lnB w="38100" cap="flat" cmpd="sng" algn="ctr">
                      <a:solidFill>
                        <a:srgbClr val="FF505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16795">
                <a:tc>
                  <a:txBody>
                    <a:bodyPr/>
                    <a:lstStyle/>
                    <a:p>
                      <a:pPr rtl="1"/>
                      <a:r>
                        <a:rPr lang="en-US" sz="3200" b="1" dirty="0">
                          <a:latin typeface="Calibri" panose="020F0502020204030204" pitchFamily="34" charset="0"/>
                          <a:ea typeface="Calibri" panose="020F0502020204030204" pitchFamily="34" charset="0"/>
                        </a:rPr>
                        <a:t>3</a:t>
                      </a:r>
                      <a:r>
                        <a:rPr lang="ar-SA" sz="3200" b="1" dirty="0">
                          <a:latin typeface="Calibri" panose="020F0502020204030204" pitchFamily="34" charset="0"/>
                          <a:ea typeface="Calibri" panose="020F0502020204030204" pitchFamily="34" charset="0"/>
                        </a:rPr>
                        <a:t>-الأكياس الخيطية</a:t>
                      </a:r>
                      <a:endParaRPr lang="ar-SA" sz="3200" b="1" dirty="0"/>
                    </a:p>
                  </a:txBody>
                  <a:tcPr>
                    <a:lnL w="38100" cap="flat" cmpd="sng" algn="ctr">
                      <a:solidFill>
                        <a:srgbClr val="FF5050"/>
                      </a:solidFill>
                      <a:prstDash val="solid"/>
                      <a:round/>
                      <a:headEnd type="none" w="med" len="med"/>
                      <a:tailEnd type="none" w="med" len="med"/>
                    </a:lnL>
                    <a:lnR w="38100" cap="flat" cmpd="sng" algn="ctr">
                      <a:solidFill>
                        <a:srgbClr val="FF5050"/>
                      </a:solidFill>
                      <a:prstDash val="solid"/>
                      <a:round/>
                      <a:headEnd type="none" w="med" len="med"/>
                      <a:tailEnd type="none" w="med" len="med"/>
                    </a:lnR>
                    <a:lnT w="38100" cap="flat" cmpd="sng" algn="ctr">
                      <a:solidFill>
                        <a:srgbClr val="FF5050"/>
                      </a:solidFill>
                      <a:prstDash val="solid"/>
                      <a:round/>
                      <a:headEnd type="none" w="med" len="med"/>
                      <a:tailEnd type="none" w="med" len="med"/>
                    </a:lnT>
                    <a:lnB w="38100" cap="flat" cmpd="sng" algn="ctr">
                      <a:solidFill>
                        <a:srgbClr val="FF505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16795">
                <a:tc>
                  <a:txBody>
                    <a:bodyPr/>
                    <a:lstStyle/>
                    <a:p>
                      <a:pPr rtl="1"/>
                      <a:r>
                        <a:rPr lang="en-US" sz="3200" b="1" dirty="0">
                          <a:latin typeface="Calibri" panose="020F0502020204030204" pitchFamily="34" charset="0"/>
                          <a:ea typeface="Calibri" panose="020F0502020204030204" pitchFamily="34" charset="0"/>
                        </a:rPr>
                        <a:t>4</a:t>
                      </a:r>
                      <a:r>
                        <a:rPr lang="ar-SA" sz="3200" b="1" dirty="0">
                          <a:latin typeface="Calibri" panose="020F0502020204030204" pitchFamily="34" charset="0"/>
                          <a:ea typeface="Calibri" panose="020F0502020204030204" pitchFamily="34" charset="0"/>
                        </a:rPr>
                        <a:t>-الفجوات المنقبضة</a:t>
                      </a:r>
                      <a:endParaRPr lang="ar-SA" sz="3200" b="1" dirty="0"/>
                    </a:p>
                  </a:txBody>
                  <a:tcPr>
                    <a:lnL w="38100" cap="flat" cmpd="sng" algn="ctr">
                      <a:solidFill>
                        <a:srgbClr val="FF5050"/>
                      </a:solidFill>
                      <a:prstDash val="solid"/>
                      <a:round/>
                      <a:headEnd type="none" w="med" len="med"/>
                      <a:tailEnd type="none" w="med" len="med"/>
                    </a:lnL>
                    <a:lnR w="38100" cap="flat" cmpd="sng" algn="ctr">
                      <a:solidFill>
                        <a:srgbClr val="FF5050"/>
                      </a:solidFill>
                      <a:prstDash val="solid"/>
                      <a:round/>
                      <a:headEnd type="none" w="med" len="med"/>
                      <a:tailEnd type="none" w="med" len="med"/>
                    </a:lnR>
                    <a:lnT w="38100" cap="flat" cmpd="sng" algn="ctr">
                      <a:solidFill>
                        <a:srgbClr val="FF5050"/>
                      </a:solidFill>
                      <a:prstDash val="solid"/>
                      <a:round/>
                      <a:headEnd type="none" w="med" len="med"/>
                      <a:tailEnd type="none" w="med" len="med"/>
                    </a:lnT>
                    <a:lnB w="38100" cap="flat" cmpd="sng" algn="ctr">
                      <a:solidFill>
                        <a:srgbClr val="FF505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942390">
                <a:tc>
                  <a:txBody>
                    <a:bodyPr/>
                    <a:lstStyle/>
                    <a:p>
                      <a:pPr rtl="1"/>
                      <a:r>
                        <a:rPr lang="en-US" sz="3200" b="1" dirty="0">
                          <a:latin typeface="Calibri" panose="020F0502020204030204" pitchFamily="34" charset="0"/>
                          <a:ea typeface="Calibri" panose="020F0502020204030204" pitchFamily="34" charset="0"/>
                        </a:rPr>
                        <a:t>5</a:t>
                      </a:r>
                      <a:r>
                        <a:rPr lang="ar-SA" sz="3200" b="1" dirty="0">
                          <a:latin typeface="Calibri" panose="020F0502020204030204" pitchFamily="34" charset="0"/>
                          <a:ea typeface="Calibri" panose="020F0502020204030204" pitchFamily="34" charset="0"/>
                        </a:rPr>
                        <a:t> – الميزاب الفمي والمريء والفجوات الغذائية</a:t>
                      </a:r>
                      <a:endParaRPr lang="ar-SA" sz="3200" b="1" dirty="0"/>
                    </a:p>
                  </a:txBody>
                  <a:tcPr>
                    <a:lnL w="38100" cap="flat" cmpd="sng" algn="ctr">
                      <a:solidFill>
                        <a:srgbClr val="FF5050"/>
                      </a:solidFill>
                      <a:prstDash val="solid"/>
                      <a:round/>
                      <a:headEnd type="none" w="med" len="med"/>
                      <a:tailEnd type="none" w="med" len="med"/>
                    </a:lnL>
                    <a:lnR w="38100" cap="flat" cmpd="sng" algn="ctr">
                      <a:solidFill>
                        <a:srgbClr val="FF5050"/>
                      </a:solidFill>
                      <a:prstDash val="solid"/>
                      <a:round/>
                      <a:headEnd type="none" w="med" len="med"/>
                      <a:tailEnd type="none" w="med" len="med"/>
                    </a:lnR>
                    <a:lnT w="38100" cap="flat" cmpd="sng" algn="ctr">
                      <a:solidFill>
                        <a:srgbClr val="FF5050"/>
                      </a:solidFill>
                      <a:prstDash val="solid"/>
                      <a:round/>
                      <a:headEnd type="none" w="med" len="med"/>
                      <a:tailEnd type="none" w="med" len="med"/>
                    </a:lnT>
                    <a:lnB w="38100" cap="flat" cmpd="sng" algn="ctr">
                      <a:solidFill>
                        <a:srgbClr val="FF505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516795">
                <a:tc>
                  <a:txBody>
                    <a:bodyPr/>
                    <a:lstStyle/>
                    <a:p>
                      <a:pPr rtl="1"/>
                      <a:r>
                        <a:rPr lang="en-US" sz="3200" b="1" dirty="0">
                          <a:latin typeface="Calibri" panose="020F0502020204030204" pitchFamily="34" charset="0"/>
                          <a:ea typeface="Calibri" panose="020F0502020204030204" pitchFamily="34" charset="0"/>
                        </a:rPr>
                        <a:t>6</a:t>
                      </a:r>
                      <a:r>
                        <a:rPr lang="ar-SA" sz="3200" b="1" dirty="0">
                          <a:latin typeface="Calibri" panose="020F0502020204030204" pitchFamily="34" charset="0"/>
                          <a:ea typeface="Calibri" panose="020F0502020204030204" pitchFamily="34" charset="0"/>
                        </a:rPr>
                        <a:t>-النواة الكبيرة:</a:t>
                      </a:r>
                      <a:endParaRPr lang="ar-SA" sz="3200" b="1" dirty="0"/>
                    </a:p>
                  </a:txBody>
                  <a:tcPr>
                    <a:lnL w="38100" cap="flat" cmpd="sng" algn="ctr">
                      <a:solidFill>
                        <a:srgbClr val="FF5050"/>
                      </a:solidFill>
                      <a:prstDash val="solid"/>
                      <a:round/>
                      <a:headEnd type="none" w="med" len="med"/>
                      <a:tailEnd type="none" w="med" len="med"/>
                    </a:lnL>
                    <a:lnR w="38100" cap="flat" cmpd="sng" algn="ctr">
                      <a:solidFill>
                        <a:srgbClr val="FF5050"/>
                      </a:solidFill>
                      <a:prstDash val="solid"/>
                      <a:round/>
                      <a:headEnd type="none" w="med" len="med"/>
                      <a:tailEnd type="none" w="med" len="med"/>
                    </a:lnR>
                    <a:lnT w="38100" cap="flat" cmpd="sng" algn="ctr">
                      <a:solidFill>
                        <a:srgbClr val="FF5050"/>
                      </a:solidFill>
                      <a:prstDash val="solid"/>
                      <a:round/>
                      <a:headEnd type="none" w="med" len="med"/>
                      <a:tailEnd type="none" w="med" len="med"/>
                    </a:lnT>
                    <a:lnB w="38100" cap="flat" cmpd="sng" algn="ctr">
                      <a:solidFill>
                        <a:srgbClr val="FF505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516795">
                <a:tc>
                  <a:txBody>
                    <a:bodyPr/>
                    <a:lstStyle/>
                    <a:p>
                      <a:pPr rtl="1"/>
                      <a:r>
                        <a:rPr lang="en-US" sz="3200" b="1" dirty="0">
                          <a:latin typeface="Calibri" panose="020F0502020204030204" pitchFamily="34" charset="0"/>
                          <a:ea typeface="Calibri" panose="020F0502020204030204" pitchFamily="34" charset="0"/>
                        </a:rPr>
                        <a:t>7</a:t>
                      </a:r>
                      <a:r>
                        <a:rPr lang="ar-SA" sz="3200" b="1" dirty="0">
                          <a:latin typeface="Calibri" panose="020F0502020204030204" pitchFamily="34" charset="0"/>
                          <a:ea typeface="Calibri" panose="020F0502020204030204" pitchFamily="34" charset="0"/>
                        </a:rPr>
                        <a:t>-النواة الصغيرة</a:t>
                      </a:r>
                      <a:endParaRPr lang="ar-SA" sz="3200" b="1" dirty="0"/>
                    </a:p>
                  </a:txBody>
                  <a:tcPr>
                    <a:lnL w="38100" cap="flat" cmpd="sng" algn="ctr">
                      <a:solidFill>
                        <a:srgbClr val="FF5050"/>
                      </a:solidFill>
                      <a:prstDash val="solid"/>
                      <a:round/>
                      <a:headEnd type="none" w="med" len="med"/>
                      <a:tailEnd type="none" w="med" len="med"/>
                    </a:lnL>
                    <a:lnR w="38100" cap="flat" cmpd="sng" algn="ctr">
                      <a:solidFill>
                        <a:srgbClr val="FF5050"/>
                      </a:solidFill>
                      <a:prstDash val="solid"/>
                      <a:round/>
                      <a:headEnd type="none" w="med" len="med"/>
                      <a:tailEnd type="none" w="med" len="med"/>
                    </a:lnR>
                    <a:lnT w="38100" cap="flat" cmpd="sng" algn="ctr">
                      <a:solidFill>
                        <a:srgbClr val="FF5050"/>
                      </a:solidFill>
                      <a:prstDash val="solid"/>
                      <a:round/>
                      <a:headEnd type="none" w="med" len="med"/>
                      <a:tailEnd type="none" w="med" len="med"/>
                    </a:lnT>
                    <a:lnB w="38100" cap="flat" cmpd="sng" algn="ctr">
                      <a:solidFill>
                        <a:srgbClr val="FF5050"/>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graphicFrame>
        <p:nvGraphicFramePr>
          <p:cNvPr id="6" name="جدول 5"/>
          <p:cNvGraphicFramePr>
            <a:graphicFrameLocks noGrp="1"/>
          </p:cNvGraphicFramePr>
          <p:nvPr>
            <p:extLst>
              <p:ext uri="{D42A27DB-BD31-4B8C-83A1-F6EECF244321}">
                <p14:modId xmlns:p14="http://schemas.microsoft.com/office/powerpoint/2010/main" val="407757903"/>
              </p:ext>
            </p:extLst>
          </p:nvPr>
        </p:nvGraphicFramePr>
        <p:xfrm>
          <a:off x="423704" y="1631745"/>
          <a:ext cx="6480000" cy="4825756"/>
        </p:xfrm>
        <a:graphic>
          <a:graphicData uri="http://schemas.openxmlformats.org/drawingml/2006/table">
            <a:tbl>
              <a:tblPr rtl="1" firstRow="1" bandRow="1">
                <a:tableStyleId>{5C22544A-7EE6-4342-B048-85BDC9FD1C3A}</a:tableStyleId>
              </a:tblPr>
              <a:tblGrid>
                <a:gridCol w="792000">
                  <a:extLst>
                    <a:ext uri="{9D8B030D-6E8A-4147-A177-3AD203B41FA5}">
                      <a16:colId xmlns:a16="http://schemas.microsoft.com/office/drawing/2014/main" val="20000"/>
                    </a:ext>
                  </a:extLst>
                </a:gridCol>
                <a:gridCol w="5688000">
                  <a:extLst>
                    <a:ext uri="{9D8B030D-6E8A-4147-A177-3AD203B41FA5}">
                      <a16:colId xmlns:a16="http://schemas.microsoft.com/office/drawing/2014/main" val="20001"/>
                    </a:ext>
                  </a:extLst>
                </a:gridCol>
              </a:tblGrid>
              <a:tr h="0">
                <a:tc>
                  <a:txBody>
                    <a:bodyPr/>
                    <a:lstStyle/>
                    <a:p>
                      <a:pPr algn="ctr" rtl="1"/>
                      <a:endParaRPr lang="ar-SA" sz="4000" b="1" dirty="0"/>
                    </a:p>
                  </a:txBody>
                  <a:tcPr>
                    <a:lnL w="38100" cap="flat" cmpd="sng" algn="ctr">
                      <a:solidFill>
                        <a:srgbClr val="FF5050"/>
                      </a:solidFill>
                      <a:prstDash val="solid"/>
                      <a:round/>
                      <a:headEnd type="none" w="med" len="med"/>
                      <a:tailEnd type="none" w="med" len="med"/>
                    </a:lnL>
                    <a:lnR w="38100" cap="flat" cmpd="sng" algn="ctr">
                      <a:solidFill>
                        <a:srgbClr val="FF5050"/>
                      </a:solidFill>
                      <a:prstDash val="solid"/>
                      <a:round/>
                      <a:headEnd type="none" w="med" len="med"/>
                      <a:tailEnd type="none" w="med" len="med"/>
                    </a:lnR>
                    <a:lnT w="38100" cap="flat" cmpd="sng" algn="ctr">
                      <a:solidFill>
                        <a:srgbClr val="FF5050"/>
                      </a:solidFill>
                      <a:prstDash val="solid"/>
                      <a:round/>
                      <a:headEnd type="none" w="med" len="med"/>
                      <a:tailEnd type="none" w="med" len="med"/>
                    </a:lnT>
                    <a:lnB w="38100" cap="flat" cmpd="sng" algn="ctr">
                      <a:solidFill>
                        <a:srgbClr val="FF5050"/>
                      </a:solidFill>
                      <a:prstDash val="solid"/>
                      <a:round/>
                      <a:headEnd type="none" w="med" len="med"/>
                      <a:tailEnd type="none" w="med" len="med"/>
                    </a:lnB>
                    <a:solidFill>
                      <a:srgbClr val="FF0000"/>
                    </a:solidFill>
                  </a:tcPr>
                </a:tc>
                <a:tc>
                  <a:txBody>
                    <a:bodyPr/>
                    <a:lstStyle/>
                    <a:p>
                      <a:pPr algn="ctr" rtl="1"/>
                      <a:r>
                        <a:rPr lang="ar-SA" sz="4000" b="1" dirty="0"/>
                        <a:t>الوظيفة </a:t>
                      </a:r>
                    </a:p>
                  </a:txBody>
                  <a:tcPr>
                    <a:lnL w="38100" cap="flat" cmpd="sng" algn="ctr">
                      <a:solidFill>
                        <a:srgbClr val="FF5050"/>
                      </a:solidFill>
                      <a:prstDash val="solid"/>
                      <a:round/>
                      <a:headEnd type="none" w="med" len="med"/>
                      <a:tailEnd type="none" w="med" len="med"/>
                    </a:lnL>
                    <a:lnR w="38100" cap="flat" cmpd="sng" algn="ctr">
                      <a:solidFill>
                        <a:srgbClr val="FF5050"/>
                      </a:solidFill>
                      <a:prstDash val="solid"/>
                      <a:round/>
                      <a:headEnd type="none" w="med" len="med"/>
                      <a:tailEnd type="none" w="med" len="med"/>
                    </a:lnR>
                    <a:lnT w="38100" cap="flat" cmpd="sng" algn="ctr">
                      <a:solidFill>
                        <a:srgbClr val="FF5050"/>
                      </a:solidFill>
                      <a:prstDash val="solid"/>
                      <a:round/>
                      <a:headEnd type="none" w="med" len="med"/>
                      <a:tailEnd type="none" w="med" len="med"/>
                    </a:lnT>
                    <a:lnB w="38100" cap="flat" cmpd="sng" algn="ctr">
                      <a:solidFill>
                        <a:srgbClr val="FF5050"/>
                      </a:solidFill>
                      <a:prstDash val="solid"/>
                      <a:round/>
                      <a:headEnd type="none" w="med" len="med"/>
                      <a:tailEnd type="none" w="med" len="med"/>
                    </a:lnB>
                    <a:solidFill>
                      <a:srgbClr val="FF0000"/>
                    </a:solidFill>
                  </a:tcPr>
                </a:tc>
                <a:extLst>
                  <a:ext uri="{0D108BD9-81ED-4DB2-BD59-A6C34878D82A}">
                    <a16:rowId xmlns:a16="http://schemas.microsoft.com/office/drawing/2014/main" val="10000"/>
                  </a:ext>
                </a:extLst>
              </a:tr>
              <a:tr h="516795">
                <a:tc>
                  <a:txBody>
                    <a:bodyPr/>
                    <a:lstStyle/>
                    <a:p>
                      <a:pPr>
                        <a:lnSpc>
                          <a:spcPct val="107000"/>
                        </a:lnSpc>
                        <a:spcAft>
                          <a:spcPts val="800"/>
                        </a:spcAft>
                      </a:pPr>
                      <a:endParaRPr lang="en-US" sz="2000" b="1" dirty="0">
                        <a:latin typeface="Calibri" panose="020F0502020204030204" pitchFamily="34" charset="0"/>
                        <a:ea typeface="Calibri" panose="020F0502020204030204" pitchFamily="34" charset="0"/>
                        <a:cs typeface="Arial" panose="020B0604020202020204" pitchFamily="34" charset="0"/>
                      </a:endParaRPr>
                    </a:p>
                  </a:txBody>
                  <a:tcPr>
                    <a:lnL w="38100" cap="flat" cmpd="sng" algn="ctr">
                      <a:solidFill>
                        <a:srgbClr val="FF5050"/>
                      </a:solidFill>
                      <a:prstDash val="solid"/>
                      <a:round/>
                      <a:headEnd type="none" w="med" len="med"/>
                      <a:tailEnd type="none" w="med" len="med"/>
                    </a:lnL>
                    <a:lnR w="38100" cap="flat" cmpd="sng" algn="ctr">
                      <a:solidFill>
                        <a:srgbClr val="FF5050"/>
                      </a:solidFill>
                      <a:prstDash val="solid"/>
                      <a:round/>
                      <a:headEnd type="none" w="med" len="med"/>
                      <a:tailEnd type="none" w="med" len="med"/>
                    </a:lnR>
                    <a:lnT w="38100" cap="flat" cmpd="sng" algn="ctr">
                      <a:solidFill>
                        <a:srgbClr val="FF5050"/>
                      </a:solidFill>
                      <a:prstDash val="solid"/>
                      <a:round/>
                      <a:headEnd type="none" w="med" len="med"/>
                      <a:tailEnd type="none" w="med" len="med"/>
                    </a:lnT>
                    <a:lnB w="38100" cap="flat" cmpd="sng" algn="ctr">
                      <a:solidFill>
                        <a:srgbClr val="FF5050"/>
                      </a:solidFill>
                      <a:prstDash val="solid"/>
                      <a:round/>
                      <a:headEnd type="none" w="med" len="med"/>
                      <a:tailEnd type="none" w="med" len="med"/>
                    </a:lnB>
                    <a:solidFill>
                      <a:schemeClr val="bg1"/>
                    </a:solidFill>
                  </a:tcPr>
                </a:tc>
                <a:tc>
                  <a:txBody>
                    <a:bodyPr/>
                    <a:lstStyle/>
                    <a:p>
                      <a:pPr>
                        <a:lnSpc>
                          <a:spcPct val="107000"/>
                        </a:lnSpc>
                        <a:spcAft>
                          <a:spcPts val="800"/>
                        </a:spcAft>
                      </a:pPr>
                      <a:r>
                        <a:rPr lang="ar-SA" sz="3200" b="1" dirty="0">
                          <a:latin typeface="Calibri" panose="020F0502020204030204" pitchFamily="34" charset="0"/>
                          <a:ea typeface="Calibri" panose="020F0502020204030204" pitchFamily="34" charset="0"/>
                        </a:rPr>
                        <a:t>تحيط بالخلية وتحميها </a:t>
                      </a:r>
                      <a:endParaRPr lang="en-US" sz="2000" b="1" dirty="0">
                        <a:latin typeface="Calibri" panose="020F0502020204030204" pitchFamily="34" charset="0"/>
                        <a:ea typeface="Calibri" panose="020F0502020204030204" pitchFamily="34" charset="0"/>
                        <a:cs typeface="Arial" panose="020B0604020202020204" pitchFamily="34" charset="0"/>
                      </a:endParaRPr>
                    </a:p>
                  </a:txBody>
                  <a:tcPr>
                    <a:lnL w="38100" cap="flat" cmpd="sng" algn="ctr">
                      <a:solidFill>
                        <a:srgbClr val="FF5050"/>
                      </a:solidFill>
                      <a:prstDash val="solid"/>
                      <a:round/>
                      <a:headEnd type="none" w="med" len="med"/>
                      <a:tailEnd type="none" w="med" len="med"/>
                    </a:lnL>
                    <a:lnR w="38100" cap="flat" cmpd="sng" algn="ctr">
                      <a:solidFill>
                        <a:srgbClr val="FF5050"/>
                      </a:solidFill>
                      <a:prstDash val="solid"/>
                      <a:round/>
                      <a:headEnd type="none" w="med" len="med"/>
                      <a:tailEnd type="none" w="med" len="med"/>
                    </a:lnR>
                    <a:lnT w="38100" cap="flat" cmpd="sng" algn="ctr">
                      <a:solidFill>
                        <a:srgbClr val="FF5050"/>
                      </a:solidFill>
                      <a:prstDash val="solid"/>
                      <a:round/>
                      <a:headEnd type="none" w="med" len="med"/>
                      <a:tailEnd type="none" w="med" len="med"/>
                    </a:lnT>
                    <a:lnB w="38100" cap="flat" cmpd="sng" algn="ctr">
                      <a:solidFill>
                        <a:srgbClr val="FF505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16795">
                <a:tc>
                  <a:txBody>
                    <a:bodyPr/>
                    <a:lstStyle/>
                    <a:p>
                      <a:pPr rtl="1"/>
                      <a:endParaRPr lang="ar-SA" sz="3200" b="1" dirty="0"/>
                    </a:p>
                  </a:txBody>
                  <a:tcPr>
                    <a:lnL w="38100" cap="flat" cmpd="sng" algn="ctr">
                      <a:solidFill>
                        <a:srgbClr val="FF5050"/>
                      </a:solidFill>
                      <a:prstDash val="solid"/>
                      <a:round/>
                      <a:headEnd type="none" w="med" len="med"/>
                      <a:tailEnd type="none" w="med" len="med"/>
                    </a:lnL>
                    <a:lnR w="38100" cap="flat" cmpd="sng" algn="ctr">
                      <a:solidFill>
                        <a:srgbClr val="FF5050"/>
                      </a:solidFill>
                      <a:prstDash val="solid"/>
                      <a:round/>
                      <a:headEnd type="none" w="med" len="med"/>
                      <a:tailEnd type="none" w="med" len="med"/>
                    </a:lnR>
                    <a:lnT w="38100" cap="flat" cmpd="sng" algn="ctr">
                      <a:solidFill>
                        <a:srgbClr val="FF5050"/>
                      </a:solidFill>
                      <a:prstDash val="solid"/>
                      <a:round/>
                      <a:headEnd type="none" w="med" len="med"/>
                      <a:tailEnd type="none" w="med" len="med"/>
                    </a:lnT>
                    <a:lnB w="38100" cap="flat" cmpd="sng" algn="ctr">
                      <a:solidFill>
                        <a:srgbClr val="FF5050"/>
                      </a:solidFill>
                      <a:prstDash val="solid"/>
                      <a:round/>
                      <a:headEnd type="none" w="med" len="med"/>
                      <a:tailEnd type="none" w="med" len="med"/>
                    </a:lnB>
                    <a:solidFill>
                      <a:schemeClr val="bg1"/>
                    </a:solidFill>
                  </a:tcPr>
                </a:tc>
                <a:tc>
                  <a:txBody>
                    <a:bodyPr/>
                    <a:lstStyle/>
                    <a:p>
                      <a:pPr rtl="1"/>
                      <a:r>
                        <a:rPr lang="ar-SA" sz="3200" b="1" dirty="0">
                          <a:latin typeface="Calibri" panose="020F0502020204030204" pitchFamily="34" charset="0"/>
                          <a:ea typeface="Calibri" panose="020F0502020204030204" pitchFamily="34" charset="0"/>
                        </a:rPr>
                        <a:t>تجمع الماء الزائد وتطرده خارج الخلية</a:t>
                      </a:r>
                      <a:endParaRPr lang="ar-SA" sz="3200" b="1" dirty="0"/>
                    </a:p>
                  </a:txBody>
                  <a:tcPr>
                    <a:lnL w="38100" cap="flat" cmpd="sng" algn="ctr">
                      <a:solidFill>
                        <a:srgbClr val="FF5050"/>
                      </a:solidFill>
                      <a:prstDash val="solid"/>
                      <a:round/>
                      <a:headEnd type="none" w="med" len="med"/>
                      <a:tailEnd type="none" w="med" len="med"/>
                    </a:lnL>
                    <a:lnR w="38100" cap="flat" cmpd="sng" algn="ctr">
                      <a:solidFill>
                        <a:srgbClr val="FF5050"/>
                      </a:solidFill>
                      <a:prstDash val="solid"/>
                      <a:round/>
                      <a:headEnd type="none" w="med" len="med"/>
                      <a:tailEnd type="none" w="med" len="med"/>
                    </a:lnR>
                    <a:lnT w="38100" cap="flat" cmpd="sng" algn="ctr">
                      <a:solidFill>
                        <a:srgbClr val="FF5050"/>
                      </a:solidFill>
                      <a:prstDash val="solid"/>
                      <a:round/>
                      <a:headEnd type="none" w="med" len="med"/>
                      <a:tailEnd type="none" w="med" len="med"/>
                    </a:lnT>
                    <a:lnB w="38100" cap="flat" cmpd="sng" algn="ctr">
                      <a:solidFill>
                        <a:srgbClr val="FF505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16795">
                <a:tc>
                  <a:txBody>
                    <a:bodyPr/>
                    <a:lstStyle/>
                    <a:p>
                      <a:pPr rtl="1"/>
                      <a:endParaRPr lang="ar-SA" sz="3200" b="1" dirty="0"/>
                    </a:p>
                  </a:txBody>
                  <a:tcPr>
                    <a:lnL w="38100" cap="flat" cmpd="sng" algn="ctr">
                      <a:solidFill>
                        <a:srgbClr val="FF5050"/>
                      </a:solidFill>
                      <a:prstDash val="solid"/>
                      <a:round/>
                      <a:headEnd type="none" w="med" len="med"/>
                      <a:tailEnd type="none" w="med" len="med"/>
                    </a:lnL>
                    <a:lnR w="38100" cap="flat" cmpd="sng" algn="ctr">
                      <a:solidFill>
                        <a:srgbClr val="FF5050"/>
                      </a:solidFill>
                      <a:prstDash val="solid"/>
                      <a:round/>
                      <a:headEnd type="none" w="med" len="med"/>
                      <a:tailEnd type="none" w="med" len="med"/>
                    </a:lnR>
                    <a:lnT w="38100" cap="flat" cmpd="sng" algn="ctr">
                      <a:solidFill>
                        <a:srgbClr val="FF5050"/>
                      </a:solidFill>
                      <a:prstDash val="solid"/>
                      <a:round/>
                      <a:headEnd type="none" w="med" len="med"/>
                      <a:tailEnd type="none" w="med" len="med"/>
                    </a:lnT>
                    <a:lnB w="38100" cap="flat" cmpd="sng" algn="ctr">
                      <a:solidFill>
                        <a:srgbClr val="FF5050"/>
                      </a:solidFill>
                      <a:prstDash val="solid"/>
                      <a:round/>
                      <a:headEnd type="none" w="med" len="med"/>
                      <a:tailEnd type="none" w="med" len="med"/>
                    </a:lnB>
                    <a:solidFill>
                      <a:schemeClr val="bg1"/>
                    </a:solidFill>
                  </a:tcPr>
                </a:tc>
                <a:tc>
                  <a:txBody>
                    <a:bodyPr/>
                    <a:lstStyle/>
                    <a:p>
                      <a:pPr rtl="1"/>
                      <a:r>
                        <a:rPr lang="ar-SA" sz="3200" b="1" dirty="0">
                          <a:latin typeface="Calibri" panose="020F0502020204030204" pitchFamily="34" charset="0"/>
                          <a:ea typeface="Calibri" panose="020F0502020204030204" pitchFamily="34" charset="0"/>
                        </a:rPr>
                        <a:t> التكاثر ونقل الصفات الوراثية </a:t>
                      </a:r>
                      <a:endParaRPr lang="ar-SA" sz="3200" b="1" dirty="0"/>
                    </a:p>
                  </a:txBody>
                  <a:tcPr>
                    <a:lnL w="38100" cap="flat" cmpd="sng" algn="ctr">
                      <a:solidFill>
                        <a:srgbClr val="FF5050"/>
                      </a:solidFill>
                      <a:prstDash val="solid"/>
                      <a:round/>
                      <a:headEnd type="none" w="med" len="med"/>
                      <a:tailEnd type="none" w="med" len="med"/>
                    </a:lnL>
                    <a:lnR w="38100" cap="flat" cmpd="sng" algn="ctr">
                      <a:solidFill>
                        <a:srgbClr val="FF5050"/>
                      </a:solidFill>
                      <a:prstDash val="solid"/>
                      <a:round/>
                      <a:headEnd type="none" w="med" len="med"/>
                      <a:tailEnd type="none" w="med" len="med"/>
                    </a:lnR>
                    <a:lnT w="38100" cap="flat" cmpd="sng" algn="ctr">
                      <a:solidFill>
                        <a:srgbClr val="FF5050"/>
                      </a:solidFill>
                      <a:prstDash val="solid"/>
                      <a:round/>
                      <a:headEnd type="none" w="med" len="med"/>
                      <a:tailEnd type="none" w="med" len="med"/>
                    </a:lnT>
                    <a:lnB w="38100" cap="flat" cmpd="sng" algn="ctr">
                      <a:solidFill>
                        <a:srgbClr val="FF505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16795">
                <a:tc>
                  <a:txBody>
                    <a:bodyPr/>
                    <a:lstStyle/>
                    <a:p>
                      <a:pPr rtl="1"/>
                      <a:endParaRPr lang="ar-SA" sz="3200" b="1" dirty="0"/>
                    </a:p>
                  </a:txBody>
                  <a:tcPr>
                    <a:lnL w="38100" cap="flat" cmpd="sng" algn="ctr">
                      <a:solidFill>
                        <a:srgbClr val="FF5050"/>
                      </a:solidFill>
                      <a:prstDash val="solid"/>
                      <a:round/>
                      <a:headEnd type="none" w="med" len="med"/>
                      <a:tailEnd type="none" w="med" len="med"/>
                    </a:lnL>
                    <a:lnR w="38100" cap="flat" cmpd="sng" algn="ctr">
                      <a:solidFill>
                        <a:srgbClr val="FF5050"/>
                      </a:solidFill>
                      <a:prstDash val="solid"/>
                      <a:round/>
                      <a:headEnd type="none" w="med" len="med"/>
                      <a:tailEnd type="none" w="med" len="med"/>
                    </a:lnR>
                    <a:lnT w="38100" cap="flat" cmpd="sng" algn="ctr">
                      <a:solidFill>
                        <a:srgbClr val="FF5050"/>
                      </a:solidFill>
                      <a:prstDash val="solid"/>
                      <a:round/>
                      <a:headEnd type="none" w="med" len="med"/>
                      <a:tailEnd type="none" w="med" len="med"/>
                    </a:lnT>
                    <a:lnB w="38100" cap="flat" cmpd="sng" algn="ctr">
                      <a:solidFill>
                        <a:srgbClr val="FF5050"/>
                      </a:solidFill>
                      <a:prstDash val="solid"/>
                      <a:round/>
                      <a:headEnd type="none" w="med" len="med"/>
                      <a:tailEnd type="none" w="med" len="med"/>
                    </a:lnB>
                    <a:solidFill>
                      <a:schemeClr val="bg1"/>
                    </a:solidFill>
                  </a:tcPr>
                </a:tc>
                <a:tc>
                  <a:txBody>
                    <a:bodyPr/>
                    <a:lstStyle/>
                    <a:p>
                      <a:pPr rtl="1"/>
                      <a:r>
                        <a:rPr lang="ar-SA" sz="3200" b="1" dirty="0">
                          <a:latin typeface="Calibri" panose="020F0502020204030204" pitchFamily="34" charset="0"/>
                          <a:ea typeface="Calibri" panose="020F0502020204030204" pitchFamily="34" charset="0"/>
                        </a:rPr>
                        <a:t>تنظيم الوظائف الحيوية في الخلية </a:t>
                      </a:r>
                      <a:endParaRPr lang="ar-SA" sz="3200" b="1" dirty="0"/>
                    </a:p>
                  </a:txBody>
                  <a:tcPr>
                    <a:lnL w="38100" cap="flat" cmpd="sng" algn="ctr">
                      <a:solidFill>
                        <a:srgbClr val="FF5050"/>
                      </a:solidFill>
                      <a:prstDash val="solid"/>
                      <a:round/>
                      <a:headEnd type="none" w="med" len="med"/>
                      <a:tailEnd type="none" w="med" len="med"/>
                    </a:lnL>
                    <a:lnR w="38100" cap="flat" cmpd="sng" algn="ctr">
                      <a:solidFill>
                        <a:srgbClr val="FF5050"/>
                      </a:solidFill>
                      <a:prstDash val="solid"/>
                      <a:round/>
                      <a:headEnd type="none" w="med" len="med"/>
                      <a:tailEnd type="none" w="med" len="med"/>
                    </a:lnR>
                    <a:lnT w="38100" cap="flat" cmpd="sng" algn="ctr">
                      <a:solidFill>
                        <a:srgbClr val="FF5050"/>
                      </a:solidFill>
                      <a:prstDash val="solid"/>
                      <a:round/>
                      <a:headEnd type="none" w="med" len="med"/>
                      <a:tailEnd type="none" w="med" len="med"/>
                    </a:lnT>
                    <a:lnB w="38100" cap="flat" cmpd="sng" algn="ctr">
                      <a:solidFill>
                        <a:srgbClr val="FF505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642122">
                <a:tc>
                  <a:txBody>
                    <a:bodyPr/>
                    <a:lstStyle/>
                    <a:p>
                      <a:pPr rtl="1"/>
                      <a:endParaRPr lang="ar-SA" sz="3200" b="1" dirty="0"/>
                    </a:p>
                  </a:txBody>
                  <a:tcPr>
                    <a:lnL w="38100" cap="flat" cmpd="sng" algn="ctr">
                      <a:solidFill>
                        <a:srgbClr val="FF5050"/>
                      </a:solidFill>
                      <a:prstDash val="solid"/>
                      <a:round/>
                      <a:headEnd type="none" w="med" len="med"/>
                      <a:tailEnd type="none" w="med" len="med"/>
                    </a:lnL>
                    <a:lnR w="38100" cap="flat" cmpd="sng" algn="ctr">
                      <a:solidFill>
                        <a:srgbClr val="FF5050"/>
                      </a:solidFill>
                      <a:prstDash val="solid"/>
                      <a:round/>
                      <a:headEnd type="none" w="med" len="med"/>
                      <a:tailEnd type="none" w="med" len="med"/>
                    </a:lnR>
                    <a:lnT w="38100" cap="flat" cmpd="sng" algn="ctr">
                      <a:solidFill>
                        <a:srgbClr val="FF5050"/>
                      </a:solidFill>
                      <a:prstDash val="solid"/>
                      <a:round/>
                      <a:headEnd type="none" w="med" len="med"/>
                      <a:tailEnd type="none" w="med" len="med"/>
                    </a:lnT>
                    <a:lnB w="38100" cap="flat" cmpd="sng" algn="ctr">
                      <a:solidFill>
                        <a:srgbClr val="FF5050"/>
                      </a:solidFill>
                      <a:prstDash val="solid"/>
                      <a:round/>
                      <a:headEnd type="none" w="med" len="med"/>
                      <a:tailEnd type="none" w="med" len="med"/>
                    </a:lnB>
                    <a:solidFill>
                      <a:schemeClr val="bg1"/>
                    </a:solidFill>
                  </a:tcPr>
                </a:tc>
                <a:tc>
                  <a:txBody>
                    <a:bodyPr/>
                    <a:lstStyle/>
                    <a:p>
                      <a:pPr rtl="1"/>
                      <a:r>
                        <a:rPr lang="ar-SA" sz="3200" b="1" baseline="0" dirty="0">
                          <a:latin typeface="Calibri" panose="020F0502020204030204" pitchFamily="34" charset="0"/>
                          <a:ea typeface="Calibri" panose="020F0502020204030204" pitchFamily="34" charset="0"/>
                        </a:rPr>
                        <a:t> </a:t>
                      </a:r>
                      <a:r>
                        <a:rPr lang="ar-SA" sz="3200" b="1" dirty="0">
                          <a:latin typeface="Calibri" panose="020F0502020204030204" pitchFamily="34" charset="0"/>
                          <a:ea typeface="Calibri" panose="020F0502020204030204" pitchFamily="34" charset="0"/>
                        </a:rPr>
                        <a:t>للحركة والحصول على الغذاء</a:t>
                      </a:r>
                      <a:endParaRPr lang="ar-SA" sz="3200" b="1" dirty="0"/>
                    </a:p>
                  </a:txBody>
                  <a:tcPr>
                    <a:lnL w="38100" cap="flat" cmpd="sng" algn="ctr">
                      <a:solidFill>
                        <a:srgbClr val="FF5050"/>
                      </a:solidFill>
                      <a:prstDash val="solid"/>
                      <a:round/>
                      <a:headEnd type="none" w="med" len="med"/>
                      <a:tailEnd type="none" w="med" len="med"/>
                    </a:lnL>
                    <a:lnR w="38100" cap="flat" cmpd="sng" algn="ctr">
                      <a:solidFill>
                        <a:srgbClr val="FF5050"/>
                      </a:solidFill>
                      <a:prstDash val="solid"/>
                      <a:round/>
                      <a:headEnd type="none" w="med" len="med"/>
                      <a:tailEnd type="none" w="med" len="med"/>
                    </a:lnR>
                    <a:lnT w="38100" cap="flat" cmpd="sng" algn="ctr">
                      <a:solidFill>
                        <a:srgbClr val="FF5050"/>
                      </a:solidFill>
                      <a:prstDash val="solid"/>
                      <a:round/>
                      <a:headEnd type="none" w="med" len="med"/>
                      <a:tailEnd type="none" w="med" len="med"/>
                    </a:lnT>
                    <a:lnB w="38100" cap="flat" cmpd="sng" algn="ctr">
                      <a:solidFill>
                        <a:srgbClr val="FF505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516795">
                <a:tc>
                  <a:txBody>
                    <a:bodyPr/>
                    <a:lstStyle/>
                    <a:p>
                      <a:pPr rtl="1"/>
                      <a:endParaRPr lang="ar-SA" sz="3200" b="1" dirty="0"/>
                    </a:p>
                  </a:txBody>
                  <a:tcPr>
                    <a:lnL w="38100" cap="flat" cmpd="sng" algn="ctr">
                      <a:solidFill>
                        <a:srgbClr val="FF5050"/>
                      </a:solidFill>
                      <a:prstDash val="solid"/>
                      <a:round/>
                      <a:headEnd type="none" w="med" len="med"/>
                      <a:tailEnd type="none" w="med" len="med"/>
                    </a:lnL>
                    <a:lnR w="38100" cap="flat" cmpd="sng" algn="ctr">
                      <a:solidFill>
                        <a:srgbClr val="FF5050"/>
                      </a:solidFill>
                      <a:prstDash val="solid"/>
                      <a:round/>
                      <a:headEnd type="none" w="med" len="med"/>
                      <a:tailEnd type="none" w="med" len="med"/>
                    </a:lnR>
                    <a:lnT w="38100" cap="flat" cmpd="sng" algn="ctr">
                      <a:solidFill>
                        <a:srgbClr val="FF5050"/>
                      </a:solidFill>
                      <a:prstDash val="solid"/>
                      <a:round/>
                      <a:headEnd type="none" w="med" len="med"/>
                      <a:tailEnd type="none" w="med" len="med"/>
                    </a:lnT>
                    <a:lnB w="38100" cap="flat" cmpd="sng" algn="ctr">
                      <a:solidFill>
                        <a:srgbClr val="FF5050"/>
                      </a:solidFill>
                      <a:prstDash val="solid"/>
                      <a:round/>
                      <a:headEnd type="none" w="med" len="med"/>
                      <a:tailEnd type="none" w="med" len="med"/>
                    </a:lnB>
                    <a:solidFill>
                      <a:schemeClr val="bg1"/>
                    </a:solidFill>
                  </a:tcPr>
                </a:tc>
                <a:tc>
                  <a:txBody>
                    <a:bodyPr/>
                    <a:lstStyle/>
                    <a:p>
                      <a:pPr rtl="1"/>
                      <a:r>
                        <a:rPr lang="ar-SA" sz="3200" b="1" dirty="0">
                          <a:latin typeface="Calibri" panose="020F0502020204030204" pitchFamily="34" charset="0"/>
                          <a:ea typeface="Calibri" panose="020F0502020204030204" pitchFamily="34" charset="0"/>
                        </a:rPr>
                        <a:t> للدفاع عن النفس أو صيد الفريسة  </a:t>
                      </a:r>
                      <a:endParaRPr lang="ar-SA" sz="3200" b="1" dirty="0"/>
                    </a:p>
                  </a:txBody>
                  <a:tcPr>
                    <a:lnL w="38100" cap="flat" cmpd="sng" algn="ctr">
                      <a:solidFill>
                        <a:srgbClr val="FF5050"/>
                      </a:solidFill>
                      <a:prstDash val="solid"/>
                      <a:round/>
                      <a:headEnd type="none" w="med" len="med"/>
                      <a:tailEnd type="none" w="med" len="med"/>
                    </a:lnL>
                    <a:lnR w="38100" cap="flat" cmpd="sng" algn="ctr">
                      <a:solidFill>
                        <a:srgbClr val="FF5050"/>
                      </a:solidFill>
                      <a:prstDash val="solid"/>
                      <a:round/>
                      <a:headEnd type="none" w="med" len="med"/>
                      <a:tailEnd type="none" w="med" len="med"/>
                    </a:lnR>
                    <a:lnT w="38100" cap="flat" cmpd="sng" algn="ctr">
                      <a:solidFill>
                        <a:srgbClr val="FF5050"/>
                      </a:solidFill>
                      <a:prstDash val="solid"/>
                      <a:round/>
                      <a:headEnd type="none" w="med" len="med"/>
                      <a:tailEnd type="none" w="med" len="med"/>
                    </a:lnT>
                    <a:lnB w="38100" cap="flat" cmpd="sng" algn="ctr">
                      <a:solidFill>
                        <a:srgbClr val="FF505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516795">
                <a:tc>
                  <a:txBody>
                    <a:bodyPr/>
                    <a:lstStyle/>
                    <a:p>
                      <a:pPr rtl="1"/>
                      <a:endParaRPr lang="ar-SA" sz="3200" b="1" dirty="0"/>
                    </a:p>
                  </a:txBody>
                  <a:tcPr>
                    <a:lnL w="38100" cap="flat" cmpd="sng" algn="ctr">
                      <a:solidFill>
                        <a:srgbClr val="FF5050"/>
                      </a:solidFill>
                      <a:prstDash val="solid"/>
                      <a:round/>
                      <a:headEnd type="none" w="med" len="med"/>
                      <a:tailEnd type="none" w="med" len="med"/>
                    </a:lnL>
                    <a:lnR w="38100" cap="flat" cmpd="sng" algn="ctr">
                      <a:solidFill>
                        <a:srgbClr val="FF5050"/>
                      </a:solidFill>
                      <a:prstDash val="solid"/>
                      <a:round/>
                      <a:headEnd type="none" w="med" len="med"/>
                      <a:tailEnd type="none" w="med" len="med"/>
                    </a:lnR>
                    <a:lnT w="38100" cap="flat" cmpd="sng" algn="ctr">
                      <a:solidFill>
                        <a:srgbClr val="FF5050"/>
                      </a:solidFill>
                      <a:prstDash val="solid"/>
                      <a:round/>
                      <a:headEnd type="none" w="med" len="med"/>
                      <a:tailEnd type="none" w="med" len="med"/>
                    </a:lnT>
                    <a:lnB w="38100" cap="flat" cmpd="sng" algn="ctr">
                      <a:solidFill>
                        <a:srgbClr val="FF5050"/>
                      </a:solidFill>
                      <a:prstDash val="solid"/>
                      <a:round/>
                      <a:headEnd type="none" w="med" len="med"/>
                      <a:tailEnd type="none" w="med" len="med"/>
                    </a:lnB>
                    <a:solidFill>
                      <a:schemeClr val="bg1"/>
                    </a:solidFill>
                  </a:tcPr>
                </a:tc>
                <a:tc>
                  <a:txBody>
                    <a:bodyPr/>
                    <a:lstStyle/>
                    <a:p>
                      <a:pPr rtl="1"/>
                      <a:r>
                        <a:rPr lang="ar-SA" sz="3200" b="1" dirty="0">
                          <a:latin typeface="Calibri" panose="020F0502020204030204" pitchFamily="34" charset="0"/>
                          <a:ea typeface="Calibri" panose="020F0502020204030204" pitchFamily="34" charset="0"/>
                        </a:rPr>
                        <a:t> دخول الطعام وهضمه </a:t>
                      </a:r>
                      <a:endParaRPr lang="ar-SA" sz="3200" b="1" dirty="0"/>
                    </a:p>
                  </a:txBody>
                  <a:tcPr>
                    <a:lnL w="38100" cap="flat" cmpd="sng" algn="ctr">
                      <a:solidFill>
                        <a:srgbClr val="FF5050"/>
                      </a:solidFill>
                      <a:prstDash val="solid"/>
                      <a:round/>
                      <a:headEnd type="none" w="med" len="med"/>
                      <a:tailEnd type="none" w="med" len="med"/>
                    </a:lnL>
                    <a:lnR w="38100" cap="flat" cmpd="sng" algn="ctr">
                      <a:solidFill>
                        <a:srgbClr val="FF5050"/>
                      </a:solidFill>
                      <a:prstDash val="solid"/>
                      <a:round/>
                      <a:headEnd type="none" w="med" len="med"/>
                      <a:tailEnd type="none" w="med" len="med"/>
                    </a:lnR>
                    <a:lnT w="38100" cap="flat" cmpd="sng" algn="ctr">
                      <a:solidFill>
                        <a:srgbClr val="FF5050"/>
                      </a:solidFill>
                      <a:prstDash val="solid"/>
                      <a:round/>
                      <a:headEnd type="none" w="med" len="med"/>
                      <a:tailEnd type="none" w="med" len="med"/>
                    </a:lnT>
                    <a:lnB w="38100" cap="flat" cmpd="sng" algn="ctr">
                      <a:solidFill>
                        <a:srgbClr val="FF5050"/>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sp>
        <p:nvSpPr>
          <p:cNvPr id="8" name="مستطيل 7"/>
          <p:cNvSpPr/>
          <p:nvPr/>
        </p:nvSpPr>
        <p:spPr>
          <a:xfrm>
            <a:off x="6256785" y="4577770"/>
            <a:ext cx="470000" cy="769441"/>
          </a:xfrm>
          <a:prstGeom prst="rect">
            <a:avLst/>
          </a:prstGeom>
          <a:noFill/>
        </p:spPr>
        <p:txBody>
          <a:bodyPr wrap="none" lIns="91440" tIns="45720" rIns="91440" bIns="45720">
            <a:spAutoFit/>
          </a:bodyPr>
          <a:lstStyle/>
          <a:p>
            <a:pPr algn="ctr"/>
            <a:r>
              <a:rPr lang="en-US" sz="4400" b="1" cap="none" spc="0" dirty="0">
                <a:ln w="0"/>
                <a:solidFill>
                  <a:srgbClr val="0070C0"/>
                </a:solidFill>
                <a:effectLst>
                  <a:outerShdw blurRad="38100" dist="19050" dir="2700000" algn="tl" rotWithShape="0">
                    <a:schemeClr val="dk1">
                      <a:alpha val="40000"/>
                    </a:schemeClr>
                  </a:outerShdw>
                </a:effectLst>
              </a:rPr>
              <a:t>1</a:t>
            </a:r>
            <a:endParaRPr lang="ar-SA" sz="4400" b="1" cap="none" spc="0" dirty="0">
              <a:ln w="0"/>
              <a:solidFill>
                <a:srgbClr val="0070C0"/>
              </a:solidFill>
              <a:effectLst>
                <a:outerShdw blurRad="38100" dist="19050" dir="2700000" algn="tl" rotWithShape="0">
                  <a:schemeClr val="dk1">
                    <a:alpha val="40000"/>
                  </a:schemeClr>
                </a:outerShdw>
              </a:effectLst>
            </a:endParaRPr>
          </a:p>
        </p:txBody>
      </p:sp>
      <p:sp>
        <p:nvSpPr>
          <p:cNvPr id="9" name="مستطيل 8"/>
          <p:cNvSpPr/>
          <p:nvPr/>
        </p:nvSpPr>
        <p:spPr>
          <a:xfrm>
            <a:off x="6256785" y="2259926"/>
            <a:ext cx="470000" cy="769441"/>
          </a:xfrm>
          <a:prstGeom prst="rect">
            <a:avLst/>
          </a:prstGeom>
          <a:noFill/>
        </p:spPr>
        <p:txBody>
          <a:bodyPr wrap="none" lIns="91440" tIns="45720" rIns="91440" bIns="45720">
            <a:spAutoFit/>
          </a:bodyPr>
          <a:lstStyle/>
          <a:p>
            <a:pPr algn="ctr"/>
            <a:r>
              <a:rPr lang="en-US" sz="4400" b="1" cap="none" spc="0" dirty="0">
                <a:ln w="0"/>
                <a:solidFill>
                  <a:srgbClr val="0070C0"/>
                </a:solidFill>
                <a:effectLst>
                  <a:outerShdw blurRad="38100" dist="19050" dir="2700000" algn="tl" rotWithShape="0">
                    <a:schemeClr val="dk1">
                      <a:alpha val="40000"/>
                    </a:schemeClr>
                  </a:outerShdw>
                </a:effectLst>
              </a:rPr>
              <a:t>2</a:t>
            </a:r>
            <a:endParaRPr lang="ar-SA" sz="4400" b="1" cap="none" spc="0" dirty="0">
              <a:ln w="0"/>
              <a:solidFill>
                <a:srgbClr val="0070C0"/>
              </a:solidFill>
              <a:effectLst>
                <a:outerShdw blurRad="38100" dist="19050" dir="2700000" algn="tl" rotWithShape="0">
                  <a:schemeClr val="dk1">
                    <a:alpha val="40000"/>
                  </a:schemeClr>
                </a:outerShdw>
              </a:effectLst>
            </a:endParaRPr>
          </a:p>
        </p:txBody>
      </p:sp>
      <p:sp>
        <p:nvSpPr>
          <p:cNvPr id="10" name="مستطيل 9"/>
          <p:cNvSpPr/>
          <p:nvPr/>
        </p:nvSpPr>
        <p:spPr>
          <a:xfrm>
            <a:off x="6256785" y="5219770"/>
            <a:ext cx="470000" cy="769441"/>
          </a:xfrm>
          <a:prstGeom prst="rect">
            <a:avLst/>
          </a:prstGeom>
          <a:noFill/>
        </p:spPr>
        <p:txBody>
          <a:bodyPr wrap="none" lIns="91440" tIns="45720" rIns="91440" bIns="45720">
            <a:spAutoFit/>
          </a:bodyPr>
          <a:lstStyle/>
          <a:p>
            <a:pPr algn="ctr"/>
            <a:r>
              <a:rPr lang="en-US" sz="4400" b="1" cap="none" spc="0" dirty="0">
                <a:ln w="0"/>
                <a:solidFill>
                  <a:srgbClr val="0070C0"/>
                </a:solidFill>
                <a:effectLst>
                  <a:outerShdw blurRad="38100" dist="19050" dir="2700000" algn="tl" rotWithShape="0">
                    <a:schemeClr val="dk1">
                      <a:alpha val="40000"/>
                    </a:schemeClr>
                  </a:outerShdw>
                </a:effectLst>
              </a:rPr>
              <a:t>3</a:t>
            </a:r>
            <a:endParaRPr lang="ar-SA" sz="4400" b="1" cap="none" spc="0" dirty="0">
              <a:ln w="0"/>
              <a:solidFill>
                <a:srgbClr val="0070C0"/>
              </a:solidFill>
              <a:effectLst>
                <a:outerShdw blurRad="38100" dist="19050" dir="2700000" algn="tl" rotWithShape="0">
                  <a:schemeClr val="dk1">
                    <a:alpha val="40000"/>
                  </a:schemeClr>
                </a:outerShdw>
              </a:effectLst>
            </a:endParaRPr>
          </a:p>
        </p:txBody>
      </p:sp>
      <p:sp>
        <p:nvSpPr>
          <p:cNvPr id="11" name="مستطيل 10"/>
          <p:cNvSpPr/>
          <p:nvPr/>
        </p:nvSpPr>
        <p:spPr>
          <a:xfrm>
            <a:off x="6256785" y="2831024"/>
            <a:ext cx="470000" cy="769441"/>
          </a:xfrm>
          <a:prstGeom prst="rect">
            <a:avLst/>
          </a:prstGeom>
          <a:noFill/>
        </p:spPr>
        <p:txBody>
          <a:bodyPr wrap="none" lIns="91440" tIns="45720" rIns="91440" bIns="45720">
            <a:spAutoFit/>
          </a:bodyPr>
          <a:lstStyle/>
          <a:p>
            <a:pPr algn="ctr"/>
            <a:r>
              <a:rPr lang="en-US" sz="4400" b="1" cap="none" spc="0" dirty="0">
                <a:ln w="0"/>
                <a:solidFill>
                  <a:srgbClr val="0070C0"/>
                </a:solidFill>
                <a:effectLst>
                  <a:outerShdw blurRad="38100" dist="19050" dir="2700000" algn="tl" rotWithShape="0">
                    <a:schemeClr val="dk1">
                      <a:alpha val="40000"/>
                    </a:schemeClr>
                  </a:outerShdw>
                </a:effectLst>
              </a:rPr>
              <a:t>4</a:t>
            </a:r>
            <a:endParaRPr lang="ar-SA" sz="4400" b="1" cap="none" spc="0" dirty="0">
              <a:ln w="0"/>
              <a:solidFill>
                <a:srgbClr val="0070C0"/>
              </a:solidFill>
              <a:effectLst>
                <a:outerShdw blurRad="38100" dist="19050" dir="2700000" algn="tl" rotWithShape="0">
                  <a:schemeClr val="dk1">
                    <a:alpha val="40000"/>
                  </a:schemeClr>
                </a:outerShdw>
              </a:effectLst>
            </a:endParaRPr>
          </a:p>
        </p:txBody>
      </p:sp>
      <p:sp>
        <p:nvSpPr>
          <p:cNvPr id="12" name="مستطيل 11"/>
          <p:cNvSpPr/>
          <p:nvPr/>
        </p:nvSpPr>
        <p:spPr>
          <a:xfrm>
            <a:off x="6256785" y="5803096"/>
            <a:ext cx="470000" cy="769441"/>
          </a:xfrm>
          <a:prstGeom prst="rect">
            <a:avLst/>
          </a:prstGeom>
          <a:noFill/>
        </p:spPr>
        <p:txBody>
          <a:bodyPr wrap="none" lIns="91440" tIns="45720" rIns="91440" bIns="45720">
            <a:spAutoFit/>
          </a:bodyPr>
          <a:lstStyle/>
          <a:p>
            <a:pPr algn="ctr"/>
            <a:r>
              <a:rPr lang="en-US" sz="4400" b="1" cap="none" spc="0" dirty="0">
                <a:ln w="0"/>
                <a:solidFill>
                  <a:srgbClr val="0070C0"/>
                </a:solidFill>
                <a:effectLst>
                  <a:outerShdw blurRad="38100" dist="19050" dir="2700000" algn="tl" rotWithShape="0">
                    <a:schemeClr val="dk1">
                      <a:alpha val="40000"/>
                    </a:schemeClr>
                  </a:outerShdw>
                </a:effectLst>
              </a:rPr>
              <a:t>5</a:t>
            </a:r>
            <a:endParaRPr lang="ar-SA" sz="4400" b="1" cap="none" spc="0" dirty="0">
              <a:ln w="0"/>
              <a:solidFill>
                <a:srgbClr val="0070C0"/>
              </a:solidFill>
              <a:effectLst>
                <a:outerShdw blurRad="38100" dist="19050" dir="2700000" algn="tl" rotWithShape="0">
                  <a:schemeClr val="dk1">
                    <a:alpha val="40000"/>
                  </a:schemeClr>
                </a:outerShdw>
              </a:effectLst>
            </a:endParaRPr>
          </a:p>
        </p:txBody>
      </p:sp>
      <p:sp>
        <p:nvSpPr>
          <p:cNvPr id="13" name="مستطيل 12"/>
          <p:cNvSpPr/>
          <p:nvPr/>
        </p:nvSpPr>
        <p:spPr>
          <a:xfrm>
            <a:off x="6256785" y="3930145"/>
            <a:ext cx="470000" cy="769441"/>
          </a:xfrm>
          <a:prstGeom prst="rect">
            <a:avLst/>
          </a:prstGeom>
          <a:noFill/>
        </p:spPr>
        <p:txBody>
          <a:bodyPr wrap="none" lIns="91440" tIns="45720" rIns="91440" bIns="45720">
            <a:spAutoFit/>
          </a:bodyPr>
          <a:lstStyle/>
          <a:p>
            <a:pPr algn="ctr"/>
            <a:r>
              <a:rPr lang="en-US" sz="4400" b="1" cap="none" spc="0" dirty="0">
                <a:ln w="0"/>
                <a:solidFill>
                  <a:srgbClr val="0070C0"/>
                </a:solidFill>
                <a:effectLst>
                  <a:outerShdw blurRad="38100" dist="19050" dir="2700000" algn="tl" rotWithShape="0">
                    <a:schemeClr val="dk1">
                      <a:alpha val="40000"/>
                    </a:schemeClr>
                  </a:outerShdw>
                </a:effectLst>
              </a:rPr>
              <a:t>6</a:t>
            </a:r>
            <a:endParaRPr lang="ar-SA" sz="4400" b="1" cap="none" spc="0" dirty="0">
              <a:ln w="0"/>
              <a:solidFill>
                <a:srgbClr val="0070C0"/>
              </a:solidFill>
              <a:effectLst>
                <a:outerShdw blurRad="38100" dist="19050" dir="2700000" algn="tl" rotWithShape="0">
                  <a:schemeClr val="dk1">
                    <a:alpha val="40000"/>
                  </a:schemeClr>
                </a:outerShdw>
              </a:effectLst>
            </a:endParaRPr>
          </a:p>
        </p:txBody>
      </p:sp>
      <p:sp>
        <p:nvSpPr>
          <p:cNvPr id="14" name="مستطيل 13"/>
          <p:cNvSpPr/>
          <p:nvPr/>
        </p:nvSpPr>
        <p:spPr>
          <a:xfrm>
            <a:off x="6256785" y="3359047"/>
            <a:ext cx="470000" cy="769441"/>
          </a:xfrm>
          <a:prstGeom prst="rect">
            <a:avLst/>
          </a:prstGeom>
          <a:noFill/>
        </p:spPr>
        <p:txBody>
          <a:bodyPr wrap="none" lIns="91440" tIns="45720" rIns="91440" bIns="45720">
            <a:spAutoFit/>
          </a:bodyPr>
          <a:lstStyle/>
          <a:p>
            <a:pPr algn="ctr"/>
            <a:r>
              <a:rPr lang="en-US" sz="4400" b="1" cap="none" spc="0" dirty="0">
                <a:ln w="0"/>
                <a:solidFill>
                  <a:srgbClr val="0070C0"/>
                </a:solidFill>
                <a:effectLst>
                  <a:outerShdw blurRad="38100" dist="19050" dir="2700000" algn="tl" rotWithShape="0">
                    <a:schemeClr val="dk1">
                      <a:alpha val="40000"/>
                    </a:schemeClr>
                  </a:outerShdw>
                </a:effectLst>
              </a:rPr>
              <a:t>7</a:t>
            </a:r>
            <a:endParaRPr lang="ar-SA" sz="4400" b="1" cap="none" spc="0" dirty="0">
              <a:ln w="0"/>
              <a:solidFill>
                <a:srgbClr val="0070C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93296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 calcmode="lin" valueType="num">
                                      <p:cBhvr>
                                        <p:cTn id="14"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 calcmode="lin" valueType="num">
                                      <p:cBhvr>
                                        <p:cTn id="21"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 calcmode="lin" valueType="num">
                                      <p:cBhvr>
                                        <p:cTn id="28"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1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 calcmode="lin" valueType="num">
                                      <p:cBhvr>
                                        <p:cTn id="35"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36"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37" dur="500"/>
                                        <p:tgtEl>
                                          <p:spTgt spid="1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3">
                                            <p:txEl>
                                              <p:pRg st="0" end="0"/>
                                            </p:txEl>
                                          </p:spTgt>
                                        </p:tgtEl>
                                        <p:attrNameLst>
                                          <p:attrName>style.visibility</p:attrName>
                                        </p:attrNameLst>
                                      </p:cBhvr>
                                      <p:to>
                                        <p:strVal val="visible"/>
                                      </p:to>
                                    </p:set>
                                    <p:anim calcmode="lin" valueType="num">
                                      <p:cBhvr>
                                        <p:cTn id="42"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13">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4">
                                            <p:txEl>
                                              <p:pRg st="0" end="0"/>
                                            </p:txEl>
                                          </p:spTgt>
                                        </p:tgtEl>
                                        <p:attrNameLst>
                                          <p:attrName>style.visibility</p:attrName>
                                        </p:attrNameLst>
                                      </p:cBhvr>
                                      <p:to>
                                        <p:strVal val="visible"/>
                                      </p:to>
                                    </p:set>
                                    <p:anim calcmode="lin" valueType="num">
                                      <p:cBhvr>
                                        <p:cTn id="49"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50"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51"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صورة ذات صلة"/>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82880" y="253005"/>
            <a:ext cx="5126099" cy="6457704"/>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p:cNvSpPr/>
          <p:nvPr/>
        </p:nvSpPr>
        <p:spPr>
          <a:xfrm>
            <a:off x="5527343" y="286817"/>
            <a:ext cx="6467923" cy="3046988"/>
          </a:xfrm>
          <a:prstGeom prst="rect">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5400000" scaled="1"/>
            <a:tileRect/>
          </a:gradFill>
        </p:spPr>
        <p:txBody>
          <a:bodyPr wrap="square" lIns="91440" tIns="45720" rIns="91440" bIns="45720">
            <a:spAutoFit/>
          </a:bodyPr>
          <a:lstStyle/>
          <a:p>
            <a:pPr algn="ctr"/>
            <a:r>
              <a:rPr lang="ar-SA" sz="4800" b="1" cap="none" spc="0" dirty="0">
                <a:ln w="0"/>
                <a:solidFill>
                  <a:srgbClr val="FF0000"/>
                </a:solidFill>
                <a:effectLst>
                  <a:outerShdw blurRad="38100" dist="19050" dir="2700000" algn="tl" rotWithShape="0">
                    <a:schemeClr val="dk1">
                      <a:alpha val="40000"/>
                    </a:schemeClr>
                  </a:outerShdw>
                </a:effectLst>
              </a:rPr>
              <a:t>فسري</a:t>
            </a:r>
            <a:endParaRPr lang="ar-SA" sz="4800" b="0" cap="none" spc="0" dirty="0">
              <a:ln w="0"/>
              <a:solidFill>
                <a:schemeClr val="tx1"/>
              </a:solidFill>
              <a:effectLst>
                <a:outerShdw blurRad="38100" dist="19050" dir="2700000" algn="tl" rotWithShape="0">
                  <a:schemeClr val="dk1">
                    <a:alpha val="40000"/>
                  </a:schemeClr>
                </a:outerShdw>
              </a:effectLst>
            </a:endParaRPr>
          </a:p>
          <a:p>
            <a:pPr algn="ctr"/>
            <a:r>
              <a:rPr lang="ar-SA" sz="4800" b="1" dirty="0">
                <a:ln w="0"/>
                <a:solidFill>
                  <a:schemeClr val="accent1">
                    <a:lumMod val="50000"/>
                  </a:schemeClr>
                </a:solidFill>
                <a:effectLst>
                  <a:outerShdw blurRad="38100" dist="19050" dir="2700000" algn="tl" rotWithShape="0">
                    <a:schemeClr val="dk1">
                      <a:alpha val="40000"/>
                    </a:schemeClr>
                  </a:outerShdw>
                </a:effectLst>
              </a:rPr>
              <a:t>لماذا تعد الفجوة المنقبضة مهما للحفاظ على الاتزان الداخلي في البيئات الأقل تركيزا </a:t>
            </a:r>
            <a:endParaRPr lang="ar-SA" sz="4800" b="1" cap="none" spc="0" dirty="0">
              <a:ln w="0"/>
              <a:solidFill>
                <a:schemeClr val="accent1">
                  <a:lumMod val="50000"/>
                </a:schemeClr>
              </a:solidFill>
              <a:effectLst>
                <a:outerShdw blurRad="38100" dist="19050" dir="2700000" algn="tl" rotWithShape="0">
                  <a:schemeClr val="dk1">
                    <a:alpha val="40000"/>
                  </a:schemeClr>
                </a:outerShdw>
              </a:effectLst>
            </a:endParaRPr>
          </a:p>
        </p:txBody>
      </p:sp>
      <p:sp>
        <p:nvSpPr>
          <p:cNvPr id="4" name="مستطيل 3"/>
          <p:cNvSpPr/>
          <p:nvPr/>
        </p:nvSpPr>
        <p:spPr>
          <a:xfrm>
            <a:off x="5527343" y="3559416"/>
            <a:ext cx="6467923" cy="3046988"/>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a:noFill/>
          </a:ln>
        </p:spPr>
        <p:txBody>
          <a:bodyPr wrap="square" lIns="91440" tIns="45720" rIns="91440" bIns="45720">
            <a:spAutoFit/>
          </a:bodyPr>
          <a:lstStyle/>
          <a:p>
            <a:pPr algn="ctr"/>
            <a:r>
              <a:rPr lang="ar-SA" sz="4800" b="1" dirty="0">
                <a:ln w="0"/>
                <a:solidFill>
                  <a:schemeClr val="accent1">
                    <a:lumMod val="50000"/>
                  </a:schemeClr>
                </a:solidFill>
                <a:effectLst>
                  <a:outerShdw blurRad="38100" dist="19050" dir="2700000" algn="tl" rotWithShape="0">
                    <a:schemeClr val="dk1">
                      <a:alpha val="40000"/>
                    </a:schemeClr>
                  </a:outerShdw>
                </a:effectLst>
              </a:rPr>
              <a:t>لتساعده على التخلص من الماء الزائد لان الماء يدخل باستمرار إلى اجسامها بسبب الخاصية </a:t>
            </a:r>
            <a:r>
              <a:rPr lang="ar-SA" sz="4800" b="1" dirty="0" err="1">
                <a:ln w="0"/>
                <a:solidFill>
                  <a:schemeClr val="accent1">
                    <a:lumMod val="50000"/>
                  </a:schemeClr>
                </a:solidFill>
                <a:effectLst>
                  <a:outerShdw blurRad="38100" dist="19050" dir="2700000" algn="tl" rotWithShape="0">
                    <a:schemeClr val="dk1">
                      <a:alpha val="40000"/>
                    </a:schemeClr>
                  </a:outerShdw>
                </a:effectLst>
              </a:rPr>
              <a:t>الاسموزية</a:t>
            </a:r>
            <a:r>
              <a:rPr lang="ar-SA" sz="4800" b="1" dirty="0">
                <a:ln w="0"/>
                <a:solidFill>
                  <a:schemeClr val="accent1">
                    <a:lumMod val="50000"/>
                  </a:schemeClr>
                </a:solidFill>
                <a:effectLst>
                  <a:outerShdw blurRad="38100" dist="19050" dir="2700000" algn="tl" rotWithShape="0">
                    <a:schemeClr val="dk1">
                      <a:alpha val="40000"/>
                    </a:schemeClr>
                  </a:outerShdw>
                </a:effectLst>
              </a:rPr>
              <a:t> </a:t>
            </a:r>
            <a:endParaRPr lang="ar-SA" sz="4800" b="1" cap="none" spc="0" dirty="0">
              <a:ln w="0"/>
              <a:solidFill>
                <a:schemeClr val="accent1">
                  <a:lumMod val="50000"/>
                </a:schemeClr>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372986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stretch>
            <a:fillRect/>
          </a:stretch>
        </p:blipFill>
        <p:spPr>
          <a:xfrm>
            <a:off x="368490" y="136478"/>
            <a:ext cx="11614243" cy="6721521"/>
          </a:xfrm>
          <a:prstGeom prst="rect">
            <a:avLst/>
          </a:prstGeom>
        </p:spPr>
      </p:pic>
    </p:spTree>
    <p:extLst>
      <p:ext uri="{BB962C8B-B14F-4D97-AF65-F5344CB8AC3E}">
        <p14:creationId xmlns:p14="http://schemas.microsoft.com/office/powerpoint/2010/main" val="39894075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التكاثر الجنسي واللاجنسي في البرامسيوم">
            <a:hlinkClick r:id="" action="ppaction://media"/>
          </p:cNvPr>
          <p:cNvPicPr>
            <a:picLocks noChangeAspect="1"/>
          </p:cNvPicPr>
          <p:nvPr>
            <a:videoFile r:link="rId1"/>
            <p:extLst>
              <p:ext uri="{DAA4B4D4-6D71-4841-9C94-3DE7FCFB9230}">
                <p14:media xmlns:p14="http://schemas.microsoft.com/office/powerpoint/2010/main" r:embed="rId2">
                  <p14:trim st="67390" end="158751.6666"/>
                </p14:media>
              </p:ext>
            </p:extLst>
          </p:nvPr>
        </p:nvPicPr>
        <p:blipFill>
          <a:blip r:embed="rId4"/>
          <a:stretch>
            <a:fillRect/>
          </a:stretch>
        </p:blipFill>
        <p:spPr>
          <a:xfrm>
            <a:off x="-1" y="0"/>
            <a:ext cx="11607225" cy="6858000"/>
          </a:xfrm>
          <a:prstGeom prst="rect">
            <a:avLst/>
          </a:prstGeom>
        </p:spPr>
      </p:pic>
      <p:sp>
        <p:nvSpPr>
          <p:cNvPr id="3" name="مستطيل 2">
            <a:extLst>
              <a:ext uri="{FF2B5EF4-FFF2-40B4-BE49-F238E27FC236}">
                <a16:creationId xmlns:a16="http://schemas.microsoft.com/office/drawing/2014/main" id="{E6BB7847-4971-42F8-9985-3F11679556FC}"/>
              </a:ext>
            </a:extLst>
          </p:cNvPr>
          <p:cNvSpPr/>
          <p:nvPr/>
        </p:nvSpPr>
        <p:spPr>
          <a:xfrm rot="5400000">
            <a:off x="8607685" y="3136612"/>
            <a:ext cx="6583855" cy="584775"/>
          </a:xfrm>
          <a:prstGeom prst="rect">
            <a:avLst/>
          </a:prstGeom>
          <a:noFill/>
        </p:spPr>
        <p:txBody>
          <a:bodyPr wrap="none" lIns="91440" tIns="45720" rIns="91440" bIns="45720">
            <a:spAutoFit/>
          </a:bodyPr>
          <a:lstStyle/>
          <a:p>
            <a:pPr algn="ctr"/>
            <a:r>
              <a:rPr lang="ar-SA" sz="3200" dirty="0">
                <a:ln w="0"/>
                <a:effectLst>
                  <a:outerShdw blurRad="38100" dist="19050" dir="2700000" algn="tl" rotWithShape="0">
                    <a:schemeClr val="dk1">
                      <a:alpha val="40000"/>
                    </a:schemeClr>
                  </a:outerShdw>
                </a:effectLst>
              </a:rPr>
              <a:t>انقر هنا لمشاهدة التكاثر </a:t>
            </a:r>
            <a:r>
              <a:rPr lang="ar-SA" sz="3200" dirty="0" err="1">
                <a:ln w="0"/>
                <a:effectLst>
                  <a:outerShdw blurRad="38100" dist="19050" dir="2700000" algn="tl" rotWithShape="0">
                    <a:schemeClr val="dk1">
                      <a:alpha val="40000"/>
                    </a:schemeClr>
                  </a:outerShdw>
                </a:effectLst>
              </a:rPr>
              <a:t>اللاجنسي</a:t>
            </a:r>
            <a:r>
              <a:rPr lang="ar-SA" sz="3200" dirty="0">
                <a:ln w="0"/>
                <a:effectLst>
                  <a:outerShdw blurRad="38100" dist="19050" dir="2700000" algn="tl" rotWithShape="0">
                    <a:schemeClr val="dk1">
                      <a:alpha val="40000"/>
                    </a:schemeClr>
                  </a:outerShdw>
                </a:effectLst>
              </a:rPr>
              <a:t> في </a:t>
            </a:r>
            <a:r>
              <a:rPr lang="ar-SA" sz="3200" dirty="0" err="1">
                <a:ln w="0"/>
                <a:effectLst>
                  <a:outerShdw blurRad="38100" dist="19050" dir="2700000" algn="tl" rotWithShape="0">
                    <a:schemeClr val="dk1">
                      <a:alpha val="40000"/>
                    </a:schemeClr>
                  </a:outerShdw>
                </a:effectLst>
              </a:rPr>
              <a:t>البرامسيوم</a:t>
            </a:r>
            <a:r>
              <a:rPr lang="ar-SA" sz="3200" dirty="0">
                <a:ln w="0"/>
                <a:effectLst>
                  <a:outerShdw blurRad="38100" dist="19050" dir="2700000" algn="tl" rotWithShape="0">
                    <a:schemeClr val="dk1">
                      <a:alpha val="40000"/>
                    </a:schemeClr>
                  </a:outerShdw>
                </a:effectLst>
              </a:rPr>
              <a:t> </a:t>
            </a:r>
            <a:endParaRPr lang="ar-SA" sz="32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987215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التكاثر الجنسي واللاجنسي في البرامسيوم">
            <a:hlinkClick r:id="" action="ppaction://media"/>
          </p:cNvPr>
          <p:cNvPicPr>
            <a:picLocks noChangeAspect="1"/>
          </p:cNvPicPr>
          <p:nvPr>
            <a:videoFile r:link="rId1"/>
            <p:extLst>
              <p:ext uri="{DAA4B4D4-6D71-4841-9C94-3DE7FCFB9230}">
                <p14:media xmlns:p14="http://schemas.microsoft.com/office/powerpoint/2010/main" r:embed="rId2">
                  <p14:trim st="96820" end="53357.6666"/>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026007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812345" y="139725"/>
            <a:ext cx="8117412" cy="1938992"/>
          </a:xfrm>
          <a:prstGeom prst="rect">
            <a:avLst/>
          </a:prstGeom>
          <a:noFill/>
          <a:ln w="38100">
            <a:solidFill>
              <a:srgbClr val="FF0000"/>
            </a:solidFill>
          </a:ln>
        </p:spPr>
        <p:txBody>
          <a:bodyPr wrap="square" lIns="91440" tIns="45720" rIns="91440" bIns="45720">
            <a:spAutoFit/>
          </a:bodyPr>
          <a:lstStyle/>
          <a:p>
            <a:pPr algn="ctr"/>
            <a:r>
              <a:rPr lang="ar-SA" sz="6000" b="1" dirty="0">
                <a:ln w="0">
                  <a:solidFill>
                    <a:schemeClr val="tx1"/>
                  </a:solidFill>
                </a:ln>
                <a:solidFill>
                  <a:srgbClr val="FF0000"/>
                </a:solidFill>
                <a:effectLst>
                  <a:outerShdw blurRad="38100" dist="19050" dir="2700000" algn="tl" rotWithShape="0">
                    <a:schemeClr val="dk1">
                      <a:alpha val="40000"/>
                    </a:schemeClr>
                  </a:outerShdw>
                </a:effectLst>
                <a:latin typeface="AlHor" panose="02060603050605020204" pitchFamily="18" charset="-78"/>
                <a:cs typeface="Akhbar MT" pitchFamily="2" charset="-78"/>
              </a:rPr>
              <a:t>فسري</a:t>
            </a:r>
            <a:r>
              <a:rPr lang="ar-SA" sz="6000" b="1" dirty="0">
                <a:ln w="0"/>
                <a:solidFill>
                  <a:srgbClr val="FF0000"/>
                </a:solidFill>
                <a:effectLst>
                  <a:outerShdw blurRad="38100" dist="19050" dir="2700000" algn="tl" rotWithShape="0">
                    <a:schemeClr val="dk1">
                      <a:alpha val="40000"/>
                    </a:schemeClr>
                  </a:outerShdw>
                </a:effectLst>
                <a:latin typeface="AlHor" panose="02060603050605020204" pitchFamily="18" charset="-78"/>
                <a:cs typeface="Akhbar MT" pitchFamily="2" charset="-78"/>
              </a:rPr>
              <a:t> </a:t>
            </a:r>
            <a:r>
              <a:rPr lang="ar-SA" sz="6000" b="1" dirty="0">
                <a:ln w="0">
                  <a:solidFill>
                    <a:schemeClr val="tx1"/>
                  </a:solidFill>
                </a:ln>
                <a:solidFill>
                  <a:srgbClr val="FF0000"/>
                </a:solidFill>
                <a:effectLst>
                  <a:outerShdw blurRad="38100" dist="19050" dir="2700000" algn="tl" rotWithShape="0">
                    <a:schemeClr val="dk1">
                      <a:alpha val="40000"/>
                    </a:schemeClr>
                  </a:outerShdw>
                </a:effectLst>
                <a:latin typeface="AlHor" panose="02060603050605020204" pitchFamily="18" charset="-78"/>
                <a:cs typeface="Akhbar MT" pitchFamily="2" charset="-78"/>
              </a:rPr>
              <a:t>الهدف من وجود الجسر </a:t>
            </a:r>
            <a:r>
              <a:rPr lang="ar-SA" sz="6000" b="1" dirty="0" err="1">
                <a:ln w="0">
                  <a:solidFill>
                    <a:schemeClr val="tx1"/>
                  </a:solidFill>
                </a:ln>
                <a:solidFill>
                  <a:srgbClr val="FF0000"/>
                </a:solidFill>
                <a:effectLst>
                  <a:outerShdw blurRad="38100" dist="19050" dir="2700000" algn="tl" rotWithShape="0">
                    <a:schemeClr val="dk1">
                      <a:alpha val="40000"/>
                    </a:schemeClr>
                  </a:outerShdw>
                </a:effectLst>
                <a:latin typeface="AlHor" panose="02060603050605020204" pitchFamily="18" charset="-78"/>
                <a:cs typeface="Akhbar MT" pitchFamily="2" charset="-78"/>
              </a:rPr>
              <a:t>البروتوبلازمي</a:t>
            </a:r>
            <a:r>
              <a:rPr lang="ar-SA" sz="6000" b="1" dirty="0">
                <a:ln w="0">
                  <a:solidFill>
                    <a:schemeClr val="tx1"/>
                  </a:solidFill>
                </a:ln>
                <a:solidFill>
                  <a:srgbClr val="FF0000"/>
                </a:solidFill>
                <a:effectLst>
                  <a:outerShdw blurRad="38100" dist="19050" dir="2700000" algn="tl" rotWithShape="0">
                    <a:schemeClr val="dk1">
                      <a:alpha val="40000"/>
                    </a:schemeClr>
                  </a:outerShdw>
                </a:effectLst>
                <a:latin typeface="AlHor" panose="02060603050605020204" pitchFamily="18" charset="-78"/>
                <a:cs typeface="Akhbar MT" pitchFamily="2" charset="-78"/>
              </a:rPr>
              <a:t> في أثناء عملية الاقتران </a:t>
            </a:r>
            <a:endParaRPr lang="ar-SA" sz="6000" b="1" cap="none" spc="0" dirty="0">
              <a:ln w="0">
                <a:solidFill>
                  <a:schemeClr val="tx1"/>
                </a:solidFill>
              </a:ln>
              <a:solidFill>
                <a:srgbClr val="FF0000"/>
              </a:solidFill>
              <a:effectLst>
                <a:outerShdw blurRad="38100" dist="19050" dir="2700000" algn="tl" rotWithShape="0">
                  <a:schemeClr val="dk1">
                    <a:alpha val="40000"/>
                  </a:schemeClr>
                </a:outerShdw>
              </a:effectLst>
              <a:latin typeface="AlHor" panose="02060603050605020204" pitchFamily="18" charset="-78"/>
              <a:cs typeface="Akhbar MT" pitchFamily="2" charset="-78"/>
            </a:endParaRPr>
          </a:p>
        </p:txBody>
      </p:sp>
      <p:pic>
        <p:nvPicPr>
          <p:cNvPr id="3" name="صورة 2"/>
          <p:cNvPicPr>
            <a:picLocks noChangeAspect="1"/>
          </p:cNvPicPr>
          <p:nvPr/>
        </p:nvPicPr>
        <p:blipFill>
          <a:blip r:embed="rId2"/>
          <a:stretch>
            <a:fillRect/>
          </a:stretch>
        </p:blipFill>
        <p:spPr>
          <a:xfrm>
            <a:off x="422031" y="2166421"/>
            <a:ext cx="11507726" cy="3446586"/>
          </a:xfrm>
          <a:prstGeom prst="rect">
            <a:avLst/>
          </a:prstGeom>
        </p:spPr>
      </p:pic>
      <p:sp>
        <p:nvSpPr>
          <p:cNvPr id="4" name="مستطيل 3"/>
          <p:cNvSpPr/>
          <p:nvPr/>
        </p:nvSpPr>
        <p:spPr>
          <a:xfrm>
            <a:off x="732692" y="5613007"/>
            <a:ext cx="10886403" cy="1015663"/>
          </a:xfrm>
          <a:prstGeom prst="rect">
            <a:avLst/>
          </a:prstGeom>
          <a:noFill/>
          <a:ln w="38100">
            <a:solidFill>
              <a:srgbClr val="FF0000"/>
            </a:solidFill>
          </a:ln>
        </p:spPr>
        <p:txBody>
          <a:bodyPr wrap="square" lIns="91440" tIns="45720" rIns="91440" bIns="45720">
            <a:spAutoFit/>
          </a:bodyPr>
          <a:lstStyle/>
          <a:p>
            <a:pPr algn="ctr"/>
            <a:r>
              <a:rPr lang="ar-SA" sz="6000" b="1" dirty="0">
                <a:ln w="0">
                  <a:solidFill>
                    <a:schemeClr val="tx1"/>
                  </a:solidFill>
                </a:ln>
                <a:solidFill>
                  <a:srgbClr val="FF0000"/>
                </a:solidFill>
                <a:effectLst>
                  <a:outerShdw blurRad="38100" dist="19050" dir="2700000" algn="tl" rotWithShape="0">
                    <a:schemeClr val="dk1">
                      <a:alpha val="40000"/>
                    </a:schemeClr>
                  </a:outerShdw>
                </a:effectLst>
                <a:latin typeface="AlHor" panose="02060603050605020204" pitchFamily="18" charset="-78"/>
                <a:cs typeface="Akhbar MT" pitchFamily="2" charset="-78"/>
              </a:rPr>
              <a:t>ليتم تبادل المادة الوراثية بين الخليتين من خلالها </a:t>
            </a:r>
            <a:endParaRPr lang="ar-SA" sz="6000" b="1" cap="none" spc="0" dirty="0">
              <a:ln w="0">
                <a:solidFill>
                  <a:schemeClr val="tx1"/>
                </a:solidFill>
              </a:ln>
              <a:solidFill>
                <a:srgbClr val="00FF00"/>
              </a:solidFill>
              <a:effectLst>
                <a:outerShdw blurRad="38100" dist="19050" dir="2700000" algn="tl" rotWithShape="0">
                  <a:schemeClr val="dk1">
                    <a:alpha val="40000"/>
                  </a:schemeClr>
                </a:outerShdw>
              </a:effectLst>
              <a:latin typeface="AlHor" panose="02060603050605020204" pitchFamily="18" charset="-78"/>
              <a:cs typeface="Akhbar MT" pitchFamily="2" charset="-78"/>
            </a:endParaRPr>
          </a:p>
        </p:txBody>
      </p:sp>
      <p:pic>
        <p:nvPicPr>
          <p:cNvPr id="5" name="صورة 4"/>
          <p:cNvPicPr>
            <a:picLocks noChangeAspect="1"/>
          </p:cNvPicPr>
          <p:nvPr/>
        </p:nvPicPr>
        <p:blipFill>
          <a:blip r:embed="rId3" cstate="print">
            <a:extLst>
              <a:ext uri="{BEBA8EAE-BF5A-486C-A8C5-ECC9F3942E4B}">
                <a14:imgProps xmlns:a14="http://schemas.microsoft.com/office/drawing/2010/main">
                  <a14:imgLayer r:embed="rId4">
                    <a14:imgEffect>
                      <a14:backgroundRemoval t="0" b="95462" l="3385" r="96000"/>
                    </a14:imgEffect>
                  </a14:imgLayer>
                </a14:imgProps>
              </a:ext>
              <a:ext uri="{28A0092B-C50C-407E-A947-70E740481C1C}">
                <a14:useLocalDpi xmlns:a14="http://schemas.microsoft.com/office/drawing/2010/main" val="0"/>
              </a:ext>
            </a:extLst>
          </a:blip>
          <a:stretch>
            <a:fillRect/>
          </a:stretch>
        </p:blipFill>
        <p:spPr>
          <a:xfrm flipH="1">
            <a:off x="295422" y="-96856"/>
            <a:ext cx="3277772" cy="2305481"/>
          </a:xfrm>
          <a:prstGeom prst="rect">
            <a:avLst/>
          </a:prstGeom>
        </p:spPr>
      </p:pic>
      <p:sp>
        <p:nvSpPr>
          <p:cNvPr id="6" name="شكل بيضاوي 5"/>
          <p:cNvSpPr/>
          <p:nvPr/>
        </p:nvSpPr>
        <p:spPr>
          <a:xfrm>
            <a:off x="422031" y="139725"/>
            <a:ext cx="1322363" cy="63399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rPr>
              <a:t>قل لماذا ؟</a:t>
            </a:r>
          </a:p>
        </p:txBody>
      </p:sp>
    </p:spTree>
    <p:extLst>
      <p:ext uri="{BB962C8B-B14F-4D97-AF65-F5344CB8AC3E}">
        <p14:creationId xmlns:p14="http://schemas.microsoft.com/office/powerpoint/2010/main" val="420391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6492240" y="322606"/>
            <a:ext cx="5388280" cy="3785652"/>
          </a:xfrm>
          <a:prstGeom prst="rect">
            <a:avLst/>
          </a:prstGeom>
          <a:noFill/>
          <a:ln w="38100">
            <a:solidFill>
              <a:srgbClr val="FF0000"/>
            </a:solidFill>
          </a:ln>
        </p:spPr>
        <p:txBody>
          <a:bodyPr wrap="square" lIns="91440" tIns="45720" rIns="91440" bIns="45720">
            <a:spAutoFit/>
          </a:bodyPr>
          <a:lstStyle/>
          <a:p>
            <a:pPr algn="ctr"/>
            <a:r>
              <a:rPr lang="ar-SA" sz="6000" b="1" dirty="0">
                <a:ln w="0">
                  <a:solidFill>
                    <a:schemeClr val="tx1"/>
                  </a:solidFill>
                </a:ln>
                <a:solidFill>
                  <a:srgbClr val="0070C0"/>
                </a:solidFill>
                <a:effectLst>
                  <a:outerShdw blurRad="38100" dist="19050" dir="2700000" algn="tl" rotWithShape="0">
                    <a:schemeClr val="dk1">
                      <a:alpha val="40000"/>
                    </a:schemeClr>
                  </a:outerShdw>
                </a:effectLst>
                <a:latin typeface="AlHor" panose="02060603050605020204" pitchFamily="18" charset="-78"/>
                <a:cs typeface="Akhbar MT" pitchFamily="2" charset="-78"/>
              </a:rPr>
              <a:t>فسري</a:t>
            </a:r>
            <a:r>
              <a:rPr lang="ar-SA" sz="6000" b="1" dirty="0">
                <a:ln w="0"/>
                <a:solidFill>
                  <a:srgbClr val="FF0000"/>
                </a:solidFill>
                <a:effectLst>
                  <a:outerShdw blurRad="38100" dist="19050" dir="2700000" algn="tl" rotWithShape="0">
                    <a:schemeClr val="dk1">
                      <a:alpha val="40000"/>
                    </a:schemeClr>
                  </a:outerShdw>
                </a:effectLst>
                <a:latin typeface="AlHor" panose="02060603050605020204" pitchFamily="18" charset="-78"/>
                <a:cs typeface="Akhbar MT" pitchFamily="2" charset="-78"/>
              </a:rPr>
              <a:t> </a:t>
            </a:r>
          </a:p>
          <a:p>
            <a:pPr algn="ctr"/>
            <a:r>
              <a:rPr lang="ar-SA" sz="6000" b="1" dirty="0">
                <a:ln w="0">
                  <a:solidFill>
                    <a:schemeClr val="tx1"/>
                  </a:solidFill>
                </a:ln>
                <a:solidFill>
                  <a:srgbClr val="FF0000"/>
                </a:solidFill>
                <a:effectLst>
                  <a:outerShdw blurRad="38100" dist="19050" dir="2700000" algn="tl" rotWithShape="0">
                    <a:schemeClr val="dk1">
                      <a:alpha val="40000"/>
                    </a:schemeClr>
                  </a:outerShdw>
                </a:effectLst>
                <a:latin typeface="AlHor" panose="02060603050605020204" pitchFamily="18" charset="-78"/>
                <a:cs typeface="Akhbar MT" pitchFamily="2" charset="-78"/>
              </a:rPr>
              <a:t>تعد عملية الاقتران عملية جنسية ولكنها لا تعد تكاثرا جنسيا </a:t>
            </a:r>
            <a:endParaRPr lang="ar-SA" sz="6000" b="1" cap="none" spc="0" dirty="0">
              <a:ln w="0">
                <a:solidFill>
                  <a:schemeClr val="tx1"/>
                </a:solidFill>
              </a:ln>
              <a:solidFill>
                <a:srgbClr val="FF0000"/>
              </a:solidFill>
              <a:effectLst>
                <a:outerShdw blurRad="38100" dist="19050" dir="2700000" algn="tl" rotWithShape="0">
                  <a:schemeClr val="dk1">
                    <a:alpha val="40000"/>
                  </a:schemeClr>
                </a:outerShdw>
              </a:effectLst>
              <a:latin typeface="AlHor" panose="02060603050605020204" pitchFamily="18" charset="-78"/>
              <a:cs typeface="Akhbar MT" pitchFamily="2" charset="-78"/>
            </a:endParaRPr>
          </a:p>
        </p:txBody>
      </p:sp>
      <p:sp>
        <p:nvSpPr>
          <p:cNvPr id="4" name="مستطيل 3"/>
          <p:cNvSpPr/>
          <p:nvPr/>
        </p:nvSpPr>
        <p:spPr>
          <a:xfrm>
            <a:off x="6590714" y="4413958"/>
            <a:ext cx="5289806" cy="1938992"/>
          </a:xfrm>
          <a:prstGeom prst="rect">
            <a:avLst/>
          </a:prstGeom>
          <a:noFill/>
          <a:ln w="38100">
            <a:solidFill>
              <a:srgbClr val="FF0000"/>
            </a:solidFill>
          </a:ln>
        </p:spPr>
        <p:txBody>
          <a:bodyPr wrap="square" lIns="91440" tIns="45720" rIns="91440" bIns="45720">
            <a:spAutoFit/>
          </a:bodyPr>
          <a:lstStyle/>
          <a:p>
            <a:pPr algn="ctr"/>
            <a:r>
              <a:rPr lang="ar-SA" sz="6000" b="1" dirty="0">
                <a:ln w="0">
                  <a:solidFill>
                    <a:schemeClr val="tx1"/>
                  </a:solidFill>
                </a:ln>
                <a:solidFill>
                  <a:srgbClr val="0070C0"/>
                </a:solidFill>
                <a:effectLst>
                  <a:outerShdw blurRad="38100" dist="19050" dir="2700000" algn="tl" rotWithShape="0">
                    <a:schemeClr val="dk1">
                      <a:alpha val="40000"/>
                    </a:schemeClr>
                  </a:outerShdw>
                </a:effectLst>
                <a:latin typeface="AlHor" panose="02060603050605020204" pitchFamily="18" charset="-78"/>
                <a:cs typeface="Akhbar MT" pitchFamily="2" charset="-78"/>
              </a:rPr>
              <a:t>لأنه لا يكون مخلوقات </a:t>
            </a:r>
          </a:p>
          <a:p>
            <a:pPr algn="ctr"/>
            <a:r>
              <a:rPr lang="ar-SA" sz="6000" b="1" cap="none" spc="0" dirty="0">
                <a:ln w="0">
                  <a:solidFill>
                    <a:schemeClr val="tx1"/>
                  </a:solidFill>
                </a:ln>
                <a:solidFill>
                  <a:srgbClr val="0070C0"/>
                </a:solidFill>
                <a:effectLst>
                  <a:outerShdw blurRad="38100" dist="19050" dir="2700000" algn="tl" rotWithShape="0">
                    <a:schemeClr val="dk1">
                      <a:alpha val="40000"/>
                    </a:schemeClr>
                  </a:outerShdw>
                </a:effectLst>
                <a:latin typeface="AlHor" panose="02060603050605020204" pitchFamily="18" charset="-78"/>
                <a:cs typeface="Akhbar MT" pitchFamily="2" charset="-78"/>
              </a:rPr>
              <a:t>جديدة </a:t>
            </a:r>
          </a:p>
        </p:txBody>
      </p:sp>
      <p:pic>
        <p:nvPicPr>
          <p:cNvPr id="6146" name="Picture 2" descr="نتيجة بحث الصور عن ‪Visualizing Paramecia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39151" y="322606"/>
            <a:ext cx="5795889" cy="6359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87592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نتيجة بحث الصور عن ‪Comparison clip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024" y="491318"/>
            <a:ext cx="3480179" cy="6005015"/>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p:cNvSpPr/>
          <p:nvPr/>
        </p:nvSpPr>
        <p:spPr>
          <a:xfrm>
            <a:off x="4594407" y="756398"/>
            <a:ext cx="6521337" cy="1015663"/>
          </a:xfrm>
          <a:prstGeom prst="rect">
            <a:avLst/>
          </a:prstGeom>
          <a:solidFill>
            <a:srgbClr val="FF5D5B"/>
          </a:solidFill>
        </p:spPr>
        <p:txBody>
          <a:bodyPr wrap="square" lIns="91440" tIns="45720" rIns="91440" bIns="45720">
            <a:spAutoFit/>
          </a:bodyPr>
          <a:lstStyle/>
          <a:p>
            <a:pPr algn="ctr"/>
            <a:r>
              <a:rPr lang="ar-SA" sz="6000" dirty="0">
                <a:ln w="0"/>
                <a:solidFill>
                  <a:schemeClr val="bg1"/>
                </a:solidFill>
                <a:effectLst>
                  <a:outerShdw blurRad="50800" dist="76200" dir="5400000" algn="t" rotWithShape="0">
                    <a:prstClr val="black">
                      <a:alpha val="40000"/>
                    </a:prstClr>
                  </a:outerShdw>
                </a:effectLst>
                <a:cs typeface="Mudir MT" pitchFamily="2" charset="-78"/>
              </a:rPr>
              <a:t>استراتيجية أرسلي سؤالا</a:t>
            </a:r>
          </a:p>
        </p:txBody>
      </p:sp>
      <p:sp>
        <p:nvSpPr>
          <p:cNvPr id="4" name="مستطيل 3"/>
          <p:cNvSpPr/>
          <p:nvPr/>
        </p:nvSpPr>
        <p:spPr>
          <a:xfrm>
            <a:off x="4408226" y="2410051"/>
            <a:ext cx="6893701" cy="3785652"/>
          </a:xfrm>
          <a:prstGeom prst="rect">
            <a:avLst/>
          </a:prstGeom>
          <a:solidFill>
            <a:srgbClr val="FF5D5B"/>
          </a:solidFill>
        </p:spPr>
        <p:txBody>
          <a:bodyPr wrap="square" lIns="91440" tIns="45720" rIns="91440" bIns="45720">
            <a:spAutoFit/>
          </a:bodyPr>
          <a:lstStyle/>
          <a:p>
            <a:pPr algn="ctr"/>
            <a:r>
              <a:rPr lang="ar-SA" sz="6000" b="0" cap="none" spc="0" dirty="0">
                <a:ln w="0"/>
                <a:solidFill>
                  <a:schemeClr val="bg1"/>
                </a:solidFill>
                <a:effectLst>
                  <a:outerShdw blurRad="50800" dist="76200" dir="5400000" algn="t" rotWithShape="0">
                    <a:prstClr val="black">
                      <a:alpha val="40000"/>
                    </a:prstClr>
                  </a:outerShdw>
                </a:effectLst>
                <a:cs typeface="Mudir MT" pitchFamily="2" charset="-78"/>
              </a:rPr>
              <a:t>أطرحي على زميلاتكـِ في الصف سؤالا تكون إجابته أحدى مصطلحات مفاهيم درسنا اليوم </a:t>
            </a:r>
          </a:p>
        </p:txBody>
      </p:sp>
      <p:sp>
        <p:nvSpPr>
          <p:cNvPr id="3" name="مستطيل 2"/>
          <p:cNvSpPr/>
          <p:nvPr/>
        </p:nvSpPr>
        <p:spPr>
          <a:xfrm rot="9909128">
            <a:off x="1869529" y="2384178"/>
            <a:ext cx="1574470" cy="923330"/>
          </a:xfrm>
          <a:prstGeom prst="rect">
            <a:avLst/>
          </a:prstGeom>
          <a:noFill/>
        </p:spPr>
        <p:txBody>
          <a:bodyPr wrap="none" lIns="91440" tIns="45720" rIns="91440" bIns="45720">
            <a:spAutoFit/>
          </a:bodyPr>
          <a:lstStyle/>
          <a:p>
            <a:pPr algn="ctr"/>
            <a:r>
              <a:rPr lang="ar-SA"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سؤال </a:t>
            </a:r>
          </a:p>
        </p:txBody>
      </p:sp>
    </p:spTree>
    <p:extLst>
      <p:ext uri="{BB962C8B-B14F-4D97-AF65-F5344CB8AC3E}">
        <p14:creationId xmlns:p14="http://schemas.microsoft.com/office/powerpoint/2010/main" val="37884191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نتيجة بحث الصور عن ‪amoeba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p:cNvSpPr/>
          <p:nvPr/>
        </p:nvSpPr>
        <p:spPr>
          <a:xfrm>
            <a:off x="4129805" y="3019829"/>
            <a:ext cx="7952818" cy="3631763"/>
          </a:xfrm>
          <a:prstGeom prst="rect">
            <a:avLst/>
          </a:prstGeom>
          <a:noFill/>
        </p:spPr>
        <p:txBody>
          <a:bodyPr wrap="none" lIns="91440" tIns="45720" rIns="91440" bIns="45720">
            <a:spAutoFit/>
          </a:bodyPr>
          <a:lstStyle/>
          <a:p>
            <a:pPr algn="ctr"/>
            <a:r>
              <a:rPr lang="ar-SA" sz="11500" b="1" cap="none" spc="0" dirty="0">
                <a:ln w="0"/>
                <a:solidFill>
                  <a:schemeClr val="bg1"/>
                </a:solidFill>
                <a:effectLst>
                  <a:outerShdw blurRad="38100" dist="19050" dir="2700000" algn="tl" rotWithShape="0">
                    <a:schemeClr val="dk1">
                      <a:alpha val="40000"/>
                    </a:schemeClr>
                  </a:outerShdw>
                </a:effectLst>
                <a:cs typeface="Mudir MT" pitchFamily="2" charset="-78"/>
              </a:rPr>
              <a:t>اللحميات </a:t>
            </a:r>
          </a:p>
          <a:p>
            <a:pPr algn="ctr"/>
            <a:r>
              <a:rPr lang="ar-SA" sz="11500" b="1" cap="none" spc="0" dirty="0">
                <a:ln w="0"/>
                <a:solidFill>
                  <a:schemeClr val="bg1"/>
                </a:solidFill>
                <a:effectLst>
                  <a:outerShdw blurRad="38100" dist="19050" dir="2700000" algn="tl" rotWithShape="0">
                    <a:schemeClr val="dk1">
                      <a:alpha val="40000"/>
                    </a:schemeClr>
                  </a:outerShdw>
                </a:effectLst>
                <a:cs typeface="Mudir MT" pitchFamily="2" charset="-78"/>
              </a:rPr>
              <a:t>جذريات القدم </a:t>
            </a:r>
          </a:p>
        </p:txBody>
      </p:sp>
    </p:spTree>
    <p:extLst>
      <p:ext uri="{BB962C8B-B14F-4D97-AF65-F5344CB8AC3E}">
        <p14:creationId xmlns:p14="http://schemas.microsoft.com/office/powerpoint/2010/main" val="19623797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نتيجة بحث الصور عن ‪amoeba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2"/>
          <p:cNvSpPr/>
          <p:nvPr/>
        </p:nvSpPr>
        <p:spPr>
          <a:xfrm>
            <a:off x="1406769" y="647733"/>
            <a:ext cx="9597280" cy="5078313"/>
          </a:xfrm>
          <a:prstGeom prst="rect">
            <a:avLst/>
          </a:prstGeom>
          <a:noFill/>
        </p:spPr>
        <p:txBody>
          <a:bodyPr wrap="square" lIns="91440" tIns="45720" rIns="91440" bIns="45720">
            <a:spAutoFit/>
          </a:bodyPr>
          <a:lstStyle/>
          <a:p>
            <a:pPr algn="ctr"/>
            <a:r>
              <a:rPr lang="ar-SA" sz="5400" b="1" cap="none" spc="0" dirty="0">
                <a:ln w="0"/>
                <a:solidFill>
                  <a:schemeClr val="bg1"/>
                </a:solidFill>
                <a:effectLst>
                  <a:outerShdw blurRad="38100" dist="19050" dir="2700000" algn="tl" rotWithShape="0">
                    <a:schemeClr val="dk1">
                      <a:alpha val="40000"/>
                    </a:schemeClr>
                  </a:outerShdw>
                </a:effectLst>
              </a:rPr>
              <a:t>تعيش معظم اللحميات في المياه الماحة والقليل تعيش في المياه العذبة والجداول وقاع البرك الطينية وعلى أوراق الأشجار الرطبة والبعض منها يعيش متطفل داخل الكائن العائل وتمثل الاميبا معظم اللحميات التي يعرفها الانسان </a:t>
            </a:r>
          </a:p>
        </p:txBody>
      </p:sp>
    </p:spTree>
    <p:extLst>
      <p:ext uri="{BB962C8B-B14F-4D97-AF65-F5344CB8AC3E}">
        <p14:creationId xmlns:p14="http://schemas.microsoft.com/office/powerpoint/2010/main" val="3851950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صورة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79185">
            <a:off x="6004813" y="4610611"/>
            <a:ext cx="1889549" cy="1835465"/>
          </a:xfrm>
          <a:prstGeom prst="rect">
            <a:avLst/>
          </a:prstGeom>
        </p:spPr>
      </p:pic>
      <p:pic>
        <p:nvPicPr>
          <p:cNvPr id="9" name="صورة 8"/>
          <p:cNvPicPr>
            <a:picLocks noChangeAspect="1"/>
          </p:cNvPicPr>
          <p:nvPr/>
        </p:nvPicPr>
        <p:blipFill rotWithShape="1">
          <a:blip r:embed="rId3" cstate="print">
            <a:extLst>
              <a:ext uri="{28A0092B-C50C-407E-A947-70E740481C1C}">
                <a14:useLocalDpi xmlns:a14="http://schemas.microsoft.com/office/drawing/2010/main" val="0"/>
              </a:ext>
            </a:extLst>
          </a:blip>
          <a:srcRect l="2067" t="32530" r="71594" b="9016"/>
          <a:stretch/>
        </p:blipFill>
        <p:spPr>
          <a:xfrm rot="1604108">
            <a:off x="8469752" y="4255978"/>
            <a:ext cx="1213729" cy="2367431"/>
          </a:xfrm>
          <a:prstGeom prst="rect">
            <a:avLst/>
          </a:prstGeom>
        </p:spPr>
      </p:pic>
      <p:pic>
        <p:nvPicPr>
          <p:cNvPr id="16" name="صورة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796157">
            <a:off x="295993" y="3166946"/>
            <a:ext cx="2423554" cy="2142638"/>
          </a:xfrm>
          <a:prstGeom prst="rect">
            <a:avLst/>
          </a:prstGeom>
        </p:spPr>
      </p:pic>
      <p:pic>
        <p:nvPicPr>
          <p:cNvPr id="4" name="صورة 3"/>
          <p:cNvPicPr>
            <a:picLocks noChangeAspect="1"/>
          </p:cNvPicPr>
          <p:nvPr/>
        </p:nvPicPr>
        <p:blipFill rotWithShape="1">
          <a:blip r:embed="rId3" cstate="print">
            <a:extLst>
              <a:ext uri="{28A0092B-C50C-407E-A947-70E740481C1C}">
                <a14:useLocalDpi xmlns:a14="http://schemas.microsoft.com/office/drawing/2010/main" val="0"/>
              </a:ext>
            </a:extLst>
          </a:blip>
          <a:srcRect l="67073" t="43910" r="5468" b="10568"/>
          <a:stretch/>
        </p:blipFill>
        <p:spPr>
          <a:xfrm>
            <a:off x="4271274" y="204716"/>
            <a:ext cx="1135153" cy="1767495"/>
          </a:xfrm>
          <a:prstGeom prst="rect">
            <a:avLst/>
          </a:prstGeom>
        </p:spPr>
      </p:pic>
      <p:pic>
        <p:nvPicPr>
          <p:cNvPr id="5" name="صورة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5672" y="23290"/>
            <a:ext cx="2260426" cy="2133216"/>
          </a:xfrm>
          <a:prstGeom prst="rect">
            <a:avLst/>
          </a:prstGeom>
        </p:spPr>
      </p:pic>
      <p:sp>
        <p:nvSpPr>
          <p:cNvPr id="7" name="مستطيل 6"/>
          <p:cNvSpPr/>
          <p:nvPr/>
        </p:nvSpPr>
        <p:spPr>
          <a:xfrm>
            <a:off x="2614752" y="2245716"/>
            <a:ext cx="6930103" cy="2246769"/>
          </a:xfrm>
          <a:prstGeom prst="rect">
            <a:avLst/>
          </a:prstGeom>
          <a:noFill/>
          <a:ln w="57150">
            <a:solidFill>
              <a:srgbClr val="00FFFF"/>
            </a:solidFill>
          </a:ln>
        </p:spPr>
        <p:txBody>
          <a:bodyPr wrap="none" lIns="91440" tIns="45720" rIns="91440" bIns="45720">
            <a:spAutoFit/>
          </a:bodyPr>
          <a:lstStyle/>
          <a:p>
            <a:pPr algn="ctr"/>
            <a:r>
              <a:rPr lang="ar-SA" sz="1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ldhabi" panose="01000000000000000000" pitchFamily="2" charset="-78"/>
                <a:cs typeface="Aldhabi" panose="01000000000000000000" pitchFamily="2" charset="-78"/>
              </a:rPr>
              <a:t>تنوع الطلائعيات </a:t>
            </a:r>
          </a:p>
        </p:txBody>
      </p:sp>
      <p:pic>
        <p:nvPicPr>
          <p:cNvPr id="8" name="صورة 7"/>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077" b="34872" l="3889" r="41667"/>
                    </a14:imgEffect>
                  </a14:imgLayer>
                </a14:imgProps>
              </a:ext>
              <a:ext uri="{28A0092B-C50C-407E-A947-70E740481C1C}">
                <a14:useLocalDpi xmlns:a14="http://schemas.microsoft.com/office/drawing/2010/main" val="0"/>
              </a:ext>
            </a:extLst>
          </a:blip>
          <a:srcRect l="-1" t="1" r="58892" b="66379"/>
          <a:stretch/>
        </p:blipFill>
        <p:spPr>
          <a:xfrm rot="20861038">
            <a:off x="4356067" y="4209057"/>
            <a:ext cx="1621672" cy="1827138"/>
          </a:xfrm>
          <a:prstGeom prst="rect">
            <a:avLst/>
          </a:prstGeom>
        </p:spPr>
      </p:pic>
      <p:pic>
        <p:nvPicPr>
          <p:cNvPr id="10" name="صورة 9"/>
          <p:cNvPicPr>
            <a:picLocks noChangeAspect="1"/>
          </p:cNvPicPr>
          <p:nvPr/>
        </p:nvPicPr>
        <p:blipFill rotWithShape="1">
          <a:blip r:embed="rId3" cstate="print">
            <a:extLst>
              <a:ext uri="{28A0092B-C50C-407E-A947-70E740481C1C}">
                <a14:useLocalDpi xmlns:a14="http://schemas.microsoft.com/office/drawing/2010/main" val="0"/>
              </a:ext>
            </a:extLst>
          </a:blip>
          <a:srcRect l="26164" t="31496" r="31807" b="31777"/>
          <a:stretch/>
        </p:blipFill>
        <p:spPr>
          <a:xfrm>
            <a:off x="2614752" y="517229"/>
            <a:ext cx="1495612" cy="1415846"/>
          </a:xfrm>
          <a:prstGeom prst="rect">
            <a:avLst/>
          </a:prstGeom>
        </p:spPr>
      </p:pic>
      <p:pic>
        <p:nvPicPr>
          <p:cNvPr id="11" name="صورة 10"/>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0" b="38462" l="52778" r="90556"/>
                    </a14:imgEffect>
                  </a14:imgLayer>
                </a14:imgProps>
              </a:ext>
              <a:ext uri="{28A0092B-C50C-407E-A947-70E740481C1C}">
                <a14:useLocalDpi xmlns:a14="http://schemas.microsoft.com/office/drawing/2010/main" val="0"/>
              </a:ext>
            </a:extLst>
          </a:blip>
          <a:srcRect l="51942" t="2009" r="9390" b="62816"/>
          <a:stretch/>
        </p:blipFill>
        <p:spPr>
          <a:xfrm>
            <a:off x="8202304" y="367301"/>
            <a:ext cx="1403670" cy="1604910"/>
          </a:xfrm>
          <a:prstGeom prst="rect">
            <a:avLst/>
          </a:prstGeom>
        </p:spPr>
      </p:pic>
      <p:pic>
        <p:nvPicPr>
          <p:cNvPr id="13" name="صورة 12"/>
          <p:cNvPicPr>
            <a:picLocks noChangeAspect="1"/>
          </p:cNvPicPr>
          <p:nvPr/>
        </p:nvPicPr>
        <p:blipFill rotWithShape="1">
          <a:blip r:embed="rId3" cstate="print">
            <a:extLst>
              <a:ext uri="{28A0092B-C50C-407E-A947-70E740481C1C}">
                <a14:useLocalDpi xmlns:a14="http://schemas.microsoft.com/office/drawing/2010/main" val="0"/>
              </a:ext>
            </a:extLst>
          </a:blip>
          <a:srcRect l="26164" t="31496" r="31807" b="31777"/>
          <a:stretch/>
        </p:blipFill>
        <p:spPr>
          <a:xfrm>
            <a:off x="10220250" y="4817660"/>
            <a:ext cx="1517594" cy="1436655"/>
          </a:xfrm>
          <a:prstGeom prst="rect">
            <a:avLst/>
          </a:prstGeom>
        </p:spPr>
      </p:pic>
      <p:pic>
        <p:nvPicPr>
          <p:cNvPr id="14" name="صورة 13"/>
          <p:cNvPicPr>
            <a:picLocks noChangeAspect="1"/>
          </p:cNvPicPr>
          <p:nvPr/>
        </p:nvPicPr>
        <p:blipFill rotWithShape="1">
          <a:blip r:embed="rId7" cstate="print">
            <a:extLst>
              <a:ext uri="{BEBA8EAE-BF5A-486C-A8C5-ECC9F3942E4B}">
                <a14:imgProps xmlns:a14="http://schemas.microsoft.com/office/drawing/2010/main">
                  <a14:imgLayer r:embed="rId5">
                    <a14:imgEffect>
                      <a14:backgroundRemoval t="1026" b="35385" l="48889" r="87778"/>
                    </a14:imgEffect>
                  </a14:imgLayer>
                </a14:imgProps>
              </a:ext>
              <a:ext uri="{28A0092B-C50C-407E-A947-70E740481C1C}">
                <a14:useLocalDpi xmlns:a14="http://schemas.microsoft.com/office/drawing/2010/main" val="0"/>
              </a:ext>
            </a:extLst>
          </a:blip>
          <a:srcRect l="51942" t="2009" r="9390" b="62816"/>
          <a:stretch/>
        </p:blipFill>
        <p:spPr>
          <a:xfrm>
            <a:off x="1303695" y="1437859"/>
            <a:ext cx="1604135" cy="1580887"/>
          </a:xfrm>
          <a:prstGeom prst="rect">
            <a:avLst/>
          </a:prstGeom>
        </p:spPr>
      </p:pic>
      <p:pic>
        <p:nvPicPr>
          <p:cNvPr id="15" name="صورة 14"/>
          <p:cNvPicPr>
            <a:picLocks noChangeAspect="1"/>
          </p:cNvPicPr>
          <p:nvPr/>
        </p:nvPicPr>
        <p:blipFill rotWithShape="1">
          <a:blip r:embed="rId8" cstate="print">
            <a:extLst>
              <a:ext uri="{BEBA8EAE-BF5A-486C-A8C5-ECC9F3942E4B}">
                <a14:imgProps xmlns:a14="http://schemas.microsoft.com/office/drawing/2010/main">
                  <a14:imgLayer r:embed="rId5">
                    <a14:imgEffect>
                      <a14:backgroundRemoval t="3077" b="32821" l="3889" r="41111"/>
                    </a14:imgEffect>
                  </a14:imgLayer>
                </a14:imgProps>
              </a:ext>
              <a:ext uri="{28A0092B-C50C-407E-A947-70E740481C1C}">
                <a14:useLocalDpi xmlns:a14="http://schemas.microsoft.com/office/drawing/2010/main" val="0"/>
              </a:ext>
            </a:extLst>
          </a:blip>
          <a:srcRect l="-1" t="1" r="58892" b="66379"/>
          <a:stretch/>
        </p:blipFill>
        <p:spPr>
          <a:xfrm>
            <a:off x="86789" y="204716"/>
            <a:ext cx="1489095" cy="1767495"/>
          </a:xfrm>
          <a:prstGeom prst="rect">
            <a:avLst/>
          </a:prstGeom>
        </p:spPr>
      </p:pic>
      <p:pic>
        <p:nvPicPr>
          <p:cNvPr id="17" name="صورة 16"/>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2051" b="38462" l="48889" r="90556"/>
                    </a14:imgEffect>
                  </a14:imgLayer>
                </a14:imgProps>
              </a:ext>
              <a:ext uri="{28A0092B-C50C-407E-A947-70E740481C1C}">
                <a14:useLocalDpi xmlns:a14="http://schemas.microsoft.com/office/drawing/2010/main" val="0"/>
              </a:ext>
            </a:extLst>
          </a:blip>
          <a:srcRect l="51942" t="2009" r="9390" b="62816"/>
          <a:stretch/>
        </p:blipFill>
        <p:spPr>
          <a:xfrm>
            <a:off x="3039511" y="4975352"/>
            <a:ext cx="1616538" cy="1593110"/>
          </a:xfrm>
          <a:prstGeom prst="rect">
            <a:avLst/>
          </a:prstGeom>
        </p:spPr>
      </p:pic>
      <p:pic>
        <p:nvPicPr>
          <p:cNvPr id="18" name="صورة 17"/>
          <p:cNvPicPr>
            <a:picLocks noChangeAspect="1"/>
          </p:cNvPicPr>
          <p:nvPr/>
        </p:nvPicPr>
        <p:blipFill rotWithShape="1">
          <a:blip r:embed="rId3" cstate="print">
            <a:extLst>
              <a:ext uri="{28A0092B-C50C-407E-A947-70E740481C1C}">
                <a14:useLocalDpi xmlns:a14="http://schemas.microsoft.com/office/drawing/2010/main" val="0"/>
              </a:ext>
            </a:extLst>
          </a:blip>
          <a:srcRect l="67073" t="43910" r="5468" b="10568"/>
          <a:stretch/>
        </p:blipFill>
        <p:spPr>
          <a:xfrm>
            <a:off x="10602964" y="2245716"/>
            <a:ext cx="1250589" cy="1928638"/>
          </a:xfrm>
          <a:prstGeom prst="rect">
            <a:avLst/>
          </a:prstGeom>
        </p:spPr>
      </p:pic>
      <p:pic>
        <p:nvPicPr>
          <p:cNvPr id="20" name="صورة 19"/>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077" b="34359" l="3889" r="41111"/>
                    </a14:imgEffect>
                  </a14:imgLayer>
                </a14:imgProps>
              </a:ext>
              <a:ext uri="{28A0092B-C50C-407E-A947-70E740481C1C}">
                <a14:useLocalDpi xmlns:a14="http://schemas.microsoft.com/office/drawing/2010/main" val="0"/>
              </a:ext>
            </a:extLst>
          </a:blip>
          <a:srcRect l="-1" t="1" r="58892" b="66379"/>
          <a:stretch/>
        </p:blipFill>
        <p:spPr>
          <a:xfrm>
            <a:off x="9520603" y="1661642"/>
            <a:ext cx="1393018" cy="1727259"/>
          </a:xfrm>
          <a:prstGeom prst="rect">
            <a:avLst/>
          </a:prstGeom>
        </p:spPr>
      </p:pic>
      <p:pic>
        <p:nvPicPr>
          <p:cNvPr id="21" name="صورة 20"/>
          <p:cNvPicPr>
            <a:picLocks noChangeAspect="1"/>
          </p:cNvPicPr>
          <p:nvPr/>
        </p:nvPicPr>
        <p:blipFill rotWithShape="1">
          <a:blip r:embed="rId9" cstate="print">
            <a:extLst>
              <a:ext uri="{BEBA8EAE-BF5A-486C-A8C5-ECC9F3942E4B}">
                <a14:imgProps xmlns:a14="http://schemas.microsoft.com/office/drawing/2010/main">
                  <a14:imgLayer r:embed="rId5">
                    <a14:imgEffect>
                      <a14:backgroundRemoval t="29744" b="67692" l="22778" r="68889"/>
                    </a14:imgEffect>
                  </a14:imgLayer>
                </a14:imgProps>
              </a:ext>
              <a:ext uri="{28A0092B-C50C-407E-A947-70E740481C1C}">
                <a14:useLocalDpi xmlns:a14="http://schemas.microsoft.com/office/drawing/2010/main" val="0"/>
              </a:ext>
            </a:extLst>
          </a:blip>
          <a:srcRect l="26164" t="31496" r="31807" b="31777"/>
          <a:stretch/>
        </p:blipFill>
        <p:spPr>
          <a:xfrm>
            <a:off x="10085696" y="346573"/>
            <a:ext cx="1655851" cy="1457641"/>
          </a:xfrm>
          <a:prstGeom prst="rect">
            <a:avLst/>
          </a:prstGeom>
        </p:spPr>
      </p:pic>
      <p:pic>
        <p:nvPicPr>
          <p:cNvPr id="23" name="صورة 22"/>
          <p:cNvPicPr>
            <a:picLocks noChangeAspect="1"/>
          </p:cNvPicPr>
          <p:nvPr/>
        </p:nvPicPr>
        <p:blipFill rotWithShape="1">
          <a:blip r:embed="rId10" cstate="print">
            <a:extLst>
              <a:ext uri="{BEBA8EAE-BF5A-486C-A8C5-ECC9F3942E4B}">
                <a14:imgProps xmlns:a14="http://schemas.microsoft.com/office/drawing/2010/main">
                  <a14:imgLayer r:embed="rId5">
                    <a14:imgEffect>
                      <a14:backgroundRemoval t="29744" b="67179" l="25000" r="71111"/>
                    </a14:imgEffect>
                  </a14:imgLayer>
                </a14:imgProps>
              </a:ext>
              <a:ext uri="{28A0092B-C50C-407E-A947-70E740481C1C}">
                <a14:useLocalDpi xmlns:a14="http://schemas.microsoft.com/office/drawing/2010/main" val="0"/>
              </a:ext>
            </a:extLst>
          </a:blip>
          <a:srcRect l="26164" t="31496" r="31807" b="31777"/>
          <a:stretch/>
        </p:blipFill>
        <p:spPr>
          <a:xfrm rot="20816315">
            <a:off x="1506766" y="4858230"/>
            <a:ext cx="1570850" cy="1756868"/>
          </a:xfrm>
          <a:prstGeom prst="rect">
            <a:avLst/>
          </a:prstGeom>
        </p:spPr>
      </p:pic>
    </p:spTree>
    <p:extLst>
      <p:ext uri="{BB962C8B-B14F-4D97-AF65-F5344CB8AC3E}">
        <p14:creationId xmlns:p14="http://schemas.microsoft.com/office/powerpoint/2010/main" val="25587284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نتيجة بحث الصور عن ‪Amiba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6517" y="1471950"/>
            <a:ext cx="5016927" cy="5188157"/>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p:cNvSpPr/>
          <p:nvPr/>
        </p:nvSpPr>
        <p:spPr>
          <a:xfrm>
            <a:off x="3902667" y="146238"/>
            <a:ext cx="7989687" cy="830997"/>
          </a:xfrm>
          <a:prstGeom prst="rect">
            <a:avLst/>
          </a:prstGeom>
          <a:noFill/>
          <a:ln w="38100">
            <a:solidFill>
              <a:srgbClr val="00FF00"/>
            </a:solidFill>
          </a:ln>
        </p:spPr>
        <p:txBody>
          <a:bodyPr wrap="none" lIns="91440" tIns="45720" rIns="91440" bIns="45720">
            <a:spAutoFit/>
          </a:bodyPr>
          <a:lstStyle/>
          <a:p>
            <a:pPr algn="ctr"/>
            <a:r>
              <a:rPr lang="ar-SA" sz="4800" b="0" cap="none" spc="0" dirty="0">
                <a:ln w="0"/>
                <a:solidFill>
                  <a:srgbClr val="FF0000"/>
                </a:solidFill>
                <a:effectLst>
                  <a:outerShdw blurRad="38100" dist="19050" dir="2700000" algn="tl" rotWithShape="0">
                    <a:schemeClr val="dk1">
                      <a:alpha val="40000"/>
                    </a:schemeClr>
                  </a:outerShdw>
                </a:effectLst>
              </a:rPr>
              <a:t>من خلال الصور التالية </a:t>
            </a:r>
            <a:r>
              <a:rPr lang="ar-SA" sz="4800" b="0" cap="none" spc="0" dirty="0" err="1">
                <a:ln w="0"/>
                <a:solidFill>
                  <a:srgbClr val="FF0000"/>
                </a:solidFill>
                <a:effectLst>
                  <a:outerShdw blurRad="38100" dist="19050" dir="2700000" algn="tl" rotWithShape="0">
                    <a:schemeClr val="dk1">
                      <a:alpha val="40000"/>
                    </a:schemeClr>
                  </a:outerShdw>
                </a:effectLst>
              </a:rPr>
              <a:t>أجيبي</a:t>
            </a:r>
            <a:r>
              <a:rPr lang="ar-SA" sz="4800" b="0" cap="none" spc="0" dirty="0">
                <a:ln w="0"/>
                <a:solidFill>
                  <a:srgbClr val="FF0000"/>
                </a:solidFill>
                <a:effectLst>
                  <a:outerShdw blurRad="38100" dist="19050" dir="2700000" algn="tl" rotWithShape="0">
                    <a:schemeClr val="dk1">
                      <a:alpha val="40000"/>
                    </a:schemeClr>
                  </a:outerShdw>
                </a:effectLst>
              </a:rPr>
              <a:t> عما يأتي </a:t>
            </a:r>
          </a:p>
        </p:txBody>
      </p:sp>
      <p:sp>
        <p:nvSpPr>
          <p:cNvPr id="3" name="مستطيل 2"/>
          <p:cNvSpPr/>
          <p:nvPr/>
        </p:nvSpPr>
        <p:spPr>
          <a:xfrm>
            <a:off x="5520556" y="1049417"/>
            <a:ext cx="6314549" cy="830997"/>
          </a:xfrm>
          <a:prstGeom prst="rect">
            <a:avLst/>
          </a:prstGeom>
          <a:noFill/>
          <a:ln w="38100">
            <a:solidFill>
              <a:srgbClr val="0070C0"/>
            </a:solidFill>
          </a:ln>
        </p:spPr>
        <p:txBody>
          <a:bodyPr wrap="non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ما وسيلة الحركة في اللحميات ؟</a:t>
            </a:r>
          </a:p>
        </p:txBody>
      </p:sp>
      <p:sp>
        <p:nvSpPr>
          <p:cNvPr id="5" name="مستطيل 4"/>
          <p:cNvSpPr/>
          <p:nvPr/>
        </p:nvSpPr>
        <p:spPr>
          <a:xfrm>
            <a:off x="5418161" y="2877871"/>
            <a:ext cx="6463068" cy="1569660"/>
          </a:xfrm>
          <a:prstGeom prst="rect">
            <a:avLst/>
          </a:prstGeom>
          <a:noFill/>
          <a:ln w="38100">
            <a:solidFill>
              <a:srgbClr val="0070C0"/>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س/صفي طريقة حركتها , وما الفائدة من هذه الحركة </a:t>
            </a:r>
          </a:p>
        </p:txBody>
      </p:sp>
      <p:sp>
        <p:nvSpPr>
          <p:cNvPr id="6" name="مستطيل 5"/>
          <p:cNvSpPr/>
          <p:nvPr/>
        </p:nvSpPr>
        <p:spPr>
          <a:xfrm>
            <a:off x="436729" y="242993"/>
            <a:ext cx="3269227" cy="1077218"/>
          </a:xfrm>
          <a:prstGeom prst="rect">
            <a:avLst/>
          </a:prstGeom>
          <a:noFill/>
          <a:ln w="38100">
            <a:solidFill>
              <a:srgbClr val="FF0000"/>
            </a:solidFill>
          </a:ln>
        </p:spPr>
        <p:txBody>
          <a:bodyPr wrap="square" lIns="91440" tIns="45720" rIns="91440" bIns="45720">
            <a:spAutoFit/>
          </a:bodyPr>
          <a:lstStyle/>
          <a:p>
            <a:pPr algn="ctr"/>
            <a:r>
              <a:rPr lang="ar-SA" sz="3200" b="1" cap="none" spc="0" dirty="0">
                <a:ln w="0"/>
                <a:solidFill>
                  <a:srgbClr val="FF0000"/>
                </a:solidFill>
                <a:effectLst>
                  <a:outerShdw blurRad="38100" dist="19050" dir="2700000" algn="tl" rotWithShape="0">
                    <a:schemeClr val="dk1">
                      <a:alpha val="40000"/>
                    </a:schemeClr>
                  </a:outerShdw>
                </a:effectLst>
              </a:rPr>
              <a:t>الذكاء البصري مهارتي التحليل والوصف </a:t>
            </a:r>
          </a:p>
        </p:txBody>
      </p:sp>
      <p:sp>
        <p:nvSpPr>
          <p:cNvPr id="7" name="مستطيل 6"/>
          <p:cNvSpPr/>
          <p:nvPr/>
        </p:nvSpPr>
        <p:spPr>
          <a:xfrm>
            <a:off x="5492419" y="1972095"/>
            <a:ext cx="6399933" cy="830997"/>
          </a:xfrm>
          <a:prstGeom prst="rect">
            <a:avLst/>
          </a:prstGeom>
          <a:noFill/>
          <a:ln w="38100">
            <a:solidFill>
              <a:srgbClr val="FF0000"/>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الاقدام الكاذبة </a:t>
            </a:r>
          </a:p>
        </p:txBody>
      </p:sp>
      <p:sp>
        <p:nvSpPr>
          <p:cNvPr id="8" name="مستطيل 7"/>
          <p:cNvSpPr/>
          <p:nvPr/>
        </p:nvSpPr>
        <p:spPr>
          <a:xfrm>
            <a:off x="5418160" y="4533781"/>
            <a:ext cx="6474193" cy="2308324"/>
          </a:xfrm>
          <a:prstGeom prst="rect">
            <a:avLst/>
          </a:prstGeom>
          <a:noFill/>
          <a:ln w="38100">
            <a:solidFill>
              <a:srgbClr val="FF0000"/>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يندفع </a:t>
            </a:r>
            <a:r>
              <a:rPr lang="ar-SA" sz="4800" b="0" cap="none" spc="0" dirty="0" err="1">
                <a:ln w="0"/>
                <a:solidFill>
                  <a:schemeClr val="tx1"/>
                </a:solidFill>
                <a:effectLst>
                  <a:outerShdw blurRad="38100" dist="19050" dir="2700000" algn="tl" rotWithShape="0">
                    <a:schemeClr val="dk1">
                      <a:alpha val="40000"/>
                    </a:schemeClr>
                  </a:outerShdw>
                </a:effectLst>
              </a:rPr>
              <a:t>اللغشاء</a:t>
            </a:r>
            <a:r>
              <a:rPr lang="ar-SA" sz="4800" b="0" cap="none" spc="0" dirty="0">
                <a:ln w="0"/>
                <a:solidFill>
                  <a:schemeClr val="tx1"/>
                </a:solidFill>
                <a:effectLst>
                  <a:outerShdw blurRad="38100" dist="19050" dir="2700000" algn="tl" rotWithShape="0">
                    <a:schemeClr val="dk1">
                      <a:alpha val="40000"/>
                    </a:schemeClr>
                  </a:outerShdw>
                </a:effectLst>
              </a:rPr>
              <a:t> </a:t>
            </a:r>
            <a:r>
              <a:rPr lang="ar-SA" sz="4800" b="0" cap="none" spc="0" dirty="0" err="1">
                <a:ln w="0"/>
                <a:solidFill>
                  <a:schemeClr val="tx1"/>
                </a:solidFill>
                <a:effectLst>
                  <a:outerShdw blurRad="38100" dist="19050" dir="2700000" algn="tl" rotWithShape="0">
                    <a:schemeClr val="dk1">
                      <a:alpha val="40000"/>
                    </a:schemeClr>
                  </a:outerShdw>
                </a:effectLst>
              </a:rPr>
              <a:t>السيتوبلازمي</a:t>
            </a:r>
            <a:r>
              <a:rPr lang="ar-SA" sz="4800" b="0" cap="none" spc="0" dirty="0">
                <a:ln w="0"/>
                <a:solidFill>
                  <a:schemeClr val="tx1"/>
                </a:solidFill>
                <a:effectLst>
                  <a:outerShdw blurRad="38100" dist="19050" dir="2700000" algn="tl" rotWithShape="0">
                    <a:schemeClr val="dk1">
                      <a:alpha val="40000"/>
                    </a:schemeClr>
                  </a:outerShdw>
                </a:effectLst>
              </a:rPr>
              <a:t> بفعل السيتوبلازم ويحيط بالفريسة التي يمسكها </a:t>
            </a:r>
            <a:r>
              <a:rPr lang="ar-SA" sz="4800" b="0" cap="none" spc="0" dirty="0" err="1">
                <a:ln w="0"/>
                <a:solidFill>
                  <a:schemeClr val="tx1"/>
                </a:solidFill>
                <a:effectLst>
                  <a:outerShdw blurRad="38100" dist="19050" dir="2700000" algn="tl" rotWithShape="0">
                    <a:schemeClr val="dk1">
                      <a:alpha val="40000"/>
                    </a:schemeClr>
                  </a:outerShdw>
                </a:effectLst>
              </a:rPr>
              <a:t>ويتغذا</a:t>
            </a:r>
            <a:r>
              <a:rPr lang="ar-SA" sz="4800" b="0" cap="none" spc="0" dirty="0">
                <a:ln w="0"/>
                <a:solidFill>
                  <a:schemeClr val="tx1"/>
                </a:solidFill>
                <a:effectLst>
                  <a:outerShdw blurRad="38100" dist="19050" dir="2700000" algn="tl" rotWithShape="0">
                    <a:schemeClr val="dk1">
                      <a:alpha val="40000"/>
                    </a:schemeClr>
                  </a:outerShdw>
                </a:effectLst>
              </a:rPr>
              <a:t> عليها </a:t>
            </a:r>
          </a:p>
        </p:txBody>
      </p:sp>
    </p:spTree>
    <p:extLst>
      <p:ext uri="{BB962C8B-B14F-4D97-AF65-F5344CB8AC3E}">
        <p14:creationId xmlns:p14="http://schemas.microsoft.com/office/powerpoint/2010/main" val="274203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9432465" y="175728"/>
            <a:ext cx="1853392" cy="769441"/>
          </a:xfrm>
          <a:prstGeom prst="rect">
            <a:avLst/>
          </a:prstGeom>
          <a:noFill/>
          <a:ln w="38100">
            <a:solidFill>
              <a:srgbClr val="FF5D5D"/>
            </a:solidFill>
          </a:ln>
        </p:spPr>
        <p:txBody>
          <a:bodyPr wrap="none" lIns="91440" tIns="45720" rIns="91440" bIns="45720">
            <a:spAutoFit/>
          </a:bodyPr>
          <a:lstStyle/>
          <a:p>
            <a:pPr algn="ctr"/>
            <a:r>
              <a:rPr lang="ar-SA"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الهدبيات </a:t>
            </a:r>
          </a:p>
        </p:txBody>
      </p:sp>
      <p:sp>
        <p:nvSpPr>
          <p:cNvPr id="3" name="مستطيل 2"/>
          <p:cNvSpPr/>
          <p:nvPr/>
        </p:nvSpPr>
        <p:spPr>
          <a:xfrm>
            <a:off x="423704" y="160488"/>
            <a:ext cx="8289992" cy="1446550"/>
          </a:xfrm>
          <a:prstGeom prst="rect">
            <a:avLst/>
          </a:prstGeom>
          <a:solidFill>
            <a:schemeClr val="bg1"/>
          </a:solidFill>
          <a:ln w="38100">
            <a:solidFill>
              <a:schemeClr val="accent2">
                <a:lumMod val="75000"/>
              </a:schemeClr>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أكتبي البيانات الناقصة على الرسم الذي أمامكـِ</a:t>
            </a:r>
          </a:p>
          <a:p>
            <a:pPr algn="ctr"/>
            <a:r>
              <a:rPr lang="ar-SA" sz="4400" dirty="0">
                <a:ln w="0"/>
                <a:effectLst>
                  <a:outerShdw blurRad="38100" dist="19050" dir="2700000" algn="tl" rotWithShape="0">
                    <a:schemeClr val="dk1">
                      <a:alpha val="40000"/>
                    </a:schemeClr>
                  </a:outerShdw>
                </a:effectLst>
              </a:rPr>
              <a:t>لنتعرف على تركيب اللحميات  </a:t>
            </a:r>
          </a:p>
        </p:txBody>
      </p:sp>
      <p:sp>
        <p:nvSpPr>
          <p:cNvPr id="4" name="مستطيل 3"/>
          <p:cNvSpPr/>
          <p:nvPr/>
        </p:nvSpPr>
        <p:spPr>
          <a:xfrm>
            <a:off x="7787640" y="1971548"/>
            <a:ext cx="4229028" cy="4647426"/>
          </a:xfrm>
          <a:prstGeom prst="rect">
            <a:avLst/>
          </a:prstGeom>
          <a:noFill/>
          <a:ln w="38100">
            <a:solidFill>
              <a:srgbClr val="00B050"/>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 </a:t>
            </a:r>
            <a:r>
              <a:rPr lang="ar-SA" sz="3600" dirty="0">
                <a:ln w="0"/>
                <a:effectLst>
                  <a:outerShdw blurRad="38100" dist="19050" dir="2700000" algn="tl" rotWithShape="0">
                    <a:schemeClr val="dk1">
                      <a:alpha val="40000"/>
                    </a:schemeClr>
                  </a:outerShdw>
                </a:effectLst>
              </a:rPr>
              <a:t>يمكنكـِ الاستعانة بالمصطلحات التالية</a:t>
            </a:r>
          </a:p>
          <a:p>
            <a:pPr algn="ctr"/>
            <a:r>
              <a:rPr lang="ar-SA" sz="3600" b="0" cap="none" spc="0" dirty="0">
                <a:ln w="0"/>
                <a:solidFill>
                  <a:schemeClr val="tx1"/>
                </a:solidFill>
                <a:effectLst>
                  <a:outerShdw blurRad="38100" dist="19050" dir="2700000" algn="tl" rotWithShape="0">
                    <a:schemeClr val="dk1">
                      <a:alpha val="40000"/>
                    </a:schemeClr>
                  </a:outerShdw>
                </a:effectLst>
              </a:rPr>
              <a:t>فجوة منقبضة ـ نواة ـ السيتوبلازم الداخلي ـ السيتوبلازم الخارجي </a:t>
            </a:r>
          </a:p>
          <a:p>
            <a:pPr algn="ctr"/>
            <a:r>
              <a:rPr lang="ar-SA" sz="3600" b="0" cap="none" spc="0" dirty="0">
                <a:ln w="0"/>
                <a:solidFill>
                  <a:schemeClr val="tx1"/>
                </a:solidFill>
                <a:effectLst>
                  <a:outerShdw blurRad="38100" dist="19050" dir="2700000" algn="tl" rotWithShape="0">
                    <a:schemeClr val="dk1">
                      <a:alpha val="40000"/>
                    </a:schemeClr>
                  </a:outerShdw>
                </a:effectLst>
              </a:rPr>
              <a:t>القدم الكاذبة ـ </a:t>
            </a:r>
          </a:p>
          <a:p>
            <a:pPr algn="ctr"/>
            <a:r>
              <a:rPr lang="ar-SA" sz="3600" b="0" cap="none" spc="0" dirty="0">
                <a:ln w="0"/>
                <a:solidFill>
                  <a:schemeClr val="tx1"/>
                </a:solidFill>
                <a:effectLst>
                  <a:outerShdw blurRad="38100" dist="19050" dir="2700000" algn="tl" rotWithShape="0">
                    <a:schemeClr val="dk1">
                      <a:alpha val="40000"/>
                    </a:schemeClr>
                  </a:outerShdw>
                </a:effectLst>
              </a:rPr>
              <a:t>الغشاء الخلوي ـ </a:t>
            </a:r>
          </a:p>
          <a:p>
            <a:pPr algn="ctr"/>
            <a:r>
              <a:rPr lang="ar-SA" sz="3600" b="0" cap="none" spc="0" dirty="0">
                <a:ln w="0"/>
                <a:solidFill>
                  <a:schemeClr val="tx1"/>
                </a:solidFill>
                <a:effectLst>
                  <a:outerShdw blurRad="38100" dist="19050" dir="2700000" algn="tl" rotWithShape="0">
                    <a:schemeClr val="dk1">
                      <a:alpha val="40000"/>
                    </a:schemeClr>
                  </a:outerShdw>
                </a:effectLst>
              </a:rPr>
              <a:t>فجوات غذائية</a:t>
            </a:r>
            <a:endParaRPr lang="ar-SA" sz="4400" b="0" cap="none" spc="0" dirty="0">
              <a:ln w="0"/>
              <a:solidFill>
                <a:schemeClr val="tx1"/>
              </a:solidFill>
              <a:effectLst>
                <a:outerShdw blurRad="38100" dist="19050" dir="2700000" algn="tl" rotWithShape="0">
                  <a:schemeClr val="dk1">
                    <a:alpha val="40000"/>
                  </a:schemeClr>
                </a:outerShdw>
              </a:effectLst>
            </a:endParaRPr>
          </a:p>
        </p:txBody>
      </p:sp>
      <p:sp>
        <p:nvSpPr>
          <p:cNvPr id="7" name="مستطيل 6"/>
          <p:cNvSpPr/>
          <p:nvPr/>
        </p:nvSpPr>
        <p:spPr>
          <a:xfrm>
            <a:off x="8850575" y="1073638"/>
            <a:ext cx="3017173" cy="769441"/>
          </a:xfrm>
          <a:prstGeom prst="rect">
            <a:avLst/>
          </a:prstGeom>
          <a:noFill/>
          <a:ln w="38100">
            <a:solidFill>
              <a:srgbClr val="FF5D5D"/>
            </a:solidFill>
          </a:ln>
        </p:spPr>
        <p:txBody>
          <a:bodyPr wrap="none" lIns="91440" tIns="45720" rIns="91440" bIns="45720">
            <a:spAutoFit/>
          </a:bodyPr>
          <a:lstStyle/>
          <a:p>
            <a:pPr algn="ctr"/>
            <a:r>
              <a:rPr lang="ar-SA"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الكتاب المفتوح </a:t>
            </a:r>
          </a:p>
        </p:txBody>
      </p:sp>
      <p:pic>
        <p:nvPicPr>
          <p:cNvPr id="8" name="صورة 7"/>
          <p:cNvPicPr>
            <a:picLocks noChangeAspect="1"/>
          </p:cNvPicPr>
          <p:nvPr/>
        </p:nvPicPr>
        <p:blipFill>
          <a:blip r:embed="rId2"/>
          <a:stretch>
            <a:fillRect/>
          </a:stretch>
        </p:blipFill>
        <p:spPr>
          <a:xfrm>
            <a:off x="423705" y="1843087"/>
            <a:ext cx="7046240" cy="477588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077312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2959123" y="224135"/>
            <a:ext cx="5727850" cy="923330"/>
          </a:xfrm>
          <a:prstGeom prst="rect">
            <a:avLst/>
          </a:prstGeom>
          <a:solidFill>
            <a:schemeClr val="bg1"/>
          </a:solidFill>
          <a:ln w="38100">
            <a:solidFill>
              <a:srgbClr val="0070C0"/>
            </a:solidFill>
          </a:ln>
          <a:effectLst>
            <a:outerShdw blurRad="63500" dist="50800" sx="102000" sy="102000" algn="ctr" rotWithShape="0">
              <a:prstClr val="black">
                <a:alpha val="40000"/>
              </a:prstClr>
            </a:outerShdw>
          </a:effectLst>
        </p:spPr>
        <p:txBody>
          <a:bodyPr wrap="none" lIns="91440" tIns="45720" rIns="91440" bIns="45720">
            <a:spAutoFit/>
          </a:bodyPr>
          <a:lstStyle/>
          <a:p>
            <a:pPr algn="ctr"/>
            <a:r>
              <a:rPr lang="ar-SA" sz="5400" b="0" cap="none" spc="0" dirty="0">
                <a:ln w="0"/>
                <a:solidFill>
                  <a:srgbClr val="FF0000"/>
                </a:solidFill>
                <a:effectLst>
                  <a:glow rad="101600">
                    <a:schemeClr val="accent4">
                      <a:satMod val="175000"/>
                      <a:alpha val="40000"/>
                    </a:schemeClr>
                  </a:glow>
                  <a:outerShdw blurRad="38100" dist="19050" dir="2700000" algn="tl" rotWithShape="0">
                    <a:schemeClr val="dk1">
                      <a:alpha val="40000"/>
                    </a:schemeClr>
                  </a:outerShdw>
                </a:effectLst>
                <a:cs typeface="Mudir MT" pitchFamily="2" charset="-78"/>
              </a:rPr>
              <a:t>تركيب جسم اللحميات </a:t>
            </a:r>
          </a:p>
        </p:txBody>
      </p:sp>
      <p:pic>
        <p:nvPicPr>
          <p:cNvPr id="4" name="صورة 3"/>
          <p:cNvPicPr>
            <a:picLocks noChangeAspect="1"/>
          </p:cNvPicPr>
          <p:nvPr/>
        </p:nvPicPr>
        <p:blipFill>
          <a:blip r:embed="rId2"/>
          <a:stretch>
            <a:fillRect/>
          </a:stretch>
        </p:blipFill>
        <p:spPr>
          <a:xfrm>
            <a:off x="633046" y="1294229"/>
            <a:ext cx="10691445" cy="527538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531533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6455391" y="497090"/>
            <a:ext cx="4981291" cy="2123658"/>
          </a:xfrm>
          <a:prstGeom prst="rect">
            <a:avLst/>
          </a:prstGeom>
          <a:solidFill>
            <a:srgbClr val="00FF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lIns="91440" tIns="45720" rIns="91440" bIns="45720">
            <a:spAutoFit/>
          </a:bodyPr>
          <a:lstStyle/>
          <a:p>
            <a:pPr algn="ctr"/>
            <a:r>
              <a:rPr lang="ar-SA" sz="6600" b="1" cap="none" spc="0" dirty="0">
                <a:ln w="0"/>
                <a:solidFill>
                  <a:schemeClr val="tx1"/>
                </a:solidFill>
                <a:effectLst>
                  <a:outerShdw blurRad="38100" dist="19050" dir="2700000" algn="tl" rotWithShape="0">
                    <a:schemeClr val="dk1">
                      <a:alpha val="40000"/>
                    </a:schemeClr>
                  </a:outerShdw>
                </a:effectLst>
                <a:latin typeface="Arabic Typesetting" panose="03020402040406030203" pitchFamily="66" charset="-78"/>
                <a:cs typeface="Arabic Typesetting" panose="03020402040406030203" pitchFamily="66" charset="-78"/>
              </a:rPr>
              <a:t>صفي تكاثر الاميبا من خلال الصور التالية </a:t>
            </a:r>
          </a:p>
        </p:txBody>
      </p:sp>
      <p:pic>
        <p:nvPicPr>
          <p:cNvPr id="2050" name="Picture 2" descr="نتيجة بحث الصور عن ‪Amiba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95785" y="421752"/>
            <a:ext cx="5723292" cy="4655215"/>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p:cNvSpPr/>
          <p:nvPr/>
        </p:nvSpPr>
        <p:spPr>
          <a:xfrm>
            <a:off x="6455390" y="2846779"/>
            <a:ext cx="4981291" cy="2123658"/>
          </a:xfrm>
          <a:prstGeom prst="rect">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lIns="91440" tIns="45720" rIns="91440" bIns="45720">
            <a:spAutoFit/>
          </a:bodyPr>
          <a:lstStyle/>
          <a:p>
            <a:pPr algn="ctr"/>
            <a:r>
              <a:rPr lang="ar-SA" sz="6600" b="1" cap="none" spc="0" dirty="0">
                <a:ln w="0"/>
                <a:solidFill>
                  <a:schemeClr val="tx1"/>
                </a:solidFill>
                <a:effectLst>
                  <a:outerShdw blurRad="38100" dist="19050" dir="2700000" algn="tl" rotWithShape="0">
                    <a:schemeClr val="dk1">
                      <a:alpha val="40000"/>
                    </a:schemeClr>
                  </a:outerShdw>
                </a:effectLst>
                <a:latin typeface="Arabic Typesetting" panose="03020402040406030203" pitchFamily="66" charset="-78"/>
                <a:cs typeface="Arabic Typesetting" panose="03020402040406030203" pitchFamily="66" charset="-78"/>
              </a:rPr>
              <a:t>تكاثر الاميبا لا جنسيا عن طريق الانشطار البسيط</a:t>
            </a:r>
          </a:p>
        </p:txBody>
      </p:sp>
      <p:sp>
        <p:nvSpPr>
          <p:cNvPr id="5" name="مستطيل 4"/>
          <p:cNvSpPr/>
          <p:nvPr/>
        </p:nvSpPr>
        <p:spPr>
          <a:xfrm>
            <a:off x="2538484" y="5286021"/>
            <a:ext cx="7356000" cy="1107996"/>
          </a:xfrm>
          <a:prstGeom prst="rect">
            <a:avLst/>
          </a:prstGeom>
          <a:solidFill>
            <a:srgbClr val="FFB29A"/>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lIns="91440" tIns="45720" rIns="91440" bIns="45720">
            <a:spAutoFit/>
          </a:bodyPr>
          <a:lstStyle/>
          <a:p>
            <a:pPr algn="ctr"/>
            <a:r>
              <a:rPr lang="ar-SA" sz="6600" b="1" cap="none" spc="0" dirty="0">
                <a:ln w="0"/>
                <a:solidFill>
                  <a:schemeClr val="tx1"/>
                </a:solidFill>
                <a:effectLst>
                  <a:outerShdw blurRad="38100" dist="19050" dir="2700000" algn="tl" rotWithShape="0">
                    <a:schemeClr val="dk1">
                      <a:alpha val="40000"/>
                    </a:schemeClr>
                  </a:outerShdw>
                </a:effectLst>
                <a:latin typeface="Arabic Typesetting" panose="03020402040406030203" pitchFamily="66" charset="-78"/>
                <a:cs typeface="Arabic Typesetting" panose="03020402040406030203" pitchFamily="66" charset="-78"/>
              </a:rPr>
              <a:t>تتحوصل الاميبا في الظروف الصعبة </a:t>
            </a:r>
          </a:p>
        </p:txBody>
      </p:sp>
    </p:spTree>
    <p:extLst>
      <p:ext uri="{BB962C8B-B14F-4D97-AF65-F5344CB8AC3E}">
        <p14:creationId xmlns:p14="http://schemas.microsoft.com/office/powerpoint/2010/main" val="153919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085164" y="197852"/>
            <a:ext cx="9038052" cy="830997"/>
          </a:xfrm>
          <a:prstGeom prst="rect">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5400000" scaled="1"/>
            <a:tileRect/>
          </a:gradFill>
        </p:spPr>
        <p:txBody>
          <a:bodyPr wrap="none" lIns="91440" tIns="45720" rIns="91440" bIns="45720">
            <a:spAutoFit/>
          </a:bodyPr>
          <a:lstStyle/>
          <a:p>
            <a:pPr algn="ctr"/>
            <a:r>
              <a:rPr lang="ar-SA" sz="4800" b="1" cap="none" spc="0" dirty="0">
                <a:ln w="0"/>
                <a:solidFill>
                  <a:schemeClr val="tx1"/>
                </a:solidFill>
                <a:effectLst>
                  <a:outerShdw blurRad="38100" dist="19050" dir="2700000" algn="tl" rotWithShape="0">
                    <a:schemeClr val="dk1">
                      <a:alpha val="40000"/>
                    </a:schemeClr>
                  </a:outerShdw>
                </a:effectLst>
                <a:cs typeface="Akhbar MT" pitchFamily="2" charset="-78"/>
              </a:rPr>
              <a:t>تعد المثقبات والمنخربات من أنواع اللحميات </a:t>
            </a:r>
          </a:p>
        </p:txBody>
      </p:sp>
      <p:sp>
        <p:nvSpPr>
          <p:cNvPr id="3" name="مستطيل 2"/>
          <p:cNvSpPr/>
          <p:nvPr/>
        </p:nvSpPr>
        <p:spPr>
          <a:xfrm>
            <a:off x="3479503" y="1424317"/>
            <a:ext cx="8249374" cy="1569660"/>
          </a:xfrm>
          <a:prstGeom prst="rect">
            <a:avLst/>
          </a:prstGeom>
          <a:gradFill flip="none" rotWithShape="1">
            <a:gsLst>
              <a:gs pos="0">
                <a:srgbClr val="98E0EA">
                  <a:tint val="66000"/>
                  <a:satMod val="160000"/>
                </a:srgbClr>
              </a:gs>
              <a:gs pos="50000">
                <a:srgbClr val="98E0EA">
                  <a:tint val="44500"/>
                  <a:satMod val="160000"/>
                </a:srgbClr>
              </a:gs>
              <a:gs pos="100000">
                <a:srgbClr val="98E0EA">
                  <a:tint val="23500"/>
                  <a:satMod val="160000"/>
                </a:srgbClr>
              </a:gs>
            </a:gsLst>
            <a:lin ang="5400000" scaled="1"/>
            <a:tileRect/>
          </a:gradFill>
        </p:spPr>
        <p:txBody>
          <a:bodyPr wrap="square" lIns="91440" tIns="45720" rIns="91440" bIns="45720">
            <a:spAutoFit/>
          </a:bodyPr>
          <a:lstStyle/>
          <a:p>
            <a:pPr algn="ctr"/>
            <a:r>
              <a:rPr lang="ar-SA" sz="4800" b="1" cap="none" spc="0" dirty="0">
                <a:ln w="0"/>
                <a:solidFill>
                  <a:schemeClr val="tx1"/>
                </a:solidFill>
                <a:effectLst>
                  <a:outerShdw blurRad="38100" dist="19050" dir="2700000" algn="tl" rotWithShape="0">
                    <a:schemeClr val="dk1">
                      <a:alpha val="40000"/>
                    </a:schemeClr>
                  </a:outerShdw>
                </a:effectLst>
                <a:cs typeface="Akhbar MT" pitchFamily="2" charset="-78"/>
              </a:rPr>
              <a:t>أقرئي في كتابكـِ المقرر عن الربط بعلم الأرض ثم أكملي جدول المقارنة التالي  </a:t>
            </a:r>
          </a:p>
        </p:txBody>
      </p:sp>
      <p:graphicFrame>
        <p:nvGraphicFramePr>
          <p:cNvPr id="4" name="جدول 3"/>
          <p:cNvGraphicFramePr>
            <a:graphicFrameLocks noGrp="1"/>
          </p:cNvGraphicFramePr>
          <p:nvPr>
            <p:extLst>
              <p:ext uri="{D42A27DB-BD31-4B8C-83A1-F6EECF244321}">
                <p14:modId xmlns:p14="http://schemas.microsoft.com/office/powerpoint/2010/main" val="2324674379"/>
              </p:ext>
            </p:extLst>
          </p:nvPr>
        </p:nvGraphicFramePr>
        <p:xfrm>
          <a:off x="2313111" y="3488786"/>
          <a:ext cx="7704000" cy="3010488"/>
        </p:xfrm>
        <a:graphic>
          <a:graphicData uri="http://schemas.openxmlformats.org/drawingml/2006/table">
            <a:tbl>
              <a:tblPr rtl="1" firstRow="1" bandRow="1">
                <a:tableStyleId>{5C22544A-7EE6-4342-B048-85BDC9FD1C3A}</a:tableStyleId>
              </a:tblPr>
              <a:tblGrid>
                <a:gridCol w="2304000">
                  <a:extLst>
                    <a:ext uri="{9D8B030D-6E8A-4147-A177-3AD203B41FA5}">
                      <a16:colId xmlns:a16="http://schemas.microsoft.com/office/drawing/2014/main" val="20000"/>
                    </a:ext>
                  </a:extLst>
                </a:gridCol>
                <a:gridCol w="2880000">
                  <a:extLst>
                    <a:ext uri="{9D8B030D-6E8A-4147-A177-3AD203B41FA5}">
                      <a16:colId xmlns:a16="http://schemas.microsoft.com/office/drawing/2014/main" val="20001"/>
                    </a:ext>
                  </a:extLst>
                </a:gridCol>
                <a:gridCol w="2520000">
                  <a:extLst>
                    <a:ext uri="{9D8B030D-6E8A-4147-A177-3AD203B41FA5}">
                      <a16:colId xmlns:a16="http://schemas.microsoft.com/office/drawing/2014/main" val="20002"/>
                    </a:ext>
                  </a:extLst>
                </a:gridCol>
              </a:tblGrid>
              <a:tr h="1053671">
                <a:tc>
                  <a:txBody>
                    <a:bodyPr/>
                    <a:lstStyle/>
                    <a:p>
                      <a:pPr algn="ctr" rtl="1"/>
                      <a:r>
                        <a:rPr lang="ar-SA" sz="2800" dirty="0">
                          <a:solidFill>
                            <a:schemeClr val="tx1"/>
                          </a:solidFill>
                        </a:rPr>
                        <a:t>وجه المقارنة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600" dirty="0">
                          <a:solidFill>
                            <a:schemeClr val="tx1"/>
                          </a:solidFill>
                          <a:cs typeface="Akhbar MT" pitchFamily="2" charset="-78"/>
                        </a:rPr>
                        <a:t>المثقبات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600" dirty="0">
                          <a:solidFill>
                            <a:schemeClr val="tx1"/>
                          </a:solidFill>
                          <a:cs typeface="Akhbar MT" pitchFamily="2" charset="-78"/>
                        </a:rPr>
                        <a:t>الشعاعيات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956817">
                <a:tc>
                  <a:txBody>
                    <a:bodyPr/>
                    <a:lstStyle/>
                    <a:p>
                      <a:pPr algn="ctr" rtl="1"/>
                      <a:r>
                        <a:rPr lang="ar-SA" sz="3600" b="1" dirty="0">
                          <a:solidFill>
                            <a:schemeClr val="tx1"/>
                          </a:solidFill>
                          <a:cs typeface="Akhbar MT" pitchFamily="2" charset="-78"/>
                        </a:rPr>
                        <a:t>تركيب</a:t>
                      </a:r>
                      <a:r>
                        <a:rPr lang="ar-SA" sz="3600" b="1" baseline="0" dirty="0">
                          <a:solidFill>
                            <a:schemeClr val="tx1"/>
                          </a:solidFill>
                          <a:cs typeface="Akhbar MT" pitchFamily="2" charset="-78"/>
                        </a:rPr>
                        <a:t> الغلاف الخارجي </a:t>
                      </a:r>
                      <a:endParaRPr lang="ar-SA" sz="3600" b="1" dirty="0">
                        <a:solidFill>
                          <a:schemeClr val="tx1"/>
                        </a:solidFill>
                        <a:cs typeface="Akhbar MT" pitchFamily="2" charset="-7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600" dirty="0" err="1">
                          <a:solidFill>
                            <a:schemeClr val="tx1"/>
                          </a:solidFill>
                        </a:rPr>
                        <a:t>قشيرة</a:t>
                      </a:r>
                      <a:r>
                        <a:rPr lang="ar-SA" sz="3600" dirty="0">
                          <a:solidFill>
                            <a:schemeClr val="tx1"/>
                          </a:solidFill>
                        </a:rPr>
                        <a:t> من كربونات الكالسيوم وحبيبات الرمال</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600" dirty="0">
                          <a:solidFill>
                            <a:schemeClr val="tx1"/>
                          </a:solidFill>
                        </a:rPr>
                        <a:t>غلاف قاسي من السليكا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pic>
        <p:nvPicPr>
          <p:cNvPr id="6" name="صورة 5"/>
          <p:cNvPicPr>
            <a:picLocks noChangeAspect="1"/>
          </p:cNvPicPr>
          <p:nvPr/>
        </p:nvPicPr>
        <p:blipFill rotWithShape="1">
          <a:blip r:embed="rId2">
            <a:extLst>
              <a:ext uri="{28A0092B-C50C-407E-A947-70E740481C1C}">
                <a14:useLocalDpi xmlns:a14="http://schemas.microsoft.com/office/drawing/2010/main" val="0"/>
              </a:ext>
            </a:extLst>
          </a:blip>
          <a:srcRect l="10823" t="5264" r="25547" b="7758"/>
          <a:stretch/>
        </p:blipFill>
        <p:spPr>
          <a:xfrm>
            <a:off x="559505" y="-1"/>
            <a:ext cx="1897092" cy="3138003"/>
          </a:xfrm>
          <a:prstGeom prst="rect">
            <a:avLst/>
          </a:prstGeom>
        </p:spPr>
      </p:pic>
      <p:sp>
        <p:nvSpPr>
          <p:cNvPr id="7" name="مستطيل 6"/>
          <p:cNvSpPr/>
          <p:nvPr/>
        </p:nvSpPr>
        <p:spPr>
          <a:xfrm>
            <a:off x="838637" y="1383677"/>
            <a:ext cx="1338828" cy="923330"/>
          </a:xfrm>
          <a:prstGeom prst="rect">
            <a:avLst/>
          </a:prstGeom>
          <a:noFill/>
        </p:spPr>
        <p:txBody>
          <a:bodyPr wrap="none" lIns="91440" tIns="45720" rIns="91440" bIns="45720">
            <a:spAutoFit/>
          </a:bodyPr>
          <a:lstStyle/>
          <a:p>
            <a:pPr algn="ctr"/>
            <a:r>
              <a:rPr lang="ar-SA" sz="5400" cap="none" spc="0" dirty="0">
                <a:ln w="0"/>
                <a:solidFill>
                  <a:srgbClr val="8F0916"/>
                </a:solidFill>
                <a:effectLst>
                  <a:outerShdw blurRad="38100" dist="19050" dir="2700000" algn="tl" rotWithShape="0">
                    <a:schemeClr val="dk1">
                      <a:alpha val="40000"/>
                    </a:schemeClr>
                  </a:outerShdw>
                </a:effectLst>
                <a:cs typeface="Akhbar MT" pitchFamily="2" charset="-78"/>
              </a:rPr>
              <a:t>المقارنة</a:t>
            </a:r>
          </a:p>
        </p:txBody>
      </p:sp>
      <p:pic>
        <p:nvPicPr>
          <p:cNvPr id="8" name="صورة 7"/>
          <p:cNvPicPr>
            <a:picLocks noChangeAspect="1"/>
          </p:cNvPicPr>
          <p:nvPr/>
        </p:nvPicPr>
        <p:blipFill rotWithShape="1">
          <a:blip r:embed="rId3">
            <a:extLst>
              <a:ext uri="{28A0092B-C50C-407E-A947-70E740481C1C}">
                <a14:useLocalDpi xmlns:a14="http://schemas.microsoft.com/office/drawing/2010/main" val="0"/>
              </a:ext>
            </a:extLst>
          </a:blip>
          <a:srcRect l="79145" t="23621" r="6892" b="12748"/>
          <a:stretch/>
        </p:blipFill>
        <p:spPr>
          <a:xfrm>
            <a:off x="2599251" y="784058"/>
            <a:ext cx="464642" cy="2117550"/>
          </a:xfrm>
          <a:prstGeom prst="rect">
            <a:avLst/>
          </a:prstGeom>
        </p:spPr>
      </p:pic>
      <p:pic>
        <p:nvPicPr>
          <p:cNvPr id="10" name="صورة 9"/>
          <p:cNvPicPr>
            <a:picLocks noChangeAspect="1"/>
          </p:cNvPicPr>
          <p:nvPr/>
        </p:nvPicPr>
        <p:blipFill>
          <a:blip r:embed="rId4"/>
          <a:stretch>
            <a:fillRect/>
          </a:stretch>
        </p:blipFill>
        <p:spPr>
          <a:xfrm>
            <a:off x="286603" y="3475138"/>
            <a:ext cx="1867136" cy="1352485"/>
          </a:xfrm>
          <a:prstGeom prst="rect">
            <a:avLst/>
          </a:prstGeom>
        </p:spPr>
      </p:pic>
      <p:pic>
        <p:nvPicPr>
          <p:cNvPr id="11" name="صورة 10"/>
          <p:cNvPicPr>
            <a:picLocks noChangeAspect="1"/>
          </p:cNvPicPr>
          <p:nvPr/>
        </p:nvPicPr>
        <p:blipFill>
          <a:blip r:embed="rId5"/>
          <a:stretch>
            <a:fillRect/>
          </a:stretch>
        </p:blipFill>
        <p:spPr>
          <a:xfrm>
            <a:off x="286603" y="5152934"/>
            <a:ext cx="1867136" cy="1346340"/>
          </a:xfrm>
          <a:prstGeom prst="rect">
            <a:avLst/>
          </a:prstGeom>
        </p:spPr>
      </p:pic>
      <p:pic>
        <p:nvPicPr>
          <p:cNvPr id="12" name="صورة 11"/>
          <p:cNvPicPr>
            <a:picLocks noChangeAspect="1"/>
          </p:cNvPicPr>
          <p:nvPr/>
        </p:nvPicPr>
        <p:blipFill>
          <a:blip r:embed="rId6"/>
          <a:stretch>
            <a:fillRect/>
          </a:stretch>
        </p:blipFill>
        <p:spPr>
          <a:xfrm flipH="1">
            <a:off x="10131149" y="3475138"/>
            <a:ext cx="1796993" cy="1352485"/>
          </a:xfrm>
          <a:prstGeom prst="rect">
            <a:avLst/>
          </a:prstGeom>
        </p:spPr>
      </p:pic>
      <p:pic>
        <p:nvPicPr>
          <p:cNvPr id="13" name="صورة 12"/>
          <p:cNvPicPr>
            <a:picLocks noChangeAspect="1"/>
          </p:cNvPicPr>
          <p:nvPr/>
        </p:nvPicPr>
        <p:blipFill>
          <a:blip r:embed="rId7"/>
          <a:stretch>
            <a:fillRect/>
          </a:stretch>
        </p:blipFill>
        <p:spPr>
          <a:xfrm>
            <a:off x="10131149" y="5164758"/>
            <a:ext cx="1796993" cy="1334516"/>
          </a:xfrm>
          <a:prstGeom prst="rect">
            <a:avLst/>
          </a:prstGeom>
        </p:spPr>
      </p:pic>
      <p:sp>
        <p:nvSpPr>
          <p:cNvPr id="5" name="مستطيل 4">
            <a:extLst>
              <a:ext uri="{FF2B5EF4-FFF2-40B4-BE49-F238E27FC236}">
                <a16:creationId xmlns:a16="http://schemas.microsoft.com/office/drawing/2014/main" id="{7A78345B-68AC-4E4F-B0C9-6A9B6C35DD5D}"/>
              </a:ext>
            </a:extLst>
          </p:cNvPr>
          <p:cNvSpPr/>
          <p:nvPr/>
        </p:nvSpPr>
        <p:spPr>
          <a:xfrm>
            <a:off x="4923692" y="4614203"/>
            <a:ext cx="2686930" cy="17543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4" name="مستطيل 13">
            <a:extLst>
              <a:ext uri="{FF2B5EF4-FFF2-40B4-BE49-F238E27FC236}">
                <a16:creationId xmlns:a16="http://schemas.microsoft.com/office/drawing/2014/main" id="{AE27D0FD-4DEE-4F8C-81DB-05A0F285C9D2}"/>
              </a:ext>
            </a:extLst>
          </p:cNvPr>
          <p:cNvSpPr/>
          <p:nvPr/>
        </p:nvSpPr>
        <p:spPr>
          <a:xfrm>
            <a:off x="2456597" y="4644744"/>
            <a:ext cx="2243852" cy="17543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4075973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2" name="Picture 16" descr="نتيجة بحث الصور عن ‪the strange link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91046" y="-56951"/>
            <a:ext cx="2114235" cy="1920645"/>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p:cNvSpPr/>
          <p:nvPr/>
        </p:nvSpPr>
        <p:spPr>
          <a:xfrm>
            <a:off x="3307473" y="218363"/>
            <a:ext cx="6062384" cy="923330"/>
          </a:xfrm>
          <a:prstGeom prst="rect">
            <a:avLst/>
          </a:prstGeom>
          <a:noFill/>
        </p:spPr>
        <p:txBody>
          <a:bodyPr wrap="square" lIns="91440" tIns="45720" rIns="91440" bIns="45720">
            <a:spAutoFit/>
          </a:bodyPr>
          <a:lstStyle/>
          <a:p>
            <a:pPr algn="ctr"/>
            <a:r>
              <a:rPr lang="ar-SA" sz="5400" dirty="0">
                <a:ln w="0"/>
                <a:solidFill>
                  <a:srgbClr val="0070C0"/>
                </a:solidFill>
                <a:effectLst>
                  <a:outerShdw blurRad="50800" dist="76200" algn="l" rotWithShape="0">
                    <a:schemeClr val="tx1">
                      <a:alpha val="40000"/>
                    </a:schemeClr>
                  </a:outerShdw>
                </a:effectLst>
                <a:cs typeface="Mudir MT" pitchFamily="2" charset="-78"/>
              </a:rPr>
              <a:t>ما الرابط </a:t>
            </a:r>
            <a:r>
              <a:rPr lang="ar-SA" sz="5400" dirty="0">
                <a:ln w="0"/>
                <a:effectLst>
                  <a:outerShdw blurRad="50800" dist="76200" algn="l" rotWithShape="0">
                    <a:schemeClr val="tx1">
                      <a:alpha val="40000"/>
                    </a:schemeClr>
                  </a:outerShdw>
                </a:effectLst>
                <a:cs typeface="Mudir MT" pitchFamily="2" charset="-78"/>
              </a:rPr>
              <a:t>العجيب</a:t>
            </a:r>
            <a:r>
              <a:rPr lang="ar-SA" sz="5400" dirty="0">
                <a:ln w="0"/>
                <a:solidFill>
                  <a:srgbClr val="0070C0"/>
                </a:solidFill>
                <a:effectLst>
                  <a:outerShdw blurRad="50800" dist="76200" algn="l" rotWithShape="0">
                    <a:schemeClr val="tx1">
                      <a:alpha val="40000"/>
                    </a:schemeClr>
                  </a:outerShdw>
                </a:effectLst>
                <a:cs typeface="Mudir MT" pitchFamily="2" charset="-78"/>
              </a:rPr>
              <a:t> بين </a:t>
            </a:r>
            <a:endParaRPr lang="ar-SA" sz="5400" b="0" cap="none" spc="0" dirty="0">
              <a:ln w="0"/>
              <a:solidFill>
                <a:srgbClr val="0070C0"/>
              </a:solidFill>
              <a:effectLst>
                <a:outerShdw blurRad="50800" dist="76200" algn="l" rotWithShape="0">
                  <a:schemeClr val="tx1">
                    <a:alpha val="40000"/>
                  </a:schemeClr>
                </a:outerShdw>
              </a:effectLst>
              <a:cs typeface="Mudir MT" pitchFamily="2" charset="-78"/>
            </a:endParaRPr>
          </a:p>
        </p:txBody>
      </p:sp>
      <p:pic>
        <p:nvPicPr>
          <p:cNvPr id="4098" name="Picture 2" descr="صورة ذات صلة"/>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2118" y="1420543"/>
            <a:ext cx="4895329" cy="451509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نتيجة بحث الصور عن ‪Oil wells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0500" y="1420542"/>
            <a:ext cx="4895329" cy="4515095"/>
          </a:xfrm>
          <a:prstGeom prst="rect">
            <a:avLst/>
          </a:prstGeom>
          <a:noFill/>
          <a:extLst>
            <a:ext uri="{909E8E84-426E-40DD-AFC4-6F175D3DCCD1}">
              <a14:hiddenFill xmlns:a14="http://schemas.microsoft.com/office/drawing/2010/main">
                <a:solidFill>
                  <a:srgbClr val="FFFFFF"/>
                </a:solidFill>
              </a14:hiddenFill>
            </a:ext>
          </a:extLst>
        </p:spPr>
      </p:pic>
      <p:sp>
        <p:nvSpPr>
          <p:cNvPr id="7" name="مستطيل 6"/>
          <p:cNvSpPr/>
          <p:nvPr/>
        </p:nvSpPr>
        <p:spPr>
          <a:xfrm>
            <a:off x="6308590" y="5935637"/>
            <a:ext cx="6062384" cy="923330"/>
          </a:xfrm>
          <a:prstGeom prst="rect">
            <a:avLst/>
          </a:prstGeom>
          <a:noFill/>
        </p:spPr>
        <p:txBody>
          <a:bodyPr wrap="square" lIns="91440" tIns="45720" rIns="91440" bIns="45720">
            <a:spAutoFit/>
          </a:bodyPr>
          <a:lstStyle/>
          <a:p>
            <a:pPr algn="ctr"/>
            <a:r>
              <a:rPr lang="ar-SA" sz="5400" dirty="0">
                <a:ln w="0"/>
                <a:effectLst>
                  <a:outerShdw blurRad="50800" dist="76200" algn="l" rotWithShape="0">
                    <a:prstClr val="black">
                      <a:alpha val="40000"/>
                    </a:prstClr>
                  </a:outerShdw>
                </a:effectLst>
                <a:cs typeface="Mudir MT" pitchFamily="2" charset="-78"/>
              </a:rPr>
              <a:t>المنخربات والمثقبات </a:t>
            </a:r>
            <a:endParaRPr lang="ar-SA" sz="5400" b="0" cap="none" spc="0" dirty="0">
              <a:ln w="0"/>
              <a:solidFill>
                <a:srgbClr val="0070C0"/>
              </a:solidFill>
              <a:effectLst>
                <a:outerShdw blurRad="50800" dist="76200" algn="l" rotWithShape="0">
                  <a:prstClr val="black">
                    <a:alpha val="40000"/>
                  </a:prstClr>
                </a:outerShdw>
              </a:effectLst>
              <a:cs typeface="Mudir MT" pitchFamily="2" charset="-78"/>
            </a:endParaRPr>
          </a:p>
        </p:txBody>
      </p:sp>
      <p:sp>
        <p:nvSpPr>
          <p:cNvPr id="9" name="مستطيل 8"/>
          <p:cNvSpPr/>
          <p:nvPr/>
        </p:nvSpPr>
        <p:spPr>
          <a:xfrm>
            <a:off x="-160174" y="5934670"/>
            <a:ext cx="6062384" cy="923330"/>
          </a:xfrm>
          <a:prstGeom prst="rect">
            <a:avLst/>
          </a:prstGeom>
          <a:noFill/>
        </p:spPr>
        <p:txBody>
          <a:bodyPr wrap="square" lIns="91440" tIns="45720" rIns="91440" bIns="45720">
            <a:spAutoFit/>
          </a:bodyPr>
          <a:lstStyle/>
          <a:p>
            <a:pPr algn="ctr"/>
            <a:r>
              <a:rPr lang="ar-SA" sz="5400" dirty="0">
                <a:ln w="0"/>
                <a:effectLst>
                  <a:outerShdw blurRad="50800" dist="76200" algn="l" rotWithShape="0">
                    <a:prstClr val="black">
                      <a:alpha val="40000"/>
                    </a:prstClr>
                  </a:outerShdw>
                </a:effectLst>
                <a:cs typeface="Mudir MT" pitchFamily="2" charset="-78"/>
              </a:rPr>
              <a:t>آبار البترول</a:t>
            </a:r>
            <a:endParaRPr lang="ar-SA" sz="5400" b="0" cap="none" spc="0" dirty="0">
              <a:ln w="0"/>
              <a:solidFill>
                <a:srgbClr val="0070C0"/>
              </a:solidFill>
              <a:effectLst>
                <a:outerShdw blurRad="50800" dist="76200" algn="l" rotWithShape="0">
                  <a:prstClr val="black">
                    <a:alpha val="40000"/>
                  </a:prstClr>
                </a:outerShdw>
              </a:effectLst>
              <a:cs typeface="Mudir MT" pitchFamily="2" charset="-78"/>
            </a:endParaRPr>
          </a:p>
        </p:txBody>
      </p:sp>
    </p:spTree>
    <p:extLst>
      <p:ext uri="{BB962C8B-B14F-4D97-AF65-F5344CB8AC3E}">
        <p14:creationId xmlns:p14="http://schemas.microsoft.com/office/powerpoint/2010/main" val="9378759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6893169" y="364602"/>
            <a:ext cx="5159148" cy="5909310"/>
          </a:xfrm>
          <a:prstGeom prst="rect">
            <a:avLst/>
          </a:prstGeom>
          <a:noFill/>
          <a:ln w="38100">
            <a:solidFill>
              <a:srgbClr val="00FF00"/>
            </a:solidFill>
          </a:ln>
        </p:spPr>
        <p:txBody>
          <a:bodyPr wrap="square" lIns="91440" tIns="45720" rIns="91440" bIns="45720">
            <a:spAutoFit/>
          </a:bodyPr>
          <a:lstStyle/>
          <a:p>
            <a:pPr algn="ctr"/>
            <a:r>
              <a:rPr lang="ar-SA" sz="5400" b="0" cap="none" spc="0" dirty="0">
                <a:ln w="0"/>
                <a:solidFill>
                  <a:srgbClr val="FF0000"/>
                </a:solidFill>
                <a:effectLst>
                  <a:outerShdw blurRad="50800" dist="76200" dir="5400000" algn="t" rotWithShape="0">
                    <a:srgbClr val="00FF00">
                      <a:alpha val="40000"/>
                    </a:srgbClr>
                  </a:outerShdw>
                </a:effectLst>
                <a:cs typeface="Mudir MT" pitchFamily="2" charset="-78"/>
              </a:rPr>
              <a:t>يستخدم الجيولوجيون أحافير بقايا المثقبات لتحديد عمر الصخور الرسوبية , وتحديد لمواقع محتملة للتنقيب عن البترول  </a:t>
            </a:r>
          </a:p>
        </p:txBody>
      </p:sp>
      <p:pic>
        <p:nvPicPr>
          <p:cNvPr id="7178" name="Picture 10" descr="صورة ذات صلة"/>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843" y="364602"/>
            <a:ext cx="6305264" cy="5909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8436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صورة ذات صلة"/>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p:cNvSpPr/>
          <p:nvPr/>
        </p:nvSpPr>
        <p:spPr>
          <a:xfrm>
            <a:off x="5152893" y="3333465"/>
            <a:ext cx="7039107" cy="2646878"/>
          </a:xfrm>
          <a:prstGeom prst="rect">
            <a:avLst/>
          </a:prstGeom>
          <a:noFill/>
        </p:spPr>
        <p:txBody>
          <a:bodyPr wrap="none" lIns="91440" tIns="45720" rIns="91440" bIns="45720">
            <a:spAutoFit/>
          </a:bodyPr>
          <a:lstStyle/>
          <a:p>
            <a:pPr algn="ctr"/>
            <a:r>
              <a:rPr lang="ar-SA" sz="16600" b="1" cap="none" spc="0" dirty="0" err="1">
                <a:ln w="10160">
                  <a:solidFill>
                    <a:schemeClr val="accent5"/>
                  </a:solidFill>
                  <a:prstDash val="solid"/>
                </a:ln>
                <a:solidFill>
                  <a:srgbClr val="FFFFFF"/>
                </a:solidFill>
                <a:effectLst>
                  <a:outerShdw blurRad="38100" dist="22860" dir="5400000" algn="tl" rotWithShape="0">
                    <a:srgbClr val="000000">
                      <a:alpha val="30000"/>
                    </a:srgbClr>
                  </a:outerShdw>
                </a:effectLst>
                <a:cs typeface="Mudir MT" pitchFamily="2" charset="-78"/>
              </a:rPr>
              <a:t>البوغيات</a:t>
            </a:r>
            <a:r>
              <a:rPr lang="ar-SA" sz="13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cs typeface="Mudir MT" pitchFamily="2" charset="-78"/>
              </a:rPr>
              <a:t> </a:t>
            </a:r>
          </a:p>
        </p:txBody>
      </p:sp>
    </p:spTree>
    <p:extLst>
      <p:ext uri="{BB962C8B-B14F-4D97-AF65-F5344CB8AC3E}">
        <p14:creationId xmlns:p14="http://schemas.microsoft.com/office/powerpoint/2010/main" val="42670337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صورة ذات صلة"/>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p:cNvSpPr/>
          <p:nvPr/>
        </p:nvSpPr>
        <p:spPr>
          <a:xfrm>
            <a:off x="559559" y="2465645"/>
            <a:ext cx="10774495" cy="2123658"/>
          </a:xfrm>
          <a:prstGeom prst="rect">
            <a:avLst/>
          </a:prstGeom>
          <a:noFill/>
        </p:spPr>
        <p:txBody>
          <a:bodyPr wrap="square" lIns="91440" tIns="45720" rIns="91440" bIns="45720">
            <a:spAutoFit/>
          </a:bodyPr>
          <a:lstStyle/>
          <a:p>
            <a:pPr algn="ctr"/>
            <a:r>
              <a:rPr lang="ar-SA" sz="6600" b="1" cap="none" spc="0" dirty="0">
                <a:ln w="0"/>
                <a:solidFill>
                  <a:schemeClr val="bg1"/>
                </a:solidFill>
                <a:effectLst>
                  <a:outerShdw blurRad="38100" dist="19050" dir="2700000" algn="tl" rotWithShape="0">
                    <a:schemeClr val="dk1">
                      <a:alpha val="40000"/>
                    </a:schemeClr>
                  </a:outerShdw>
                </a:effectLst>
              </a:rPr>
              <a:t>لأنها تنتج الابواغ في فترة من مراحل حياتها</a:t>
            </a:r>
          </a:p>
        </p:txBody>
      </p:sp>
      <p:sp>
        <p:nvSpPr>
          <p:cNvPr id="4" name="مستطيل 3">
            <a:extLst>
              <a:ext uri="{FF2B5EF4-FFF2-40B4-BE49-F238E27FC236}">
                <a16:creationId xmlns:a16="http://schemas.microsoft.com/office/drawing/2014/main" id="{97150BCF-9E89-4A18-B908-AF5AB0192E56}"/>
              </a:ext>
            </a:extLst>
          </p:cNvPr>
          <p:cNvSpPr/>
          <p:nvPr/>
        </p:nvSpPr>
        <p:spPr>
          <a:xfrm>
            <a:off x="708752" y="243513"/>
            <a:ext cx="10774495" cy="1107996"/>
          </a:xfrm>
          <a:prstGeom prst="rect">
            <a:avLst/>
          </a:prstGeom>
          <a:noFill/>
        </p:spPr>
        <p:txBody>
          <a:bodyPr wrap="square" lIns="91440" tIns="45720" rIns="91440" bIns="45720">
            <a:spAutoFit/>
          </a:bodyPr>
          <a:lstStyle/>
          <a:p>
            <a:pPr algn="ctr"/>
            <a:r>
              <a:rPr lang="ar-SA" sz="6600" b="1" cap="none" spc="0" dirty="0">
                <a:ln w="0"/>
                <a:solidFill>
                  <a:schemeClr val="bg1"/>
                </a:solidFill>
                <a:effectLst>
                  <a:outerShdw blurRad="38100" dist="19050" dir="2700000" algn="tl" rotWithShape="0">
                    <a:schemeClr val="dk1">
                      <a:alpha val="40000"/>
                    </a:schemeClr>
                  </a:outerShdw>
                </a:effectLst>
              </a:rPr>
              <a:t>لماذا تسمى هذه الأوليات </a:t>
            </a:r>
            <a:r>
              <a:rPr lang="ar-SA" sz="6600" b="1" cap="none" spc="0" dirty="0" err="1">
                <a:ln w="0"/>
                <a:solidFill>
                  <a:schemeClr val="bg1"/>
                </a:solidFill>
                <a:effectLst>
                  <a:outerShdw blurRad="38100" dist="19050" dir="2700000" algn="tl" rotWithShape="0">
                    <a:schemeClr val="dk1">
                      <a:alpha val="40000"/>
                    </a:schemeClr>
                  </a:outerShdw>
                </a:effectLst>
              </a:rPr>
              <a:t>بالبوغيات</a:t>
            </a:r>
            <a:r>
              <a:rPr lang="ar-SA" sz="6600" b="1" cap="none" spc="0" dirty="0">
                <a:ln w="0"/>
                <a:solidFill>
                  <a:schemeClr val="bg1"/>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298776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صورة ذات صلة"/>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2"/>
          <p:cNvSpPr/>
          <p:nvPr/>
        </p:nvSpPr>
        <p:spPr>
          <a:xfrm>
            <a:off x="9598306" y="397467"/>
            <a:ext cx="2178776" cy="6001643"/>
          </a:xfrm>
          <a:prstGeom prst="rect">
            <a:avLst/>
          </a:prstGeom>
          <a:noFill/>
          <a:ln w="38100">
            <a:solidFill>
              <a:schemeClr val="bg1"/>
            </a:solidFill>
          </a:ln>
        </p:spPr>
        <p:txBody>
          <a:bodyPr wrap="square" lIns="91440" tIns="45720" rIns="91440" bIns="45720">
            <a:spAutoFit/>
          </a:bodyPr>
          <a:lstStyle/>
          <a:p>
            <a:pPr algn="ctr"/>
            <a:r>
              <a:rPr lang="ar-SA" sz="4800" b="1" cap="none" spc="0" dirty="0">
                <a:ln w="0"/>
                <a:solidFill>
                  <a:schemeClr val="bg1"/>
                </a:solidFill>
                <a:effectLst>
                  <a:outerShdw blurRad="38100" dist="19050" dir="2700000" algn="tl" rotWithShape="0">
                    <a:schemeClr val="dk1">
                      <a:alpha val="40000"/>
                    </a:schemeClr>
                  </a:outerShdw>
                </a:effectLst>
                <a:latin typeface="AlHor" panose="02060603050605020204" pitchFamily="18" charset="-78"/>
                <a:cs typeface="AlHor" panose="02060603050605020204" pitchFamily="18" charset="-78"/>
              </a:rPr>
              <a:t>أقرئي في كتابك المقرر عن </a:t>
            </a:r>
            <a:r>
              <a:rPr lang="ar-SA" sz="4800" b="1" cap="none" spc="0" dirty="0" err="1">
                <a:ln w="0"/>
                <a:solidFill>
                  <a:schemeClr val="bg1"/>
                </a:solidFill>
                <a:effectLst>
                  <a:outerShdw blurRad="38100" dist="19050" dir="2700000" algn="tl" rotWithShape="0">
                    <a:schemeClr val="dk1">
                      <a:alpha val="40000"/>
                    </a:schemeClr>
                  </a:outerShdw>
                </a:effectLst>
                <a:latin typeface="AlHor" panose="02060603050605020204" pitchFamily="18" charset="-78"/>
                <a:cs typeface="AlHor" panose="02060603050605020204" pitchFamily="18" charset="-78"/>
              </a:rPr>
              <a:t>البوغيات</a:t>
            </a:r>
            <a:r>
              <a:rPr lang="ar-SA" sz="4800" b="1" cap="none" spc="0" dirty="0">
                <a:ln w="0"/>
                <a:solidFill>
                  <a:schemeClr val="bg1"/>
                </a:solidFill>
                <a:effectLst>
                  <a:outerShdw blurRad="38100" dist="19050" dir="2700000" algn="tl" rotWithShape="0">
                    <a:schemeClr val="dk1">
                      <a:alpha val="40000"/>
                    </a:schemeClr>
                  </a:outerShdw>
                </a:effectLst>
                <a:latin typeface="AlHor" panose="02060603050605020204" pitchFamily="18" charset="-78"/>
                <a:cs typeface="AlHor" panose="02060603050605020204" pitchFamily="18" charset="-78"/>
              </a:rPr>
              <a:t> ثم أكملي فجوة المعلومات التالية  </a:t>
            </a:r>
          </a:p>
        </p:txBody>
      </p:sp>
      <p:sp>
        <p:nvSpPr>
          <p:cNvPr id="4" name="مستطيل 3"/>
          <p:cNvSpPr/>
          <p:nvPr/>
        </p:nvSpPr>
        <p:spPr>
          <a:xfrm>
            <a:off x="590844" y="28136"/>
            <a:ext cx="8511762" cy="6740307"/>
          </a:xfrm>
          <a:prstGeom prst="rect">
            <a:avLst/>
          </a:prstGeom>
          <a:noFill/>
          <a:ln w="38100">
            <a:solidFill>
              <a:schemeClr val="bg1"/>
            </a:solidFill>
          </a:ln>
        </p:spPr>
        <p:txBody>
          <a:bodyPr wrap="square" lIns="91440" tIns="45720" rIns="91440" bIns="45720">
            <a:spAutoFit/>
          </a:bodyPr>
          <a:lstStyle/>
          <a:p>
            <a:r>
              <a:rPr lang="ar-SA" sz="5400" b="1" cap="none" spc="0" dirty="0">
                <a:ln w="0"/>
                <a:solidFill>
                  <a:schemeClr val="bg1"/>
                </a:solidFill>
                <a:effectLst>
                  <a:outerShdw blurRad="38100" dist="19050" dir="2700000" algn="tl" rotWithShape="0">
                    <a:schemeClr val="dk1">
                      <a:alpha val="40000"/>
                    </a:schemeClr>
                  </a:outerShdw>
                </a:effectLst>
                <a:latin typeface="AlHor" panose="02060603050605020204" pitchFamily="18" charset="-78"/>
                <a:cs typeface="AlHor" panose="02060603050605020204" pitchFamily="18" charset="-78"/>
              </a:rPr>
              <a:t>تتميز </a:t>
            </a:r>
            <a:r>
              <a:rPr lang="ar-SA" sz="5400" b="1" cap="none" spc="0" dirty="0" err="1">
                <a:ln w="0"/>
                <a:solidFill>
                  <a:schemeClr val="bg1"/>
                </a:solidFill>
                <a:effectLst>
                  <a:outerShdw blurRad="38100" dist="19050" dir="2700000" algn="tl" rotWithShape="0">
                    <a:schemeClr val="dk1">
                      <a:alpha val="40000"/>
                    </a:schemeClr>
                  </a:outerShdw>
                </a:effectLst>
                <a:latin typeface="AlHor" panose="02060603050605020204" pitchFamily="18" charset="-78"/>
                <a:cs typeface="AlHor" panose="02060603050605020204" pitchFamily="18" charset="-78"/>
              </a:rPr>
              <a:t>البوغيات</a:t>
            </a:r>
            <a:r>
              <a:rPr lang="ar-SA" sz="5400" b="1" cap="none" spc="0" dirty="0">
                <a:ln w="0"/>
                <a:solidFill>
                  <a:schemeClr val="bg1"/>
                </a:solidFill>
                <a:effectLst>
                  <a:outerShdw blurRad="38100" dist="19050" dir="2700000" algn="tl" rotWithShape="0">
                    <a:schemeClr val="dk1">
                      <a:alpha val="40000"/>
                    </a:schemeClr>
                  </a:outerShdw>
                </a:effectLst>
                <a:latin typeface="AlHor" panose="02060603050605020204" pitchFamily="18" charset="-78"/>
                <a:cs typeface="AlHor" panose="02060603050605020204" pitchFamily="18" charset="-78"/>
              </a:rPr>
              <a:t> بـ *أنها قادرة على إنتاج .............. في دورة حياتها</a:t>
            </a:r>
          </a:p>
          <a:p>
            <a:pPr marL="571500" indent="-571500">
              <a:buFont typeface="Arial" panose="020B0604020202020204" pitchFamily="34" charset="0"/>
              <a:buChar char="•"/>
            </a:pPr>
            <a:r>
              <a:rPr lang="ar-SA" sz="5400" b="1" dirty="0">
                <a:ln w="0"/>
                <a:solidFill>
                  <a:schemeClr val="bg1"/>
                </a:solidFill>
                <a:effectLst>
                  <a:outerShdw blurRad="38100" dist="19050" dir="2700000" algn="tl" rotWithShape="0">
                    <a:schemeClr val="dk1">
                      <a:alpha val="40000"/>
                    </a:schemeClr>
                  </a:outerShdw>
                </a:effectLst>
                <a:latin typeface="AlHor" panose="02060603050605020204" pitchFamily="18" charset="-78"/>
                <a:cs typeface="AlHor" panose="02060603050605020204" pitchFamily="18" charset="-78"/>
              </a:rPr>
              <a:t>لا توجد....................... أو ....................... في </a:t>
            </a:r>
            <a:r>
              <a:rPr lang="ar-SA" sz="5400" b="1" dirty="0" err="1">
                <a:ln w="0"/>
                <a:solidFill>
                  <a:schemeClr val="bg1"/>
                </a:solidFill>
                <a:effectLst>
                  <a:outerShdw blurRad="38100" dist="19050" dir="2700000" algn="tl" rotWithShape="0">
                    <a:schemeClr val="dk1">
                      <a:alpha val="40000"/>
                    </a:schemeClr>
                  </a:outerShdw>
                </a:effectLst>
                <a:latin typeface="AlHor" panose="02060603050605020204" pitchFamily="18" charset="-78"/>
                <a:cs typeface="AlHor" panose="02060603050605020204" pitchFamily="18" charset="-78"/>
              </a:rPr>
              <a:t>البوغيات</a:t>
            </a:r>
            <a:r>
              <a:rPr lang="ar-SA" sz="5400" b="1" dirty="0">
                <a:ln w="0"/>
                <a:solidFill>
                  <a:schemeClr val="bg1"/>
                </a:solidFill>
                <a:effectLst>
                  <a:outerShdw blurRad="38100" dist="19050" dir="2700000" algn="tl" rotWithShape="0">
                    <a:schemeClr val="dk1">
                      <a:alpha val="40000"/>
                    </a:schemeClr>
                  </a:outerShdw>
                </a:effectLst>
                <a:latin typeface="AlHor" panose="02060603050605020204" pitchFamily="18" charset="-78"/>
                <a:cs typeface="AlHor" panose="02060603050605020204" pitchFamily="18" charset="-78"/>
              </a:rPr>
              <a:t> </a:t>
            </a:r>
          </a:p>
          <a:p>
            <a:pPr marL="571500" indent="-571500" algn="ctr">
              <a:buFont typeface="Arial" panose="020B0604020202020204" pitchFamily="34" charset="0"/>
              <a:buChar char="•"/>
            </a:pPr>
            <a:r>
              <a:rPr lang="ar-SA" sz="5400" b="1" dirty="0">
                <a:ln w="0"/>
                <a:solidFill>
                  <a:schemeClr val="bg1"/>
                </a:solidFill>
                <a:effectLst>
                  <a:outerShdw blurRad="38100" dist="19050" dir="2700000" algn="tl" rotWithShape="0">
                    <a:schemeClr val="dk1">
                      <a:alpha val="40000"/>
                    </a:schemeClr>
                  </a:outerShdw>
                </a:effectLst>
                <a:latin typeface="AlHor" panose="02060603050605020204" pitchFamily="18" charset="-78"/>
                <a:cs typeface="AlHor" panose="02060603050605020204" pitchFamily="18" charset="-78"/>
              </a:rPr>
              <a:t>تقوم بعمليتي التنفس والإخراج عن  طريق عملية ...........................</a:t>
            </a:r>
          </a:p>
          <a:p>
            <a:pPr marL="571500" indent="-571500" algn="ctr">
              <a:buFont typeface="Arial" panose="020B0604020202020204" pitchFamily="34" charset="0"/>
              <a:buChar char="•"/>
            </a:pPr>
            <a:r>
              <a:rPr lang="ar-SA" sz="5400" b="1" dirty="0">
                <a:ln w="0"/>
                <a:solidFill>
                  <a:schemeClr val="bg1"/>
                </a:solidFill>
                <a:effectLst>
                  <a:outerShdw blurRad="38100" dist="19050" dir="2700000" algn="tl" rotWithShape="0">
                    <a:schemeClr val="dk1">
                      <a:alpha val="40000"/>
                    </a:schemeClr>
                  </a:outerShdw>
                </a:effectLst>
                <a:latin typeface="AlHor" panose="02060603050605020204" pitchFamily="18" charset="-78"/>
                <a:cs typeface="AlHor" panose="02060603050605020204" pitchFamily="18" charset="-78"/>
              </a:rPr>
              <a:t>تعيش </a:t>
            </a:r>
            <a:r>
              <a:rPr lang="ar-SA" sz="5400" b="1" dirty="0" err="1">
                <a:ln w="0"/>
                <a:solidFill>
                  <a:schemeClr val="bg1"/>
                </a:solidFill>
                <a:effectLst>
                  <a:outerShdw blurRad="38100" dist="19050" dir="2700000" algn="tl" rotWithShape="0">
                    <a:schemeClr val="dk1">
                      <a:alpha val="40000"/>
                    </a:schemeClr>
                  </a:outerShdw>
                </a:effectLst>
                <a:latin typeface="AlHor" panose="02060603050605020204" pitchFamily="18" charset="-78"/>
                <a:cs typeface="AlHor" panose="02060603050605020204" pitchFamily="18" charset="-78"/>
              </a:rPr>
              <a:t>البوغيات</a:t>
            </a:r>
            <a:r>
              <a:rPr lang="ar-SA" sz="5400" b="1" dirty="0">
                <a:ln w="0"/>
                <a:solidFill>
                  <a:schemeClr val="bg1"/>
                </a:solidFill>
                <a:effectLst>
                  <a:outerShdw blurRad="38100" dist="19050" dir="2700000" algn="tl" rotWithShape="0">
                    <a:schemeClr val="dk1">
                      <a:alpha val="40000"/>
                    </a:schemeClr>
                  </a:outerShdw>
                </a:effectLst>
                <a:latin typeface="AlHor" panose="02060603050605020204" pitchFamily="18" charset="-78"/>
                <a:cs typeface="AlHor" panose="02060603050605020204" pitchFamily="18" charset="-78"/>
              </a:rPr>
              <a:t> ........................ مخلوقات فقارية ولا فقارية  </a:t>
            </a:r>
            <a:r>
              <a:rPr lang="ar-SA" sz="5400" b="1" cap="none" spc="0" dirty="0">
                <a:ln w="0"/>
                <a:solidFill>
                  <a:schemeClr val="bg1"/>
                </a:solidFill>
                <a:effectLst>
                  <a:outerShdw blurRad="38100" dist="19050" dir="2700000" algn="tl" rotWithShape="0">
                    <a:schemeClr val="dk1">
                      <a:alpha val="40000"/>
                    </a:schemeClr>
                  </a:outerShdw>
                </a:effectLst>
                <a:latin typeface="AlHor" panose="02060603050605020204" pitchFamily="18" charset="-78"/>
                <a:cs typeface="AlHor" panose="02060603050605020204" pitchFamily="18" charset="-78"/>
              </a:rPr>
              <a:t> </a:t>
            </a:r>
          </a:p>
        </p:txBody>
      </p:sp>
      <p:sp>
        <p:nvSpPr>
          <p:cNvPr id="5" name="مستطيل 4"/>
          <p:cNvSpPr/>
          <p:nvPr/>
        </p:nvSpPr>
        <p:spPr>
          <a:xfrm>
            <a:off x="6904713" y="843114"/>
            <a:ext cx="1697902" cy="923330"/>
          </a:xfrm>
          <a:prstGeom prst="rect">
            <a:avLst/>
          </a:prstGeom>
          <a:noFill/>
        </p:spPr>
        <p:txBody>
          <a:bodyPr wrap="none" lIns="91440" tIns="45720" rIns="91440" bIns="45720">
            <a:spAutoFit/>
          </a:bodyPr>
          <a:lstStyle/>
          <a:p>
            <a:pPr algn="ctr"/>
            <a:r>
              <a:rPr lang="ar-SA" sz="5400" b="1" cap="none" spc="0" dirty="0">
                <a:ln w="10160">
                  <a:solidFill>
                    <a:schemeClr val="tx1"/>
                  </a:solidFill>
                  <a:prstDash val="solid"/>
                </a:ln>
                <a:solidFill>
                  <a:schemeClr val="bg1"/>
                </a:solidFill>
                <a:effectLst>
                  <a:glow rad="101600">
                    <a:schemeClr val="accent4">
                      <a:satMod val="175000"/>
                      <a:alpha val="40000"/>
                    </a:schemeClr>
                  </a:glow>
                  <a:outerShdw blurRad="38100" dist="22860" dir="5400000" algn="tl" rotWithShape="0">
                    <a:srgbClr val="000000">
                      <a:alpha val="30000"/>
                    </a:srgbClr>
                  </a:outerShdw>
                </a:effectLst>
              </a:rPr>
              <a:t>الأبواغ</a:t>
            </a:r>
          </a:p>
        </p:txBody>
      </p:sp>
      <p:sp>
        <p:nvSpPr>
          <p:cNvPr id="6" name="مستطيل 5"/>
          <p:cNvSpPr/>
          <p:nvPr/>
        </p:nvSpPr>
        <p:spPr>
          <a:xfrm>
            <a:off x="3366621" y="1766444"/>
            <a:ext cx="3207930" cy="923330"/>
          </a:xfrm>
          <a:prstGeom prst="rect">
            <a:avLst/>
          </a:prstGeom>
          <a:noFill/>
        </p:spPr>
        <p:txBody>
          <a:bodyPr wrap="none" lIns="91440" tIns="45720" rIns="91440" bIns="45720">
            <a:spAutoFit/>
          </a:bodyPr>
          <a:lstStyle/>
          <a:p>
            <a:pPr algn="ctr"/>
            <a:r>
              <a:rPr lang="ar-SA" sz="5400" b="1" cap="none" spc="0" dirty="0">
                <a:ln w="10160">
                  <a:solidFill>
                    <a:schemeClr val="tx1"/>
                  </a:solidFill>
                  <a:prstDash val="solid"/>
                </a:ln>
                <a:solidFill>
                  <a:schemeClr val="bg1"/>
                </a:solidFill>
                <a:effectLst>
                  <a:glow rad="101600">
                    <a:schemeClr val="accent4">
                      <a:satMod val="175000"/>
                      <a:alpha val="40000"/>
                    </a:schemeClr>
                  </a:glow>
                  <a:outerShdw blurRad="38100" dist="22860" dir="5400000" algn="tl" rotWithShape="0">
                    <a:srgbClr val="000000">
                      <a:alpha val="30000"/>
                    </a:srgbClr>
                  </a:outerShdw>
                </a:effectLst>
              </a:rPr>
              <a:t>فجوة منقبضة</a:t>
            </a:r>
          </a:p>
        </p:txBody>
      </p:sp>
      <p:sp>
        <p:nvSpPr>
          <p:cNvPr id="7" name="مستطيل 6"/>
          <p:cNvSpPr/>
          <p:nvPr/>
        </p:nvSpPr>
        <p:spPr>
          <a:xfrm>
            <a:off x="4438333" y="2474959"/>
            <a:ext cx="3315331" cy="923330"/>
          </a:xfrm>
          <a:prstGeom prst="rect">
            <a:avLst/>
          </a:prstGeom>
          <a:noFill/>
        </p:spPr>
        <p:txBody>
          <a:bodyPr wrap="none" lIns="91440" tIns="45720" rIns="91440" bIns="45720">
            <a:spAutoFit/>
          </a:bodyPr>
          <a:lstStyle/>
          <a:p>
            <a:pPr algn="ctr"/>
            <a:r>
              <a:rPr lang="ar-SA" sz="5400" b="1" cap="none" spc="0" dirty="0">
                <a:ln w="10160">
                  <a:solidFill>
                    <a:schemeClr val="tx1"/>
                  </a:solidFill>
                  <a:prstDash val="solid"/>
                </a:ln>
                <a:solidFill>
                  <a:schemeClr val="bg1"/>
                </a:solidFill>
                <a:effectLst>
                  <a:glow rad="101600">
                    <a:schemeClr val="accent4">
                      <a:satMod val="175000"/>
                      <a:alpha val="40000"/>
                    </a:schemeClr>
                  </a:glow>
                  <a:outerShdw blurRad="38100" dist="22860" dir="5400000" algn="tl" rotWithShape="0">
                    <a:srgbClr val="000000">
                      <a:alpha val="30000"/>
                    </a:srgbClr>
                  </a:outerShdw>
                </a:effectLst>
              </a:rPr>
              <a:t>أعضاء حركة </a:t>
            </a:r>
          </a:p>
        </p:txBody>
      </p:sp>
      <p:sp>
        <p:nvSpPr>
          <p:cNvPr id="8" name="مستطيل 7"/>
          <p:cNvSpPr/>
          <p:nvPr/>
        </p:nvSpPr>
        <p:spPr>
          <a:xfrm>
            <a:off x="935644" y="4160036"/>
            <a:ext cx="4649030" cy="923330"/>
          </a:xfrm>
          <a:prstGeom prst="rect">
            <a:avLst/>
          </a:prstGeom>
          <a:noFill/>
        </p:spPr>
        <p:txBody>
          <a:bodyPr wrap="none" lIns="91440" tIns="45720" rIns="91440" bIns="45720">
            <a:spAutoFit/>
          </a:bodyPr>
          <a:lstStyle/>
          <a:p>
            <a:pPr algn="ctr"/>
            <a:r>
              <a:rPr lang="ar-SA" sz="5400" b="1" cap="none" spc="0" dirty="0">
                <a:ln w="10160">
                  <a:solidFill>
                    <a:schemeClr val="tx1"/>
                  </a:solidFill>
                  <a:prstDash val="solid"/>
                </a:ln>
                <a:solidFill>
                  <a:schemeClr val="bg1"/>
                </a:solidFill>
                <a:effectLst>
                  <a:glow rad="101600">
                    <a:schemeClr val="accent4">
                      <a:satMod val="175000"/>
                      <a:alpha val="40000"/>
                    </a:schemeClr>
                  </a:glow>
                  <a:outerShdw blurRad="38100" dist="22860" dir="5400000" algn="tl" rotWithShape="0">
                    <a:srgbClr val="000000">
                      <a:alpha val="30000"/>
                    </a:srgbClr>
                  </a:outerShdw>
                </a:effectLst>
              </a:rPr>
              <a:t>الانتشار عبر الغشاء</a:t>
            </a:r>
          </a:p>
        </p:txBody>
      </p:sp>
      <p:sp>
        <p:nvSpPr>
          <p:cNvPr id="9" name="مستطيل 8"/>
          <p:cNvSpPr/>
          <p:nvPr/>
        </p:nvSpPr>
        <p:spPr>
          <a:xfrm>
            <a:off x="2423094" y="5002574"/>
            <a:ext cx="1887056" cy="923330"/>
          </a:xfrm>
          <a:prstGeom prst="rect">
            <a:avLst/>
          </a:prstGeom>
          <a:noFill/>
        </p:spPr>
        <p:txBody>
          <a:bodyPr wrap="none" lIns="91440" tIns="45720" rIns="91440" bIns="45720">
            <a:spAutoFit/>
          </a:bodyPr>
          <a:lstStyle/>
          <a:p>
            <a:pPr algn="ctr"/>
            <a:r>
              <a:rPr lang="ar-SA" sz="5400" b="1" cap="none" spc="0" dirty="0">
                <a:ln w="10160">
                  <a:solidFill>
                    <a:schemeClr val="tx1"/>
                  </a:solidFill>
                  <a:prstDash val="solid"/>
                </a:ln>
                <a:solidFill>
                  <a:schemeClr val="bg1"/>
                </a:solidFill>
                <a:effectLst>
                  <a:glow rad="101600">
                    <a:schemeClr val="accent4">
                      <a:satMod val="175000"/>
                      <a:alpha val="40000"/>
                    </a:schemeClr>
                  </a:glow>
                  <a:outerShdw blurRad="38100" dist="22860" dir="5400000" algn="tl" rotWithShape="0">
                    <a:srgbClr val="000000">
                      <a:alpha val="30000"/>
                    </a:srgbClr>
                  </a:outerShdw>
                </a:effectLst>
              </a:rPr>
              <a:t>متطفلة</a:t>
            </a:r>
            <a:r>
              <a:rPr lang="ar-SA" sz="5400" b="1" cap="none" spc="0" dirty="0">
                <a:ln w="10160">
                  <a:solidFill>
                    <a:schemeClr val="tx1"/>
                  </a:solidFill>
                  <a:prstDash val="solid"/>
                </a:ln>
                <a:solidFill>
                  <a:srgbClr val="FFFF00"/>
                </a:solidFill>
                <a:effectLst>
                  <a:glow rad="101600">
                    <a:schemeClr val="accent4">
                      <a:satMod val="175000"/>
                      <a:alpha val="40000"/>
                    </a:schemeClr>
                  </a:glow>
                  <a:outerShdw blurRad="38100" dist="22860" dir="5400000" algn="tl" rotWithShape="0">
                    <a:srgbClr val="000000">
                      <a:alpha val="30000"/>
                    </a:srgbClr>
                  </a:outerShdw>
                </a:effectLst>
              </a:rPr>
              <a:t> </a:t>
            </a:r>
          </a:p>
        </p:txBody>
      </p:sp>
    </p:spTree>
    <p:extLst>
      <p:ext uri="{BB962C8B-B14F-4D97-AF65-F5344CB8AC3E}">
        <p14:creationId xmlns:p14="http://schemas.microsoft.com/office/powerpoint/2010/main" val="138338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2724152" y="465852"/>
            <a:ext cx="7046617" cy="6001643"/>
          </a:xfrm>
          <a:prstGeom prst="rect">
            <a:avLst/>
          </a:prstGeom>
          <a:solidFill>
            <a:srgbClr val="FAEFD7"/>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lIns="91440" tIns="45720" rIns="91440" bIns="45720">
            <a:spAutoFit/>
          </a:bodyPr>
          <a:lstStyle/>
          <a:p>
            <a:pPr algn="ctr"/>
            <a:r>
              <a:rPr lang="ar-SA" sz="4800" b="1" cap="none" spc="0" dirty="0">
                <a:ln w="0"/>
                <a:solidFill>
                  <a:schemeClr val="tx1"/>
                </a:solidFill>
                <a:effectLst>
                  <a:outerShdw blurRad="38100" dist="19050" dir="2700000" algn="tl" rotWithShape="0">
                    <a:schemeClr val="dk1">
                      <a:alpha val="40000"/>
                    </a:schemeClr>
                  </a:outerShdw>
                </a:effectLst>
              </a:rPr>
              <a:t>كان يا مكان في سالف العصر والأوان كان هناك كائنين حيين الأول رمز لنفسه برقم واحد والأخر بالرقم أثنين أن سألتهما يوما عن أسميهما فسيجيبان... بأنكـِ ستعرفهما إن عرفت حل هذان اللغزان فما أسميهما يا ترى ولأي من الممالك ينتميان ؟</a:t>
            </a:r>
            <a:endParaRPr lang="ar-SA" sz="4400" b="0" cap="none" spc="0" dirty="0">
              <a:ln w="0"/>
              <a:solidFill>
                <a:schemeClr val="tx1"/>
              </a:solidFill>
              <a:effectLst>
                <a:outerShdw blurRad="38100" dist="19050" dir="2700000" algn="tl" rotWithShape="0">
                  <a:schemeClr val="dk1">
                    <a:alpha val="40000"/>
                  </a:schemeClr>
                </a:outerShdw>
              </a:effectLst>
            </a:endParaRPr>
          </a:p>
        </p:txBody>
      </p:sp>
      <p:sp>
        <p:nvSpPr>
          <p:cNvPr id="5" name="مستطيل 4"/>
          <p:cNvSpPr/>
          <p:nvPr/>
        </p:nvSpPr>
        <p:spPr>
          <a:xfrm>
            <a:off x="10023849" y="836131"/>
            <a:ext cx="2173750" cy="1754326"/>
          </a:xfrm>
          <a:prstGeom prst="rect">
            <a:avLst/>
          </a:prstGeom>
          <a:noFill/>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الكائن </a:t>
            </a:r>
          </a:p>
          <a:p>
            <a:pPr algn="ctr"/>
            <a:r>
              <a:rPr lang="ar-SA" sz="5400" b="0" cap="none" spc="0" dirty="0">
                <a:ln w="0"/>
                <a:solidFill>
                  <a:schemeClr val="tx1"/>
                </a:solidFill>
                <a:effectLst>
                  <a:outerShdw blurRad="38100" dist="19050" dir="2700000" algn="tl" rotWithShape="0">
                    <a:schemeClr val="dk1">
                      <a:alpha val="40000"/>
                    </a:schemeClr>
                  </a:outerShdw>
                </a:effectLst>
              </a:rPr>
              <a:t>رقم (1)</a:t>
            </a:r>
          </a:p>
        </p:txBody>
      </p:sp>
      <p:sp>
        <p:nvSpPr>
          <p:cNvPr id="6" name="مستطيل 5"/>
          <p:cNvSpPr/>
          <p:nvPr/>
        </p:nvSpPr>
        <p:spPr>
          <a:xfrm>
            <a:off x="160846" y="661135"/>
            <a:ext cx="2102270" cy="1754326"/>
          </a:xfrm>
          <a:prstGeom prst="rect">
            <a:avLst/>
          </a:prstGeom>
          <a:noFill/>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الكائن </a:t>
            </a:r>
          </a:p>
          <a:p>
            <a:pPr algn="ctr"/>
            <a:r>
              <a:rPr lang="ar-SA" sz="5400" b="0" cap="none" spc="0" dirty="0">
                <a:ln w="0"/>
                <a:solidFill>
                  <a:schemeClr val="tx1"/>
                </a:solidFill>
                <a:effectLst>
                  <a:outerShdw blurRad="38100" dist="19050" dir="2700000" algn="tl" rotWithShape="0">
                    <a:schemeClr val="dk1">
                      <a:alpha val="40000"/>
                    </a:schemeClr>
                  </a:outerShdw>
                </a:effectLst>
              </a:rPr>
              <a:t>رقم (2)</a:t>
            </a:r>
          </a:p>
        </p:txBody>
      </p:sp>
      <p:pic>
        <p:nvPicPr>
          <p:cNvPr id="4" name="صورة 3"/>
          <p:cNvPicPr>
            <a:picLocks noChangeAspect="1"/>
          </p:cNvPicPr>
          <p:nvPr/>
        </p:nvPicPr>
        <p:blipFill rotWithShape="1">
          <a:blip r:embed="rId2"/>
          <a:srcRect l="1631" t="51702" r="50173"/>
          <a:stretch/>
        </p:blipFill>
        <p:spPr>
          <a:xfrm rot="14883935">
            <a:off x="9462968" y="3068882"/>
            <a:ext cx="3295512" cy="2401864"/>
          </a:xfrm>
          <a:prstGeom prst="rect">
            <a:avLst/>
          </a:prstGeom>
        </p:spPr>
      </p:pic>
      <p:pic>
        <p:nvPicPr>
          <p:cNvPr id="8" name="صورة 7"/>
          <p:cNvPicPr>
            <a:picLocks noChangeAspect="1"/>
          </p:cNvPicPr>
          <p:nvPr/>
        </p:nvPicPr>
        <p:blipFill rotWithShape="1">
          <a:blip r:embed="rId3"/>
          <a:srcRect l="47742" t="478" b="52597"/>
          <a:stretch/>
        </p:blipFill>
        <p:spPr>
          <a:xfrm rot="19686916">
            <a:off x="-84993" y="2610123"/>
            <a:ext cx="3581112" cy="2665844"/>
          </a:xfrm>
          <a:prstGeom prst="rect">
            <a:avLst/>
          </a:prstGeom>
        </p:spPr>
      </p:pic>
    </p:spTree>
    <p:extLst>
      <p:ext uri="{BB962C8B-B14F-4D97-AF65-F5344CB8AC3E}">
        <p14:creationId xmlns:p14="http://schemas.microsoft.com/office/powerpoint/2010/main" val="8429403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229278" y="210067"/>
            <a:ext cx="4808533" cy="6186309"/>
          </a:xfrm>
          <a:prstGeom prst="rect">
            <a:avLst/>
          </a:prstGeom>
          <a:solidFill>
            <a:schemeClr val="bg1">
              <a:lumMod val="95000"/>
            </a:schemeClr>
          </a:solidFill>
          <a:ln w="38100">
            <a:solidFill>
              <a:schemeClr val="tx1"/>
            </a:solidFill>
          </a:ln>
        </p:spPr>
        <p:txBody>
          <a:bodyPr wrap="square" lIns="91440" tIns="45720" rIns="91440" bIns="45720">
            <a:spAutoFit/>
          </a:bodyPr>
          <a:lstStyle/>
          <a:p>
            <a:pPr algn="ctr"/>
            <a:r>
              <a:rPr lang="ar-SA" sz="6600" b="1" cap="none" spc="0" dirty="0">
                <a:ln w="0">
                  <a:solidFill>
                    <a:schemeClr val="tx1"/>
                  </a:solidFill>
                </a:ln>
                <a:solidFill>
                  <a:schemeClr val="accent2">
                    <a:lumMod val="50000"/>
                  </a:schemeClr>
                </a:solidFill>
                <a:effectLst>
                  <a:outerShdw blurRad="50800" dist="63500" dir="5400000" algn="t" rotWithShape="0">
                    <a:prstClr val="black">
                      <a:alpha val="40000"/>
                    </a:prstClr>
                  </a:outerShdw>
                </a:effectLst>
                <a:cs typeface="Akhbar MT" pitchFamily="2" charset="-78"/>
              </a:rPr>
              <a:t>هناك مراحل جنسية ولا جنسية في دورة حياة </a:t>
            </a:r>
            <a:r>
              <a:rPr lang="ar-SA" sz="6600" b="1" cap="none" spc="0" dirty="0" err="1">
                <a:ln w="0">
                  <a:solidFill>
                    <a:schemeClr val="tx1"/>
                  </a:solidFill>
                </a:ln>
                <a:solidFill>
                  <a:schemeClr val="accent2">
                    <a:lumMod val="50000"/>
                  </a:schemeClr>
                </a:solidFill>
                <a:effectLst>
                  <a:outerShdw blurRad="50800" dist="63500" dir="5400000" algn="t" rotWithShape="0">
                    <a:prstClr val="black">
                      <a:alpha val="40000"/>
                    </a:prstClr>
                  </a:outerShdw>
                </a:effectLst>
                <a:cs typeface="Akhbar MT" pitchFamily="2" charset="-78"/>
              </a:rPr>
              <a:t>البوغيات</a:t>
            </a:r>
            <a:r>
              <a:rPr lang="ar-SA" sz="6600" b="1" cap="none" spc="0" dirty="0">
                <a:ln w="0">
                  <a:solidFill>
                    <a:schemeClr val="tx1"/>
                  </a:solidFill>
                </a:ln>
                <a:solidFill>
                  <a:schemeClr val="accent2">
                    <a:lumMod val="50000"/>
                  </a:schemeClr>
                </a:solidFill>
                <a:effectLst>
                  <a:outerShdw blurRad="50800" dist="63500" dir="5400000" algn="t" rotWithShape="0">
                    <a:prstClr val="black">
                      <a:alpha val="40000"/>
                    </a:prstClr>
                  </a:outerShdw>
                </a:effectLst>
                <a:cs typeface="Akhbar MT" pitchFamily="2" charset="-78"/>
              </a:rPr>
              <a:t> وغالبا تتطلب أكثر من عائلين لتكما دورة حياتها</a:t>
            </a:r>
            <a:r>
              <a:rPr lang="ar-SA" sz="6600" b="1" cap="none" spc="0" dirty="0">
                <a:ln w="0">
                  <a:solidFill>
                    <a:schemeClr val="tx1"/>
                  </a:solidFill>
                </a:ln>
                <a:solidFill>
                  <a:schemeClr val="accent2">
                    <a:lumMod val="50000"/>
                  </a:schemeClr>
                </a:solidFill>
                <a:effectLst>
                  <a:outerShdw blurRad="38100" dist="19050" dir="2700000" algn="tl" rotWithShape="0">
                    <a:schemeClr val="dk1">
                      <a:alpha val="40000"/>
                    </a:schemeClr>
                  </a:outerShdw>
                </a:effectLst>
                <a:cs typeface="Akhbar MT" pitchFamily="2" charset="-78"/>
              </a:rPr>
              <a:t>  </a:t>
            </a:r>
          </a:p>
        </p:txBody>
      </p:sp>
      <p:pic>
        <p:nvPicPr>
          <p:cNvPr id="10242" name="Picture 2" descr="نتيجة بحث الصور عن دورة حياة بلازمديوم ملاريا"/>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166" y="210067"/>
            <a:ext cx="6779113" cy="6387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4409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9F9ABEC1-14C5-4328-A5F5-E06190FA13D1}"/>
              </a:ext>
            </a:extLst>
          </p:cNvPr>
          <p:cNvSpPr/>
          <p:nvPr/>
        </p:nvSpPr>
        <p:spPr>
          <a:xfrm rot="5400000">
            <a:off x="9074965" y="3136612"/>
            <a:ext cx="5649302" cy="584775"/>
          </a:xfrm>
          <a:prstGeom prst="rect">
            <a:avLst/>
          </a:prstGeom>
          <a:noFill/>
        </p:spPr>
        <p:txBody>
          <a:bodyPr wrap="none" lIns="91440" tIns="45720" rIns="91440" bIns="45720">
            <a:spAutoFit/>
          </a:bodyPr>
          <a:lstStyle/>
          <a:p>
            <a:pPr algn="ctr"/>
            <a:r>
              <a:rPr lang="ar-SA" sz="3200" dirty="0">
                <a:ln w="0"/>
                <a:effectLst>
                  <a:outerShdw blurRad="38100" dist="19050" dir="2700000" algn="tl" rotWithShape="0">
                    <a:schemeClr val="dk1">
                      <a:alpha val="40000"/>
                    </a:schemeClr>
                  </a:outerShdw>
                </a:effectLst>
              </a:rPr>
              <a:t>انقر هنا لمشاهدة  دورة حياة </a:t>
            </a:r>
            <a:r>
              <a:rPr lang="ar-SA" sz="3200" dirty="0" err="1">
                <a:ln w="0"/>
                <a:effectLst>
                  <a:outerShdw blurRad="38100" dist="19050" dir="2700000" algn="tl" rotWithShape="0">
                    <a:schemeClr val="dk1">
                      <a:alpha val="40000"/>
                    </a:schemeClr>
                  </a:outerShdw>
                </a:effectLst>
              </a:rPr>
              <a:t>البلازمديوم</a:t>
            </a:r>
            <a:r>
              <a:rPr lang="ar-SA" sz="3200" dirty="0">
                <a:ln w="0"/>
                <a:effectLst>
                  <a:outerShdw blurRad="38100" dist="19050" dir="2700000" algn="tl" rotWithShape="0">
                    <a:schemeClr val="dk1">
                      <a:alpha val="40000"/>
                    </a:schemeClr>
                  </a:outerShdw>
                </a:effectLst>
              </a:rPr>
              <a:t> </a:t>
            </a:r>
            <a:endParaRPr lang="ar-SA" sz="3200" b="0" cap="none" spc="0" dirty="0">
              <a:ln w="0"/>
              <a:solidFill>
                <a:schemeClr val="tx1"/>
              </a:solidFill>
              <a:effectLst>
                <a:outerShdw blurRad="38100" dist="19050" dir="2700000" algn="tl" rotWithShape="0">
                  <a:schemeClr val="dk1">
                    <a:alpha val="40000"/>
                  </a:schemeClr>
                </a:outerShdw>
              </a:effectLst>
            </a:endParaRPr>
          </a:p>
        </p:txBody>
      </p:sp>
      <p:pic>
        <p:nvPicPr>
          <p:cNvPr id="3" name="Malaria بلازموديوم الملاريا">
            <a:hlinkClick r:id="" action="ppaction://media"/>
            <a:extLst>
              <a:ext uri="{FF2B5EF4-FFF2-40B4-BE49-F238E27FC236}">
                <a16:creationId xmlns:a16="http://schemas.microsoft.com/office/drawing/2014/main" id="{C22359E4-06F5-494F-AD3F-2873BEB4AFB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1607228" cy="6858000"/>
          </a:xfrm>
          <a:prstGeom prst="rect">
            <a:avLst/>
          </a:prstGeom>
        </p:spPr>
      </p:pic>
    </p:spTree>
    <p:extLst>
      <p:ext uri="{BB962C8B-B14F-4D97-AF65-F5344CB8AC3E}">
        <p14:creationId xmlns:p14="http://schemas.microsoft.com/office/powerpoint/2010/main" val="146008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1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829994" y="387908"/>
            <a:ext cx="10516201" cy="923330"/>
          </a:xfrm>
          <a:prstGeom prst="rect">
            <a:avLst/>
          </a:prstGeom>
          <a:solidFill>
            <a:srgbClr val="FF00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lIns="91440" tIns="45720" rIns="91440" bIns="45720">
            <a:spAutoFit/>
          </a:bodyPr>
          <a:lstStyle/>
          <a:p>
            <a:pPr algn="ctr"/>
            <a:r>
              <a:rPr lang="ar-SA" sz="5400" b="1"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أكملي المخطط السهمي التالي عن (الملاريا)</a:t>
            </a:r>
          </a:p>
        </p:txBody>
      </p:sp>
      <p:sp>
        <p:nvSpPr>
          <p:cNvPr id="4" name="مستطيل 3"/>
          <p:cNvSpPr/>
          <p:nvPr/>
        </p:nvSpPr>
        <p:spPr>
          <a:xfrm>
            <a:off x="9805182" y="2924756"/>
            <a:ext cx="2098812" cy="1754326"/>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lIns="91440" tIns="45720" rIns="91440" bIns="45720">
            <a:spAutoFit/>
          </a:bodyPr>
          <a:lstStyle/>
          <a:p>
            <a:pPr algn="ctr"/>
            <a:r>
              <a:rPr lang="ar-SA" sz="5400" b="1"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مرض الملاريا </a:t>
            </a:r>
          </a:p>
        </p:txBody>
      </p:sp>
      <p:sp>
        <p:nvSpPr>
          <p:cNvPr id="5" name="مستطيل 4"/>
          <p:cNvSpPr/>
          <p:nvPr/>
        </p:nvSpPr>
        <p:spPr>
          <a:xfrm>
            <a:off x="7568799" y="1650777"/>
            <a:ext cx="1927655" cy="923330"/>
          </a:xfrm>
          <a:prstGeom prst="rect">
            <a:avLst/>
          </a:prstGeom>
          <a:solidFill>
            <a:srgbClr val="00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lIns="91440" tIns="45720" rIns="91440" bIns="45720">
            <a:spAutoFit/>
          </a:bodyPr>
          <a:lstStyle/>
          <a:p>
            <a:pPr algn="ctr"/>
            <a:r>
              <a:rPr lang="ar-SA" sz="5400" b="1"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مسببه</a:t>
            </a:r>
          </a:p>
        </p:txBody>
      </p:sp>
      <p:sp>
        <p:nvSpPr>
          <p:cNvPr id="6" name="مستطيل 5"/>
          <p:cNvSpPr/>
          <p:nvPr/>
        </p:nvSpPr>
        <p:spPr>
          <a:xfrm>
            <a:off x="904131" y="1669922"/>
            <a:ext cx="6120416" cy="923330"/>
          </a:xfrm>
          <a:prstGeom prst="rect">
            <a:avLst/>
          </a:prstGeom>
          <a:solidFill>
            <a:srgbClr val="00FF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lIns="91440" tIns="45720" rIns="91440" bIns="45720">
            <a:spAutoFit/>
          </a:bodyPr>
          <a:lstStyle/>
          <a:p>
            <a:pPr algn="ctr"/>
            <a:r>
              <a:rPr lang="ar-SA" sz="5400" b="1"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طفيل </a:t>
            </a:r>
            <a:r>
              <a:rPr lang="ar-SA" sz="5400" b="1" cap="none" spc="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البلازمديوم</a:t>
            </a:r>
            <a:r>
              <a:rPr lang="ar-SA" sz="5400" b="1"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ملاريا </a:t>
            </a:r>
          </a:p>
        </p:txBody>
      </p:sp>
      <p:sp>
        <p:nvSpPr>
          <p:cNvPr id="7" name="مستطيل 6"/>
          <p:cNvSpPr/>
          <p:nvPr/>
        </p:nvSpPr>
        <p:spPr>
          <a:xfrm>
            <a:off x="7548648" y="4939667"/>
            <a:ext cx="2008258" cy="1538883"/>
          </a:xfrm>
          <a:prstGeom prst="rect">
            <a:avLst/>
          </a:prstGeom>
          <a:solidFill>
            <a:srgbClr val="00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lIns="91440" tIns="45720" rIns="91440" bIns="45720">
            <a:spAutoFit/>
          </a:bodyPr>
          <a:lstStyle/>
          <a:p>
            <a:pPr algn="ctr"/>
            <a:r>
              <a:rPr lang="ar-SA" sz="4000" b="1"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ينتقل </a:t>
            </a:r>
          </a:p>
          <a:p>
            <a:pPr algn="ctr"/>
            <a:r>
              <a:rPr lang="ar-SA" sz="4000" b="1"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بواسطة</a:t>
            </a:r>
            <a:r>
              <a:rPr lang="ar-SA" sz="5400" b="1"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p>
        </p:txBody>
      </p:sp>
      <p:sp>
        <p:nvSpPr>
          <p:cNvPr id="8" name="مستطيل 7"/>
          <p:cNvSpPr/>
          <p:nvPr/>
        </p:nvSpPr>
        <p:spPr>
          <a:xfrm>
            <a:off x="904132" y="5555220"/>
            <a:ext cx="6149132" cy="923330"/>
          </a:xfrm>
          <a:prstGeom prst="rect">
            <a:avLst/>
          </a:prstGeom>
          <a:solidFill>
            <a:srgbClr val="00FF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lIns="91440" tIns="45720" rIns="91440" bIns="45720">
            <a:spAutoFit/>
          </a:bodyPr>
          <a:lstStyle/>
          <a:p>
            <a:pPr algn="ctr"/>
            <a:r>
              <a:rPr lang="ar-SA" sz="5400" b="1"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أنثى بعوضة </a:t>
            </a:r>
            <a:r>
              <a:rPr lang="ar-SA" sz="5400" b="1" cap="none" spc="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الأنوفلس</a:t>
            </a:r>
            <a:r>
              <a:rPr lang="ar-SA" sz="5400" b="1"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p>
        </p:txBody>
      </p:sp>
      <p:sp>
        <p:nvSpPr>
          <p:cNvPr id="9" name="مستطيل 8"/>
          <p:cNvSpPr/>
          <p:nvPr/>
        </p:nvSpPr>
        <p:spPr>
          <a:xfrm>
            <a:off x="7528497" y="3295222"/>
            <a:ext cx="2008258" cy="923330"/>
          </a:xfrm>
          <a:prstGeom prst="rect">
            <a:avLst/>
          </a:prstGeom>
          <a:solidFill>
            <a:srgbClr val="00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lIns="91440" tIns="45720" rIns="91440" bIns="45720">
            <a:spAutoFit/>
          </a:bodyPr>
          <a:lstStyle/>
          <a:p>
            <a:pPr algn="ctr"/>
            <a:r>
              <a:rPr lang="ar-SA" sz="5400" b="1" dirty="0">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أعراضه </a:t>
            </a:r>
            <a:endParaRPr lang="ar-SA" sz="5400" b="1"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10" name="مستطيل 9"/>
          <p:cNvSpPr/>
          <p:nvPr/>
        </p:nvSpPr>
        <p:spPr>
          <a:xfrm>
            <a:off x="908520" y="4157354"/>
            <a:ext cx="6149132" cy="923330"/>
          </a:xfrm>
          <a:prstGeom prst="rect">
            <a:avLst/>
          </a:prstGeom>
          <a:solidFill>
            <a:srgbClr val="00FF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lIns="91440" tIns="45720" rIns="91440" bIns="45720">
            <a:spAutoFit/>
          </a:bodyPr>
          <a:lstStyle/>
          <a:p>
            <a:pPr algn="ctr"/>
            <a:r>
              <a:rPr lang="ar-SA" sz="5400" b="1"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ارتفاع درجة حرارة الجسم </a:t>
            </a:r>
          </a:p>
        </p:txBody>
      </p:sp>
      <p:sp>
        <p:nvSpPr>
          <p:cNvPr id="11" name="مستطيل 10"/>
          <p:cNvSpPr/>
          <p:nvPr/>
        </p:nvSpPr>
        <p:spPr>
          <a:xfrm>
            <a:off x="904131" y="2990706"/>
            <a:ext cx="6149132" cy="923330"/>
          </a:xfrm>
          <a:prstGeom prst="rect">
            <a:avLst/>
          </a:prstGeom>
          <a:solidFill>
            <a:srgbClr val="00FF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lIns="91440" tIns="45720" rIns="91440" bIns="45720">
            <a:spAutoFit/>
          </a:bodyPr>
          <a:lstStyle/>
          <a:p>
            <a:pPr algn="ctr"/>
            <a:r>
              <a:rPr lang="ar-SA" sz="5400" b="1"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البرد والصداع والقشعريرة </a:t>
            </a:r>
          </a:p>
        </p:txBody>
      </p:sp>
      <p:sp>
        <p:nvSpPr>
          <p:cNvPr id="14" name="سهم منحني إلى الأعلى 13"/>
          <p:cNvSpPr/>
          <p:nvPr/>
        </p:nvSpPr>
        <p:spPr>
          <a:xfrm rot="16200000">
            <a:off x="9833315" y="1749556"/>
            <a:ext cx="858129" cy="1308299"/>
          </a:xfrm>
          <a:prstGeom prst="bentUpArrow">
            <a:avLst>
              <a:gd name="adj1" fmla="val 11885"/>
              <a:gd name="adj2" fmla="val 9716"/>
              <a:gd name="adj3" fmla="val 25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5" name="سهم منحني إلى الأعلى 14"/>
          <p:cNvSpPr/>
          <p:nvPr/>
        </p:nvSpPr>
        <p:spPr>
          <a:xfrm rot="5400000" flipV="1">
            <a:off x="9833315" y="4502261"/>
            <a:ext cx="858129" cy="1308299"/>
          </a:xfrm>
          <a:prstGeom prst="bentUpArrow">
            <a:avLst>
              <a:gd name="adj1" fmla="val 11885"/>
              <a:gd name="adj2" fmla="val 9716"/>
              <a:gd name="adj3" fmla="val 25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سهم إلى اليسار 15"/>
          <p:cNvSpPr/>
          <p:nvPr/>
        </p:nvSpPr>
        <p:spPr>
          <a:xfrm>
            <a:off x="9496454" y="3566513"/>
            <a:ext cx="308728" cy="260714"/>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7" name="مستطيل 16"/>
          <p:cNvSpPr/>
          <p:nvPr/>
        </p:nvSpPr>
        <p:spPr>
          <a:xfrm>
            <a:off x="876575" y="1716620"/>
            <a:ext cx="6120416" cy="923330"/>
          </a:xfrm>
          <a:prstGeom prst="rect">
            <a:avLst/>
          </a:prstGeom>
          <a:solidFill>
            <a:srgbClr val="00FF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lIns="91440" tIns="45720" rIns="91440" bIns="45720">
            <a:spAutoFit/>
          </a:bodyPr>
          <a:lstStyle/>
          <a:p>
            <a:pPr algn="ctr"/>
            <a:r>
              <a:rPr lang="ar-SA" sz="5400" b="1"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a:t>
            </a:r>
          </a:p>
        </p:txBody>
      </p:sp>
      <p:sp>
        <p:nvSpPr>
          <p:cNvPr id="18" name="مستطيل 17"/>
          <p:cNvSpPr/>
          <p:nvPr/>
        </p:nvSpPr>
        <p:spPr>
          <a:xfrm>
            <a:off x="932267" y="3004774"/>
            <a:ext cx="6120416" cy="923330"/>
          </a:xfrm>
          <a:prstGeom prst="rect">
            <a:avLst/>
          </a:prstGeom>
          <a:solidFill>
            <a:srgbClr val="00FF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lIns="91440" tIns="45720" rIns="91440" bIns="45720">
            <a:spAutoFit/>
          </a:bodyPr>
          <a:lstStyle/>
          <a:p>
            <a:pPr algn="ctr"/>
            <a:r>
              <a:rPr lang="ar-SA" sz="5400" b="1"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a:t>
            </a:r>
          </a:p>
        </p:txBody>
      </p:sp>
      <p:sp>
        <p:nvSpPr>
          <p:cNvPr id="19" name="مستطيل 18"/>
          <p:cNvSpPr/>
          <p:nvPr/>
        </p:nvSpPr>
        <p:spPr>
          <a:xfrm>
            <a:off x="932267" y="4157354"/>
            <a:ext cx="6120416" cy="923330"/>
          </a:xfrm>
          <a:prstGeom prst="rect">
            <a:avLst/>
          </a:prstGeom>
          <a:solidFill>
            <a:srgbClr val="00FF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lIns="91440" tIns="45720" rIns="91440" bIns="45720">
            <a:spAutoFit/>
          </a:bodyPr>
          <a:lstStyle/>
          <a:p>
            <a:pPr algn="ctr"/>
            <a:r>
              <a:rPr lang="ar-SA" sz="5400" b="1"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a:t>
            </a:r>
          </a:p>
        </p:txBody>
      </p:sp>
      <p:sp>
        <p:nvSpPr>
          <p:cNvPr id="20" name="مستطيل 19"/>
          <p:cNvSpPr/>
          <p:nvPr/>
        </p:nvSpPr>
        <p:spPr>
          <a:xfrm>
            <a:off x="876575" y="5569288"/>
            <a:ext cx="6120416" cy="923330"/>
          </a:xfrm>
          <a:prstGeom prst="rect">
            <a:avLst/>
          </a:prstGeom>
          <a:solidFill>
            <a:srgbClr val="00FF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lIns="91440" tIns="45720" rIns="91440" bIns="45720">
            <a:spAutoFit/>
          </a:bodyPr>
          <a:lstStyle/>
          <a:p>
            <a:pPr algn="ctr"/>
            <a:r>
              <a:rPr lang="ar-SA" sz="5400" b="1"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a:t>
            </a:r>
          </a:p>
        </p:txBody>
      </p:sp>
      <p:sp>
        <p:nvSpPr>
          <p:cNvPr id="23" name="سهم إلى اليسار 22"/>
          <p:cNvSpPr/>
          <p:nvPr/>
        </p:nvSpPr>
        <p:spPr>
          <a:xfrm>
            <a:off x="7052103" y="2068747"/>
            <a:ext cx="428087" cy="224288"/>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4" name="سهم إلى اليسار 23"/>
          <p:cNvSpPr/>
          <p:nvPr/>
        </p:nvSpPr>
        <p:spPr>
          <a:xfrm>
            <a:off x="7100410" y="5904741"/>
            <a:ext cx="428087" cy="224288"/>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5" name="سهم إلى اليسار 24"/>
          <p:cNvSpPr/>
          <p:nvPr/>
        </p:nvSpPr>
        <p:spPr>
          <a:xfrm>
            <a:off x="7072608" y="4045210"/>
            <a:ext cx="428087" cy="224288"/>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6" name="سهم إلى اليسار 25"/>
          <p:cNvSpPr/>
          <p:nvPr/>
        </p:nvSpPr>
        <p:spPr>
          <a:xfrm>
            <a:off x="7052103" y="3258388"/>
            <a:ext cx="428087" cy="224288"/>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45815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7"/>
                                        </p:tgtEl>
                                        <p:attrNameLst>
                                          <p:attrName>ppt_w</p:attrName>
                                        </p:attrNameLst>
                                      </p:cBhvr>
                                      <p:tavLst>
                                        <p:tav tm="0">
                                          <p:val>
                                            <p:strVal val="ppt_w"/>
                                          </p:val>
                                        </p:tav>
                                        <p:tav tm="100000">
                                          <p:val>
                                            <p:fltVal val="0"/>
                                          </p:val>
                                        </p:tav>
                                      </p:tavLst>
                                    </p:anim>
                                    <p:anim calcmode="lin" valueType="num">
                                      <p:cBhvr>
                                        <p:cTn id="7" dur="500"/>
                                        <p:tgtEl>
                                          <p:spTgt spid="17"/>
                                        </p:tgtEl>
                                        <p:attrNameLst>
                                          <p:attrName>ppt_h</p:attrName>
                                        </p:attrNameLst>
                                      </p:cBhvr>
                                      <p:tavLst>
                                        <p:tav tm="0">
                                          <p:val>
                                            <p:strVal val="ppt_h"/>
                                          </p:val>
                                        </p:tav>
                                        <p:tav tm="100000">
                                          <p:val>
                                            <p:fltVal val="0"/>
                                          </p:val>
                                        </p:tav>
                                      </p:tavLst>
                                    </p:anim>
                                    <p:animEffect transition="out" filter="fade">
                                      <p:cBhvr>
                                        <p:cTn id="8" dur="500"/>
                                        <p:tgtEl>
                                          <p:spTgt spid="17"/>
                                        </p:tgtEl>
                                      </p:cBhvr>
                                    </p:animEffect>
                                    <p:set>
                                      <p:cBhvr>
                                        <p:cTn id="9" dur="1" fill="hold">
                                          <p:stCondLst>
                                            <p:cond delay="499"/>
                                          </p:stCondLst>
                                        </p:cTn>
                                        <p:tgtEl>
                                          <p:spTgt spid="1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0" nodeType="clickEffect">
                                  <p:stCondLst>
                                    <p:cond delay="0"/>
                                  </p:stCondLst>
                                  <p:childTnLst>
                                    <p:anim calcmode="lin" valueType="num">
                                      <p:cBhvr>
                                        <p:cTn id="13" dur="500"/>
                                        <p:tgtEl>
                                          <p:spTgt spid="18"/>
                                        </p:tgtEl>
                                        <p:attrNameLst>
                                          <p:attrName>ppt_w</p:attrName>
                                        </p:attrNameLst>
                                      </p:cBhvr>
                                      <p:tavLst>
                                        <p:tav tm="0">
                                          <p:val>
                                            <p:strVal val="ppt_w"/>
                                          </p:val>
                                        </p:tav>
                                        <p:tav tm="100000">
                                          <p:val>
                                            <p:fltVal val="0"/>
                                          </p:val>
                                        </p:tav>
                                      </p:tavLst>
                                    </p:anim>
                                    <p:anim calcmode="lin" valueType="num">
                                      <p:cBhvr>
                                        <p:cTn id="14" dur="500"/>
                                        <p:tgtEl>
                                          <p:spTgt spid="18"/>
                                        </p:tgtEl>
                                        <p:attrNameLst>
                                          <p:attrName>ppt_h</p:attrName>
                                        </p:attrNameLst>
                                      </p:cBhvr>
                                      <p:tavLst>
                                        <p:tav tm="0">
                                          <p:val>
                                            <p:strVal val="ppt_h"/>
                                          </p:val>
                                        </p:tav>
                                        <p:tav tm="100000">
                                          <p:val>
                                            <p:fltVal val="0"/>
                                          </p:val>
                                        </p:tav>
                                      </p:tavLst>
                                    </p:anim>
                                    <p:animEffect transition="out" filter="fade">
                                      <p:cBhvr>
                                        <p:cTn id="15" dur="500"/>
                                        <p:tgtEl>
                                          <p:spTgt spid="18"/>
                                        </p:tgtEl>
                                      </p:cBhvr>
                                    </p:animEffect>
                                    <p:set>
                                      <p:cBhvr>
                                        <p:cTn id="16" dur="1" fill="hold">
                                          <p:stCondLst>
                                            <p:cond delay="499"/>
                                          </p:stCondLst>
                                        </p:cTn>
                                        <p:tgtEl>
                                          <p:spTgt spid="1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grpId="0" nodeType="clickEffect">
                                  <p:stCondLst>
                                    <p:cond delay="0"/>
                                  </p:stCondLst>
                                  <p:childTnLst>
                                    <p:anim calcmode="lin" valueType="num">
                                      <p:cBhvr>
                                        <p:cTn id="20" dur="500"/>
                                        <p:tgtEl>
                                          <p:spTgt spid="19"/>
                                        </p:tgtEl>
                                        <p:attrNameLst>
                                          <p:attrName>ppt_w</p:attrName>
                                        </p:attrNameLst>
                                      </p:cBhvr>
                                      <p:tavLst>
                                        <p:tav tm="0">
                                          <p:val>
                                            <p:strVal val="ppt_w"/>
                                          </p:val>
                                        </p:tav>
                                        <p:tav tm="100000">
                                          <p:val>
                                            <p:fltVal val="0"/>
                                          </p:val>
                                        </p:tav>
                                      </p:tavLst>
                                    </p:anim>
                                    <p:anim calcmode="lin" valueType="num">
                                      <p:cBhvr>
                                        <p:cTn id="21" dur="500"/>
                                        <p:tgtEl>
                                          <p:spTgt spid="19"/>
                                        </p:tgtEl>
                                        <p:attrNameLst>
                                          <p:attrName>ppt_h</p:attrName>
                                        </p:attrNameLst>
                                      </p:cBhvr>
                                      <p:tavLst>
                                        <p:tav tm="0">
                                          <p:val>
                                            <p:strVal val="ppt_h"/>
                                          </p:val>
                                        </p:tav>
                                        <p:tav tm="100000">
                                          <p:val>
                                            <p:fltVal val="0"/>
                                          </p:val>
                                        </p:tav>
                                      </p:tavLst>
                                    </p:anim>
                                    <p:animEffect transition="out" filter="fade">
                                      <p:cBhvr>
                                        <p:cTn id="22" dur="500"/>
                                        <p:tgtEl>
                                          <p:spTgt spid="19"/>
                                        </p:tgtEl>
                                      </p:cBhvr>
                                    </p:animEffect>
                                    <p:set>
                                      <p:cBhvr>
                                        <p:cTn id="23" dur="1" fill="hold">
                                          <p:stCondLst>
                                            <p:cond delay="499"/>
                                          </p:stCondLst>
                                        </p:cTn>
                                        <p:tgtEl>
                                          <p:spTgt spid="1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grpId="0" nodeType="clickEffect">
                                  <p:stCondLst>
                                    <p:cond delay="0"/>
                                  </p:stCondLst>
                                  <p:childTnLst>
                                    <p:anim calcmode="lin" valueType="num">
                                      <p:cBhvr>
                                        <p:cTn id="27" dur="500"/>
                                        <p:tgtEl>
                                          <p:spTgt spid="20"/>
                                        </p:tgtEl>
                                        <p:attrNameLst>
                                          <p:attrName>ppt_w</p:attrName>
                                        </p:attrNameLst>
                                      </p:cBhvr>
                                      <p:tavLst>
                                        <p:tav tm="0">
                                          <p:val>
                                            <p:strVal val="ppt_w"/>
                                          </p:val>
                                        </p:tav>
                                        <p:tav tm="100000">
                                          <p:val>
                                            <p:fltVal val="0"/>
                                          </p:val>
                                        </p:tav>
                                      </p:tavLst>
                                    </p:anim>
                                    <p:anim calcmode="lin" valueType="num">
                                      <p:cBhvr>
                                        <p:cTn id="28" dur="500"/>
                                        <p:tgtEl>
                                          <p:spTgt spid="20"/>
                                        </p:tgtEl>
                                        <p:attrNameLst>
                                          <p:attrName>ppt_h</p:attrName>
                                        </p:attrNameLst>
                                      </p:cBhvr>
                                      <p:tavLst>
                                        <p:tav tm="0">
                                          <p:val>
                                            <p:strVal val="ppt_h"/>
                                          </p:val>
                                        </p:tav>
                                        <p:tav tm="100000">
                                          <p:val>
                                            <p:fltVal val="0"/>
                                          </p:val>
                                        </p:tav>
                                      </p:tavLst>
                                    </p:anim>
                                    <p:animEffect transition="out" filter="fade">
                                      <p:cBhvr>
                                        <p:cTn id="29" dur="500"/>
                                        <p:tgtEl>
                                          <p:spTgt spid="20"/>
                                        </p:tgtEl>
                                      </p:cBhvr>
                                    </p:animEffect>
                                    <p:set>
                                      <p:cBhvr>
                                        <p:cTn id="30"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نتيجة بحث الصور عن دورة حياة الملاريا"/>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1378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4722129" y="306021"/>
            <a:ext cx="7316256" cy="1446550"/>
          </a:xfrm>
          <a:prstGeom prst="rect">
            <a:avLst/>
          </a:prstGeom>
          <a:noFill/>
          <a:ln w="38100">
            <a:solidFill>
              <a:srgbClr val="0070C0"/>
            </a:solidFill>
          </a:ln>
        </p:spPr>
        <p:txBody>
          <a:bodyPr wrap="square" lIns="91440" tIns="45720" rIns="91440" bIns="45720">
            <a:spAutoFit/>
          </a:bodyPr>
          <a:lstStyle/>
          <a:p>
            <a:pPr algn="ctr"/>
            <a:r>
              <a:rPr lang="ar-SA" sz="4400" b="1" cap="none" spc="0" dirty="0">
                <a:ln w="0">
                  <a:solidFill>
                    <a:srgbClr val="00FFFF"/>
                  </a:solidFill>
                </a:ln>
                <a:solidFill>
                  <a:srgbClr val="FF000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برأيكـِ ما سبب انتشار الملاريا في المناطق الاستوائية وشبه الاستوائية </a:t>
            </a:r>
          </a:p>
        </p:txBody>
      </p:sp>
      <p:sp>
        <p:nvSpPr>
          <p:cNvPr id="4" name="مستطيل 3"/>
          <p:cNvSpPr/>
          <p:nvPr/>
        </p:nvSpPr>
        <p:spPr>
          <a:xfrm>
            <a:off x="4749425" y="2306389"/>
            <a:ext cx="7220722" cy="4154984"/>
          </a:xfrm>
          <a:prstGeom prst="rect">
            <a:avLst/>
          </a:prstGeom>
          <a:noFill/>
          <a:ln w="38100">
            <a:solidFill>
              <a:srgbClr val="0070C0"/>
            </a:solidFill>
          </a:ln>
        </p:spPr>
        <p:txBody>
          <a:bodyPr wrap="square" lIns="91440" tIns="45720" rIns="91440" bIns="45720">
            <a:spAutoFit/>
          </a:bodyPr>
          <a:lstStyle/>
          <a:p>
            <a:pPr algn="ctr"/>
            <a:r>
              <a:rPr lang="ar-SA" sz="4400" b="1" cap="none" spc="0" dirty="0">
                <a:ln w="0">
                  <a:solidFill>
                    <a:srgbClr val="00FFFF"/>
                  </a:solidFill>
                </a:ln>
                <a:solidFill>
                  <a:srgbClr val="FF000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ينتشر الملاريا في المناطق الاستوائية وشبه الاستوائية حيث درجة الحرارة العالية وتوفر الرطوبة وتساقط الأمطار وتساعد هذه الظروف البيئية على نمو البعوض الناقل للمرض مما يجعل مكافحته صعبة وعالية التكلفة </a:t>
            </a:r>
          </a:p>
        </p:txBody>
      </p:sp>
      <p:pic>
        <p:nvPicPr>
          <p:cNvPr id="12292" name="Picture 4" descr="نتيجة بحث الصور عن دورة حياة الملاريا"/>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830" y="306021"/>
            <a:ext cx="4476467" cy="6155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3885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نتيجة بحث الصور عن ‪Zoomatigina 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p:cNvSpPr/>
          <p:nvPr/>
        </p:nvSpPr>
        <p:spPr>
          <a:xfrm>
            <a:off x="5340903" y="3429000"/>
            <a:ext cx="6462026" cy="2215991"/>
          </a:xfrm>
          <a:prstGeom prst="rect">
            <a:avLst/>
          </a:prstGeom>
          <a:noFill/>
        </p:spPr>
        <p:txBody>
          <a:bodyPr wrap="none" lIns="91440" tIns="45720" rIns="91440" bIns="45720">
            <a:spAutoFit/>
          </a:bodyPr>
          <a:lstStyle/>
          <a:p>
            <a:pPr algn="ctr"/>
            <a:r>
              <a:rPr lang="ar-SA" sz="13800" b="1" dirty="0">
                <a:ln w="0"/>
                <a:solidFill>
                  <a:schemeClr val="bg1"/>
                </a:solidFill>
                <a:effectLst>
                  <a:outerShdw blurRad="38100" dist="19050" dir="2700000" algn="tl" rotWithShape="0">
                    <a:schemeClr val="dk1">
                      <a:alpha val="40000"/>
                    </a:schemeClr>
                  </a:outerShdw>
                </a:effectLst>
                <a:cs typeface="Mudir MT" pitchFamily="2" charset="-78"/>
              </a:rPr>
              <a:t>السوطيات</a:t>
            </a:r>
            <a:r>
              <a:rPr lang="ar-SA" sz="5400" dirty="0">
                <a:ln w="0"/>
                <a:effectLst>
                  <a:outerShdw blurRad="38100" dist="19050" dir="2700000" algn="tl" rotWithShape="0">
                    <a:schemeClr val="dk1">
                      <a:alpha val="40000"/>
                    </a:schemeClr>
                  </a:outerShdw>
                </a:effectLst>
              </a:rPr>
              <a:t> </a:t>
            </a:r>
            <a:endParaRPr lang="ar-SA"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3817506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صورة ذات صلة"/>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p:cNvSpPr/>
          <p:nvPr/>
        </p:nvSpPr>
        <p:spPr>
          <a:xfrm>
            <a:off x="848372" y="1279212"/>
            <a:ext cx="10495258" cy="2585323"/>
          </a:xfrm>
          <a:prstGeom prst="rect">
            <a:avLst/>
          </a:prstGeom>
          <a:noFill/>
        </p:spPr>
        <p:txBody>
          <a:bodyPr wrap="square" lIns="91440" tIns="45720" rIns="91440" bIns="45720">
            <a:spAutoFit/>
          </a:bodyPr>
          <a:lstStyle/>
          <a:p>
            <a:pPr algn="ctr"/>
            <a:r>
              <a:rPr lang="ar-SA" sz="5400" b="0" cap="none" spc="0" dirty="0">
                <a:ln w="0"/>
                <a:solidFill>
                  <a:schemeClr val="bg1"/>
                </a:solidFill>
                <a:effectLst>
                  <a:outerShdw blurRad="38100" dist="19050" dir="2700000" algn="tl" rotWithShape="0">
                    <a:schemeClr val="dk1">
                      <a:alpha val="40000"/>
                    </a:schemeClr>
                  </a:outerShdw>
                </a:effectLst>
                <a:cs typeface="Mudir MT" pitchFamily="2" charset="-78"/>
              </a:rPr>
              <a:t>ستستخدم أسواطا تساعدها على الحركة وتعيش بعض السوطيات حرة ولكن العديد منها يعيش متطفلا على مخلوقات أخرى      </a:t>
            </a:r>
          </a:p>
        </p:txBody>
      </p:sp>
      <p:sp>
        <p:nvSpPr>
          <p:cNvPr id="4" name="مستطيل 3">
            <a:extLst>
              <a:ext uri="{FF2B5EF4-FFF2-40B4-BE49-F238E27FC236}">
                <a16:creationId xmlns:a16="http://schemas.microsoft.com/office/drawing/2014/main" id="{99701E3E-2098-4E54-BEAE-F751340600AD}"/>
              </a:ext>
            </a:extLst>
          </p:cNvPr>
          <p:cNvSpPr/>
          <p:nvPr/>
        </p:nvSpPr>
        <p:spPr>
          <a:xfrm>
            <a:off x="848371" y="137384"/>
            <a:ext cx="10495258" cy="923330"/>
          </a:xfrm>
          <a:prstGeom prst="rect">
            <a:avLst/>
          </a:prstGeom>
          <a:noFill/>
        </p:spPr>
        <p:txBody>
          <a:bodyPr wrap="square" lIns="91440" tIns="45720" rIns="91440" bIns="45720">
            <a:spAutoFit/>
          </a:bodyPr>
          <a:lstStyle/>
          <a:p>
            <a:pPr algn="ctr"/>
            <a:r>
              <a:rPr lang="ar-SA" sz="5400" b="0" cap="none" spc="0" dirty="0">
                <a:ln w="0"/>
                <a:solidFill>
                  <a:schemeClr val="bg1"/>
                </a:solidFill>
                <a:effectLst>
                  <a:outerShdw blurRad="38100" dist="19050" dir="2700000" algn="tl" rotWithShape="0">
                    <a:schemeClr val="dk1">
                      <a:alpha val="40000"/>
                    </a:schemeClr>
                  </a:outerShdw>
                </a:effectLst>
                <a:cs typeface="Mudir MT" pitchFamily="2" charset="-78"/>
              </a:rPr>
              <a:t>فسري سميت هذه السوطيات بهذا الاسم</a:t>
            </a:r>
          </a:p>
        </p:txBody>
      </p:sp>
    </p:spTree>
    <p:extLst>
      <p:ext uri="{BB962C8B-B14F-4D97-AF65-F5344CB8AC3E}">
        <p14:creationId xmlns:p14="http://schemas.microsoft.com/office/powerpoint/2010/main" val="26155608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صورة ذات صلة">
            <a:extLst>
              <a:ext uri="{FF2B5EF4-FFF2-40B4-BE49-F238E27FC236}">
                <a16:creationId xmlns:a16="http://schemas.microsoft.com/office/drawing/2014/main" id="{B0A6F22E-08D7-4DD7-904D-87359CCBD0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id="{FC7BF1E0-DA70-4621-B3FB-0733A54F4DCC}"/>
              </a:ext>
            </a:extLst>
          </p:cNvPr>
          <p:cNvSpPr/>
          <p:nvPr/>
        </p:nvSpPr>
        <p:spPr>
          <a:xfrm>
            <a:off x="1015121" y="3244334"/>
            <a:ext cx="6838732" cy="646331"/>
          </a:xfrm>
          <a:prstGeom prst="rect">
            <a:avLst/>
          </a:prstGeom>
        </p:spPr>
        <p:txBody>
          <a:bodyPr wrap="none">
            <a:spAutoFit/>
          </a:bodyPr>
          <a:lstStyle/>
          <a:p>
            <a:r>
              <a:rPr lang="ar-SA" sz="3600" dirty="0">
                <a:ln w="0"/>
                <a:solidFill>
                  <a:schemeClr val="bg1"/>
                </a:solidFill>
                <a:effectLst>
                  <a:outerShdw blurRad="38100" dist="19050" dir="2700000" algn="tl" rotWithShape="0">
                    <a:schemeClr val="dk1">
                      <a:alpha val="40000"/>
                    </a:schemeClr>
                  </a:outerShdw>
                </a:effectLst>
                <a:cs typeface="Mudir MT" pitchFamily="2" charset="-78"/>
              </a:rPr>
              <a:t>والسوط نتوء طويل يبرز من الخلية وتعيش </a:t>
            </a:r>
            <a:endParaRPr lang="ar-SA" sz="3600" dirty="0"/>
          </a:p>
        </p:txBody>
      </p:sp>
    </p:spTree>
    <p:extLst>
      <p:ext uri="{BB962C8B-B14F-4D97-AF65-F5344CB8AC3E}">
        <p14:creationId xmlns:p14="http://schemas.microsoft.com/office/powerpoint/2010/main" val="26597740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صورة ذات صلة"/>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p:cNvSpPr/>
          <p:nvPr/>
        </p:nvSpPr>
        <p:spPr>
          <a:xfrm>
            <a:off x="848372" y="1279212"/>
            <a:ext cx="10495258" cy="1754326"/>
          </a:xfrm>
          <a:prstGeom prst="rect">
            <a:avLst/>
          </a:prstGeom>
          <a:noFill/>
        </p:spPr>
        <p:txBody>
          <a:bodyPr wrap="square" lIns="91440" tIns="45720" rIns="91440" bIns="45720">
            <a:spAutoFit/>
          </a:bodyPr>
          <a:lstStyle/>
          <a:p>
            <a:pPr algn="ctr"/>
            <a:r>
              <a:rPr lang="ar-SA" sz="5400" b="0" cap="none" spc="0" dirty="0">
                <a:ln w="0"/>
                <a:solidFill>
                  <a:schemeClr val="bg1"/>
                </a:solidFill>
                <a:effectLst>
                  <a:outerShdw blurRad="38100" dist="19050" dir="2700000" algn="tl" rotWithShape="0">
                    <a:schemeClr val="dk1">
                      <a:alpha val="40000"/>
                    </a:schemeClr>
                  </a:outerShdw>
                </a:effectLst>
                <a:cs typeface="Mudir MT" pitchFamily="2" charset="-78"/>
              </a:rPr>
              <a:t>وتعيش بعض السوطيات حرة ولكن العديد منها يعيش متطفلا على مخلوقات أخرى      </a:t>
            </a:r>
          </a:p>
        </p:txBody>
      </p:sp>
    </p:spTree>
    <p:extLst>
      <p:ext uri="{BB962C8B-B14F-4D97-AF65-F5344CB8AC3E}">
        <p14:creationId xmlns:p14="http://schemas.microsoft.com/office/powerpoint/2010/main" val="27992588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5254388" y="265078"/>
            <a:ext cx="5837926" cy="3046988"/>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lIns="91440" tIns="45720" rIns="91440" bIns="45720">
            <a:spAutoFit/>
          </a:bodyPr>
          <a:lstStyle/>
          <a:p>
            <a:pPr algn="ctr"/>
            <a:r>
              <a:rPr lang="ar-SA" sz="4800" b="1" cap="none" spc="0" dirty="0">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هناك ثلاث أنواع من </a:t>
            </a:r>
            <a:r>
              <a:rPr lang="ar-SA" sz="4800" b="1" cap="none" spc="0" dirty="0" err="1">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التيربانسوما</a:t>
            </a:r>
            <a:r>
              <a:rPr lang="ar-SA" sz="4800" b="1" cap="none" spc="0" dirty="0">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الذي يسبب أمراض قاتلة للإنسان يصعب علاجها   </a:t>
            </a:r>
          </a:p>
        </p:txBody>
      </p:sp>
      <p:sp>
        <p:nvSpPr>
          <p:cNvPr id="3" name="مستطيل 2"/>
          <p:cNvSpPr/>
          <p:nvPr/>
        </p:nvSpPr>
        <p:spPr>
          <a:xfrm>
            <a:off x="777924" y="3570112"/>
            <a:ext cx="10737470" cy="3046988"/>
          </a:xfrm>
          <a:prstGeom prst="rect">
            <a:avLst/>
          </a:prstGeom>
          <a:solidFill>
            <a:srgbClr val="66FF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lIns="91440" tIns="45720" rIns="91440" bIns="45720">
            <a:spAutoFit/>
          </a:bodyPr>
          <a:lstStyle/>
          <a:p>
            <a:pPr algn="ctr"/>
            <a:r>
              <a:rPr lang="ar-SA" sz="4800" b="1"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أقرئي في كتابك المقرر عن </a:t>
            </a:r>
            <a:r>
              <a:rPr lang="ar-SA" sz="4800" b="1" cap="none" spc="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التيربانسوما</a:t>
            </a:r>
            <a:r>
              <a:rPr lang="ar-SA" sz="4800" b="1"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ثم صنفي العبارات التالية إلى مجموعتين </a:t>
            </a:r>
          </a:p>
          <a:p>
            <a:pPr algn="ctr"/>
            <a:r>
              <a:rPr lang="ar-SA" sz="4800" b="1"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(المجموعة الأولى ) تختص (بمرض النوم الأمريكي) </a:t>
            </a:r>
          </a:p>
          <a:p>
            <a:pPr algn="ctr"/>
            <a:r>
              <a:rPr lang="ar-SA" sz="4800" b="1"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و(المجموعة الثانية) تختص (بمرض النوم الأفريقي) </a:t>
            </a:r>
          </a:p>
        </p:txBody>
      </p:sp>
      <p:pic>
        <p:nvPicPr>
          <p:cNvPr id="18434" name="Picture 2" descr="صورة ذات صلة"/>
          <p:cNvPicPr>
            <a:picLocks noChangeAspect="1" noChangeArrowheads="1"/>
          </p:cNvPicPr>
          <p:nvPr/>
        </p:nvPicPr>
        <p:blipFill rotWithShape="1">
          <a:blip r:embed="rId2">
            <a:extLst>
              <a:ext uri="{28A0092B-C50C-407E-A947-70E740481C1C}">
                <a14:useLocalDpi xmlns:a14="http://schemas.microsoft.com/office/drawing/2010/main" val="0"/>
              </a:ext>
            </a:extLst>
          </a:blip>
          <a:srcRect b="12399"/>
          <a:stretch/>
        </p:blipFill>
        <p:spPr bwMode="auto">
          <a:xfrm>
            <a:off x="668743" y="401558"/>
            <a:ext cx="4353636" cy="3046988"/>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p:cNvSpPr/>
          <p:nvPr/>
        </p:nvSpPr>
        <p:spPr>
          <a:xfrm>
            <a:off x="306821" y="169544"/>
            <a:ext cx="4804520" cy="707886"/>
          </a:xfrm>
          <a:prstGeom prst="rect">
            <a:avLst/>
          </a:prstGeom>
          <a:noFill/>
        </p:spPr>
        <p:txBody>
          <a:bodyPr wrap="none" lIns="91440" tIns="45720" rIns="91440" bIns="45720">
            <a:spAutoFit/>
          </a:bodyPr>
          <a:lstStyle/>
          <a:p>
            <a:pPr algn="ctr"/>
            <a:r>
              <a:rPr lang="ar-SA" sz="4000" b="1" dirty="0">
                <a:ln w="0"/>
                <a:effectLst>
                  <a:outerShdw blurRad="38100" dist="19050" dir="2700000" algn="tl" rotWithShape="0">
                    <a:schemeClr val="dk1">
                      <a:alpha val="40000"/>
                    </a:schemeClr>
                  </a:outerShdw>
                </a:effectLst>
              </a:rPr>
              <a:t>مهارتي المقارنة والتصنيف </a:t>
            </a:r>
            <a:endParaRPr lang="ar-SA" sz="4000" b="1"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7668902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5523892" y="273694"/>
            <a:ext cx="3924472" cy="923330"/>
          </a:xfrm>
          <a:prstGeom prst="rect">
            <a:avLst/>
          </a:prstGeom>
          <a:gradFill flip="none" rotWithShape="1">
            <a:gsLst>
              <a:gs pos="0">
                <a:srgbClr val="00FF00">
                  <a:tint val="66000"/>
                  <a:satMod val="160000"/>
                </a:srgbClr>
              </a:gs>
              <a:gs pos="50000">
                <a:srgbClr val="00FF00">
                  <a:tint val="44500"/>
                  <a:satMod val="160000"/>
                </a:srgbClr>
              </a:gs>
              <a:gs pos="100000">
                <a:srgbClr val="00FF00">
                  <a:tint val="23500"/>
                  <a:satMod val="160000"/>
                </a:srgbClr>
              </a:gs>
            </a:gsLst>
            <a:lin ang="5400000" scaled="1"/>
            <a:tileRect/>
          </a:gradFill>
          <a:ln w="38100">
            <a:solidFill>
              <a:schemeClr val="tx1"/>
            </a:solidFill>
          </a:ln>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اسم الكائن الأول </a:t>
            </a:r>
          </a:p>
        </p:txBody>
      </p:sp>
      <p:sp>
        <p:nvSpPr>
          <p:cNvPr id="4" name="مستطيل 3"/>
          <p:cNvSpPr/>
          <p:nvPr/>
        </p:nvSpPr>
        <p:spPr>
          <a:xfrm>
            <a:off x="2954216" y="3583748"/>
            <a:ext cx="8988827" cy="2800767"/>
          </a:xfrm>
          <a:prstGeom prst="rect">
            <a:avLst/>
          </a:prstGeom>
          <a:solidFill>
            <a:schemeClr val="bg1"/>
          </a:solidFill>
          <a:ln w="38100">
            <a:noFill/>
          </a:ln>
        </p:spPr>
        <p:txBody>
          <a:bodyPr wrap="square" lIns="91440" tIns="45720" rIns="91440" bIns="45720">
            <a:spAutoFit/>
          </a:bodyPr>
          <a:lstStyle/>
          <a:p>
            <a:r>
              <a:rPr lang="ar-SA" sz="4400" dirty="0">
                <a:ln w="0"/>
                <a:effectLst>
                  <a:outerShdw blurRad="38100" dist="19050" dir="2700000" algn="tl" rotWithShape="0">
                    <a:schemeClr val="dk1">
                      <a:alpha val="40000"/>
                    </a:schemeClr>
                  </a:outerShdw>
                </a:effectLst>
              </a:rPr>
              <a:t>1+2عكس كلمة بحر </a:t>
            </a:r>
          </a:p>
          <a:p>
            <a:r>
              <a:rPr lang="ar-SA" sz="4400" b="0" cap="none" spc="0" dirty="0">
                <a:ln w="0"/>
                <a:solidFill>
                  <a:schemeClr val="tx1"/>
                </a:solidFill>
                <a:effectLst>
                  <a:outerShdw blurRad="38100" dist="19050" dir="2700000" algn="tl" rotWithShape="0">
                    <a:schemeClr val="dk1">
                      <a:alpha val="40000"/>
                    </a:schemeClr>
                  </a:outerShdw>
                </a:effectLst>
              </a:rPr>
              <a:t>3+4+5 وكذلك 6+7+8 يومين من أيام الأسبوع ولكن ليس السبت أو الأحد أو</a:t>
            </a:r>
            <a:r>
              <a:rPr lang="ar-SA" sz="4400" dirty="0">
                <a:ln w="0"/>
                <a:effectLst>
                  <a:outerShdw blurRad="38100" dist="19050" dir="2700000" algn="tl" rotWithShape="0">
                    <a:schemeClr val="dk1">
                      <a:alpha val="40000"/>
                    </a:schemeClr>
                  </a:outerShdw>
                </a:effectLst>
              </a:rPr>
              <a:t> الأثنين</a:t>
            </a:r>
            <a:r>
              <a:rPr lang="ar-SA" sz="4400" b="0" cap="none" spc="0" dirty="0">
                <a:ln w="0"/>
                <a:solidFill>
                  <a:schemeClr val="tx1"/>
                </a:solidFill>
                <a:effectLst>
                  <a:outerShdw blurRad="38100" dist="19050" dir="2700000" algn="tl" rotWithShape="0">
                    <a:schemeClr val="dk1">
                      <a:alpha val="40000"/>
                    </a:schemeClr>
                  </a:outerShdw>
                </a:effectLst>
              </a:rPr>
              <a:t> أو الثلاثاء أو الأربعاء أو الخميس أو الجمعة </a:t>
            </a:r>
          </a:p>
        </p:txBody>
      </p:sp>
      <p:pic>
        <p:nvPicPr>
          <p:cNvPr id="2050" name="Picture 2" descr="نتيجة بحث الصور عن ‪paramecium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914368" y="1842897"/>
            <a:ext cx="6256919" cy="330905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جدول 4">
            <a:extLst>
              <a:ext uri="{FF2B5EF4-FFF2-40B4-BE49-F238E27FC236}">
                <a16:creationId xmlns:a16="http://schemas.microsoft.com/office/drawing/2014/main" id="{C9F186C5-99CC-4374-9917-E39D7A699667}"/>
              </a:ext>
            </a:extLst>
          </p:cNvPr>
          <p:cNvGraphicFramePr>
            <a:graphicFrameLocks noGrp="1"/>
          </p:cNvGraphicFramePr>
          <p:nvPr>
            <p:extLst>
              <p:ext uri="{D42A27DB-BD31-4B8C-83A1-F6EECF244321}">
                <p14:modId xmlns:p14="http://schemas.microsoft.com/office/powerpoint/2010/main" val="3915251711"/>
              </p:ext>
            </p:extLst>
          </p:nvPr>
        </p:nvGraphicFramePr>
        <p:xfrm>
          <a:off x="2954216" y="1467959"/>
          <a:ext cx="9063824" cy="1885540"/>
        </p:xfrm>
        <a:graphic>
          <a:graphicData uri="http://schemas.openxmlformats.org/drawingml/2006/table">
            <a:tbl>
              <a:tblPr rtl="1" firstRow="1" bandRow="1">
                <a:tableStyleId>{5C22544A-7EE6-4342-B048-85BDC9FD1C3A}</a:tableStyleId>
              </a:tblPr>
              <a:tblGrid>
                <a:gridCol w="1132978">
                  <a:extLst>
                    <a:ext uri="{9D8B030D-6E8A-4147-A177-3AD203B41FA5}">
                      <a16:colId xmlns:a16="http://schemas.microsoft.com/office/drawing/2014/main" val="3007448329"/>
                    </a:ext>
                  </a:extLst>
                </a:gridCol>
                <a:gridCol w="1132978">
                  <a:extLst>
                    <a:ext uri="{9D8B030D-6E8A-4147-A177-3AD203B41FA5}">
                      <a16:colId xmlns:a16="http://schemas.microsoft.com/office/drawing/2014/main" val="4104049236"/>
                    </a:ext>
                  </a:extLst>
                </a:gridCol>
                <a:gridCol w="1132978">
                  <a:extLst>
                    <a:ext uri="{9D8B030D-6E8A-4147-A177-3AD203B41FA5}">
                      <a16:colId xmlns:a16="http://schemas.microsoft.com/office/drawing/2014/main" val="1754414061"/>
                    </a:ext>
                  </a:extLst>
                </a:gridCol>
                <a:gridCol w="1132978">
                  <a:extLst>
                    <a:ext uri="{9D8B030D-6E8A-4147-A177-3AD203B41FA5}">
                      <a16:colId xmlns:a16="http://schemas.microsoft.com/office/drawing/2014/main" val="1884406951"/>
                    </a:ext>
                  </a:extLst>
                </a:gridCol>
                <a:gridCol w="1132978">
                  <a:extLst>
                    <a:ext uri="{9D8B030D-6E8A-4147-A177-3AD203B41FA5}">
                      <a16:colId xmlns:a16="http://schemas.microsoft.com/office/drawing/2014/main" val="254132954"/>
                    </a:ext>
                  </a:extLst>
                </a:gridCol>
                <a:gridCol w="1132978">
                  <a:extLst>
                    <a:ext uri="{9D8B030D-6E8A-4147-A177-3AD203B41FA5}">
                      <a16:colId xmlns:a16="http://schemas.microsoft.com/office/drawing/2014/main" val="1335775154"/>
                    </a:ext>
                  </a:extLst>
                </a:gridCol>
                <a:gridCol w="1132978">
                  <a:extLst>
                    <a:ext uri="{9D8B030D-6E8A-4147-A177-3AD203B41FA5}">
                      <a16:colId xmlns:a16="http://schemas.microsoft.com/office/drawing/2014/main" val="454500678"/>
                    </a:ext>
                  </a:extLst>
                </a:gridCol>
                <a:gridCol w="1132978">
                  <a:extLst>
                    <a:ext uri="{9D8B030D-6E8A-4147-A177-3AD203B41FA5}">
                      <a16:colId xmlns:a16="http://schemas.microsoft.com/office/drawing/2014/main" val="3814136672"/>
                    </a:ext>
                  </a:extLst>
                </a:gridCol>
              </a:tblGrid>
              <a:tr h="942770">
                <a:tc>
                  <a:txBody>
                    <a:bodyPr/>
                    <a:lstStyle/>
                    <a:p>
                      <a:pPr algn="ctr" rtl="1"/>
                      <a:r>
                        <a:rPr lang="ar-SA" sz="4000" dirty="0">
                          <a:solidFill>
                            <a:schemeClr val="tx1"/>
                          </a:solidFill>
                        </a:rPr>
                        <a:t>1</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r>
                        <a:rPr lang="ar-SA" sz="4000" dirty="0">
                          <a:solidFill>
                            <a:schemeClr val="tx1"/>
                          </a:solidFill>
                        </a:rPr>
                        <a:t>2</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r>
                        <a:rPr lang="ar-SA" sz="4000" dirty="0">
                          <a:solidFill>
                            <a:schemeClr val="tx1"/>
                          </a:solidFill>
                        </a:rPr>
                        <a:t>3</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r>
                        <a:rPr lang="ar-SA" sz="4000" dirty="0">
                          <a:solidFill>
                            <a:schemeClr val="tx1"/>
                          </a:solidFill>
                        </a:rPr>
                        <a:t>4</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r>
                        <a:rPr lang="ar-SA" sz="4000" dirty="0">
                          <a:solidFill>
                            <a:schemeClr val="tx1"/>
                          </a:solidFill>
                        </a:rPr>
                        <a:t>5</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r>
                        <a:rPr lang="ar-SA" sz="4000" dirty="0">
                          <a:solidFill>
                            <a:schemeClr val="tx1"/>
                          </a:solidFill>
                        </a:rPr>
                        <a:t>6</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r>
                        <a:rPr lang="ar-SA" sz="4000" dirty="0">
                          <a:solidFill>
                            <a:schemeClr val="tx1"/>
                          </a:solidFill>
                        </a:rPr>
                        <a:t>7</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r>
                        <a:rPr lang="ar-SA" sz="4000" dirty="0">
                          <a:solidFill>
                            <a:schemeClr val="tx1"/>
                          </a:solidFill>
                        </a:rPr>
                        <a:t>8</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880693629"/>
                  </a:ext>
                </a:extLst>
              </a:tr>
              <a:tr h="942770">
                <a:tc>
                  <a:txBody>
                    <a:bodyPr/>
                    <a:lstStyle/>
                    <a:p>
                      <a:pPr algn="ctr" rtl="1"/>
                      <a:r>
                        <a:rPr lang="ar-SA" sz="4000" b="1" dirty="0">
                          <a:solidFill>
                            <a:schemeClr val="tx1"/>
                          </a:solidFill>
                        </a:rPr>
                        <a:t>ب</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4000" b="1" dirty="0">
                          <a:solidFill>
                            <a:schemeClr val="tx1"/>
                          </a:solidFill>
                        </a:rPr>
                        <a:t>ر</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4000" b="1" dirty="0">
                          <a:solidFill>
                            <a:schemeClr val="tx1"/>
                          </a:solidFill>
                        </a:rPr>
                        <a:t>ا</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4000" b="1" dirty="0">
                          <a:solidFill>
                            <a:schemeClr val="tx1"/>
                          </a:solidFill>
                        </a:rPr>
                        <a:t>م</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4000" b="1" dirty="0">
                          <a:solidFill>
                            <a:schemeClr val="tx1"/>
                          </a:solidFill>
                        </a:rPr>
                        <a:t>س</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4000" b="1" dirty="0">
                          <a:solidFill>
                            <a:schemeClr val="tx1"/>
                          </a:solidFill>
                        </a:rPr>
                        <a:t>ي</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4000" b="1" dirty="0">
                          <a:solidFill>
                            <a:schemeClr val="tx1"/>
                          </a:solidFill>
                        </a:rPr>
                        <a:t>و</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4000" b="1" dirty="0">
                          <a:solidFill>
                            <a:schemeClr val="tx1"/>
                          </a:solidFill>
                        </a:rPr>
                        <a:t>م</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12155636"/>
                  </a:ext>
                </a:extLst>
              </a:tr>
            </a:tbl>
          </a:graphicData>
        </a:graphic>
      </p:graphicFrame>
      <p:sp>
        <p:nvSpPr>
          <p:cNvPr id="7" name="مستطيل 6">
            <a:extLst>
              <a:ext uri="{FF2B5EF4-FFF2-40B4-BE49-F238E27FC236}">
                <a16:creationId xmlns:a16="http://schemas.microsoft.com/office/drawing/2014/main" id="{5CEB52B1-56E0-4254-A393-0338EFD2F070}"/>
              </a:ext>
            </a:extLst>
          </p:cNvPr>
          <p:cNvSpPr/>
          <p:nvPr/>
        </p:nvSpPr>
        <p:spPr>
          <a:xfrm>
            <a:off x="10972800" y="2475914"/>
            <a:ext cx="970243" cy="798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8">
            <a:extLst>
              <a:ext uri="{FF2B5EF4-FFF2-40B4-BE49-F238E27FC236}">
                <a16:creationId xmlns:a16="http://schemas.microsoft.com/office/drawing/2014/main" id="{F008BFD6-0746-4843-90C5-63728B88CDA2}"/>
              </a:ext>
            </a:extLst>
          </p:cNvPr>
          <p:cNvSpPr/>
          <p:nvPr/>
        </p:nvSpPr>
        <p:spPr>
          <a:xfrm>
            <a:off x="9845041" y="2475914"/>
            <a:ext cx="970243" cy="798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مستطيل 9">
            <a:extLst>
              <a:ext uri="{FF2B5EF4-FFF2-40B4-BE49-F238E27FC236}">
                <a16:creationId xmlns:a16="http://schemas.microsoft.com/office/drawing/2014/main" id="{A98B86CD-FFC2-46EE-ABDC-068C5B3394DA}"/>
              </a:ext>
            </a:extLst>
          </p:cNvPr>
          <p:cNvSpPr/>
          <p:nvPr/>
        </p:nvSpPr>
        <p:spPr>
          <a:xfrm>
            <a:off x="8719397" y="2475914"/>
            <a:ext cx="970243" cy="798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مستطيل 10">
            <a:extLst>
              <a:ext uri="{FF2B5EF4-FFF2-40B4-BE49-F238E27FC236}">
                <a16:creationId xmlns:a16="http://schemas.microsoft.com/office/drawing/2014/main" id="{06F2B5DA-1B1C-4D5D-90AF-10DA0CDFFAD9}"/>
              </a:ext>
            </a:extLst>
          </p:cNvPr>
          <p:cNvSpPr/>
          <p:nvPr/>
        </p:nvSpPr>
        <p:spPr>
          <a:xfrm>
            <a:off x="7565618" y="2464541"/>
            <a:ext cx="970243" cy="798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مستطيل 11">
            <a:extLst>
              <a:ext uri="{FF2B5EF4-FFF2-40B4-BE49-F238E27FC236}">
                <a16:creationId xmlns:a16="http://schemas.microsoft.com/office/drawing/2014/main" id="{50A2CE50-47FD-497A-88E5-843558896504}"/>
              </a:ext>
            </a:extLst>
          </p:cNvPr>
          <p:cNvSpPr/>
          <p:nvPr/>
        </p:nvSpPr>
        <p:spPr>
          <a:xfrm>
            <a:off x="6436182" y="2475914"/>
            <a:ext cx="970243" cy="798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 name="مستطيل 12">
            <a:extLst>
              <a:ext uri="{FF2B5EF4-FFF2-40B4-BE49-F238E27FC236}">
                <a16:creationId xmlns:a16="http://schemas.microsoft.com/office/drawing/2014/main" id="{3F48DF86-A5CB-4BF0-9869-A8FC4C63C9D5}"/>
              </a:ext>
            </a:extLst>
          </p:cNvPr>
          <p:cNvSpPr/>
          <p:nvPr/>
        </p:nvSpPr>
        <p:spPr>
          <a:xfrm>
            <a:off x="5317312" y="2475914"/>
            <a:ext cx="970243" cy="798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4" name="مستطيل 13">
            <a:extLst>
              <a:ext uri="{FF2B5EF4-FFF2-40B4-BE49-F238E27FC236}">
                <a16:creationId xmlns:a16="http://schemas.microsoft.com/office/drawing/2014/main" id="{52E5EB58-84F1-4C99-BE3D-F5B3A9763919}"/>
              </a:ext>
            </a:extLst>
          </p:cNvPr>
          <p:cNvSpPr/>
          <p:nvPr/>
        </p:nvSpPr>
        <p:spPr>
          <a:xfrm>
            <a:off x="4145719" y="2481188"/>
            <a:ext cx="970243" cy="798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5" name="مستطيل 14">
            <a:extLst>
              <a:ext uri="{FF2B5EF4-FFF2-40B4-BE49-F238E27FC236}">
                <a16:creationId xmlns:a16="http://schemas.microsoft.com/office/drawing/2014/main" id="{73673A06-7355-4755-9D34-C456C660B0E0}"/>
              </a:ext>
            </a:extLst>
          </p:cNvPr>
          <p:cNvSpPr/>
          <p:nvPr/>
        </p:nvSpPr>
        <p:spPr>
          <a:xfrm>
            <a:off x="3035634" y="2489036"/>
            <a:ext cx="970243" cy="798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42713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3" grpId="0" animBg="1"/>
      <p:bldP spid="14" grpId="0" animBg="1"/>
      <p:bldP spid="1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6144104" y="876788"/>
            <a:ext cx="3624711" cy="707886"/>
          </a:xfrm>
          <a:prstGeom prst="rect">
            <a:avLst/>
          </a:prstGeom>
          <a:noFill/>
          <a:ln w="38100">
            <a:solidFill>
              <a:srgbClr val="FF0000"/>
            </a:solidFill>
          </a:ln>
        </p:spPr>
        <p:txBody>
          <a:bodyPr wrap="none" lIns="91440" tIns="45720" rIns="91440" bIns="45720">
            <a:spAutoFit/>
          </a:bodyPr>
          <a:lstStyle/>
          <a:p>
            <a:pPr algn="ctr"/>
            <a:r>
              <a:rPr lang="ar-SA" sz="4000" b="1"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مرض النوم الأمريكي </a:t>
            </a:r>
          </a:p>
        </p:txBody>
      </p:sp>
      <p:sp>
        <p:nvSpPr>
          <p:cNvPr id="4" name="مستطيل 3"/>
          <p:cNvSpPr/>
          <p:nvPr/>
        </p:nvSpPr>
        <p:spPr>
          <a:xfrm>
            <a:off x="2338900" y="871630"/>
            <a:ext cx="3647152" cy="707886"/>
          </a:xfrm>
          <a:prstGeom prst="rect">
            <a:avLst/>
          </a:prstGeom>
          <a:noFill/>
          <a:ln w="38100">
            <a:solidFill>
              <a:srgbClr val="FF0000"/>
            </a:solidFill>
          </a:ln>
        </p:spPr>
        <p:txBody>
          <a:bodyPr wrap="none" lIns="91440" tIns="45720" rIns="91440" bIns="45720">
            <a:spAutoFit/>
          </a:bodyPr>
          <a:lstStyle/>
          <a:p>
            <a:pPr algn="ctr"/>
            <a:r>
              <a:rPr lang="ar-SA" sz="4000" b="1"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مرض النوم الأفريقي </a:t>
            </a:r>
          </a:p>
        </p:txBody>
      </p:sp>
      <p:sp>
        <p:nvSpPr>
          <p:cNvPr id="5" name="مستطيل 4"/>
          <p:cNvSpPr/>
          <p:nvPr/>
        </p:nvSpPr>
        <p:spPr>
          <a:xfrm>
            <a:off x="6144104" y="1888027"/>
            <a:ext cx="5897768" cy="1938992"/>
          </a:xfrm>
          <a:prstGeom prst="rect">
            <a:avLst/>
          </a:prstGeom>
          <a:noFill/>
          <a:ln w="38100">
            <a:solidFill>
              <a:srgbClr val="FF0000"/>
            </a:solidFill>
          </a:ln>
        </p:spPr>
        <p:txBody>
          <a:bodyPr wrap="square" lIns="91440" tIns="45720" rIns="91440" bIns="45720">
            <a:spAutoFit/>
          </a:bodyPr>
          <a:lstStyle/>
          <a:p>
            <a:pPr algn="ctr"/>
            <a:r>
              <a:rPr lang="ar-SA" sz="4000" b="1"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ينتقل للإنسان عن طريق براز البق</a:t>
            </a:r>
          </a:p>
          <a:p>
            <a:pPr algn="ctr"/>
            <a:r>
              <a:rPr lang="ar-SA" sz="4000" b="1" dirty="0">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عبر الأغشية المخاطية وأماكن </a:t>
            </a:r>
            <a:r>
              <a:rPr lang="ar-SA" sz="4000" b="1" dirty="0" err="1">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الأصابة</a:t>
            </a:r>
            <a:r>
              <a:rPr lang="ar-SA" sz="4000" b="1" dirty="0">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ar-SA" sz="4000" b="1"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p>
        </p:txBody>
      </p:sp>
      <p:sp>
        <p:nvSpPr>
          <p:cNvPr id="6" name="مستطيل 5"/>
          <p:cNvSpPr/>
          <p:nvPr/>
        </p:nvSpPr>
        <p:spPr>
          <a:xfrm>
            <a:off x="120326" y="1888027"/>
            <a:ext cx="5897768" cy="1938992"/>
          </a:xfrm>
          <a:prstGeom prst="rect">
            <a:avLst/>
          </a:prstGeom>
          <a:noFill/>
          <a:ln w="38100">
            <a:solidFill>
              <a:srgbClr val="FF0000"/>
            </a:solidFill>
          </a:ln>
        </p:spPr>
        <p:txBody>
          <a:bodyPr wrap="square" lIns="91440" tIns="45720" rIns="91440" bIns="45720">
            <a:spAutoFit/>
          </a:bodyPr>
          <a:lstStyle/>
          <a:p>
            <a:pPr algn="ctr"/>
            <a:r>
              <a:rPr lang="ar-SA" sz="4000" b="1"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ينتقل للإنسان عن طريق ذبابة تسي تسي عندما تلسعه لتتغذى على دمه</a:t>
            </a:r>
          </a:p>
        </p:txBody>
      </p:sp>
      <p:sp>
        <p:nvSpPr>
          <p:cNvPr id="7" name="مستطيل 6"/>
          <p:cNvSpPr/>
          <p:nvPr/>
        </p:nvSpPr>
        <p:spPr>
          <a:xfrm>
            <a:off x="6144104" y="3990044"/>
            <a:ext cx="5897768" cy="2554545"/>
          </a:xfrm>
          <a:prstGeom prst="rect">
            <a:avLst/>
          </a:prstGeom>
          <a:noFill/>
          <a:ln w="38100">
            <a:solidFill>
              <a:srgbClr val="FF0000"/>
            </a:solidFill>
          </a:ln>
        </p:spPr>
        <p:txBody>
          <a:bodyPr wrap="square" lIns="91440" tIns="45720" rIns="91440" bIns="45720">
            <a:spAutoFit/>
          </a:bodyPr>
          <a:lstStyle/>
          <a:p>
            <a:pPr algn="ctr"/>
            <a:r>
              <a:rPr lang="ar-SA" sz="4000" b="1"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عندما تدخل السوطيات  جسم الانسان فإنها تتضاعف وتنتقل عن طريق الدم إلى القلب والكبد والطحال </a:t>
            </a:r>
          </a:p>
        </p:txBody>
      </p:sp>
      <p:sp>
        <p:nvSpPr>
          <p:cNvPr id="8" name="مستطيل 7"/>
          <p:cNvSpPr/>
          <p:nvPr/>
        </p:nvSpPr>
        <p:spPr>
          <a:xfrm>
            <a:off x="136471" y="4003692"/>
            <a:ext cx="5849581" cy="2554545"/>
          </a:xfrm>
          <a:prstGeom prst="rect">
            <a:avLst/>
          </a:prstGeom>
          <a:noFill/>
          <a:ln w="38100">
            <a:solidFill>
              <a:srgbClr val="FF0000"/>
            </a:solidFill>
          </a:ln>
        </p:spPr>
        <p:txBody>
          <a:bodyPr wrap="square" lIns="91440" tIns="45720" rIns="91440" bIns="45720">
            <a:spAutoFit/>
          </a:bodyPr>
          <a:lstStyle/>
          <a:p>
            <a:pPr algn="ctr"/>
            <a:r>
              <a:rPr lang="ar-SA" sz="4000" b="1"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تتكاثر السوطيات داخل الجسم وتسبب له </a:t>
            </a:r>
            <a:r>
              <a:rPr lang="ar-SA" sz="4000" b="1" cap="none" spc="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أرتفاع</a:t>
            </a:r>
            <a:r>
              <a:rPr lang="ar-SA" sz="4000" b="1"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في درجة الحرارة والتهابات في الغدد اللمفاوية </a:t>
            </a:r>
            <a:r>
              <a:rPr lang="ar-SA" sz="4000" b="1" cap="none" spc="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وأضرارفي</a:t>
            </a:r>
            <a:r>
              <a:rPr lang="ar-SA" sz="4000" b="1"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الجهاز العصبي </a:t>
            </a:r>
          </a:p>
        </p:txBody>
      </p:sp>
      <p:pic>
        <p:nvPicPr>
          <p:cNvPr id="9" name="صورة 8"/>
          <p:cNvPicPr>
            <a:picLocks noChangeAspect="1"/>
          </p:cNvPicPr>
          <p:nvPr/>
        </p:nvPicPr>
        <p:blipFill>
          <a:blip r:embed="rId2"/>
          <a:stretch>
            <a:fillRect/>
          </a:stretch>
        </p:blipFill>
        <p:spPr>
          <a:xfrm>
            <a:off x="9894825" y="163772"/>
            <a:ext cx="2132564" cy="1656015"/>
          </a:xfrm>
          <a:prstGeom prst="rect">
            <a:avLst/>
          </a:prstGeom>
        </p:spPr>
      </p:pic>
      <p:pic>
        <p:nvPicPr>
          <p:cNvPr id="10" name="صورة 9"/>
          <p:cNvPicPr>
            <a:picLocks noChangeAspect="1"/>
          </p:cNvPicPr>
          <p:nvPr/>
        </p:nvPicPr>
        <p:blipFill>
          <a:blip r:embed="rId3"/>
          <a:stretch>
            <a:fillRect/>
          </a:stretch>
        </p:blipFill>
        <p:spPr>
          <a:xfrm>
            <a:off x="136471" y="163772"/>
            <a:ext cx="2161485" cy="1668800"/>
          </a:xfrm>
          <a:prstGeom prst="rect">
            <a:avLst/>
          </a:prstGeom>
        </p:spPr>
      </p:pic>
      <p:sp>
        <p:nvSpPr>
          <p:cNvPr id="11" name="مستطيل 10"/>
          <p:cNvSpPr/>
          <p:nvPr/>
        </p:nvSpPr>
        <p:spPr>
          <a:xfrm>
            <a:off x="3804469" y="75408"/>
            <a:ext cx="4804520" cy="707886"/>
          </a:xfrm>
          <a:prstGeom prst="rect">
            <a:avLst/>
          </a:prstGeom>
          <a:noFill/>
          <a:ln w="38100">
            <a:solidFill>
              <a:srgbClr val="FF0000"/>
            </a:solidFill>
          </a:ln>
        </p:spPr>
        <p:txBody>
          <a:bodyPr wrap="none" lIns="91440" tIns="45720" rIns="91440" bIns="45720">
            <a:spAutoFit/>
          </a:bodyPr>
          <a:lstStyle/>
          <a:p>
            <a:pPr algn="ctr"/>
            <a:r>
              <a:rPr lang="ar-SA" sz="4000" b="1" dirty="0">
                <a:ln w="0"/>
                <a:effectLst>
                  <a:outerShdw blurRad="38100" dist="19050" dir="2700000" algn="tl" rotWithShape="0">
                    <a:schemeClr val="dk1">
                      <a:alpha val="40000"/>
                    </a:schemeClr>
                  </a:outerShdw>
                </a:effectLst>
              </a:rPr>
              <a:t>مهارتي المقارنة والتصنيف </a:t>
            </a:r>
            <a:endParaRPr lang="ar-SA" sz="4000" b="1"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856356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صورة ذات صلة"/>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954" y="1375353"/>
            <a:ext cx="3810000" cy="4573848"/>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p:cNvSpPr/>
          <p:nvPr/>
        </p:nvSpPr>
        <p:spPr>
          <a:xfrm>
            <a:off x="3455157" y="442651"/>
            <a:ext cx="8493458" cy="1754326"/>
          </a:xfrm>
          <a:prstGeom prst="rect">
            <a:avLst/>
          </a:prstGeom>
          <a:gradFill flip="none" rotWithShape="1">
            <a:gsLst>
              <a:gs pos="0">
                <a:srgbClr val="00FFFF">
                  <a:tint val="66000"/>
                  <a:satMod val="160000"/>
                </a:srgbClr>
              </a:gs>
              <a:gs pos="50000">
                <a:srgbClr val="00FFFF">
                  <a:tint val="44500"/>
                  <a:satMod val="160000"/>
                </a:srgbClr>
              </a:gs>
              <a:gs pos="100000">
                <a:srgbClr val="00FFFF">
                  <a:tint val="23500"/>
                  <a:satMod val="160000"/>
                </a:srgbClr>
              </a:gs>
            </a:gsLst>
            <a:lin ang="5400000" scaled="1"/>
            <a:tileRect/>
          </a:gradFill>
        </p:spPr>
        <p:txBody>
          <a:bodyPr wrap="square" lIns="91440" tIns="45720" rIns="91440" bIns="45720">
            <a:spAutoFit/>
          </a:bodyPr>
          <a:lstStyle/>
          <a:p>
            <a:pPr algn="ctr"/>
            <a:r>
              <a:rPr lang="ar-SA" sz="5400" dirty="0">
                <a:ln w="0"/>
                <a:effectLst>
                  <a:outerShdw blurRad="38100" dist="19050" dir="2700000" algn="tl" rotWithShape="0">
                    <a:schemeClr val="dk1">
                      <a:alpha val="40000"/>
                    </a:schemeClr>
                  </a:outerShdw>
                </a:effectLst>
                <a:latin typeface="AlHor" panose="02060603050605020204" pitchFamily="18" charset="-78"/>
                <a:cs typeface="AlHor" panose="02060603050605020204" pitchFamily="18" charset="-78"/>
              </a:rPr>
              <a:t>وجهي سؤالاً لزميلاتكـِ على أن تكون اجابته أحدى المفردات أو العبارات التالية </a:t>
            </a:r>
            <a:endParaRPr lang="ar-SA" sz="5400" b="0" cap="none" spc="0" dirty="0">
              <a:ln w="0"/>
              <a:solidFill>
                <a:schemeClr val="tx1"/>
              </a:solidFill>
              <a:effectLst>
                <a:outerShdw blurRad="38100" dist="19050" dir="2700000" algn="tl" rotWithShape="0">
                  <a:schemeClr val="dk1">
                    <a:alpha val="40000"/>
                  </a:schemeClr>
                </a:outerShdw>
              </a:effectLst>
              <a:latin typeface="AlHor" panose="02060603050605020204" pitchFamily="18" charset="-78"/>
              <a:cs typeface="AlHor" panose="02060603050605020204" pitchFamily="18" charset="-78"/>
            </a:endParaRPr>
          </a:p>
        </p:txBody>
      </p:sp>
      <p:sp>
        <p:nvSpPr>
          <p:cNvPr id="6" name="مستطيل 5"/>
          <p:cNvSpPr/>
          <p:nvPr/>
        </p:nvSpPr>
        <p:spPr>
          <a:xfrm>
            <a:off x="3809999" y="2532881"/>
            <a:ext cx="7783773" cy="3416320"/>
          </a:xfrm>
          <a:prstGeom prst="rect">
            <a:avLst/>
          </a:prstGeom>
          <a:gradFill flip="none" rotWithShape="1">
            <a:gsLst>
              <a:gs pos="0">
                <a:srgbClr val="00FFFF">
                  <a:tint val="66000"/>
                  <a:satMod val="160000"/>
                </a:srgbClr>
              </a:gs>
              <a:gs pos="50000">
                <a:srgbClr val="00FFFF">
                  <a:tint val="44500"/>
                  <a:satMod val="160000"/>
                </a:srgbClr>
              </a:gs>
              <a:gs pos="100000">
                <a:srgbClr val="00FFFF">
                  <a:tint val="23500"/>
                  <a:satMod val="160000"/>
                </a:srgbClr>
              </a:gs>
            </a:gsLst>
            <a:lin ang="5400000" scaled="1"/>
            <a:tileRect/>
          </a:gradFill>
        </p:spPr>
        <p:txBody>
          <a:bodyPr wrap="square" lIns="91440" tIns="45720" rIns="91440" bIns="45720">
            <a:spAutoFit/>
          </a:bodyPr>
          <a:lstStyle/>
          <a:p>
            <a:pPr algn="ctr"/>
            <a:r>
              <a:rPr lang="ar-SA" sz="5400" dirty="0" err="1">
                <a:ln w="0"/>
                <a:effectLst>
                  <a:outerShdw blurRad="38100" dist="19050" dir="2700000" algn="tl" rotWithShape="0">
                    <a:schemeClr val="dk1">
                      <a:alpha val="40000"/>
                    </a:schemeClr>
                  </a:outerShdw>
                </a:effectLst>
                <a:latin typeface="AlHor" panose="02060603050605020204" pitchFamily="18" charset="-78"/>
                <a:cs typeface="AlHor" panose="02060603050605020204" pitchFamily="18" charset="-78"/>
              </a:rPr>
              <a:t>البوغيات</a:t>
            </a:r>
            <a:r>
              <a:rPr lang="ar-SA" sz="5400" dirty="0">
                <a:ln w="0"/>
                <a:effectLst>
                  <a:outerShdw blurRad="38100" dist="19050" dir="2700000" algn="tl" rotWithShape="0">
                    <a:schemeClr val="dk1">
                      <a:alpha val="40000"/>
                    </a:schemeClr>
                  </a:outerShdw>
                </a:effectLst>
                <a:latin typeface="AlHor" panose="02060603050605020204" pitchFamily="18" charset="-78"/>
                <a:cs typeface="AlHor" panose="02060603050605020204" pitchFamily="18" charset="-78"/>
              </a:rPr>
              <a:t> ـ الاسواط ـ الاقدام الكاذبة ـ ذبابة تسي تسي ـ متطفلة ـ </a:t>
            </a:r>
          </a:p>
          <a:p>
            <a:pPr algn="ctr"/>
            <a:r>
              <a:rPr lang="ar-SA" sz="5400" dirty="0">
                <a:ln w="0"/>
                <a:effectLst>
                  <a:outerShdw blurRad="38100" dist="19050" dir="2700000" algn="tl" rotWithShape="0">
                    <a:schemeClr val="dk1">
                      <a:alpha val="40000"/>
                    </a:schemeClr>
                  </a:outerShdw>
                </a:effectLst>
                <a:latin typeface="AlHor" panose="02060603050605020204" pitchFamily="18" charset="-78"/>
                <a:cs typeface="AlHor" panose="02060603050605020204" pitchFamily="18" charset="-78"/>
              </a:rPr>
              <a:t>تساعد في التعرف على مكامن البترول ـ الفجوة الغذائية ـ الانشطار البسيط </a:t>
            </a:r>
            <a:endParaRPr lang="ar-SA" sz="5400" b="0" cap="none" spc="0" dirty="0">
              <a:ln w="0"/>
              <a:solidFill>
                <a:schemeClr val="tx1"/>
              </a:solidFill>
              <a:effectLst>
                <a:outerShdw blurRad="38100" dist="19050" dir="2700000" algn="tl" rotWithShape="0">
                  <a:schemeClr val="dk1">
                    <a:alpha val="40000"/>
                  </a:schemeClr>
                </a:outerShdw>
              </a:effectLst>
              <a:latin typeface="AlHor" panose="02060603050605020204" pitchFamily="18" charset="-78"/>
              <a:cs typeface="AlHor" panose="02060603050605020204" pitchFamily="18" charset="-78"/>
            </a:endParaRPr>
          </a:p>
        </p:txBody>
      </p:sp>
    </p:spTree>
    <p:extLst>
      <p:ext uri="{BB962C8B-B14F-4D97-AF65-F5344CB8AC3E}">
        <p14:creationId xmlns:p14="http://schemas.microsoft.com/office/powerpoint/2010/main" val="4202260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214542" y="245009"/>
            <a:ext cx="3942106" cy="923330"/>
          </a:xfrm>
          <a:prstGeom prst="rect">
            <a:avLst/>
          </a:prstGeom>
          <a:gradFill flip="none" rotWithShape="1">
            <a:gsLst>
              <a:gs pos="0">
                <a:srgbClr val="00FF00">
                  <a:tint val="66000"/>
                  <a:satMod val="160000"/>
                </a:srgbClr>
              </a:gs>
              <a:gs pos="50000">
                <a:srgbClr val="00FF00">
                  <a:tint val="44500"/>
                  <a:satMod val="160000"/>
                </a:srgbClr>
              </a:gs>
              <a:gs pos="100000">
                <a:srgbClr val="00FF00">
                  <a:tint val="23500"/>
                  <a:satMod val="160000"/>
                </a:srgbClr>
              </a:gs>
            </a:gsLst>
            <a:lin ang="5400000" scaled="1"/>
            <a:tileRect/>
          </a:gradFill>
          <a:ln w="38100">
            <a:solidFill>
              <a:schemeClr val="tx1"/>
            </a:solidFill>
          </a:ln>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اسم الكائن الثاني </a:t>
            </a:r>
          </a:p>
        </p:txBody>
      </p:sp>
      <p:sp>
        <p:nvSpPr>
          <p:cNvPr id="4" name="مستطيل 3"/>
          <p:cNvSpPr/>
          <p:nvPr/>
        </p:nvSpPr>
        <p:spPr>
          <a:xfrm>
            <a:off x="2954216" y="3583748"/>
            <a:ext cx="8988827" cy="1446550"/>
          </a:xfrm>
          <a:prstGeom prst="rect">
            <a:avLst/>
          </a:prstGeom>
          <a:solidFill>
            <a:schemeClr val="bg1"/>
          </a:solidFill>
          <a:ln w="38100">
            <a:noFill/>
          </a:ln>
        </p:spPr>
        <p:txBody>
          <a:bodyPr wrap="square" lIns="91440" tIns="45720" rIns="91440" bIns="45720">
            <a:spAutoFit/>
          </a:bodyPr>
          <a:lstStyle/>
          <a:p>
            <a:r>
              <a:rPr lang="ar-SA" sz="4400" dirty="0">
                <a:ln w="0"/>
                <a:effectLst>
                  <a:outerShdw blurRad="38100" dist="19050" dir="2700000" algn="tl" rotWithShape="0">
                    <a:schemeClr val="dk1">
                      <a:alpha val="40000"/>
                    </a:schemeClr>
                  </a:outerShdw>
                </a:effectLst>
              </a:rPr>
              <a:t>1+2+3 والدتي </a:t>
            </a:r>
          </a:p>
          <a:p>
            <a:r>
              <a:rPr lang="ar-SA" sz="4400" b="0" cap="none" spc="0" dirty="0">
                <a:ln w="0"/>
                <a:solidFill>
                  <a:schemeClr val="tx1"/>
                </a:solidFill>
                <a:effectLst>
                  <a:outerShdw blurRad="38100" dist="19050" dir="2700000" algn="tl" rotWithShape="0">
                    <a:schemeClr val="dk1">
                      <a:alpha val="40000"/>
                    </a:schemeClr>
                  </a:outerShdw>
                </a:effectLst>
              </a:rPr>
              <a:t>4+5 الوالد معكوسة </a:t>
            </a:r>
          </a:p>
        </p:txBody>
      </p:sp>
      <p:graphicFrame>
        <p:nvGraphicFramePr>
          <p:cNvPr id="5" name="جدول 4">
            <a:extLst>
              <a:ext uri="{FF2B5EF4-FFF2-40B4-BE49-F238E27FC236}">
                <a16:creationId xmlns:a16="http://schemas.microsoft.com/office/drawing/2014/main" id="{C9F186C5-99CC-4374-9917-E39D7A699667}"/>
              </a:ext>
            </a:extLst>
          </p:cNvPr>
          <p:cNvGraphicFramePr>
            <a:graphicFrameLocks noGrp="1"/>
          </p:cNvGraphicFramePr>
          <p:nvPr>
            <p:extLst>
              <p:ext uri="{D42A27DB-BD31-4B8C-83A1-F6EECF244321}">
                <p14:modId xmlns:p14="http://schemas.microsoft.com/office/powerpoint/2010/main" val="887574625"/>
              </p:ext>
            </p:extLst>
          </p:nvPr>
        </p:nvGraphicFramePr>
        <p:xfrm>
          <a:off x="6353150" y="1467959"/>
          <a:ext cx="5664890" cy="1885540"/>
        </p:xfrm>
        <a:graphic>
          <a:graphicData uri="http://schemas.openxmlformats.org/drawingml/2006/table">
            <a:tbl>
              <a:tblPr rtl="1" firstRow="1" bandRow="1">
                <a:tableStyleId>{5C22544A-7EE6-4342-B048-85BDC9FD1C3A}</a:tableStyleId>
              </a:tblPr>
              <a:tblGrid>
                <a:gridCol w="1132978">
                  <a:extLst>
                    <a:ext uri="{9D8B030D-6E8A-4147-A177-3AD203B41FA5}">
                      <a16:colId xmlns:a16="http://schemas.microsoft.com/office/drawing/2014/main" val="3007448329"/>
                    </a:ext>
                  </a:extLst>
                </a:gridCol>
                <a:gridCol w="1132978">
                  <a:extLst>
                    <a:ext uri="{9D8B030D-6E8A-4147-A177-3AD203B41FA5}">
                      <a16:colId xmlns:a16="http://schemas.microsoft.com/office/drawing/2014/main" val="4104049236"/>
                    </a:ext>
                  </a:extLst>
                </a:gridCol>
                <a:gridCol w="1132978">
                  <a:extLst>
                    <a:ext uri="{9D8B030D-6E8A-4147-A177-3AD203B41FA5}">
                      <a16:colId xmlns:a16="http://schemas.microsoft.com/office/drawing/2014/main" val="1754414061"/>
                    </a:ext>
                  </a:extLst>
                </a:gridCol>
                <a:gridCol w="1132978">
                  <a:extLst>
                    <a:ext uri="{9D8B030D-6E8A-4147-A177-3AD203B41FA5}">
                      <a16:colId xmlns:a16="http://schemas.microsoft.com/office/drawing/2014/main" val="1884406951"/>
                    </a:ext>
                  </a:extLst>
                </a:gridCol>
                <a:gridCol w="1132978">
                  <a:extLst>
                    <a:ext uri="{9D8B030D-6E8A-4147-A177-3AD203B41FA5}">
                      <a16:colId xmlns:a16="http://schemas.microsoft.com/office/drawing/2014/main" val="254132954"/>
                    </a:ext>
                  </a:extLst>
                </a:gridCol>
              </a:tblGrid>
              <a:tr h="942770">
                <a:tc>
                  <a:txBody>
                    <a:bodyPr/>
                    <a:lstStyle/>
                    <a:p>
                      <a:pPr algn="ctr" rtl="1"/>
                      <a:r>
                        <a:rPr lang="ar-SA" sz="4000" dirty="0">
                          <a:solidFill>
                            <a:schemeClr val="tx1"/>
                          </a:solidFill>
                        </a:rPr>
                        <a:t>1</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r>
                        <a:rPr lang="ar-SA" sz="4000" dirty="0">
                          <a:solidFill>
                            <a:schemeClr val="tx1"/>
                          </a:solidFill>
                        </a:rPr>
                        <a:t>2</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r>
                        <a:rPr lang="ar-SA" sz="4000" dirty="0">
                          <a:solidFill>
                            <a:schemeClr val="tx1"/>
                          </a:solidFill>
                        </a:rPr>
                        <a:t>3</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r>
                        <a:rPr lang="ar-SA" sz="4000" dirty="0">
                          <a:solidFill>
                            <a:schemeClr val="tx1"/>
                          </a:solidFill>
                        </a:rPr>
                        <a:t>4</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r>
                        <a:rPr lang="ar-SA" sz="4000" dirty="0">
                          <a:solidFill>
                            <a:schemeClr val="tx1"/>
                          </a:solidFill>
                        </a:rPr>
                        <a:t>5</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880693629"/>
                  </a:ext>
                </a:extLst>
              </a:tr>
              <a:tr h="942770">
                <a:tc>
                  <a:txBody>
                    <a:bodyPr/>
                    <a:lstStyle/>
                    <a:p>
                      <a:pPr algn="ctr" rtl="1"/>
                      <a:r>
                        <a:rPr lang="ar-SA" sz="4000" b="1" dirty="0">
                          <a:solidFill>
                            <a:schemeClr val="tx1"/>
                          </a:solidFill>
                        </a:rPr>
                        <a:t>ا</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4000" b="1" dirty="0">
                          <a:solidFill>
                            <a:schemeClr val="tx1"/>
                          </a:solidFill>
                        </a:rPr>
                        <a:t>م</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4000" b="1" dirty="0">
                          <a:solidFill>
                            <a:schemeClr val="tx1"/>
                          </a:solidFill>
                        </a:rPr>
                        <a:t>ي</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4000" b="1" dirty="0">
                          <a:solidFill>
                            <a:schemeClr val="tx1"/>
                          </a:solidFill>
                        </a:rPr>
                        <a:t>ب</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4000" b="1" dirty="0">
                          <a:solidFill>
                            <a:schemeClr val="tx1"/>
                          </a:solidFill>
                        </a:rPr>
                        <a:t>ا</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12155636"/>
                  </a:ext>
                </a:extLst>
              </a:tr>
            </a:tbl>
          </a:graphicData>
        </a:graphic>
      </p:graphicFrame>
      <p:sp>
        <p:nvSpPr>
          <p:cNvPr id="7" name="مستطيل 6">
            <a:extLst>
              <a:ext uri="{FF2B5EF4-FFF2-40B4-BE49-F238E27FC236}">
                <a16:creationId xmlns:a16="http://schemas.microsoft.com/office/drawing/2014/main" id="{5CEB52B1-56E0-4254-A393-0338EFD2F070}"/>
              </a:ext>
            </a:extLst>
          </p:cNvPr>
          <p:cNvSpPr/>
          <p:nvPr/>
        </p:nvSpPr>
        <p:spPr>
          <a:xfrm>
            <a:off x="10930514" y="2475914"/>
            <a:ext cx="970243" cy="798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8">
            <a:extLst>
              <a:ext uri="{FF2B5EF4-FFF2-40B4-BE49-F238E27FC236}">
                <a16:creationId xmlns:a16="http://schemas.microsoft.com/office/drawing/2014/main" id="{F008BFD6-0746-4843-90C5-63728B88CDA2}"/>
              </a:ext>
            </a:extLst>
          </p:cNvPr>
          <p:cNvSpPr/>
          <p:nvPr/>
        </p:nvSpPr>
        <p:spPr>
          <a:xfrm>
            <a:off x="9848833" y="2489036"/>
            <a:ext cx="970243" cy="798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مستطيل 9">
            <a:extLst>
              <a:ext uri="{FF2B5EF4-FFF2-40B4-BE49-F238E27FC236}">
                <a16:creationId xmlns:a16="http://schemas.microsoft.com/office/drawing/2014/main" id="{A98B86CD-FFC2-46EE-ABDC-068C5B3394DA}"/>
              </a:ext>
            </a:extLst>
          </p:cNvPr>
          <p:cNvSpPr/>
          <p:nvPr/>
        </p:nvSpPr>
        <p:spPr>
          <a:xfrm>
            <a:off x="8719397" y="2489036"/>
            <a:ext cx="970243" cy="798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مستطيل 10">
            <a:extLst>
              <a:ext uri="{FF2B5EF4-FFF2-40B4-BE49-F238E27FC236}">
                <a16:creationId xmlns:a16="http://schemas.microsoft.com/office/drawing/2014/main" id="{06F2B5DA-1B1C-4D5D-90AF-10DA0CDFFAD9}"/>
              </a:ext>
            </a:extLst>
          </p:cNvPr>
          <p:cNvSpPr/>
          <p:nvPr/>
        </p:nvSpPr>
        <p:spPr>
          <a:xfrm>
            <a:off x="7556565" y="2471454"/>
            <a:ext cx="970243" cy="798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مستطيل 11">
            <a:extLst>
              <a:ext uri="{FF2B5EF4-FFF2-40B4-BE49-F238E27FC236}">
                <a16:creationId xmlns:a16="http://schemas.microsoft.com/office/drawing/2014/main" id="{50A2CE50-47FD-497A-88E5-843558896504}"/>
              </a:ext>
            </a:extLst>
          </p:cNvPr>
          <p:cNvSpPr/>
          <p:nvPr/>
        </p:nvSpPr>
        <p:spPr>
          <a:xfrm>
            <a:off x="6429323" y="2489036"/>
            <a:ext cx="970243" cy="798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16" name="Picture 2" descr="نتيجة بحث الصور عن ‪baramsium gif‬‏">
            <a:extLst>
              <a:ext uri="{FF2B5EF4-FFF2-40B4-BE49-F238E27FC236}">
                <a16:creationId xmlns:a16="http://schemas.microsoft.com/office/drawing/2014/main" id="{C05E9365-68B8-412E-B856-66321FA7635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91319" y="224533"/>
            <a:ext cx="5193874" cy="6449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8316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1190"/>
            <a:ext cx="11663631" cy="5786199"/>
          </a:xfrm>
          <a:prstGeom prst="rect">
            <a:avLst/>
          </a:prstGeom>
        </p:spPr>
      </p:pic>
      <p:sp>
        <p:nvSpPr>
          <p:cNvPr id="4" name="مستطيل 3"/>
          <p:cNvSpPr/>
          <p:nvPr/>
        </p:nvSpPr>
        <p:spPr>
          <a:xfrm>
            <a:off x="2101755" y="1630630"/>
            <a:ext cx="7091632" cy="4247317"/>
          </a:xfrm>
          <a:prstGeom prst="rect">
            <a:avLst/>
          </a:prstGeom>
          <a:noFill/>
          <a:ln w="38100">
            <a:noFill/>
          </a:ln>
        </p:spPr>
        <p:txBody>
          <a:bodyPr wrap="square" lIns="91440" tIns="45720" rIns="91440" bIns="45720">
            <a:spAutoFit/>
          </a:bodyPr>
          <a:lstStyle/>
          <a:p>
            <a:pPr algn="ctr"/>
            <a:r>
              <a:rPr lang="ar-SA" sz="5400" b="1"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الطلائعيات مجموعة متنوعة من المخلوقات الحية وحيدة الخلية أو متعددة الخلايا حقيقية النواة تختلف في طرائق التغذية والتكاثر </a:t>
            </a:r>
          </a:p>
        </p:txBody>
      </p:sp>
      <p:sp>
        <p:nvSpPr>
          <p:cNvPr id="5" name="مستطيل 4"/>
          <p:cNvSpPr/>
          <p:nvPr/>
        </p:nvSpPr>
        <p:spPr>
          <a:xfrm>
            <a:off x="4493167" y="203032"/>
            <a:ext cx="3312125" cy="923330"/>
          </a:xfrm>
          <a:prstGeom prst="rect">
            <a:avLst/>
          </a:prstGeom>
          <a:solidFill>
            <a:srgbClr val="98E0EA"/>
          </a:solidFill>
          <a:ln w="38100">
            <a:noFill/>
          </a:ln>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5400" b="1" cap="none" spc="0" dirty="0">
                <a:ln/>
                <a:solidFill>
                  <a:schemeClr val="accent2">
                    <a:lumMod val="50000"/>
                  </a:schemeClr>
                </a:solidFill>
                <a:effectLst/>
                <a:latin typeface="Calibri" panose="020F0502020204030204" pitchFamily="34" charset="0"/>
                <a:cs typeface="Calibri" panose="020F0502020204030204" pitchFamily="34" charset="0"/>
              </a:rPr>
              <a:t>الفكرة العامة </a:t>
            </a:r>
          </a:p>
        </p:txBody>
      </p:sp>
    </p:spTree>
    <p:extLst>
      <p:ext uri="{BB962C8B-B14F-4D97-AF65-F5344CB8AC3E}">
        <p14:creationId xmlns:p14="http://schemas.microsoft.com/office/powerpoint/2010/main" val="17797048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424" y="861188"/>
            <a:ext cx="11663632" cy="5786199"/>
          </a:xfrm>
          <a:prstGeom prst="rect">
            <a:avLst/>
          </a:prstGeom>
        </p:spPr>
      </p:pic>
      <p:sp>
        <p:nvSpPr>
          <p:cNvPr id="4" name="مستطيل 3"/>
          <p:cNvSpPr/>
          <p:nvPr/>
        </p:nvSpPr>
        <p:spPr>
          <a:xfrm>
            <a:off x="1487610" y="1630628"/>
            <a:ext cx="7760372" cy="4247317"/>
          </a:xfrm>
          <a:prstGeom prst="rect">
            <a:avLst/>
          </a:prstGeom>
          <a:noFill/>
          <a:ln w="38100">
            <a:noFill/>
          </a:ln>
        </p:spPr>
        <p:txBody>
          <a:bodyPr wrap="square" lIns="91440" tIns="45720" rIns="91440" bIns="45720">
            <a:spAutoFit/>
          </a:bodyPr>
          <a:lstStyle/>
          <a:p>
            <a:pPr algn="ctr"/>
            <a:r>
              <a:rPr lang="ar-SA" sz="5400" b="1" dirty="0">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الأوليات طلائعيات غير ذاتية التغذية تشبه الحيوانات أما الطحالب فهي طلائعيات ذاتية التغذية تشبه النباتات وهي منتجات في الأنظمة البيئة المائية  </a:t>
            </a:r>
          </a:p>
        </p:txBody>
      </p:sp>
      <p:sp>
        <p:nvSpPr>
          <p:cNvPr id="5" name="مستطيل 4"/>
          <p:cNvSpPr/>
          <p:nvPr/>
        </p:nvSpPr>
        <p:spPr>
          <a:xfrm>
            <a:off x="4320846" y="203032"/>
            <a:ext cx="3656770" cy="923330"/>
          </a:xfrm>
          <a:prstGeom prst="rect">
            <a:avLst/>
          </a:prstGeom>
          <a:solidFill>
            <a:srgbClr val="98E0EA"/>
          </a:solidFill>
          <a:ln w="38100">
            <a:noFill/>
          </a:ln>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5400" b="1" cap="none" spc="0" dirty="0">
                <a:ln/>
                <a:solidFill>
                  <a:schemeClr val="accent2">
                    <a:lumMod val="50000"/>
                  </a:schemeClr>
                </a:solidFill>
                <a:effectLst/>
                <a:latin typeface="Calibri" panose="020F0502020204030204" pitchFamily="34" charset="0"/>
                <a:cs typeface="Calibri" panose="020F0502020204030204" pitchFamily="34" charset="0"/>
              </a:rPr>
              <a:t>الفكرة الرئيسة </a:t>
            </a:r>
          </a:p>
        </p:txBody>
      </p:sp>
    </p:spTree>
    <p:extLst>
      <p:ext uri="{BB962C8B-B14F-4D97-AF65-F5344CB8AC3E}">
        <p14:creationId xmlns:p14="http://schemas.microsoft.com/office/powerpoint/2010/main" val="3834642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مجموعة 5"/>
          <p:cNvGrpSpPr/>
          <p:nvPr/>
        </p:nvGrpSpPr>
        <p:grpSpPr>
          <a:xfrm>
            <a:off x="8008623" y="1306660"/>
            <a:ext cx="3664839" cy="5027771"/>
            <a:chOff x="8008623" y="755005"/>
            <a:chExt cx="3664839" cy="4986218"/>
          </a:xfrm>
        </p:grpSpPr>
        <p:sp>
          <p:nvSpPr>
            <p:cNvPr id="3" name="مستطيل مستدير الزوايا 2"/>
            <p:cNvSpPr/>
            <p:nvPr/>
          </p:nvSpPr>
          <p:spPr>
            <a:xfrm>
              <a:off x="8008623" y="755005"/>
              <a:ext cx="3664839" cy="4986218"/>
            </a:xfrm>
            <a:prstGeom prst="roundRect">
              <a:avLst/>
            </a:prstGeom>
            <a:solidFill>
              <a:schemeClr val="bg1"/>
            </a:solidFill>
            <a:ln w="38100">
              <a:solidFill>
                <a:schemeClr val="tx1"/>
              </a:solidFill>
            </a:ln>
          </p:spPr>
          <p:txBody>
            <a:bodyPr wrap="square" lIns="91440" tIns="45720" rIns="91440" bIns="45720">
              <a:spAutoFit/>
            </a:bodyPr>
            <a:lstStyle/>
            <a:p>
              <a:pPr algn="ctr"/>
              <a:endParaRPr lang="ar-SA" sz="5400" b="0" cap="none" spc="0" dirty="0">
                <a:ln w="0"/>
                <a:solidFill>
                  <a:schemeClr val="tx1"/>
                </a:solidFill>
                <a:effectLst>
                  <a:outerShdw blurRad="38100" dist="19050" dir="2700000" algn="tl" rotWithShape="0">
                    <a:schemeClr val="dk1">
                      <a:alpha val="40000"/>
                    </a:schemeClr>
                  </a:outerShdw>
                </a:effectLst>
              </a:endParaRPr>
            </a:p>
            <a:p>
              <a:pPr algn="ctr"/>
              <a:endParaRPr lang="ar-SA" sz="5400" dirty="0">
                <a:ln w="0"/>
                <a:effectLst>
                  <a:outerShdw blurRad="38100" dist="19050" dir="2700000" algn="tl" rotWithShape="0">
                    <a:schemeClr val="dk1">
                      <a:alpha val="40000"/>
                    </a:schemeClr>
                  </a:outerShdw>
                </a:effectLst>
              </a:endParaRPr>
            </a:p>
            <a:p>
              <a:pPr algn="ctr"/>
              <a:r>
                <a:rPr lang="ar-SA" sz="2400" dirty="0">
                  <a:ln w="0"/>
                  <a:effectLst>
                    <a:outerShdw blurRad="38100" dist="19050" dir="2700000" algn="tl" rotWithShape="0">
                      <a:schemeClr val="dk1">
                        <a:alpha val="40000"/>
                      </a:schemeClr>
                    </a:outerShdw>
                  </a:effectLst>
                </a:rPr>
                <a:t>.......................................</a:t>
              </a:r>
              <a:r>
                <a:rPr lang="ar-SA" sz="2400" b="0" cap="none" spc="0" dirty="0">
                  <a:ln w="0"/>
                  <a:solidFill>
                    <a:schemeClr val="tx1"/>
                  </a:solidFill>
                  <a:effectLst>
                    <a:outerShdw blurRad="38100" dist="19050" dir="2700000" algn="tl" rotWithShape="0">
                      <a:schemeClr val="dk1">
                        <a:alpha val="40000"/>
                      </a:schemeClr>
                    </a:outerShdw>
                  </a:effectLst>
                </a:rPr>
                <a:t>..........................................</a:t>
              </a:r>
              <a:r>
                <a:rPr lang="ar-SA" sz="2400" dirty="0">
                  <a:ln w="0"/>
                  <a:effectLst>
                    <a:outerShdw blurRad="38100" dist="19050" dir="2700000" algn="tl" rotWithShape="0">
                      <a:schemeClr val="dk1">
                        <a:alpha val="40000"/>
                      </a:schemeClr>
                    </a:outerShdw>
                  </a:effectLst>
                </a:rPr>
                <a:t>.......................................................................................................................................................................................................................</a:t>
              </a:r>
              <a:endParaRPr lang="ar-SA" sz="2400" b="0" cap="none" spc="0" dirty="0">
                <a:ln w="0"/>
                <a:solidFill>
                  <a:schemeClr val="tx1"/>
                </a:solidFill>
                <a:effectLst>
                  <a:outerShdw blurRad="38100" dist="19050" dir="2700000" algn="tl" rotWithShape="0">
                    <a:schemeClr val="dk1">
                      <a:alpha val="40000"/>
                    </a:schemeClr>
                  </a:outerShdw>
                </a:effectLst>
              </a:endParaRPr>
            </a:p>
          </p:txBody>
        </p:sp>
        <p:sp>
          <p:nvSpPr>
            <p:cNvPr id="4" name="مستطيل مستدير الزوايا 3"/>
            <p:cNvSpPr/>
            <p:nvPr/>
          </p:nvSpPr>
          <p:spPr>
            <a:xfrm>
              <a:off x="9720176" y="1020297"/>
              <a:ext cx="1584000" cy="1570909"/>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grpSp>
        <p:nvGrpSpPr>
          <p:cNvPr id="7" name="مجموعة 6"/>
          <p:cNvGrpSpPr/>
          <p:nvPr/>
        </p:nvGrpSpPr>
        <p:grpSpPr>
          <a:xfrm>
            <a:off x="4115208" y="1333635"/>
            <a:ext cx="3664839" cy="5027771"/>
            <a:chOff x="8008623" y="755005"/>
            <a:chExt cx="3664839" cy="5027771"/>
          </a:xfrm>
        </p:grpSpPr>
        <p:sp>
          <p:nvSpPr>
            <p:cNvPr id="8" name="مستطيل مستدير الزوايا 7"/>
            <p:cNvSpPr/>
            <p:nvPr/>
          </p:nvSpPr>
          <p:spPr>
            <a:xfrm>
              <a:off x="8008623" y="755005"/>
              <a:ext cx="3664839" cy="5027771"/>
            </a:xfrm>
            <a:prstGeom prst="roundRect">
              <a:avLst/>
            </a:prstGeom>
            <a:solidFill>
              <a:schemeClr val="bg1"/>
            </a:solidFill>
            <a:ln w="38100">
              <a:solidFill>
                <a:schemeClr val="tx1"/>
              </a:solidFill>
            </a:ln>
          </p:spPr>
          <p:txBody>
            <a:bodyPr wrap="square" lIns="91440" tIns="45720" rIns="91440" bIns="45720">
              <a:spAutoFit/>
            </a:bodyPr>
            <a:lstStyle/>
            <a:p>
              <a:pPr algn="ctr"/>
              <a:endParaRPr lang="ar-SA" sz="5400" b="0" cap="none" spc="0" dirty="0">
                <a:ln w="0"/>
                <a:solidFill>
                  <a:schemeClr val="tx1"/>
                </a:solidFill>
                <a:effectLst>
                  <a:outerShdw blurRad="38100" dist="19050" dir="2700000" algn="tl" rotWithShape="0">
                    <a:schemeClr val="dk1">
                      <a:alpha val="40000"/>
                    </a:schemeClr>
                  </a:outerShdw>
                </a:effectLst>
              </a:endParaRPr>
            </a:p>
            <a:p>
              <a:pPr algn="ctr"/>
              <a:endParaRPr lang="ar-SA" sz="5400" dirty="0">
                <a:ln w="0"/>
                <a:effectLst>
                  <a:outerShdw blurRad="38100" dist="19050" dir="2700000" algn="tl" rotWithShape="0">
                    <a:schemeClr val="dk1">
                      <a:alpha val="40000"/>
                    </a:schemeClr>
                  </a:outerShdw>
                </a:effectLst>
              </a:endParaRPr>
            </a:p>
            <a:p>
              <a:pPr algn="ctr"/>
              <a:r>
                <a:rPr lang="ar-SA" sz="2400" dirty="0">
                  <a:ln w="0"/>
                  <a:effectLst>
                    <a:outerShdw blurRad="38100" dist="19050" dir="2700000" algn="tl" rotWithShape="0">
                      <a:schemeClr val="dk1">
                        <a:alpha val="40000"/>
                      </a:schemeClr>
                    </a:outerShdw>
                  </a:effectLst>
                </a:rPr>
                <a:t>.............................................................................................................................................................................................................................</a:t>
              </a:r>
            </a:p>
            <a:p>
              <a:pPr algn="ctr"/>
              <a:r>
                <a:rPr lang="ar-SA" sz="2400" b="0" cap="none" spc="0" dirty="0">
                  <a:ln w="0"/>
                  <a:solidFill>
                    <a:schemeClr val="tx1"/>
                  </a:solidFill>
                  <a:effectLst>
                    <a:outerShdw blurRad="38100" dist="19050" dir="2700000" algn="tl" rotWithShape="0">
                      <a:schemeClr val="dk1">
                        <a:alpha val="40000"/>
                      </a:schemeClr>
                    </a:outerShdw>
                  </a:effectLst>
                </a:rPr>
                <a:t>..........................................................................</a:t>
              </a:r>
            </a:p>
          </p:txBody>
        </p:sp>
        <p:sp>
          <p:nvSpPr>
            <p:cNvPr id="9" name="شكل بيضاوي 8"/>
            <p:cNvSpPr/>
            <p:nvPr/>
          </p:nvSpPr>
          <p:spPr>
            <a:xfrm>
              <a:off x="9798037" y="1022509"/>
              <a:ext cx="1584000" cy="1584000"/>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grpSp>
        <p:nvGrpSpPr>
          <p:cNvPr id="10" name="مجموعة 9"/>
          <p:cNvGrpSpPr/>
          <p:nvPr/>
        </p:nvGrpSpPr>
        <p:grpSpPr>
          <a:xfrm>
            <a:off x="221793" y="1306660"/>
            <a:ext cx="3664839" cy="5027771"/>
            <a:chOff x="8008623" y="755005"/>
            <a:chExt cx="3664839" cy="4986219"/>
          </a:xfrm>
        </p:grpSpPr>
        <p:sp>
          <p:nvSpPr>
            <p:cNvPr id="11" name="مستطيل مستدير الزوايا 10"/>
            <p:cNvSpPr/>
            <p:nvPr/>
          </p:nvSpPr>
          <p:spPr>
            <a:xfrm>
              <a:off x="8008623" y="755005"/>
              <a:ext cx="3664839" cy="4986219"/>
            </a:xfrm>
            <a:prstGeom prst="roundRect">
              <a:avLst/>
            </a:prstGeom>
            <a:solidFill>
              <a:schemeClr val="bg1"/>
            </a:solidFill>
            <a:ln w="38100">
              <a:solidFill>
                <a:schemeClr val="tx1"/>
              </a:solidFill>
            </a:ln>
          </p:spPr>
          <p:txBody>
            <a:bodyPr wrap="square" lIns="91440" tIns="45720" rIns="91440" bIns="45720">
              <a:spAutoFit/>
            </a:bodyPr>
            <a:lstStyle/>
            <a:p>
              <a:pPr algn="ctr"/>
              <a:endParaRPr lang="ar-SA" sz="5400" b="0" cap="none" spc="0" dirty="0">
                <a:ln w="0"/>
                <a:solidFill>
                  <a:schemeClr val="tx1"/>
                </a:solidFill>
                <a:effectLst>
                  <a:outerShdw blurRad="38100" dist="19050" dir="2700000" algn="tl" rotWithShape="0">
                    <a:schemeClr val="dk1">
                      <a:alpha val="40000"/>
                    </a:schemeClr>
                  </a:outerShdw>
                </a:effectLst>
              </a:endParaRPr>
            </a:p>
            <a:p>
              <a:pPr algn="ctr"/>
              <a:r>
                <a:rPr lang="ar-SA" sz="5400" b="1" dirty="0">
                  <a:ln w="10160">
                    <a:solidFill>
                      <a:schemeClr val="bg1"/>
                    </a:solidFill>
                    <a:prstDash val="solid"/>
                  </a:ln>
                  <a:solidFill>
                    <a:schemeClr val="accent1">
                      <a:lumMod val="75000"/>
                    </a:schemeClr>
                  </a:solidFill>
                  <a:effectLst>
                    <a:outerShdw blurRad="38100" dist="22860" dir="5400000" algn="tl" rotWithShape="0">
                      <a:srgbClr val="000000">
                        <a:alpha val="30000"/>
                      </a:srgbClr>
                    </a:outerShdw>
                  </a:effectLst>
                </a:rPr>
                <a:t> </a:t>
              </a:r>
            </a:p>
            <a:p>
              <a:pPr algn="ctr"/>
              <a:r>
                <a:rPr lang="ar-SA" sz="2400" dirty="0">
                  <a:ln w="0"/>
                  <a:effectLst>
                    <a:outerShdw blurRad="38100" dist="19050" dir="2700000" algn="tl" rotWithShape="0">
                      <a:schemeClr val="dk1">
                        <a:alpha val="40000"/>
                      </a:schemeClr>
                    </a:outerShdw>
                  </a:effectLst>
                </a:rPr>
                <a:t>.......................................</a:t>
              </a:r>
              <a:r>
                <a:rPr lang="ar-SA" sz="2400" b="0" cap="none" spc="0" dirty="0">
                  <a:ln w="0"/>
                  <a:solidFill>
                    <a:schemeClr val="tx1"/>
                  </a:solidFill>
                  <a:effectLst>
                    <a:outerShdw blurRad="38100" dist="19050" dir="2700000" algn="tl" rotWithShape="0">
                      <a:schemeClr val="dk1">
                        <a:alpha val="40000"/>
                      </a:schemeClr>
                    </a:outerShdw>
                  </a:effectLst>
                </a:rPr>
                <a:t>..........................................</a:t>
              </a:r>
              <a:r>
                <a:rPr lang="ar-SA" sz="2400" dirty="0">
                  <a:ln w="0"/>
                  <a:effectLst>
                    <a:outerShdw blurRad="38100" dist="19050" dir="2700000" algn="tl" rotWithShape="0">
                      <a:schemeClr val="dk1">
                        <a:alpha val="40000"/>
                      </a:schemeClr>
                    </a:outerShdw>
                  </a:effectLst>
                </a:rPr>
                <a:t>.......................................................................................................................................................................................................................</a:t>
              </a:r>
              <a:endParaRPr lang="ar-SA" sz="2400" b="0" cap="none" spc="0" dirty="0">
                <a:ln w="0"/>
                <a:solidFill>
                  <a:schemeClr val="tx1"/>
                </a:solidFill>
                <a:effectLst>
                  <a:outerShdw blurRad="38100" dist="19050" dir="2700000" algn="tl" rotWithShape="0">
                    <a:schemeClr val="dk1">
                      <a:alpha val="40000"/>
                    </a:schemeClr>
                  </a:outerShdw>
                </a:effectLst>
              </a:endParaRPr>
            </a:p>
          </p:txBody>
        </p:sp>
        <p:sp>
          <p:nvSpPr>
            <p:cNvPr id="12" name="مستطيل مستدير الزوايا 11"/>
            <p:cNvSpPr/>
            <p:nvPr/>
          </p:nvSpPr>
          <p:spPr>
            <a:xfrm>
              <a:off x="9770815" y="1045050"/>
              <a:ext cx="1620000" cy="1570909"/>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5" name="مستطيل 4"/>
          <p:cNvSpPr/>
          <p:nvPr/>
        </p:nvSpPr>
        <p:spPr>
          <a:xfrm>
            <a:off x="8316610" y="1546600"/>
            <a:ext cx="1188146" cy="1569660"/>
          </a:xfrm>
          <a:prstGeom prst="rect">
            <a:avLst/>
          </a:prstGeom>
          <a:noFill/>
        </p:spPr>
        <p:txBody>
          <a:bodyPr wrap="none" lIns="91440" tIns="45720" rIns="91440" bIns="45720">
            <a:spAutoFit/>
          </a:bodyPr>
          <a:lstStyle/>
          <a:p>
            <a:pPr algn="ctr"/>
            <a:r>
              <a:rPr lang="ar-SA" sz="4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ماذا </a:t>
            </a:r>
          </a:p>
          <a:p>
            <a:pPr algn="ctr"/>
            <a:r>
              <a:rPr lang="ar-SA" sz="4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أعلم </a:t>
            </a:r>
          </a:p>
        </p:txBody>
      </p:sp>
      <p:sp>
        <p:nvSpPr>
          <p:cNvPr id="13" name="مستطيل 12"/>
          <p:cNvSpPr/>
          <p:nvPr/>
        </p:nvSpPr>
        <p:spPr>
          <a:xfrm>
            <a:off x="4152691" y="1655784"/>
            <a:ext cx="1746914" cy="1508105"/>
          </a:xfrm>
          <a:prstGeom prst="rect">
            <a:avLst/>
          </a:prstGeom>
          <a:noFill/>
        </p:spPr>
        <p:txBody>
          <a:bodyPr wrap="square" lIns="91440" tIns="45720" rIns="91440" bIns="45720">
            <a:spAutoFit/>
          </a:bodyPr>
          <a:lstStyle/>
          <a:p>
            <a:pPr algn="ctr"/>
            <a:r>
              <a:rPr lang="ar-SA"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ماذا أود </a:t>
            </a:r>
          </a:p>
          <a:p>
            <a:pPr algn="ctr"/>
            <a:r>
              <a:rPr lang="ar-SA"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ان أتعلم</a:t>
            </a:r>
            <a:r>
              <a:rPr lang="ar-SA" sz="4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p>
        </p:txBody>
      </p:sp>
      <p:sp>
        <p:nvSpPr>
          <p:cNvPr id="14" name="مستطيل 13"/>
          <p:cNvSpPr/>
          <p:nvPr/>
        </p:nvSpPr>
        <p:spPr>
          <a:xfrm>
            <a:off x="464025" y="1633160"/>
            <a:ext cx="1372780" cy="1569660"/>
          </a:xfrm>
          <a:prstGeom prst="rect">
            <a:avLst/>
          </a:prstGeom>
          <a:noFill/>
        </p:spPr>
        <p:txBody>
          <a:bodyPr wrap="square" lIns="91440" tIns="45720" rIns="91440" bIns="45720">
            <a:spAutoFit/>
          </a:bodyPr>
          <a:lstStyle/>
          <a:p>
            <a:pPr algn="ctr"/>
            <a:r>
              <a:rPr lang="ar-SA" sz="4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ماذا </a:t>
            </a:r>
          </a:p>
          <a:p>
            <a:pPr algn="ctr"/>
            <a:r>
              <a:rPr lang="ar-SA" sz="4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تعلمت </a:t>
            </a:r>
          </a:p>
        </p:txBody>
      </p:sp>
      <p:sp>
        <p:nvSpPr>
          <p:cNvPr id="15" name="مستطيل مستدير الزوايا 14"/>
          <p:cNvSpPr/>
          <p:nvPr/>
        </p:nvSpPr>
        <p:spPr>
          <a:xfrm>
            <a:off x="4180047" y="218616"/>
            <a:ext cx="3600000" cy="8325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6000" dirty="0"/>
              <a:t>جدول التعلم </a:t>
            </a:r>
          </a:p>
        </p:txBody>
      </p:sp>
    </p:spTree>
    <p:extLst>
      <p:ext uri="{BB962C8B-B14F-4D97-AF65-F5344CB8AC3E}">
        <p14:creationId xmlns:p14="http://schemas.microsoft.com/office/powerpoint/2010/main" val="1581937747"/>
      </p:ext>
    </p:extLst>
  </p:cSld>
  <p:clrMapOvr>
    <a:masterClrMapping/>
  </p:clrMapOvr>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1092</Words>
  <Application>Microsoft Office PowerPoint</Application>
  <PresentationFormat>شاشة عريضة</PresentationFormat>
  <Paragraphs>221</Paragraphs>
  <Slides>51</Slides>
  <Notes>1</Notes>
  <HiddenSlides>0</HiddenSlides>
  <MMClips>5</MMClips>
  <ScaleCrop>false</ScaleCrop>
  <HeadingPairs>
    <vt:vector size="6" baseType="variant">
      <vt:variant>
        <vt:lpstr>الخطوط المستخدمة</vt:lpstr>
      </vt:variant>
      <vt:variant>
        <vt:i4>9</vt:i4>
      </vt:variant>
      <vt:variant>
        <vt:lpstr>نسق</vt:lpstr>
      </vt:variant>
      <vt:variant>
        <vt:i4>1</vt:i4>
      </vt:variant>
      <vt:variant>
        <vt:lpstr>عناوين الشرائح</vt:lpstr>
      </vt:variant>
      <vt:variant>
        <vt:i4>51</vt:i4>
      </vt:variant>
    </vt:vector>
  </HeadingPairs>
  <TitlesOfParts>
    <vt:vector size="61" baseType="lpstr">
      <vt:lpstr>Agency FB</vt:lpstr>
      <vt:lpstr>Akhbar MT</vt:lpstr>
      <vt:lpstr>Aldhabi</vt:lpstr>
      <vt:lpstr>AlHor</vt:lpstr>
      <vt:lpstr>Andalus</vt:lpstr>
      <vt:lpstr>Arabic Typesetting</vt:lpstr>
      <vt:lpstr>Arial</vt:lpstr>
      <vt:lpstr>Calibri</vt:lpstr>
      <vt:lpstr>Calibri Light</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أم جواد</dc:creator>
  <cp:lastModifiedBy>User129</cp:lastModifiedBy>
  <cp:revision>127</cp:revision>
  <dcterms:created xsi:type="dcterms:W3CDTF">2015-11-27T15:35:35Z</dcterms:created>
  <dcterms:modified xsi:type="dcterms:W3CDTF">2019-02-05T16:33:52Z</dcterms:modified>
</cp:coreProperties>
</file>