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323" r:id="rId3"/>
    <p:sldId id="322" r:id="rId4"/>
    <p:sldId id="328" r:id="rId5"/>
    <p:sldId id="324" r:id="rId6"/>
    <p:sldId id="325" r:id="rId7"/>
    <p:sldId id="257" r:id="rId8"/>
    <p:sldId id="259" r:id="rId9"/>
    <p:sldId id="260" r:id="rId10"/>
    <p:sldId id="295" r:id="rId11"/>
    <p:sldId id="261" r:id="rId12"/>
    <p:sldId id="258" r:id="rId13"/>
    <p:sldId id="288" r:id="rId14"/>
    <p:sldId id="296" r:id="rId15"/>
    <p:sldId id="300" r:id="rId16"/>
    <p:sldId id="297" r:id="rId17"/>
    <p:sldId id="299" r:id="rId18"/>
    <p:sldId id="298" r:id="rId19"/>
    <p:sldId id="301" r:id="rId20"/>
    <p:sldId id="303" r:id="rId21"/>
    <p:sldId id="304" r:id="rId22"/>
    <p:sldId id="305" r:id="rId23"/>
    <p:sldId id="302" r:id="rId24"/>
    <p:sldId id="307" r:id="rId25"/>
    <p:sldId id="308" r:id="rId26"/>
    <p:sldId id="309" r:id="rId27"/>
    <p:sldId id="310" r:id="rId28"/>
    <p:sldId id="311" r:id="rId29"/>
    <p:sldId id="312" r:id="rId30"/>
    <p:sldId id="327" r:id="rId31"/>
    <p:sldId id="313" r:id="rId32"/>
    <p:sldId id="314" r:id="rId33"/>
    <p:sldId id="315" r:id="rId34"/>
    <p:sldId id="316" r:id="rId35"/>
    <p:sldId id="317" r:id="rId36"/>
    <p:sldId id="329" r:id="rId37"/>
    <p:sldId id="318" r:id="rId38"/>
    <p:sldId id="319" r:id="rId39"/>
    <p:sldId id="320" r:id="rId40"/>
    <p:sldId id="321" r:id="rId41"/>
    <p:sldId id="326" r:id="rId42"/>
  </p:sldIdLst>
  <p:sldSz cx="12192000" cy="6858000"/>
  <p:notesSz cx="6858000" cy="9947275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FCA9"/>
    <a:srgbClr val="BCE8FA"/>
    <a:srgbClr val="F8CBAD"/>
    <a:srgbClr val="FFE800"/>
    <a:srgbClr val="FFFAC9"/>
    <a:srgbClr val="28F841"/>
    <a:srgbClr val="6ED0F5"/>
    <a:srgbClr val="DFEBF7"/>
    <a:srgbClr val="FFCE2B"/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63" d="100"/>
          <a:sy n="63" d="100"/>
        </p:scale>
        <p:origin x="7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E6E59D-0E5D-4732-B8F6-73A8D7E64F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EF6D84B9-34C7-4764-A817-869F25448C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482F6CD-866B-467F-9739-391004369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B394-0E75-429A-B9CA-55D5F941DE68}" type="datetimeFigureOut">
              <a:rPr lang="ar-SA" smtClean="0"/>
              <a:t>07/03/40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B0E91CC-F41B-46D4-B26B-B3CF5554C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D9D1640-B70F-4C41-B615-94D7C4964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F0709-E35C-4359-AE47-3D0A69F8CFA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4872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19729A5-13FF-4C91-BD24-37BE1564D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28B0ACB-F28C-408B-8A27-B669A7D4B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56734D2-AC40-4212-A6AF-27FD3C900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B394-0E75-429A-B9CA-55D5F941DE68}" type="datetimeFigureOut">
              <a:rPr lang="ar-SA" smtClean="0"/>
              <a:t>07/03/40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C3467A0-0389-4D67-86B5-5887D18B0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42E2684-093D-497A-891E-430EDAFC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F0709-E35C-4359-AE47-3D0A69F8CFA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0660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1701B27-3DAA-48F6-BF5E-5D153268E2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94C4618-8CF2-4DCA-B65F-66AB79EA28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A6ADE2E-AD63-4DD2-9E1A-B004E7B52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B394-0E75-429A-B9CA-55D5F941DE68}" type="datetimeFigureOut">
              <a:rPr lang="ar-SA" smtClean="0"/>
              <a:t>07/03/40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9E10D2F-8E48-4483-8BB9-C7EFD1EB0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1B8D792-9B2D-40FB-BEFD-C2FD2C612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F0709-E35C-4359-AE47-3D0A69F8CFA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22173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216B93F-5611-49FC-85A2-8EFF84B23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ABC5A55-D115-4637-84E5-A7A5F10D39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CD84885-0EB8-4556-8E2D-31A0397D4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B394-0E75-429A-B9CA-55D5F941DE68}" type="datetimeFigureOut">
              <a:rPr lang="ar-SA" smtClean="0"/>
              <a:t>07/03/40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7783B4F-DF06-43C6-99EB-96C5416D2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41C7C0A-AF53-4285-B66F-86735DA45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F0709-E35C-4359-AE47-3D0A69F8CFA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45427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6DCB4A5-72D3-4058-AFCC-81E004654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9FED330-18E1-432F-886F-E25B75D75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5C5D712-B0E6-401A-A643-99DBABBB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B394-0E75-429A-B9CA-55D5F941DE68}" type="datetimeFigureOut">
              <a:rPr lang="ar-SA" smtClean="0"/>
              <a:t>07/03/40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472DF4E-F238-45DF-83DD-21FBD3958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BE9B27F-F802-43C6-99DB-55A7FA683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F0709-E35C-4359-AE47-3D0A69F8CFA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8692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CBC4803-A77C-4A92-B05D-9D0CDA5D1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9233686-FAF7-4736-AACA-F845E2F090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6523FED-340C-41BF-B49A-4A57828088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CE7FE1D-9C76-444B-BC84-A77D95226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B394-0E75-429A-B9CA-55D5F941DE68}" type="datetimeFigureOut">
              <a:rPr lang="ar-SA" smtClean="0"/>
              <a:t>07/03/40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17FBA11-4E6B-4427-AD40-99634A1A9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2A449FF-7ACC-4F94-A6A1-D06A26D6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F0709-E35C-4359-AE47-3D0A69F8CFA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39962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37835D3-4AFE-49EB-9CEA-01764C937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4936183-EEC6-4EE2-9852-3F0E729D0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6E73C45-DDBA-4AC5-BBC2-25B3DA3ED8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8B91F7D9-4025-4D56-82AE-129F7756F4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22D59DE-6F46-4682-8DD4-F18D15DD80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B2E1496-1BA3-46AB-B4E2-E0C1C341C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B394-0E75-429A-B9CA-55D5F941DE68}" type="datetimeFigureOut">
              <a:rPr lang="ar-SA" smtClean="0"/>
              <a:t>07/03/40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2C561C23-427B-4647-A63F-1A201A64E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2202F311-0CFE-4AA9-9CA3-1B9F18040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F0709-E35C-4359-AE47-3D0A69F8CFA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39693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309818F-8E0F-41AE-AE35-D6A20DE92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74639084-3DFE-4393-82E5-3AD0DB697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B394-0E75-429A-B9CA-55D5F941DE68}" type="datetimeFigureOut">
              <a:rPr lang="ar-SA" smtClean="0"/>
              <a:t>07/03/40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ED799C6-B797-4139-96BF-99CADB9B3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4BCA537-D519-4318-A06D-D30B82860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F0709-E35C-4359-AE47-3D0A69F8CFA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094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16F4A5B-8650-4107-9A91-41D3A86EB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B394-0E75-429A-B9CA-55D5F941DE68}" type="datetimeFigureOut">
              <a:rPr lang="ar-SA" smtClean="0"/>
              <a:t>07/03/40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458F1F06-923E-4258-9477-F86F92234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C55D0E-A612-4713-9FE9-DECE70D0F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F0709-E35C-4359-AE47-3D0A69F8CFA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865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C20A508-75F9-49FA-99BB-E061052AE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C5048C6-D8F6-42CB-8E4C-F79D1EF71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7F3AA5FD-C5E7-4535-B93F-D5538588E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370FDB4-9EF7-4002-B800-02C689A7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B394-0E75-429A-B9CA-55D5F941DE68}" type="datetimeFigureOut">
              <a:rPr lang="ar-SA" smtClean="0"/>
              <a:t>07/03/40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B61D9B4-1FD8-4477-B2A5-05C364A06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9B5200B-4FA3-4933-8130-3E0B5A8BA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F0709-E35C-4359-AE47-3D0A69F8CFA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23240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38FFD7F-5160-4C4B-86BB-9EF928247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C5C9BF0-EF81-410B-B5FD-675F5D2CE2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9EDEE83-EDB6-4FC2-B57C-A014B46FBC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0894597-19D3-4E4E-A5A4-D030A3DDA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B394-0E75-429A-B9CA-55D5F941DE68}" type="datetimeFigureOut">
              <a:rPr lang="ar-SA" smtClean="0"/>
              <a:t>07/03/40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3837AB3-11C7-4330-8A35-A85772B1E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C19171E-45CA-4DC8-807A-DE5069ECD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F0709-E35C-4359-AE47-3D0A69F8CFA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84828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D458EC85-60E2-4012-B5AA-37A258948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3B0CB86-8192-48E0-BB7C-8CFB33E85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8D9FB6B-2F10-4403-99AE-6B51F9DBD5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2B394-0E75-429A-B9CA-55D5F941DE68}" type="datetimeFigureOut">
              <a:rPr lang="ar-SA" smtClean="0"/>
              <a:t>07/03/40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7E2A70C-680F-4846-AFB6-1559F7F2B5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6E60CBA-CFE5-4656-B18D-A77DAA03E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F0709-E35C-4359-AE47-3D0A69F8CFA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42596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ÙØªÙØ¬Ø© Ø¨Ø­Ø« Ø§ÙØµÙØ± Ø¹Ù â«Ø¨Ø³Ù Ø§ÙÙÙ Ø§ÙØ±Ø­ÙÙ Ø§ÙØ±Ø­ÙÙ gifâ¬â">
            <a:extLst>
              <a:ext uri="{FF2B5EF4-FFF2-40B4-BE49-F238E27FC236}">
                <a16:creationId xmlns:a16="http://schemas.microsoft.com/office/drawing/2014/main" id="{EB4DF315-D846-450E-AFEF-18547EC9FA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" y="304800"/>
            <a:ext cx="11074400" cy="620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09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48B7C688-34FE-42A6-8E89-C7E128C9BCE6}"/>
              </a:ext>
            </a:extLst>
          </p:cNvPr>
          <p:cNvSpPr/>
          <p:nvPr/>
        </p:nvSpPr>
        <p:spPr>
          <a:xfrm>
            <a:off x="8986851" y="378114"/>
            <a:ext cx="29562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جدول التعلم </a:t>
            </a:r>
          </a:p>
        </p:txBody>
      </p:sp>
      <p:graphicFrame>
        <p:nvGraphicFramePr>
          <p:cNvPr id="4" name="جدول 3">
            <a:extLst>
              <a:ext uri="{FF2B5EF4-FFF2-40B4-BE49-F238E27FC236}">
                <a16:creationId xmlns:a16="http://schemas.microsoft.com/office/drawing/2014/main" id="{CDB7F6A3-E014-40FB-89B4-FD2C89B7A25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12563" y="2852802"/>
          <a:ext cx="8100000" cy="3616891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2418179221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36408618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434216919"/>
                    </a:ext>
                  </a:extLst>
                </a:gridCol>
              </a:tblGrid>
              <a:tr h="1330891">
                <a:tc>
                  <a:txBody>
                    <a:bodyPr/>
                    <a:lstStyle/>
                    <a:p>
                      <a:pPr algn="ctr" rtl="1"/>
                      <a:r>
                        <a:rPr lang="ar-SA" sz="4000">
                          <a:solidFill>
                            <a:schemeClr val="tx1"/>
                          </a:solidFill>
                        </a:rPr>
                        <a:t>ماذا أعرف؟</a:t>
                      </a:r>
                      <a:endParaRPr lang="ar-SA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ماذا أود ان أعرف؟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ماذا تعلمت؟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298221"/>
                  </a:ext>
                </a:extLst>
              </a:tr>
              <a:tr h="2077735">
                <a:tc>
                  <a:txBody>
                    <a:bodyPr/>
                    <a:lstStyle/>
                    <a:p>
                      <a:pPr rtl="1"/>
                      <a:endParaRPr lang="ar-S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solidFill>
                          <a:schemeClr val="tx1"/>
                        </a:solidFill>
                      </a:endParaRPr>
                    </a:p>
                    <a:p>
                      <a:pPr rtl="1"/>
                      <a:endParaRPr lang="ar-SA" dirty="0">
                        <a:solidFill>
                          <a:schemeClr val="tx1"/>
                        </a:solidFill>
                      </a:endParaRPr>
                    </a:p>
                    <a:p>
                      <a:pPr rtl="1"/>
                      <a:endParaRPr lang="ar-SA" dirty="0">
                        <a:solidFill>
                          <a:schemeClr val="tx1"/>
                        </a:solidFill>
                      </a:endParaRPr>
                    </a:p>
                    <a:p>
                      <a:pPr rtl="1"/>
                      <a:endParaRPr lang="ar-SA" dirty="0">
                        <a:solidFill>
                          <a:schemeClr val="tx1"/>
                        </a:solidFill>
                      </a:endParaRPr>
                    </a:p>
                    <a:p>
                      <a:pPr rtl="1"/>
                      <a:endParaRPr lang="ar-SA" dirty="0">
                        <a:solidFill>
                          <a:schemeClr val="tx1"/>
                        </a:solidFill>
                      </a:endParaRPr>
                    </a:p>
                    <a:p>
                      <a:pPr rtl="1"/>
                      <a:endParaRPr lang="ar-SA" dirty="0">
                        <a:solidFill>
                          <a:schemeClr val="tx1"/>
                        </a:solidFill>
                      </a:endParaRPr>
                    </a:p>
                    <a:p>
                      <a:pPr rtl="1"/>
                      <a:endParaRPr lang="ar-SA" dirty="0">
                        <a:solidFill>
                          <a:schemeClr val="tx1"/>
                        </a:solidFill>
                      </a:endParaRPr>
                    </a:p>
                    <a:p>
                      <a:pPr rtl="1"/>
                      <a:endParaRPr lang="ar-S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8197752"/>
                  </a:ext>
                </a:extLst>
              </a:tr>
            </a:tbl>
          </a:graphicData>
        </a:graphic>
      </p:graphicFrame>
      <p:sp>
        <p:nvSpPr>
          <p:cNvPr id="8" name="مستطيل 7">
            <a:extLst>
              <a:ext uri="{FF2B5EF4-FFF2-40B4-BE49-F238E27FC236}">
                <a16:creationId xmlns:a16="http://schemas.microsoft.com/office/drawing/2014/main" id="{618AE590-F218-4463-9B58-B36D433C8A97}"/>
              </a:ext>
            </a:extLst>
          </p:cNvPr>
          <p:cNvSpPr/>
          <p:nvPr/>
        </p:nvSpPr>
        <p:spPr>
          <a:xfrm>
            <a:off x="195743" y="100294"/>
            <a:ext cx="846706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طالبتي العزيزة باستخدام استراتيجية التصفح اطلعي على </a:t>
            </a:r>
            <a:r>
              <a:rPr lang="ar-SA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عناصر </a:t>
            </a:r>
            <a:r>
              <a:rPr lang="ar-SA" sz="4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الدرس  في كتابكـِ المقرر وحددي العناصر التي سبق أن تعلمتها(ماذا أعرف) والعناصر التي لم تتعلمين عنها (ماذا أود أن أتعلم)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A0CE34B9-D8B2-42CF-97DA-C9419D2C5356}"/>
              </a:ext>
            </a:extLst>
          </p:cNvPr>
          <p:cNvSpPr/>
          <p:nvPr/>
        </p:nvSpPr>
        <p:spPr>
          <a:xfrm>
            <a:off x="8986851" y="1406902"/>
            <a:ext cx="31563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فردي ـ 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 </a:t>
            </a:r>
            <a:r>
              <a:rPr lang="ar-SA" sz="4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دقيقة </a:t>
            </a:r>
          </a:p>
        </p:txBody>
      </p:sp>
      <p:pic>
        <p:nvPicPr>
          <p:cNvPr id="7" name="Picture 2" descr="ÙØªÙØ¬Ø© Ø¨Ø­Ø« Ø§ÙØµÙØ± Ø¹Ù âªSegmented Worms CLIPARTâ¬â">
            <a:extLst>
              <a:ext uri="{FF2B5EF4-FFF2-40B4-BE49-F238E27FC236}">
                <a16:creationId xmlns:a16="http://schemas.microsoft.com/office/drawing/2014/main" id="{6A83E47D-CD39-4B60-88B2-88CB2567E9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" r="1504" b="2833"/>
          <a:stretch/>
        </p:blipFill>
        <p:spPr bwMode="auto">
          <a:xfrm>
            <a:off x="8662812" y="2426082"/>
            <a:ext cx="3280298" cy="416775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660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صر نائب للمحتوى 2">
            <a:extLst>
              <a:ext uri="{FF2B5EF4-FFF2-40B4-BE49-F238E27FC236}">
                <a16:creationId xmlns:a16="http://schemas.microsoft.com/office/drawing/2014/main" id="{674461A2-759C-4858-A932-B17E29297B1F}"/>
              </a:ext>
            </a:extLst>
          </p:cNvPr>
          <p:cNvSpPr txBox="1">
            <a:spLocks/>
          </p:cNvSpPr>
          <p:nvPr/>
        </p:nvSpPr>
        <p:spPr>
          <a:xfrm>
            <a:off x="5588000" y="444881"/>
            <a:ext cx="6633720" cy="155828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4800" b="1" dirty="0">
                <a:solidFill>
                  <a:srgbClr val="FF0000"/>
                </a:solidFill>
              </a:rPr>
              <a:t>تقارن </a:t>
            </a:r>
            <a:r>
              <a:rPr lang="ar-SA" sz="4800" b="1" dirty="0"/>
              <a:t>بين الديدان الحلقية والاسطوانية والمفلطحة </a:t>
            </a:r>
          </a:p>
        </p:txBody>
      </p:sp>
      <p:sp>
        <p:nvSpPr>
          <p:cNvPr id="7" name="عنصر نائب للمحتوى 2">
            <a:extLst>
              <a:ext uri="{FF2B5EF4-FFF2-40B4-BE49-F238E27FC236}">
                <a16:creationId xmlns:a16="http://schemas.microsoft.com/office/drawing/2014/main" id="{2C9969C8-DDD5-45F4-8982-004BF6F1D4CD}"/>
              </a:ext>
            </a:extLst>
          </p:cNvPr>
          <p:cNvSpPr txBox="1">
            <a:spLocks/>
          </p:cNvSpPr>
          <p:nvPr/>
        </p:nvSpPr>
        <p:spPr>
          <a:xfrm>
            <a:off x="5588000" y="2529265"/>
            <a:ext cx="6496572" cy="166463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4800" b="1" dirty="0">
                <a:solidFill>
                  <a:srgbClr val="FF0000"/>
                </a:solidFill>
              </a:rPr>
              <a:t>تقوم</a:t>
            </a:r>
            <a:r>
              <a:rPr lang="ar-SA" sz="4800" b="1" dirty="0"/>
              <a:t> أهمية التقسيم بوصفه تكيفا للبقاء في الديدان الحلقية 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551632AB-DF7F-44E0-A108-B0BC4F687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5381989" cy="6858000"/>
          </a:xfrm>
          <a:prstGeom prst="rect">
            <a:avLst/>
          </a:prstGeom>
        </p:spPr>
      </p:pic>
      <p:sp>
        <p:nvSpPr>
          <p:cNvPr id="6" name="عنوان 1">
            <a:extLst>
              <a:ext uri="{FF2B5EF4-FFF2-40B4-BE49-F238E27FC236}">
                <a16:creationId xmlns:a16="http://schemas.microsoft.com/office/drawing/2014/main" id="{31CE8DFF-475B-47B7-BC76-D53CFC6C6E63}"/>
              </a:ext>
            </a:extLst>
          </p:cNvPr>
          <p:cNvSpPr txBox="1">
            <a:spLocks/>
          </p:cNvSpPr>
          <p:nvPr/>
        </p:nvSpPr>
        <p:spPr>
          <a:xfrm>
            <a:off x="1699265" y="981289"/>
            <a:ext cx="4079274" cy="102187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6000" b="1" dirty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الأهداف </a:t>
            </a:r>
          </a:p>
        </p:txBody>
      </p:sp>
      <p:sp>
        <p:nvSpPr>
          <p:cNvPr id="8" name="عنصر نائب للمحتوى 2">
            <a:extLst>
              <a:ext uri="{FF2B5EF4-FFF2-40B4-BE49-F238E27FC236}">
                <a16:creationId xmlns:a16="http://schemas.microsoft.com/office/drawing/2014/main" id="{A73E3AA3-932F-4D24-9CAE-D3FAAA00B662}"/>
              </a:ext>
            </a:extLst>
          </p:cNvPr>
          <p:cNvSpPr txBox="1">
            <a:spLocks/>
          </p:cNvSpPr>
          <p:nvPr/>
        </p:nvSpPr>
        <p:spPr>
          <a:xfrm>
            <a:off x="4196080" y="4443316"/>
            <a:ext cx="8025640" cy="233340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4800" b="1" dirty="0">
                <a:solidFill>
                  <a:srgbClr val="FF0000"/>
                </a:solidFill>
              </a:rPr>
              <a:t>تميز </a:t>
            </a:r>
            <a:r>
              <a:rPr lang="ar-SA" sz="4800" b="1" dirty="0"/>
              <a:t>بين خصائص الطوائف الثلاث الرئيسة للديدان الحلقية التي تساعدها على العيش في مواطنها البيئية </a:t>
            </a:r>
          </a:p>
        </p:txBody>
      </p:sp>
    </p:spTree>
    <p:extLst>
      <p:ext uri="{BB962C8B-B14F-4D97-AF65-F5344CB8AC3E}">
        <p14:creationId xmlns:p14="http://schemas.microsoft.com/office/powerpoint/2010/main" val="2733415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3359697" y="4581129"/>
            <a:ext cx="559159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ar-SA" sz="6000" dirty="0">
                <a:ln w="19050">
                  <a:noFill/>
                </a:ln>
                <a:solidFill>
                  <a:schemeClr val="bg1"/>
                </a:solidFill>
              </a:rPr>
              <a:t>أعداد : ريحانة العامر </a:t>
            </a:r>
          </a:p>
        </p:txBody>
      </p:sp>
      <p:sp>
        <p:nvSpPr>
          <p:cNvPr id="3" name="عنوان 1">
            <a:extLst>
              <a:ext uri="{FF2B5EF4-FFF2-40B4-BE49-F238E27FC236}">
                <a16:creationId xmlns:a16="http://schemas.microsoft.com/office/drawing/2014/main" id="{535FB482-B134-4F70-8363-2D07EC488C8B}"/>
              </a:ext>
            </a:extLst>
          </p:cNvPr>
          <p:cNvSpPr txBox="1">
            <a:spLocks/>
          </p:cNvSpPr>
          <p:nvPr/>
        </p:nvSpPr>
        <p:spPr>
          <a:xfrm>
            <a:off x="8422640" y="306216"/>
            <a:ext cx="2853564" cy="78090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4800" dirty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تركيب</a:t>
            </a:r>
            <a:r>
              <a:rPr lang="ar-SA" sz="4800" dirty="0">
                <a:ln w="10541" cmpd="sng">
                  <a:noFill/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ar-SA" sz="4800" dirty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الجسم </a:t>
            </a:r>
          </a:p>
        </p:txBody>
      </p:sp>
      <p:pic>
        <p:nvPicPr>
          <p:cNvPr id="4" name="عنصر نائب للمحتوى 5" descr="Untitled.png">
            <a:extLst>
              <a:ext uri="{FF2B5EF4-FFF2-40B4-BE49-F238E27FC236}">
                <a16:creationId xmlns:a16="http://schemas.microsoft.com/office/drawing/2014/main" id="{149207AC-397C-4186-A8AF-7A2FA9BD8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99" y="208272"/>
            <a:ext cx="7161623" cy="6441455"/>
          </a:xfrm>
          <a:prstGeom prst="rect">
            <a:avLst/>
          </a:prstGeom>
        </p:spPr>
      </p:pic>
      <p:graphicFrame>
        <p:nvGraphicFramePr>
          <p:cNvPr id="6" name="جدول 5">
            <a:extLst>
              <a:ext uri="{FF2B5EF4-FFF2-40B4-BE49-F238E27FC236}">
                <a16:creationId xmlns:a16="http://schemas.microsoft.com/office/drawing/2014/main" id="{B520C870-E3C1-4CB5-8BD8-CF76121E4E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290788"/>
              </p:ext>
            </p:extLst>
          </p:nvPr>
        </p:nvGraphicFramePr>
        <p:xfrm>
          <a:off x="7501961" y="1229360"/>
          <a:ext cx="4474840" cy="5322424"/>
        </p:xfrm>
        <a:graphic>
          <a:graphicData uri="http://schemas.openxmlformats.org/drawingml/2006/table">
            <a:tbl>
              <a:tblPr rtl="1" firstRow="1" firstCol="1" bandRow="1">
                <a:tableStyleId>{ED083AE6-46FA-4A59-8FB0-9F97EB10719F}</a:tableStyleId>
              </a:tblPr>
              <a:tblGrid>
                <a:gridCol w="1923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13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7657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4000" dirty="0">
                          <a:effectLst/>
                        </a:rPr>
                        <a:t>الأنسجة 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4000" b="0" dirty="0">
                          <a:effectLst/>
                        </a:rPr>
                        <a:t>لها انسجة  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4372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4000" dirty="0">
                          <a:effectLst/>
                        </a:rPr>
                        <a:t>التناظر 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4000" b="0" dirty="0">
                          <a:effectLst/>
                        </a:rPr>
                        <a:t>تناظر جانبي  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4802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4000" dirty="0">
                          <a:effectLst/>
                        </a:rPr>
                        <a:t>التجويف 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4000" dirty="0">
                          <a:effectLst/>
                        </a:rPr>
                        <a:t>تجويف جسمي حقيقي  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4372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4000" dirty="0">
                          <a:effectLst/>
                        </a:rPr>
                        <a:t>نوع الفم 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4000" dirty="0">
                          <a:effectLst/>
                        </a:rPr>
                        <a:t> بدائية الفم 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4372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4000" dirty="0">
                          <a:effectLst/>
                        </a:rPr>
                        <a:t>التجزؤ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4000" dirty="0">
                          <a:effectLst/>
                        </a:rPr>
                        <a:t>الجسم </a:t>
                      </a:r>
                      <a:r>
                        <a:rPr lang="ar-SA" sz="4000" dirty="0" err="1">
                          <a:effectLst/>
                        </a:rPr>
                        <a:t>مجزء</a:t>
                      </a:r>
                      <a:r>
                        <a:rPr lang="ar-SA" sz="4000" dirty="0">
                          <a:effectLst/>
                        </a:rPr>
                        <a:t> 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مستطيل 1">
            <a:extLst>
              <a:ext uri="{FF2B5EF4-FFF2-40B4-BE49-F238E27FC236}">
                <a16:creationId xmlns:a16="http://schemas.microsoft.com/office/drawing/2014/main" id="{C91E45F1-91D7-495F-8AA2-61565EF968F7}"/>
              </a:ext>
            </a:extLst>
          </p:cNvPr>
          <p:cNvSpPr/>
          <p:nvPr/>
        </p:nvSpPr>
        <p:spPr>
          <a:xfrm>
            <a:off x="7650480" y="1291688"/>
            <a:ext cx="2258264" cy="811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118FAD6-7A78-4E40-B513-FA6F16B07E47}"/>
              </a:ext>
            </a:extLst>
          </p:cNvPr>
          <p:cNvSpPr/>
          <p:nvPr/>
        </p:nvSpPr>
        <p:spPr>
          <a:xfrm>
            <a:off x="7650480" y="2223871"/>
            <a:ext cx="2258264" cy="811432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4661EF81-FA67-4EE9-8188-8694C002968B}"/>
              </a:ext>
            </a:extLst>
          </p:cNvPr>
          <p:cNvSpPr/>
          <p:nvPr/>
        </p:nvSpPr>
        <p:spPr>
          <a:xfrm>
            <a:off x="7542601" y="3243229"/>
            <a:ext cx="2487023" cy="1195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BBA2A924-2959-4220-981D-F23A8C92DF5B}"/>
              </a:ext>
            </a:extLst>
          </p:cNvPr>
          <p:cNvSpPr/>
          <p:nvPr/>
        </p:nvSpPr>
        <p:spPr>
          <a:xfrm>
            <a:off x="7656980" y="4503555"/>
            <a:ext cx="2258264" cy="811432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D1AF55BF-5D84-4F13-B8E2-C23B18E6C000}"/>
              </a:ext>
            </a:extLst>
          </p:cNvPr>
          <p:cNvSpPr/>
          <p:nvPr/>
        </p:nvSpPr>
        <p:spPr>
          <a:xfrm>
            <a:off x="7650480" y="5566312"/>
            <a:ext cx="2258264" cy="811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54000" y="188640"/>
            <a:ext cx="11612880" cy="1200329"/>
          </a:xfrm>
          <a:prstGeom prst="rect">
            <a:avLst/>
          </a:prstGeom>
          <a:solidFill>
            <a:srgbClr val="FFFF99"/>
          </a:solidFill>
          <a:ln w="38100">
            <a:solidFill>
              <a:srgbClr val="FFFF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باستخدام اشكال فن صممي نموذجا يبين وجه الشبه والاختلاف بين الديدان المفلطحة والديدان الأسطوانية والديدان الحلقية من حيث مستويات بناء الجسم </a:t>
            </a: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5231904" y="1855799"/>
            <a:ext cx="6708504" cy="323108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416560" y="1821743"/>
            <a:ext cx="6708505" cy="3231087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مستدير الزوايا 4"/>
          <p:cNvSpPr/>
          <p:nvPr/>
        </p:nvSpPr>
        <p:spPr>
          <a:xfrm rot="16200000">
            <a:off x="4087545" y="2387730"/>
            <a:ext cx="4250589" cy="474472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/>
          <p:cNvSpPr/>
          <p:nvPr/>
        </p:nvSpPr>
        <p:spPr>
          <a:xfrm>
            <a:off x="8740077" y="1989359"/>
            <a:ext cx="27206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الديدان الحلقية 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713586" y="1926909"/>
            <a:ext cx="349967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الديدان الأسطوانية  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4401842" y="6177498"/>
            <a:ext cx="32063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الديدان المفلطحة  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8971594" y="2830805"/>
            <a:ext cx="24891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تجويف جسمي حقيقي والجسم مقسم 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5075481" y="3559369"/>
            <a:ext cx="221027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ذات تناظر جانبي  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5012439" y="2857164"/>
            <a:ext cx="213552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ذات أنسجة </a:t>
            </a:r>
          </a:p>
        </p:txBody>
      </p:sp>
      <p:sp>
        <p:nvSpPr>
          <p:cNvPr id="12" name="مستطيل 11"/>
          <p:cNvSpPr/>
          <p:nvPr/>
        </p:nvSpPr>
        <p:spPr>
          <a:xfrm>
            <a:off x="1200578" y="2857164"/>
            <a:ext cx="24891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تجويف جسمي كاذب  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3926840" y="5244193"/>
            <a:ext cx="433832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عديمة التجويف  الجسمي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899B3567-CD86-46A0-95BF-C20763146FC3}"/>
              </a:ext>
            </a:extLst>
          </p:cNvPr>
          <p:cNvSpPr/>
          <p:nvPr/>
        </p:nvSpPr>
        <p:spPr>
          <a:xfrm>
            <a:off x="5262880" y="2740878"/>
            <a:ext cx="1779596" cy="2070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8AC95A26-0581-4013-B669-55E93C01F462}"/>
              </a:ext>
            </a:extLst>
          </p:cNvPr>
          <p:cNvSpPr/>
          <p:nvPr/>
        </p:nvSpPr>
        <p:spPr>
          <a:xfrm>
            <a:off x="3998934" y="5230995"/>
            <a:ext cx="4307488" cy="861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CE38E661-682A-41E4-947B-8FCC7EAB6402}"/>
              </a:ext>
            </a:extLst>
          </p:cNvPr>
          <p:cNvSpPr/>
          <p:nvPr/>
        </p:nvSpPr>
        <p:spPr>
          <a:xfrm>
            <a:off x="1062781" y="2739961"/>
            <a:ext cx="2512418" cy="2070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E864F3CC-738A-420A-BA64-304B92798E21}"/>
              </a:ext>
            </a:extLst>
          </p:cNvPr>
          <p:cNvSpPr/>
          <p:nvPr/>
        </p:nvSpPr>
        <p:spPr>
          <a:xfrm>
            <a:off x="9006595" y="2701212"/>
            <a:ext cx="2512418" cy="2070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0768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عنصر نائب للمحتوى 60" descr="Earthworm.jpg">
            <a:extLst>
              <a:ext uri="{FF2B5EF4-FFF2-40B4-BE49-F238E27FC236}">
                <a16:creationId xmlns:a16="http://schemas.microsoft.com/office/drawing/2014/main" id="{853936C1-BE75-410D-A944-550713613E3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94856" y="1120230"/>
            <a:ext cx="3406838" cy="4406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عنصر نائب للنص 27">
            <a:extLst>
              <a:ext uri="{FF2B5EF4-FFF2-40B4-BE49-F238E27FC236}">
                <a16:creationId xmlns:a16="http://schemas.microsoft.com/office/drawing/2014/main" id="{C7016060-1083-4126-8080-A848FB475C32}"/>
              </a:ext>
            </a:extLst>
          </p:cNvPr>
          <p:cNvSpPr txBox="1">
            <a:spLocks/>
          </p:cNvSpPr>
          <p:nvPr/>
        </p:nvSpPr>
        <p:spPr>
          <a:xfrm>
            <a:off x="3589331" y="229776"/>
            <a:ext cx="8229600" cy="7143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4400" dirty="0"/>
              <a:t> توقعي نوع التغذية في كل من الديدان التالية</a:t>
            </a:r>
          </a:p>
        </p:txBody>
      </p:sp>
      <p:pic>
        <p:nvPicPr>
          <p:cNvPr id="5" name="عنصر نائب للمحتوى 59" descr="8a3aba6a910880c1ccaa51f86e51005f.jpg">
            <a:extLst>
              <a:ext uri="{FF2B5EF4-FFF2-40B4-BE49-F238E27FC236}">
                <a16:creationId xmlns:a16="http://schemas.microsoft.com/office/drawing/2014/main" id="{52A14B93-4542-4218-AD91-E347C0020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80" y="1120230"/>
            <a:ext cx="3630420" cy="4406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صورة 5" descr="bristleworm.jpg">
            <a:extLst>
              <a:ext uri="{FF2B5EF4-FFF2-40B4-BE49-F238E27FC236}">
                <a16:creationId xmlns:a16="http://schemas.microsoft.com/office/drawing/2014/main" id="{75C29379-1723-44C7-93BD-CCEAB6886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018" y="1120230"/>
            <a:ext cx="3630420" cy="4406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283A9213-3C95-4F5E-9559-044AAC7FC16C}"/>
              </a:ext>
            </a:extLst>
          </p:cNvPr>
          <p:cNvSpPr/>
          <p:nvPr/>
        </p:nvSpPr>
        <p:spPr>
          <a:xfrm>
            <a:off x="1466603" y="5683518"/>
            <a:ext cx="1611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متطفلة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C3048868-8B4F-4855-8E64-697BACE3FF04}"/>
              </a:ext>
            </a:extLst>
          </p:cNvPr>
          <p:cNvSpPr/>
          <p:nvPr/>
        </p:nvSpPr>
        <p:spPr>
          <a:xfrm>
            <a:off x="5249239" y="5639524"/>
            <a:ext cx="17716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مفترسة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27F7CBB-5E97-45F9-B047-AC141D5B3081}"/>
              </a:ext>
            </a:extLst>
          </p:cNvPr>
          <p:cNvSpPr/>
          <p:nvPr/>
        </p:nvSpPr>
        <p:spPr>
          <a:xfrm>
            <a:off x="9114058" y="5683518"/>
            <a:ext cx="17684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مترممة</a:t>
            </a:r>
          </a:p>
        </p:txBody>
      </p:sp>
      <p:sp>
        <p:nvSpPr>
          <p:cNvPr id="10" name="عنصر نائب للنص 27">
            <a:extLst>
              <a:ext uri="{FF2B5EF4-FFF2-40B4-BE49-F238E27FC236}">
                <a16:creationId xmlns:a16="http://schemas.microsoft.com/office/drawing/2014/main" id="{76E7126B-81C7-49D2-94B8-B8BE8B76E77C}"/>
              </a:ext>
            </a:extLst>
          </p:cNvPr>
          <p:cNvSpPr txBox="1">
            <a:spLocks/>
          </p:cNvSpPr>
          <p:nvPr/>
        </p:nvSpPr>
        <p:spPr>
          <a:xfrm>
            <a:off x="535180" y="249372"/>
            <a:ext cx="2831789" cy="7143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SA" sz="4400" dirty="0"/>
              <a:t>قراءة الصورة </a:t>
            </a:r>
          </a:p>
        </p:txBody>
      </p:sp>
    </p:spTree>
    <p:extLst>
      <p:ext uri="{BB962C8B-B14F-4D97-AF65-F5344CB8AC3E}">
        <p14:creationId xmlns:p14="http://schemas.microsoft.com/office/powerpoint/2010/main" val="95610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شريح دودة الأرض.   ( أولي متوسط )">
            <a:hlinkClick r:id="" action="ppaction://media"/>
            <a:extLst>
              <a:ext uri="{FF2B5EF4-FFF2-40B4-BE49-F238E27FC236}">
                <a16:creationId xmlns:a16="http://schemas.microsoft.com/office/drawing/2014/main" id="{1D45E8DD-205F-4E40-9BA1-51881C394CC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0615" end="4373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1615143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60555F2E-3770-45D7-B096-0C2B33D41ED7}"/>
              </a:ext>
            </a:extLst>
          </p:cNvPr>
          <p:cNvSpPr/>
          <p:nvPr/>
        </p:nvSpPr>
        <p:spPr>
          <a:xfrm rot="5400000">
            <a:off x="8442480" y="3109575"/>
            <a:ext cx="693010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انقر هنا لمشاهدة الجهاز الهضمي في الديدان الحلقية </a:t>
            </a:r>
          </a:p>
        </p:txBody>
      </p:sp>
    </p:spTree>
    <p:extLst>
      <p:ext uri="{BB962C8B-B14F-4D97-AF65-F5344CB8AC3E}">
        <p14:creationId xmlns:p14="http://schemas.microsoft.com/office/powerpoint/2010/main" val="29916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9">
            <a:extLst>
              <a:ext uri="{FF2B5EF4-FFF2-40B4-BE49-F238E27FC236}">
                <a16:creationId xmlns:a16="http://schemas.microsoft.com/office/drawing/2014/main" id="{54980D7C-3C27-42ED-B694-EFFA00516199}"/>
              </a:ext>
            </a:extLst>
          </p:cNvPr>
          <p:cNvSpPr txBox="1">
            <a:spLocks/>
          </p:cNvSpPr>
          <p:nvPr/>
        </p:nvSpPr>
        <p:spPr>
          <a:xfrm>
            <a:off x="3675440" y="97284"/>
            <a:ext cx="8343840" cy="134327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ar-SA" sz="4400" b="1" dirty="0">
                <a:solidFill>
                  <a:sysClr val="windowText" lastClr="000000"/>
                </a:solidFill>
              </a:rPr>
              <a:t>بالتعاون وع زميلاتكـِ في المجموعة صفي تركيب الجهاز الهضمي لديدان الحلقية  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8F8D891-BEBD-4803-B018-EAE110E975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" y="1544320"/>
            <a:ext cx="11877039" cy="3769360"/>
          </a:xfrm>
          <a:prstGeom prst="rect">
            <a:avLst/>
          </a:prstGeom>
        </p:spPr>
      </p:pic>
      <p:sp>
        <p:nvSpPr>
          <p:cNvPr id="5" name="عنصر نائب للمحتوى 9">
            <a:extLst>
              <a:ext uri="{FF2B5EF4-FFF2-40B4-BE49-F238E27FC236}">
                <a16:creationId xmlns:a16="http://schemas.microsoft.com/office/drawing/2014/main" id="{1EEF51FB-CB15-4F6F-A12A-6DDB783B88CA}"/>
              </a:ext>
            </a:extLst>
          </p:cNvPr>
          <p:cNvSpPr txBox="1">
            <a:spLocks/>
          </p:cNvSpPr>
          <p:nvPr/>
        </p:nvSpPr>
        <p:spPr>
          <a:xfrm>
            <a:off x="142240" y="5427598"/>
            <a:ext cx="11877039" cy="129032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ar-SA" sz="4000" b="1" dirty="0">
                <a:solidFill>
                  <a:sysClr val="windowText" lastClr="000000"/>
                </a:solidFill>
              </a:rPr>
              <a:t>يبدأ الجهاز الهضمي بالفم ثم المريء والحوصلة والقانصة والامعاء وينتهي بفتحة الشرج </a:t>
            </a:r>
          </a:p>
        </p:txBody>
      </p:sp>
      <p:sp>
        <p:nvSpPr>
          <p:cNvPr id="6" name="عنصر نائب للمحتوى 9">
            <a:extLst>
              <a:ext uri="{FF2B5EF4-FFF2-40B4-BE49-F238E27FC236}">
                <a16:creationId xmlns:a16="http://schemas.microsoft.com/office/drawing/2014/main" id="{35991651-8D49-4B9A-B268-B1AB7B3ED3D1}"/>
              </a:ext>
            </a:extLst>
          </p:cNvPr>
          <p:cNvSpPr txBox="1">
            <a:spLocks/>
          </p:cNvSpPr>
          <p:nvPr/>
        </p:nvSpPr>
        <p:spPr>
          <a:xfrm>
            <a:off x="142240" y="109602"/>
            <a:ext cx="3302000" cy="13432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ar-SA" sz="4400" b="1" dirty="0">
                <a:solidFill>
                  <a:sysClr val="windowText" lastClr="000000"/>
                </a:solidFill>
              </a:rPr>
              <a:t>مهارة الوصف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ar-SA" sz="4400" b="1" dirty="0">
                <a:solidFill>
                  <a:sysClr val="windowText" lastClr="000000"/>
                </a:solidFill>
              </a:rPr>
              <a:t>وقراءة الصورة </a:t>
            </a:r>
          </a:p>
        </p:txBody>
      </p:sp>
    </p:spTree>
    <p:extLst>
      <p:ext uri="{BB962C8B-B14F-4D97-AF65-F5344CB8AC3E}">
        <p14:creationId xmlns:p14="http://schemas.microsoft.com/office/powerpoint/2010/main" val="236762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F3EBA9D0-C190-4FF4-9587-2CD4551EE4CD}"/>
              </a:ext>
            </a:extLst>
          </p:cNvPr>
          <p:cNvSpPr/>
          <p:nvPr/>
        </p:nvSpPr>
        <p:spPr>
          <a:xfrm>
            <a:off x="3353974" y="100970"/>
            <a:ext cx="8655145" cy="144655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ضعي الرقم المناسب من العامود الأول (العضو) أمام يناسبه من العامود الثاني ( الوظيفة ) </a:t>
            </a:r>
          </a:p>
        </p:txBody>
      </p:sp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742A6C28-7681-4087-A629-3B078549B5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644127"/>
              </p:ext>
            </p:extLst>
          </p:nvPr>
        </p:nvGraphicFramePr>
        <p:xfrm>
          <a:off x="9043342" y="1714312"/>
          <a:ext cx="2948826" cy="4867995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9488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09007">
                <a:tc>
                  <a:txBody>
                    <a:bodyPr/>
                    <a:lstStyle/>
                    <a:p>
                      <a:pPr algn="ctr" rtl="1"/>
                      <a:r>
                        <a:rPr lang="ar-SA" sz="4800" dirty="0">
                          <a:solidFill>
                            <a:schemeClr val="bg1"/>
                          </a:solidFill>
                        </a:rPr>
                        <a:t>العضو</a:t>
                      </a:r>
                      <a:r>
                        <a:rPr lang="ar-SA" sz="48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ar-SA" sz="4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9007">
                <a:tc>
                  <a:txBody>
                    <a:bodyPr/>
                    <a:lstStyle/>
                    <a:p>
                      <a:pPr algn="r" rtl="1"/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ar-SA" sz="3600" b="1" dirty="0">
                          <a:solidFill>
                            <a:srgbClr val="FF0000"/>
                          </a:solidFill>
                        </a:rPr>
                        <a:t>) </a:t>
                      </a:r>
                      <a:r>
                        <a:rPr lang="ar-SA" sz="3600" b="1" dirty="0"/>
                        <a:t>القانصة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9007">
                <a:tc>
                  <a:txBody>
                    <a:bodyPr/>
                    <a:lstStyle/>
                    <a:p>
                      <a:pPr algn="r" rtl="1"/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ar-SA" sz="3600" b="1" dirty="0">
                          <a:solidFill>
                            <a:srgbClr val="FF0000"/>
                          </a:solidFill>
                        </a:rPr>
                        <a:t>)</a:t>
                      </a:r>
                      <a:r>
                        <a:rPr lang="ar-SA" sz="3600" b="1" dirty="0"/>
                        <a:t> الأمعاء</a:t>
                      </a:r>
                      <a:r>
                        <a:rPr lang="ar-SA" sz="3600" b="1" baseline="0" dirty="0"/>
                        <a:t> </a:t>
                      </a:r>
                      <a:endParaRPr lang="ar-SA" sz="36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9007">
                <a:tc>
                  <a:txBody>
                    <a:bodyPr/>
                    <a:lstStyle/>
                    <a:p>
                      <a:pPr algn="r" rtl="1"/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ar-SA" sz="3600" b="1" dirty="0">
                          <a:solidFill>
                            <a:srgbClr val="FF0000"/>
                          </a:solidFill>
                        </a:rPr>
                        <a:t>) </a:t>
                      </a:r>
                      <a:r>
                        <a:rPr lang="ar-SA" sz="3600" b="1" dirty="0"/>
                        <a:t>الفم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9007">
                <a:tc>
                  <a:txBody>
                    <a:bodyPr/>
                    <a:lstStyle/>
                    <a:p>
                      <a:pPr algn="r" rtl="1"/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ar-SA" sz="3600" b="1" dirty="0">
                          <a:solidFill>
                            <a:srgbClr val="FF0000"/>
                          </a:solidFill>
                        </a:rPr>
                        <a:t>)</a:t>
                      </a:r>
                      <a:r>
                        <a:rPr lang="ar-SA" sz="3600" b="1" dirty="0"/>
                        <a:t> الحوصلة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9007">
                <a:tc>
                  <a:txBody>
                    <a:bodyPr/>
                    <a:lstStyle/>
                    <a:p>
                      <a:pPr algn="r" rtl="1"/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5</a:t>
                      </a:r>
                      <a:r>
                        <a:rPr lang="ar-SA" sz="3600" b="1" dirty="0">
                          <a:solidFill>
                            <a:srgbClr val="FF0000"/>
                          </a:solidFill>
                        </a:rPr>
                        <a:t>)</a:t>
                      </a:r>
                      <a:r>
                        <a:rPr lang="ar-SA" sz="3600" b="1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ar-SA" sz="3600" b="1" dirty="0"/>
                        <a:t>الشرج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4" name="جدول 3">
            <a:extLst>
              <a:ext uri="{FF2B5EF4-FFF2-40B4-BE49-F238E27FC236}">
                <a16:creationId xmlns:a16="http://schemas.microsoft.com/office/drawing/2014/main" id="{97DEBD51-BE71-40A3-833E-7D2D5DF610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185960"/>
              </p:ext>
            </p:extLst>
          </p:nvPr>
        </p:nvGraphicFramePr>
        <p:xfrm>
          <a:off x="3353975" y="1712028"/>
          <a:ext cx="5332271" cy="4870279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113139">
                  <a:extLst>
                    <a:ext uri="{9D8B030D-6E8A-4147-A177-3AD203B41FA5}">
                      <a16:colId xmlns:a16="http://schemas.microsoft.com/office/drawing/2014/main" val="2476484592"/>
                    </a:ext>
                  </a:extLst>
                </a:gridCol>
                <a:gridCol w="42191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45256">
                <a:tc>
                  <a:txBody>
                    <a:bodyPr/>
                    <a:lstStyle/>
                    <a:p>
                      <a:pPr algn="ctr" rtl="1"/>
                      <a:endParaRPr lang="ar-SA" sz="4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800" dirty="0">
                          <a:solidFill>
                            <a:schemeClr val="bg1"/>
                          </a:solidFill>
                        </a:rPr>
                        <a:t>الوظيفة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2101">
                <a:tc>
                  <a:txBody>
                    <a:bodyPr/>
                    <a:lstStyle/>
                    <a:p>
                      <a:pPr algn="ctr" rtl="1"/>
                      <a:r>
                        <a:rPr lang="en-US" sz="3600" b="1" dirty="0"/>
                        <a:t>3</a:t>
                      </a:r>
                      <a:endParaRPr lang="ar-SA" sz="36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/>
                        <a:t>الحصول على الغذاء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2101">
                <a:tc>
                  <a:txBody>
                    <a:bodyPr/>
                    <a:lstStyle/>
                    <a:p>
                      <a:pPr algn="ctr" rtl="1"/>
                      <a:r>
                        <a:rPr lang="en-US" sz="3600" b="1" dirty="0"/>
                        <a:t>4</a:t>
                      </a:r>
                      <a:endParaRPr lang="ar-SA" sz="36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/>
                        <a:t>تخزين الغذاء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2101">
                <a:tc>
                  <a:txBody>
                    <a:bodyPr/>
                    <a:lstStyle/>
                    <a:p>
                      <a:pPr algn="ctr" rtl="1"/>
                      <a:r>
                        <a:rPr lang="en-US" sz="3600" b="1" dirty="0"/>
                        <a:t>1</a:t>
                      </a:r>
                      <a:endParaRPr lang="ar-SA" sz="36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/>
                        <a:t>تساعد على عملية طحن الغذاء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2101">
                <a:tc>
                  <a:txBody>
                    <a:bodyPr/>
                    <a:lstStyle/>
                    <a:p>
                      <a:pPr algn="ctr" rtl="1"/>
                      <a:r>
                        <a:rPr lang="en-US" sz="3600" b="1" dirty="0"/>
                        <a:t>2</a:t>
                      </a:r>
                      <a:endParaRPr lang="ar-SA" sz="36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/>
                        <a:t>امتصاص</a:t>
                      </a:r>
                      <a:r>
                        <a:rPr lang="ar-SA" sz="3600" b="1" baseline="0" dirty="0"/>
                        <a:t> الغذاء </a:t>
                      </a:r>
                      <a:endParaRPr lang="ar-SA" sz="36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صورة 4">
            <a:extLst>
              <a:ext uri="{FF2B5EF4-FFF2-40B4-BE49-F238E27FC236}">
                <a16:creationId xmlns:a16="http://schemas.microsoft.com/office/drawing/2014/main" id="{82CECA7F-6A56-4496-96C9-F4A18F9A2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32" y="1832236"/>
            <a:ext cx="3041208" cy="4693108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065D8C4A-2944-42E2-BC0A-FF12ECBBB8C5}"/>
              </a:ext>
            </a:extLst>
          </p:cNvPr>
          <p:cNvSpPr/>
          <p:nvPr/>
        </p:nvSpPr>
        <p:spPr>
          <a:xfrm>
            <a:off x="7700766" y="2771656"/>
            <a:ext cx="776019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8EAB497E-1AF7-4C24-8C32-D9882E26FF76}"/>
              </a:ext>
            </a:extLst>
          </p:cNvPr>
          <p:cNvSpPr/>
          <p:nvPr/>
        </p:nvSpPr>
        <p:spPr>
          <a:xfrm>
            <a:off x="7665516" y="3656244"/>
            <a:ext cx="776019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5D812854-4804-4387-A029-456EC7A827E0}"/>
              </a:ext>
            </a:extLst>
          </p:cNvPr>
          <p:cNvSpPr/>
          <p:nvPr/>
        </p:nvSpPr>
        <p:spPr>
          <a:xfrm>
            <a:off x="7665516" y="4551364"/>
            <a:ext cx="776019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F9B6580-0949-47FA-B377-84BBD6F9E80E}"/>
              </a:ext>
            </a:extLst>
          </p:cNvPr>
          <p:cNvSpPr/>
          <p:nvPr/>
        </p:nvSpPr>
        <p:spPr>
          <a:xfrm>
            <a:off x="7700766" y="5774784"/>
            <a:ext cx="776019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096796A3-8AC2-4DF7-8AFC-8EE429F25EA0}"/>
              </a:ext>
            </a:extLst>
          </p:cNvPr>
          <p:cNvSpPr/>
          <p:nvPr/>
        </p:nvSpPr>
        <p:spPr>
          <a:xfrm>
            <a:off x="913303" y="100970"/>
            <a:ext cx="1614266" cy="144655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مهارة الربط </a:t>
            </a:r>
          </a:p>
        </p:txBody>
      </p:sp>
    </p:spTree>
    <p:extLst>
      <p:ext uri="{BB962C8B-B14F-4D97-AF65-F5344CB8AC3E}">
        <p14:creationId xmlns:p14="http://schemas.microsoft.com/office/powerpoint/2010/main" val="273588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5602BB2-D314-444C-A593-3C1C2090A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80" y="1704536"/>
            <a:ext cx="4236720" cy="3050344"/>
          </a:xfrm>
          <a:prstGeom prst="rect">
            <a:avLst/>
          </a:prstGeom>
        </p:spPr>
      </p:pic>
      <p:sp>
        <p:nvSpPr>
          <p:cNvPr id="3" name="عنصر نائب للمحتوى 9">
            <a:extLst>
              <a:ext uri="{FF2B5EF4-FFF2-40B4-BE49-F238E27FC236}">
                <a16:creationId xmlns:a16="http://schemas.microsoft.com/office/drawing/2014/main" id="{FB25DEA2-B0DA-49D0-AC5C-05ADB72F3702}"/>
              </a:ext>
            </a:extLst>
          </p:cNvPr>
          <p:cNvSpPr txBox="1">
            <a:spLocks/>
          </p:cNvSpPr>
          <p:nvPr/>
        </p:nvSpPr>
        <p:spPr>
          <a:xfrm>
            <a:off x="2336800" y="66720"/>
            <a:ext cx="9702800" cy="1434616"/>
          </a:xfrm>
          <a:prstGeom prst="rect">
            <a:avLst/>
          </a:prstGeom>
          <a:solidFill>
            <a:srgbClr val="28F841"/>
          </a:solidFill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ar-SA" sz="4000" b="1" dirty="0">
                <a:solidFill>
                  <a:sysClr val="windowText" lastClr="000000"/>
                </a:solidFill>
              </a:rPr>
              <a:t>قارني بين الجهاز الهضمي للديدان الحلقية والجهاز الهضمي للديدان الأسطوانية والمفلطحة </a:t>
            </a:r>
          </a:p>
        </p:txBody>
      </p:sp>
      <p:sp>
        <p:nvSpPr>
          <p:cNvPr id="4" name="عنصر نائب للمحتوى 9">
            <a:extLst>
              <a:ext uri="{FF2B5EF4-FFF2-40B4-BE49-F238E27FC236}">
                <a16:creationId xmlns:a16="http://schemas.microsoft.com/office/drawing/2014/main" id="{FE16F904-6E79-47F0-A700-CBF9084F9E7D}"/>
              </a:ext>
            </a:extLst>
          </p:cNvPr>
          <p:cNvSpPr txBox="1">
            <a:spLocks/>
          </p:cNvSpPr>
          <p:nvPr/>
        </p:nvSpPr>
        <p:spPr>
          <a:xfrm>
            <a:off x="7802880" y="4854424"/>
            <a:ext cx="4236720" cy="1814936"/>
          </a:xfrm>
          <a:prstGeom prst="rect">
            <a:avLst/>
          </a:prstGeom>
          <a:solidFill>
            <a:srgbClr val="6ED0F5"/>
          </a:solidFill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ar-SA" sz="3600" b="1" dirty="0">
                <a:solidFill>
                  <a:sysClr val="windowText" lastClr="000000"/>
                </a:solidFill>
              </a:rPr>
              <a:t>جهاز هضمي ذو فتحتين(الفم والشرج)</a:t>
            </a:r>
          </a:p>
          <a:p>
            <a:pPr marL="0" indent="0" algn="ctr">
              <a:buFont typeface="Arial" pitchFamily="34" charset="0"/>
              <a:buNone/>
            </a:pPr>
            <a:r>
              <a:rPr lang="ar-SA" sz="3600" b="1" dirty="0">
                <a:solidFill>
                  <a:sysClr val="windowText" lastClr="000000"/>
                </a:solidFill>
              </a:rPr>
              <a:t>له حوصلة وقانصة 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E679AC2-E3A2-421B-A15E-3D9C960731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5" b="7159"/>
          <a:stretch/>
        </p:blipFill>
        <p:spPr>
          <a:xfrm>
            <a:off x="3464561" y="1704537"/>
            <a:ext cx="4236720" cy="3050344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عنصر نائب للمحتوى 9">
            <a:extLst>
              <a:ext uri="{FF2B5EF4-FFF2-40B4-BE49-F238E27FC236}">
                <a16:creationId xmlns:a16="http://schemas.microsoft.com/office/drawing/2014/main" id="{7A729FFE-6BF5-4A05-951C-10A0FA3512A3}"/>
              </a:ext>
            </a:extLst>
          </p:cNvPr>
          <p:cNvSpPr txBox="1">
            <a:spLocks/>
          </p:cNvSpPr>
          <p:nvPr/>
        </p:nvSpPr>
        <p:spPr>
          <a:xfrm>
            <a:off x="3464561" y="4854424"/>
            <a:ext cx="4236720" cy="181493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ar-SA" sz="3600" b="1" dirty="0">
                <a:solidFill>
                  <a:sysClr val="windowText" lastClr="000000"/>
                </a:solidFill>
              </a:rPr>
              <a:t>جهاز هضمي ذو فتحتين(الفم والشرج)</a:t>
            </a:r>
          </a:p>
          <a:p>
            <a:pPr marL="0" indent="0" algn="ctr">
              <a:buFont typeface="Arial" pitchFamily="34" charset="0"/>
              <a:buNone/>
            </a:pPr>
            <a:r>
              <a:rPr lang="ar-SA" sz="3600" b="1" dirty="0">
                <a:solidFill>
                  <a:sysClr val="windowText" lastClr="000000"/>
                </a:solidFill>
              </a:rPr>
              <a:t>ليس له حوصلة وقانصة  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08955256-9DBD-43D4-ACB9-D3096FC3D3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2" y="1704537"/>
            <a:ext cx="3000290" cy="30503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عنصر نائب للمحتوى 9">
            <a:extLst>
              <a:ext uri="{FF2B5EF4-FFF2-40B4-BE49-F238E27FC236}">
                <a16:creationId xmlns:a16="http://schemas.microsoft.com/office/drawing/2014/main" id="{1D7C444D-8A71-4BE1-A887-FF0B7A7F7840}"/>
              </a:ext>
            </a:extLst>
          </p:cNvPr>
          <p:cNvSpPr txBox="1">
            <a:spLocks/>
          </p:cNvSpPr>
          <p:nvPr/>
        </p:nvSpPr>
        <p:spPr>
          <a:xfrm>
            <a:off x="152400" y="4874744"/>
            <a:ext cx="3210562" cy="1814936"/>
          </a:xfrm>
          <a:prstGeom prst="rect">
            <a:avLst/>
          </a:prstGeom>
          <a:solidFill>
            <a:srgbClr val="FFCE2B"/>
          </a:solidFill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ar-SA" sz="3600" b="1" dirty="0">
                <a:solidFill>
                  <a:sysClr val="windowText" lastClr="000000"/>
                </a:solidFill>
              </a:rPr>
              <a:t>جهاز هضمي ذو فتحة واحدة (الفم)</a:t>
            </a:r>
          </a:p>
        </p:txBody>
      </p:sp>
      <p:sp>
        <p:nvSpPr>
          <p:cNvPr id="9" name="عنصر نائب للمحتوى 9">
            <a:extLst>
              <a:ext uri="{FF2B5EF4-FFF2-40B4-BE49-F238E27FC236}">
                <a16:creationId xmlns:a16="http://schemas.microsoft.com/office/drawing/2014/main" id="{FA00443C-003B-4852-8B18-7AD00BB3F0A5}"/>
              </a:ext>
            </a:extLst>
          </p:cNvPr>
          <p:cNvSpPr txBox="1">
            <a:spLocks/>
          </p:cNvSpPr>
          <p:nvPr/>
        </p:nvSpPr>
        <p:spPr>
          <a:xfrm>
            <a:off x="386080" y="66720"/>
            <a:ext cx="1696720" cy="1434616"/>
          </a:xfrm>
          <a:prstGeom prst="rect">
            <a:avLst/>
          </a:prstGeom>
          <a:solidFill>
            <a:srgbClr val="28F841"/>
          </a:solidFill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ar-SA" sz="4000" b="1" dirty="0">
                <a:solidFill>
                  <a:sysClr val="windowText" lastClr="000000"/>
                </a:solidFill>
              </a:rPr>
              <a:t>مهارة المقارنة </a:t>
            </a:r>
          </a:p>
        </p:txBody>
      </p:sp>
    </p:spTree>
    <p:extLst>
      <p:ext uri="{BB962C8B-B14F-4D97-AF65-F5344CB8AC3E}">
        <p14:creationId xmlns:p14="http://schemas.microsoft.com/office/powerpoint/2010/main" val="188488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شريح دودة الأرض.   ( أولي متوسط )">
            <a:hlinkClick r:id="" action="ppaction://media"/>
            <a:extLst>
              <a:ext uri="{FF2B5EF4-FFF2-40B4-BE49-F238E27FC236}">
                <a16:creationId xmlns:a16="http://schemas.microsoft.com/office/drawing/2014/main" id="{1D45E8DD-205F-4E40-9BA1-51881C394CC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418" end="6942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1615143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60555F2E-3770-45D7-B096-0C2B33D41ED7}"/>
              </a:ext>
            </a:extLst>
          </p:cNvPr>
          <p:cNvSpPr/>
          <p:nvPr/>
        </p:nvSpPr>
        <p:spPr>
          <a:xfrm rot="5400000">
            <a:off x="8453702" y="3109575"/>
            <a:ext cx="6907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انقر هنا لمشاهدة الجهاز الدوري  في الديدان الحلقية </a:t>
            </a:r>
          </a:p>
        </p:txBody>
      </p:sp>
    </p:spTree>
    <p:extLst>
      <p:ext uri="{BB962C8B-B14F-4D97-AF65-F5344CB8AC3E}">
        <p14:creationId xmlns:p14="http://schemas.microsoft.com/office/powerpoint/2010/main" val="26768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60031A33-DE5F-4B74-AF95-989940B090D3}"/>
              </a:ext>
            </a:extLst>
          </p:cNvPr>
          <p:cNvSpPr/>
          <p:nvPr/>
        </p:nvSpPr>
        <p:spPr>
          <a:xfrm>
            <a:off x="6177280" y="91440"/>
            <a:ext cx="5750560" cy="65430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ysClr val="windowText" lastClr="000000"/>
                </a:solidFill>
              </a:rPr>
              <a:t>خرجت  ولاء  إلى حديقة منزلهم الخلفية تجري إلى الركن الذي زرعت فيه  نباتاتها و ورودها الجميلة وسرت كثيرا بجمال شكلها ورائحتها الفواحة التي ملئت الأجواء  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420AA49-0177-44A8-93BC-35820181F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46" y="114935"/>
            <a:ext cx="5667375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21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2">
            <a:extLst>
              <a:ext uri="{FF2B5EF4-FFF2-40B4-BE49-F238E27FC236}">
                <a16:creationId xmlns:a16="http://schemas.microsoft.com/office/drawing/2014/main" id="{A29D67C9-E205-4AF2-94E4-0F7705F34D6B}"/>
              </a:ext>
            </a:extLst>
          </p:cNvPr>
          <p:cNvSpPr txBox="1">
            <a:spLocks/>
          </p:cNvSpPr>
          <p:nvPr/>
        </p:nvSpPr>
        <p:spPr>
          <a:xfrm>
            <a:off x="199848" y="132081"/>
            <a:ext cx="11758471" cy="792480"/>
          </a:xfrm>
          <a:prstGeom prst="rect">
            <a:avLst/>
          </a:prstGeom>
          <a:solidFill>
            <a:srgbClr val="92D050"/>
          </a:solidFill>
          <a:ln w="38100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4400" b="1" dirty="0">
                <a:solidFill>
                  <a:schemeClr val="tx1"/>
                </a:solidFill>
              </a:rPr>
              <a:t>أكملي العبارات التالية عن جهاز الدوران في الديدان الحلقية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BB1630B-8823-4861-9F14-83DF5D53A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089317"/>
            <a:ext cx="4866978" cy="5636603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B6FCAE59-6723-4FC0-908F-6FA2CE4C93AF}"/>
              </a:ext>
            </a:extLst>
          </p:cNvPr>
          <p:cNvSpPr/>
          <p:nvPr/>
        </p:nvSpPr>
        <p:spPr>
          <a:xfrm>
            <a:off x="5344160" y="1121549"/>
            <a:ext cx="6614159" cy="14465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الجهاز الدوري في الديدان الحلقية من النوع المغلق</a:t>
            </a:r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438730A9-F10D-4284-A2C3-0BF85E1FA62F}"/>
              </a:ext>
            </a:extLst>
          </p:cNvPr>
          <p:cNvSpPr/>
          <p:nvPr/>
        </p:nvSpPr>
        <p:spPr>
          <a:xfrm>
            <a:off x="5344160" y="2759790"/>
            <a:ext cx="6614159" cy="212365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يتركب الجهاز الدوري في اليدان الحلقية من وعاء ظهري  و </a:t>
            </a:r>
          </a:p>
          <a:p>
            <a:pPr algn="ctr"/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وعاء بطني و القلوب الكاذبة </a:t>
            </a:r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FC352988-8CF5-4B4E-BED2-02C1B603C982}"/>
              </a:ext>
            </a:extLst>
          </p:cNvPr>
          <p:cNvSpPr/>
          <p:nvPr/>
        </p:nvSpPr>
        <p:spPr>
          <a:xfrm>
            <a:off x="6968399" y="1861890"/>
            <a:ext cx="1368152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ysClr val="windowText" lastClr="000000"/>
                </a:solidFill>
              </a:rPr>
              <a:t>.........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1C14F518-9EF6-425C-9CF4-3634A92622C1}"/>
              </a:ext>
            </a:extLst>
          </p:cNvPr>
          <p:cNvSpPr/>
          <p:nvPr/>
        </p:nvSpPr>
        <p:spPr>
          <a:xfrm>
            <a:off x="6715760" y="3546635"/>
            <a:ext cx="2461289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ysClr val="windowText" lastClr="000000"/>
                </a:solidFill>
              </a:rPr>
              <a:t>.............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624173CB-D5CF-4A73-8775-48B464DB3904}"/>
              </a:ext>
            </a:extLst>
          </p:cNvPr>
          <p:cNvSpPr/>
          <p:nvPr/>
        </p:nvSpPr>
        <p:spPr>
          <a:xfrm>
            <a:off x="9136409" y="4265841"/>
            <a:ext cx="170352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ysClr val="windowText" lastClr="000000"/>
                </a:solidFill>
              </a:rPr>
              <a:t>...........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E568F720-B05D-4B23-A78C-270F7B94E2D8}"/>
              </a:ext>
            </a:extLst>
          </p:cNvPr>
          <p:cNvSpPr/>
          <p:nvPr/>
        </p:nvSpPr>
        <p:spPr>
          <a:xfrm>
            <a:off x="6096000" y="4184506"/>
            <a:ext cx="2621279" cy="560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ysClr val="windowText" lastClr="000000"/>
                </a:solidFill>
              </a:rPr>
              <a:t>.............</a:t>
            </a:r>
          </a:p>
        </p:txBody>
      </p:sp>
    </p:spTree>
    <p:extLst>
      <p:ext uri="{BB962C8B-B14F-4D97-AF65-F5344CB8AC3E}">
        <p14:creationId xmlns:p14="http://schemas.microsoft.com/office/powerpoint/2010/main" val="418391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D9CE1E3-41D0-41CC-87A1-8BA76D3C7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" y="1072770"/>
            <a:ext cx="4317897" cy="5470270"/>
          </a:xfrm>
          <a:prstGeom prst="rect">
            <a:avLst/>
          </a:prstGeom>
          <a:ln>
            <a:noFill/>
          </a:ln>
          <a:effectLst/>
        </p:spPr>
      </p:pic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5D885F47-30F2-4E6E-9D9D-5F4778594F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832214"/>
              </p:ext>
            </p:extLst>
          </p:nvPr>
        </p:nvGraphicFramePr>
        <p:xfrm>
          <a:off x="4886960" y="1102360"/>
          <a:ext cx="7105191" cy="5303520"/>
        </p:xfrm>
        <a:graphic>
          <a:graphicData uri="http://schemas.openxmlformats.org/drawingml/2006/table">
            <a:tbl>
              <a:tblPr rtl="1" firstRow="1" bandRow="1">
                <a:tableStyleId>{F5AB1C69-6EDB-4FF4-983F-18BD219EF322}</a:tableStyleId>
              </a:tblPr>
              <a:tblGrid>
                <a:gridCol w="20917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13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5530">
                <a:tc>
                  <a:txBody>
                    <a:bodyPr/>
                    <a:lstStyle/>
                    <a:p>
                      <a:pPr rtl="1"/>
                      <a:r>
                        <a:rPr lang="ar-SA" sz="3600" dirty="0">
                          <a:solidFill>
                            <a:sysClr val="windowText" lastClr="000000"/>
                          </a:solidFill>
                        </a:rPr>
                        <a:t>العضو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dirty="0">
                          <a:solidFill>
                            <a:sysClr val="windowText" lastClr="000000"/>
                          </a:solidFill>
                        </a:rPr>
                        <a:t>الوظيفة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3600" dirty="0">
                          <a:solidFill>
                            <a:sysClr val="windowText" lastClr="000000"/>
                          </a:solidFill>
                        </a:rPr>
                        <a:t>القلوب الكاذبة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dirty="0">
                          <a:solidFill>
                            <a:srgbClr val="FF0000"/>
                          </a:solidFill>
                        </a:rPr>
                        <a:t>تضخ الدم إلى سائر الجسم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3600" dirty="0">
                          <a:solidFill>
                            <a:sysClr val="windowText" lastClr="000000"/>
                          </a:solidFill>
                        </a:rPr>
                        <a:t>الوعائي الدموي الظهري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dirty="0">
                          <a:solidFill>
                            <a:srgbClr val="FF0000"/>
                          </a:solidFill>
                        </a:rPr>
                        <a:t>يحمل الدم من الجزء الخلفي لجسم الدودة إلى المقدمة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3600" dirty="0">
                          <a:solidFill>
                            <a:sysClr val="windowText" lastClr="000000"/>
                          </a:solidFill>
                        </a:rPr>
                        <a:t>الوعاء الدموي البطني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dirty="0">
                          <a:solidFill>
                            <a:srgbClr val="FF0000"/>
                          </a:solidFill>
                        </a:rPr>
                        <a:t>يحمل الدم من الجزء الأمامي لجسم الدودة إلى الخلف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عنصر نائب للمحتوى 2">
            <a:extLst>
              <a:ext uri="{FF2B5EF4-FFF2-40B4-BE49-F238E27FC236}">
                <a16:creationId xmlns:a16="http://schemas.microsoft.com/office/drawing/2014/main" id="{A47E2B4A-40E6-41FB-8574-BAA217D146EC}"/>
              </a:ext>
            </a:extLst>
          </p:cNvPr>
          <p:cNvSpPr txBox="1">
            <a:spLocks/>
          </p:cNvSpPr>
          <p:nvPr/>
        </p:nvSpPr>
        <p:spPr>
          <a:xfrm>
            <a:off x="199849" y="157272"/>
            <a:ext cx="11900712" cy="758904"/>
          </a:xfrm>
          <a:prstGeom prst="rect">
            <a:avLst/>
          </a:prstGeom>
          <a:solidFill>
            <a:srgbClr val="92D050"/>
          </a:solidFill>
          <a:ln w="38100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1">
            <a:normAutofit lnSpcReduction="10000"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4400" b="1" dirty="0">
                <a:solidFill>
                  <a:schemeClr val="tx1"/>
                </a:solidFill>
              </a:rPr>
              <a:t>أكملي فجوة المعلومات التالية جهاز الدوران في الديدان الحلقية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6497834B-0A41-4ABB-A124-418C85DB1696}"/>
              </a:ext>
            </a:extLst>
          </p:cNvPr>
          <p:cNvSpPr/>
          <p:nvPr/>
        </p:nvSpPr>
        <p:spPr>
          <a:xfrm>
            <a:off x="5875928" y="1828873"/>
            <a:ext cx="3980777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12F1186C-7471-4047-B544-29AFBF536AD7}"/>
              </a:ext>
            </a:extLst>
          </p:cNvPr>
          <p:cNvSpPr/>
          <p:nvPr/>
        </p:nvSpPr>
        <p:spPr>
          <a:xfrm>
            <a:off x="4958081" y="3033330"/>
            <a:ext cx="4898624" cy="1047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000B28D2-D16D-48F0-91CA-7CA76EF1036E}"/>
              </a:ext>
            </a:extLst>
          </p:cNvPr>
          <p:cNvSpPr/>
          <p:nvPr/>
        </p:nvSpPr>
        <p:spPr>
          <a:xfrm>
            <a:off x="5191761" y="4732642"/>
            <a:ext cx="4664944" cy="1551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718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6">
            <a:extLst>
              <a:ext uri="{FF2B5EF4-FFF2-40B4-BE49-F238E27FC236}">
                <a16:creationId xmlns:a16="http://schemas.microsoft.com/office/drawing/2014/main" id="{1A9ECDA6-6F98-4CE6-8A57-066C3DDFC0B3}"/>
              </a:ext>
            </a:extLst>
          </p:cNvPr>
          <p:cNvSpPr txBox="1">
            <a:spLocks/>
          </p:cNvSpPr>
          <p:nvPr/>
        </p:nvSpPr>
        <p:spPr>
          <a:xfrm>
            <a:off x="6284772" y="1669906"/>
            <a:ext cx="5805628" cy="858734"/>
          </a:xfrm>
          <a:prstGeom prst="rect">
            <a:avLst/>
          </a:prstGeom>
          <a:solidFill>
            <a:srgbClr val="FFCE2B"/>
          </a:solidFill>
          <a:ln w="38100" cap="flat" cmpd="sng" algn="ctr">
            <a:solidFill>
              <a:srgbClr val="000000"/>
            </a:solidFill>
            <a:prstDash val="solid"/>
            <a:miter lim="800000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4400" dirty="0"/>
              <a:t>الديدان الحلقية البرية</a:t>
            </a:r>
          </a:p>
        </p:txBody>
      </p:sp>
      <p:pic>
        <p:nvPicPr>
          <p:cNvPr id="3" name="عنصر نائب للمحتوى 8" descr="efetida-lg.jpg">
            <a:extLst>
              <a:ext uri="{FF2B5EF4-FFF2-40B4-BE49-F238E27FC236}">
                <a16:creationId xmlns:a16="http://schemas.microsoft.com/office/drawing/2014/main" id="{83903A99-EFB5-443F-A584-33D303AC1A5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4772" y="2618575"/>
            <a:ext cx="5752636" cy="295273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عنصر نائب للمحتوى 9" descr="Chloeia-flava3.jpg">
            <a:extLst>
              <a:ext uri="{FF2B5EF4-FFF2-40B4-BE49-F238E27FC236}">
                <a16:creationId xmlns:a16="http://schemas.microsoft.com/office/drawing/2014/main" id="{493486AD-7A1D-49EF-93BA-40E833241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38" y="2564563"/>
            <a:ext cx="5805627" cy="2952669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AB3A6A96-4699-488C-9048-930D2837E044}"/>
              </a:ext>
            </a:extLst>
          </p:cNvPr>
          <p:cNvSpPr/>
          <p:nvPr/>
        </p:nvSpPr>
        <p:spPr>
          <a:xfrm>
            <a:off x="2235200" y="130925"/>
            <a:ext cx="9855200" cy="144655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اربطي  أنواع الديدان الحلقية بطريقة </a:t>
            </a:r>
            <a:r>
              <a:rPr lang="ar-SA" sz="4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التنفس وتبادل الغازات المناسبة </a:t>
            </a:r>
          </a:p>
        </p:txBody>
      </p:sp>
      <p:sp>
        <p:nvSpPr>
          <p:cNvPr id="6" name="عنصر نائب للنص 6">
            <a:extLst>
              <a:ext uri="{FF2B5EF4-FFF2-40B4-BE49-F238E27FC236}">
                <a16:creationId xmlns:a16="http://schemas.microsoft.com/office/drawing/2014/main" id="{254A9082-BC2D-452A-A2DE-269902DE7FE0}"/>
              </a:ext>
            </a:extLst>
          </p:cNvPr>
          <p:cNvSpPr txBox="1">
            <a:spLocks/>
          </p:cNvSpPr>
          <p:nvPr/>
        </p:nvSpPr>
        <p:spPr>
          <a:xfrm>
            <a:off x="232538" y="1641652"/>
            <a:ext cx="5805628" cy="858734"/>
          </a:xfrm>
          <a:prstGeom prst="rect">
            <a:avLst/>
          </a:prstGeom>
          <a:solidFill>
            <a:srgbClr val="6ED0F5"/>
          </a:solidFill>
          <a:ln w="38100" cap="flat" cmpd="sng" algn="ctr">
            <a:solidFill>
              <a:srgbClr val="000000"/>
            </a:solidFill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1" anchor="b">
            <a:normAutofit/>
          </a:bodyPr>
          <a:lstStyle>
            <a:lvl1pPr marL="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4400" dirty="0"/>
              <a:t>الديدان الحلقية المائية</a:t>
            </a:r>
          </a:p>
        </p:txBody>
      </p:sp>
      <p:sp>
        <p:nvSpPr>
          <p:cNvPr id="7" name="عنصر نائب للنص 6">
            <a:extLst>
              <a:ext uri="{FF2B5EF4-FFF2-40B4-BE49-F238E27FC236}">
                <a16:creationId xmlns:a16="http://schemas.microsoft.com/office/drawing/2014/main" id="{D19AAA4B-5926-4323-A890-456983F1027A}"/>
              </a:ext>
            </a:extLst>
          </p:cNvPr>
          <p:cNvSpPr txBox="1">
            <a:spLocks/>
          </p:cNvSpPr>
          <p:nvPr/>
        </p:nvSpPr>
        <p:spPr>
          <a:xfrm>
            <a:off x="9460589" y="5762848"/>
            <a:ext cx="2465751" cy="858734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000000"/>
            </a:solidFill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1" anchor="b">
            <a:normAutofit/>
          </a:bodyPr>
          <a:lstStyle>
            <a:lvl1pPr marL="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4400" dirty="0"/>
              <a:t>الرئتين </a:t>
            </a:r>
          </a:p>
        </p:txBody>
      </p:sp>
      <p:sp>
        <p:nvSpPr>
          <p:cNvPr id="8" name="عنصر نائب للنص 6">
            <a:extLst>
              <a:ext uri="{FF2B5EF4-FFF2-40B4-BE49-F238E27FC236}">
                <a16:creationId xmlns:a16="http://schemas.microsoft.com/office/drawing/2014/main" id="{048D0C0E-1679-4CCD-8AD5-C0D82E57A255}"/>
              </a:ext>
            </a:extLst>
          </p:cNvPr>
          <p:cNvSpPr txBox="1">
            <a:spLocks/>
          </p:cNvSpPr>
          <p:nvPr/>
        </p:nvSpPr>
        <p:spPr>
          <a:xfrm>
            <a:off x="2930803" y="5762848"/>
            <a:ext cx="3447994" cy="858734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000000"/>
            </a:solidFill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1" anchor="b">
            <a:normAutofit/>
          </a:bodyPr>
          <a:lstStyle>
            <a:lvl1pPr marL="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4400" dirty="0"/>
              <a:t>الجلد الرطب </a:t>
            </a:r>
          </a:p>
        </p:txBody>
      </p:sp>
      <p:sp>
        <p:nvSpPr>
          <p:cNvPr id="9" name="عنصر نائب للنص 6">
            <a:extLst>
              <a:ext uri="{FF2B5EF4-FFF2-40B4-BE49-F238E27FC236}">
                <a16:creationId xmlns:a16="http://schemas.microsoft.com/office/drawing/2014/main" id="{EA627D23-5745-4516-A0FB-0C2A60136F96}"/>
              </a:ext>
            </a:extLst>
          </p:cNvPr>
          <p:cNvSpPr txBox="1">
            <a:spLocks/>
          </p:cNvSpPr>
          <p:nvPr/>
        </p:nvSpPr>
        <p:spPr>
          <a:xfrm>
            <a:off x="6660875" y="5762848"/>
            <a:ext cx="2465751" cy="858734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000000"/>
            </a:solidFill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1" anchor="b">
            <a:normAutofit/>
          </a:bodyPr>
          <a:lstStyle>
            <a:lvl1pPr marL="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4400" dirty="0"/>
              <a:t>الخياشيم </a:t>
            </a:r>
          </a:p>
        </p:txBody>
      </p:sp>
      <p:sp>
        <p:nvSpPr>
          <p:cNvPr id="10" name="عنصر نائب للنص 6">
            <a:extLst>
              <a:ext uri="{FF2B5EF4-FFF2-40B4-BE49-F238E27FC236}">
                <a16:creationId xmlns:a16="http://schemas.microsoft.com/office/drawing/2014/main" id="{4BF60B0B-708C-4976-B880-4D10B76F3263}"/>
              </a:ext>
            </a:extLst>
          </p:cNvPr>
          <p:cNvSpPr txBox="1">
            <a:spLocks/>
          </p:cNvSpPr>
          <p:nvPr/>
        </p:nvSpPr>
        <p:spPr>
          <a:xfrm>
            <a:off x="182975" y="5762848"/>
            <a:ext cx="2465751" cy="858734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000000"/>
            </a:solidFill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1" anchor="b">
            <a:normAutofit/>
          </a:bodyPr>
          <a:lstStyle>
            <a:lvl1pPr marL="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4400" dirty="0"/>
              <a:t>العباءة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3826FADA-5256-485E-9E2E-5F1448AC415D}"/>
              </a:ext>
            </a:extLst>
          </p:cNvPr>
          <p:cNvSpPr/>
          <p:nvPr/>
        </p:nvSpPr>
        <p:spPr>
          <a:xfrm>
            <a:off x="101600" y="130925"/>
            <a:ext cx="2052320" cy="1446550"/>
          </a:xfrm>
          <a:prstGeom prst="rect">
            <a:avLst/>
          </a:prstGeom>
          <a:solidFill>
            <a:srgbClr val="28F84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الربط والاستنتاج </a:t>
            </a:r>
            <a:endParaRPr lang="ar-SA" sz="4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055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97 -0.19908 L 0.01497 -0.32408 C 0.01497 -0.38009 0.08386 -0.44908 0.13997 -0.44908 L 0.26497 -0.44908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4.16667E-6 -0.22037 C 4.16667E-6 -0.31898 -0.13894 -0.44051 -0.25196 -0.44051 L -0.50365 -0.44051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82" y="-2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شريح دودة الأرض.   ( أولي متوسط )">
            <a:hlinkClick r:id="" action="ppaction://media"/>
            <a:extLst>
              <a:ext uri="{FF2B5EF4-FFF2-40B4-BE49-F238E27FC236}">
                <a16:creationId xmlns:a16="http://schemas.microsoft.com/office/drawing/2014/main" id="{1D45E8DD-205F-4E40-9BA1-51881C394CC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725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1615143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60555F2E-3770-45D7-B096-0C2B33D41ED7}"/>
              </a:ext>
            </a:extLst>
          </p:cNvPr>
          <p:cNvSpPr/>
          <p:nvPr/>
        </p:nvSpPr>
        <p:spPr>
          <a:xfrm rot="5400000">
            <a:off x="8687743" y="3140353"/>
            <a:ext cx="643958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انقر هنا لمشاهدة الجهاز </a:t>
            </a:r>
            <a:r>
              <a:rPr lang="ar-SA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الإخراجي</a:t>
            </a:r>
            <a:r>
              <a:rPr lang="ar-SA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في الديدان الحلقية </a:t>
            </a:r>
          </a:p>
        </p:txBody>
      </p:sp>
    </p:spTree>
    <p:extLst>
      <p:ext uri="{BB962C8B-B14F-4D97-AF65-F5344CB8AC3E}">
        <p14:creationId xmlns:p14="http://schemas.microsoft.com/office/powerpoint/2010/main" val="328983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3">
            <a:extLst>
              <a:ext uri="{FF2B5EF4-FFF2-40B4-BE49-F238E27FC236}">
                <a16:creationId xmlns:a16="http://schemas.microsoft.com/office/drawing/2014/main" id="{B2A12F45-F078-4C10-8133-0FB5196FD971}"/>
              </a:ext>
            </a:extLst>
          </p:cNvPr>
          <p:cNvSpPr txBox="1">
            <a:spLocks/>
          </p:cNvSpPr>
          <p:nvPr/>
        </p:nvSpPr>
        <p:spPr>
          <a:xfrm>
            <a:off x="255256" y="157272"/>
            <a:ext cx="11733544" cy="791044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بالتعاون مع زميلاتكـِ اقرئي ثم أكملي فجوة المعلومات التالية </a:t>
            </a:r>
          </a:p>
        </p:txBody>
      </p:sp>
      <p:sp>
        <p:nvSpPr>
          <p:cNvPr id="3" name="عنصر نائب للمحتوى 7">
            <a:extLst>
              <a:ext uri="{FF2B5EF4-FFF2-40B4-BE49-F238E27FC236}">
                <a16:creationId xmlns:a16="http://schemas.microsoft.com/office/drawing/2014/main" id="{765FE5F5-FB23-4A26-84E7-E24861107E40}"/>
              </a:ext>
            </a:extLst>
          </p:cNvPr>
          <p:cNvSpPr txBox="1">
            <a:spLocks/>
          </p:cNvSpPr>
          <p:nvPr/>
        </p:nvSpPr>
        <p:spPr>
          <a:xfrm>
            <a:off x="285736" y="1124744"/>
            <a:ext cx="11550302" cy="550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4400" dirty="0"/>
              <a:t>للديدان الحلقية زوج من </a:t>
            </a:r>
            <a:r>
              <a:rPr lang="ar-SA" sz="4400" dirty="0" err="1"/>
              <a:t>النفريديا</a:t>
            </a:r>
            <a:r>
              <a:rPr lang="ar-SA" sz="4400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ar-SA" sz="4400" dirty="0"/>
              <a:t>( قناة هدبية )في كل حلقة من جسمها تقريبا </a:t>
            </a:r>
          </a:p>
          <a:p>
            <a:r>
              <a:rPr lang="ar-SA" sz="4400" dirty="0"/>
              <a:t>تقوم </a:t>
            </a:r>
            <a:r>
              <a:rPr lang="ar-SA" sz="4400" dirty="0" err="1"/>
              <a:t>النفريديا</a:t>
            </a:r>
            <a:r>
              <a:rPr lang="ar-SA" sz="4400" dirty="0"/>
              <a:t> بتجميع الفضلات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ar-SA" sz="4400" dirty="0"/>
              <a:t>داخلها  ثم تتنقل في أنابيب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ar-SA" sz="4400" dirty="0"/>
              <a:t>عبر تجويف الجسم للخارج </a:t>
            </a:r>
          </a:p>
          <a:p>
            <a:r>
              <a:rPr lang="ar-SA" sz="4400" dirty="0"/>
              <a:t>أهمية </a:t>
            </a:r>
            <a:r>
              <a:rPr lang="ar-SA" sz="4400" dirty="0" err="1"/>
              <a:t>النفريديا</a:t>
            </a:r>
            <a:r>
              <a:rPr lang="ar-SA" sz="4400" dirty="0"/>
              <a:t> تحافظ على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ar-SA" sz="4400" dirty="0"/>
              <a:t>الاتزان الداخلي للسوائل في جسم الدودة 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C2B1A6AC-1593-4D14-901B-B8E544BC2E05}"/>
              </a:ext>
            </a:extLst>
          </p:cNvPr>
          <p:cNvSpPr/>
          <p:nvPr/>
        </p:nvSpPr>
        <p:spPr>
          <a:xfrm>
            <a:off x="5852160" y="1160748"/>
            <a:ext cx="141520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ysClr val="windowText" lastClr="000000"/>
                </a:solidFill>
              </a:rPr>
              <a:t>.........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6394C6A0-09FC-4DC1-B50D-337C51C84D98}"/>
              </a:ext>
            </a:extLst>
          </p:cNvPr>
          <p:cNvSpPr/>
          <p:nvPr/>
        </p:nvSpPr>
        <p:spPr>
          <a:xfrm>
            <a:off x="9255760" y="2636913"/>
            <a:ext cx="151114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ysClr val="windowText" lastClr="000000"/>
                </a:solidFill>
              </a:rPr>
              <a:t>.........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974C5A9F-4AB6-4813-800E-B659C855B9EC}"/>
              </a:ext>
            </a:extLst>
          </p:cNvPr>
          <p:cNvSpPr/>
          <p:nvPr/>
        </p:nvSpPr>
        <p:spPr>
          <a:xfrm>
            <a:off x="6152508" y="3290104"/>
            <a:ext cx="222972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ysClr val="windowText" lastClr="000000"/>
                </a:solidFill>
              </a:rPr>
              <a:t>.........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F2BC0D1-D302-4936-A48E-86B941153500}"/>
              </a:ext>
            </a:extLst>
          </p:cNvPr>
          <p:cNvSpPr/>
          <p:nvPr/>
        </p:nvSpPr>
        <p:spPr>
          <a:xfrm>
            <a:off x="9042400" y="4773229"/>
            <a:ext cx="143090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ysClr val="windowText" lastClr="000000"/>
                </a:solidFill>
              </a:rPr>
              <a:t>.........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DFB3173A-DA1F-4E4D-8C57-55D0A1CBD58C}"/>
              </a:ext>
            </a:extLst>
          </p:cNvPr>
          <p:cNvSpPr/>
          <p:nvPr/>
        </p:nvSpPr>
        <p:spPr>
          <a:xfrm>
            <a:off x="4876800" y="5602365"/>
            <a:ext cx="688599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ysClr val="windowText" lastClr="000000"/>
                </a:solidFill>
              </a:rPr>
              <a:t>...................................................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B1E0B2F2-F018-4555-93A8-F9437DDAD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885" y="1170908"/>
            <a:ext cx="3685595" cy="541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6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7C6D972-30A9-46E9-8C95-3109561EB0AF}"/>
              </a:ext>
            </a:extLst>
          </p:cNvPr>
          <p:cNvSpPr txBox="1">
            <a:spLocks/>
          </p:cNvSpPr>
          <p:nvPr/>
        </p:nvSpPr>
        <p:spPr>
          <a:xfrm>
            <a:off x="3779912" y="197768"/>
            <a:ext cx="8158088" cy="1324328"/>
          </a:xfrm>
          <a:prstGeom prst="rect">
            <a:avLst/>
          </a:prstGeom>
          <a:solidFill>
            <a:srgbClr val="28F841"/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ar-SA" sz="4400" dirty="0"/>
              <a:t>عددي أهم اعضاء الجهاز العصبي للديدان الحلقية من خلال الصورة</a:t>
            </a:r>
          </a:p>
        </p:txBody>
      </p:sp>
      <p:pic>
        <p:nvPicPr>
          <p:cNvPr id="4" name="عنصر نائب للمحتوى 4" descr="earthworm-anatomy الجهاز العصبي في دودة الأرض.png">
            <a:extLst>
              <a:ext uri="{FF2B5EF4-FFF2-40B4-BE49-F238E27FC236}">
                <a16:creationId xmlns:a16="http://schemas.microsoft.com/office/drawing/2014/main" id="{BC3A4903-B454-4F05-BB6F-9AC6E5D60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8" y="1592796"/>
            <a:ext cx="4926372" cy="4824536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عنصر نائب للمحتوى 2">
            <a:extLst>
              <a:ext uri="{FF2B5EF4-FFF2-40B4-BE49-F238E27FC236}">
                <a16:creationId xmlns:a16="http://schemas.microsoft.com/office/drawing/2014/main" id="{C5424551-1539-4C0F-A202-1F73907AD053}"/>
              </a:ext>
            </a:extLst>
          </p:cNvPr>
          <p:cNvSpPr txBox="1">
            <a:spLocks/>
          </p:cNvSpPr>
          <p:nvPr/>
        </p:nvSpPr>
        <p:spPr>
          <a:xfrm>
            <a:off x="5283200" y="1640824"/>
            <a:ext cx="6654800" cy="479970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ar-SA" sz="4400" dirty="0">
                <a:solidFill>
                  <a:srgbClr val="0070C0"/>
                </a:solidFill>
              </a:rPr>
              <a:t>أهم اعضاء الجهاز العصبي للديدان الحلقية</a:t>
            </a:r>
          </a:p>
          <a:p>
            <a:pPr marL="0" indent="0">
              <a:buFont typeface="Arial" pitchFamily="34" charset="0"/>
              <a:buNone/>
            </a:pPr>
            <a:r>
              <a:rPr lang="ar-SA" sz="4400" dirty="0">
                <a:solidFill>
                  <a:srgbClr val="0070C0"/>
                </a:solidFill>
              </a:rPr>
              <a:t>1ـ الدماغ (العقد العصبية)</a:t>
            </a:r>
          </a:p>
          <a:p>
            <a:pPr marL="0" indent="0">
              <a:buFont typeface="Arial" pitchFamily="34" charset="0"/>
              <a:buNone/>
            </a:pPr>
            <a:r>
              <a:rPr lang="ar-SA" sz="4400" dirty="0">
                <a:solidFill>
                  <a:srgbClr val="0070C0"/>
                </a:solidFill>
              </a:rPr>
              <a:t>2ـ العقد العصبية</a:t>
            </a:r>
          </a:p>
          <a:p>
            <a:pPr marL="0" indent="0">
              <a:buFont typeface="Arial" pitchFamily="34" charset="0"/>
              <a:buNone/>
            </a:pPr>
            <a:r>
              <a:rPr lang="ar-SA" sz="4400" dirty="0">
                <a:solidFill>
                  <a:srgbClr val="0070C0"/>
                </a:solidFill>
              </a:rPr>
              <a:t>3ـ الحبال العصبية 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BEFF2955-2EB3-4824-8A05-E76CB0A26C09}"/>
              </a:ext>
            </a:extLst>
          </p:cNvPr>
          <p:cNvSpPr/>
          <p:nvPr/>
        </p:nvSpPr>
        <p:spPr>
          <a:xfrm>
            <a:off x="7183120" y="3212584"/>
            <a:ext cx="4169048" cy="648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ysClr val="windowText" lastClr="000000"/>
                </a:solidFill>
              </a:rPr>
              <a:t>.............................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98EA32B3-ED85-4809-BC89-0660DCC3521E}"/>
              </a:ext>
            </a:extLst>
          </p:cNvPr>
          <p:cNvSpPr/>
          <p:nvPr/>
        </p:nvSpPr>
        <p:spPr>
          <a:xfrm>
            <a:off x="7183120" y="4041418"/>
            <a:ext cx="416904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ysClr val="windowText" lastClr="000000"/>
                </a:solidFill>
              </a:rPr>
              <a:t>.............................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D2CB236-6048-45FC-8AAB-C9A3DE1B28EE}"/>
              </a:ext>
            </a:extLst>
          </p:cNvPr>
          <p:cNvSpPr/>
          <p:nvPr/>
        </p:nvSpPr>
        <p:spPr>
          <a:xfrm>
            <a:off x="7437120" y="4798100"/>
            <a:ext cx="383777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ysClr val="windowText" lastClr="000000"/>
                </a:solidFill>
              </a:rPr>
              <a:t>............................</a:t>
            </a:r>
          </a:p>
        </p:txBody>
      </p:sp>
      <p:sp>
        <p:nvSpPr>
          <p:cNvPr id="9" name="عنصر نائب للمحتوى 2">
            <a:extLst>
              <a:ext uri="{FF2B5EF4-FFF2-40B4-BE49-F238E27FC236}">
                <a16:creationId xmlns:a16="http://schemas.microsoft.com/office/drawing/2014/main" id="{02BDD5F3-ADF2-4440-AE92-8D774EF2B702}"/>
              </a:ext>
            </a:extLst>
          </p:cNvPr>
          <p:cNvSpPr txBox="1">
            <a:spLocks/>
          </p:cNvSpPr>
          <p:nvPr/>
        </p:nvSpPr>
        <p:spPr>
          <a:xfrm>
            <a:off x="965592" y="197768"/>
            <a:ext cx="2255128" cy="132432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ar-SA" sz="4400" dirty="0"/>
              <a:t>مهارة الوصف </a:t>
            </a:r>
          </a:p>
        </p:txBody>
      </p:sp>
    </p:spTree>
    <p:extLst>
      <p:ext uri="{BB962C8B-B14F-4D97-AF65-F5344CB8AC3E}">
        <p14:creationId xmlns:p14="http://schemas.microsoft.com/office/powerpoint/2010/main" val="173025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3">
            <a:extLst>
              <a:ext uri="{FF2B5EF4-FFF2-40B4-BE49-F238E27FC236}">
                <a16:creationId xmlns:a16="http://schemas.microsoft.com/office/drawing/2014/main" id="{8FD91421-C90E-4D62-8AC9-0AF6704C79B6}"/>
              </a:ext>
            </a:extLst>
          </p:cNvPr>
          <p:cNvSpPr txBox="1">
            <a:spLocks/>
          </p:cNvSpPr>
          <p:nvPr/>
        </p:nvSpPr>
        <p:spPr>
          <a:xfrm>
            <a:off x="209104" y="137840"/>
            <a:ext cx="11759376" cy="23615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4400" dirty="0"/>
              <a:t>تختص الحلقات الأمامية من جسم دودة الأرض بالإحساس بالبيئة </a:t>
            </a:r>
          </a:p>
          <a:p>
            <a:r>
              <a:rPr lang="ar-SA" sz="4400" dirty="0"/>
              <a:t>يتكون الدماغ والحبال العصبية من عقد عصبية تمكن الدودة من الإحساس بالضوء والاهتزازات </a:t>
            </a:r>
          </a:p>
        </p:txBody>
      </p:sp>
      <p:pic>
        <p:nvPicPr>
          <p:cNvPr id="3" name="عنصر نائب للمحتوى 4" descr="earthworm-anatomy الجهاز العصبي في دودة الأرض.png">
            <a:extLst>
              <a:ext uri="{FF2B5EF4-FFF2-40B4-BE49-F238E27FC236}">
                <a16:creationId xmlns:a16="http://schemas.microsoft.com/office/drawing/2014/main" id="{2F11EA80-D90B-44D8-A321-9E26E011E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64" y="2722880"/>
            <a:ext cx="11759376" cy="3997279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60698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3">
            <a:extLst>
              <a:ext uri="{FF2B5EF4-FFF2-40B4-BE49-F238E27FC236}">
                <a16:creationId xmlns:a16="http://schemas.microsoft.com/office/drawing/2014/main" id="{0963D8A8-9538-48D3-8261-047C63DF0BEB}"/>
              </a:ext>
            </a:extLst>
          </p:cNvPr>
          <p:cNvSpPr txBox="1">
            <a:spLocks/>
          </p:cNvSpPr>
          <p:nvPr/>
        </p:nvSpPr>
        <p:spPr>
          <a:xfrm>
            <a:off x="6096000" y="1633208"/>
            <a:ext cx="5892588" cy="464347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ar-SA" sz="4400" dirty="0"/>
              <a:t>هناك نوعان من العضلات للديدان الحلقية والتي تترب كأنسجة  تحت الجليد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ar-SA" sz="4400" dirty="0"/>
              <a:t>1ـ عضلات دائرية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ar-SA" sz="4400" dirty="0"/>
              <a:t> 2ـ عضلات طولية</a:t>
            </a:r>
            <a:r>
              <a:rPr lang="ar-SA" sz="4000" dirty="0"/>
              <a:t> </a:t>
            </a:r>
          </a:p>
          <a:p>
            <a:pPr algn="ctr"/>
            <a:endParaRPr lang="ar-SA" sz="4000" dirty="0"/>
          </a:p>
          <a:p>
            <a:pPr algn="ctr"/>
            <a:endParaRPr lang="ar-SA" sz="4000" dirty="0"/>
          </a:p>
        </p:txBody>
      </p:sp>
      <p:sp>
        <p:nvSpPr>
          <p:cNvPr id="3" name="عنوان 1">
            <a:extLst>
              <a:ext uri="{FF2B5EF4-FFF2-40B4-BE49-F238E27FC236}">
                <a16:creationId xmlns:a16="http://schemas.microsoft.com/office/drawing/2014/main" id="{D0FE478D-9A71-4013-A7DF-7986F20C7F16}"/>
              </a:ext>
            </a:extLst>
          </p:cNvPr>
          <p:cNvSpPr txBox="1">
            <a:spLocks/>
          </p:cNvSpPr>
          <p:nvPr/>
        </p:nvSpPr>
        <p:spPr>
          <a:xfrm>
            <a:off x="3241040" y="188640"/>
            <a:ext cx="8788400" cy="1240088"/>
          </a:xfrm>
          <a:prstGeom prst="rect">
            <a:avLst/>
          </a:prstGeom>
          <a:solidFill>
            <a:srgbClr val="28F841"/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b="1"/>
              <a:t>انظري للرسم الذي امامكـِ ثم حددي نوعي العضلات في الديدان الحلقية </a:t>
            </a:r>
            <a:endParaRPr lang="ar-SA" b="1" dirty="0"/>
          </a:p>
        </p:txBody>
      </p:sp>
      <p:sp>
        <p:nvSpPr>
          <p:cNvPr id="5" name="عنصر نائب للمحتوى 3">
            <a:extLst>
              <a:ext uri="{FF2B5EF4-FFF2-40B4-BE49-F238E27FC236}">
                <a16:creationId xmlns:a16="http://schemas.microsoft.com/office/drawing/2014/main" id="{ABB98E75-6BFB-433C-AAF3-DB48EDB5D5C7}"/>
              </a:ext>
            </a:extLst>
          </p:cNvPr>
          <p:cNvSpPr txBox="1">
            <a:spLocks/>
          </p:cNvSpPr>
          <p:nvPr/>
        </p:nvSpPr>
        <p:spPr>
          <a:xfrm>
            <a:off x="7172960" y="3558899"/>
            <a:ext cx="2981970" cy="792088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ar-SA" sz="3600" dirty="0"/>
              <a:t>....................</a:t>
            </a:r>
          </a:p>
        </p:txBody>
      </p:sp>
      <p:sp>
        <p:nvSpPr>
          <p:cNvPr id="6" name="عنصر نائب للمحتوى 3">
            <a:extLst>
              <a:ext uri="{FF2B5EF4-FFF2-40B4-BE49-F238E27FC236}">
                <a16:creationId xmlns:a16="http://schemas.microsoft.com/office/drawing/2014/main" id="{332A4AD3-6E56-4B03-BF45-9E7773CF933E}"/>
              </a:ext>
            </a:extLst>
          </p:cNvPr>
          <p:cNvSpPr txBox="1">
            <a:spLocks/>
          </p:cNvSpPr>
          <p:nvPr/>
        </p:nvSpPr>
        <p:spPr>
          <a:xfrm>
            <a:off x="7213600" y="4350987"/>
            <a:ext cx="2927957" cy="792088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ar-SA" sz="3600" dirty="0"/>
              <a:t>....................</a:t>
            </a:r>
          </a:p>
        </p:txBody>
      </p:sp>
      <p:sp>
        <p:nvSpPr>
          <p:cNvPr id="7" name="عنوان 1">
            <a:extLst>
              <a:ext uri="{FF2B5EF4-FFF2-40B4-BE49-F238E27FC236}">
                <a16:creationId xmlns:a16="http://schemas.microsoft.com/office/drawing/2014/main" id="{9D9AFC90-876C-422B-9DB9-484C9578A1ED}"/>
              </a:ext>
            </a:extLst>
          </p:cNvPr>
          <p:cNvSpPr txBox="1">
            <a:spLocks/>
          </p:cNvSpPr>
          <p:nvPr/>
        </p:nvSpPr>
        <p:spPr>
          <a:xfrm>
            <a:off x="741680" y="188640"/>
            <a:ext cx="2164080" cy="1240088"/>
          </a:xfrm>
          <a:prstGeom prst="rect">
            <a:avLst/>
          </a:prstGeom>
          <a:solidFill>
            <a:srgbClr val="28F841"/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b="1" dirty="0"/>
              <a:t>قراءة الصور 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E0D954EF-6345-4A14-BBE4-7BA22F922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12" y="1511780"/>
            <a:ext cx="5698595" cy="515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9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706FB67-1725-4395-A7FB-F760B7ECBFD4}"/>
              </a:ext>
            </a:extLst>
          </p:cNvPr>
          <p:cNvSpPr txBox="1">
            <a:spLocks/>
          </p:cNvSpPr>
          <p:nvPr/>
        </p:nvSpPr>
        <p:spPr>
          <a:xfrm>
            <a:off x="3343880" y="188640"/>
            <a:ext cx="8572560" cy="124008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dirty="0"/>
              <a:t>اقرئي في كتابك المقر عن الحركة في الديدان الحلقية ثم أكملي المخطط السهمي التالي  </a:t>
            </a:r>
          </a:p>
        </p:txBody>
      </p:sp>
      <p:sp>
        <p:nvSpPr>
          <p:cNvPr id="3" name="عنصر نائب للمحتوى 3">
            <a:extLst>
              <a:ext uri="{FF2B5EF4-FFF2-40B4-BE49-F238E27FC236}">
                <a16:creationId xmlns:a16="http://schemas.microsoft.com/office/drawing/2014/main" id="{5A519838-4E62-4321-BE0A-3BD6C940137F}"/>
              </a:ext>
            </a:extLst>
          </p:cNvPr>
          <p:cNvSpPr txBox="1">
            <a:spLocks/>
          </p:cNvSpPr>
          <p:nvPr/>
        </p:nvSpPr>
        <p:spPr>
          <a:xfrm>
            <a:off x="7691120" y="2852936"/>
            <a:ext cx="4288824" cy="172819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ar-SA" sz="3600" dirty="0"/>
              <a:t>تنضغط الحلقة وتدفع السائل الذي في التجويف الجسمي بعيدا عن الحلقة 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D36382B-ECC3-4FF7-8FAF-7E51528B08FC}"/>
              </a:ext>
            </a:extLst>
          </p:cNvPr>
          <p:cNvSpPr txBox="1">
            <a:spLocks/>
          </p:cNvSpPr>
          <p:nvPr/>
        </p:nvSpPr>
        <p:spPr>
          <a:xfrm>
            <a:off x="7691120" y="1720838"/>
            <a:ext cx="4288824" cy="7116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ar-SA" sz="3600" dirty="0"/>
              <a:t>تنقبض العضلات الدائرية  </a:t>
            </a:r>
          </a:p>
        </p:txBody>
      </p:sp>
      <p:sp>
        <p:nvSpPr>
          <p:cNvPr id="5" name="عنصر نائب للمحتوى 3">
            <a:extLst>
              <a:ext uri="{FF2B5EF4-FFF2-40B4-BE49-F238E27FC236}">
                <a16:creationId xmlns:a16="http://schemas.microsoft.com/office/drawing/2014/main" id="{3BBF3E5A-D52E-4AD0-93D5-6F482E23F667}"/>
              </a:ext>
            </a:extLst>
          </p:cNvPr>
          <p:cNvSpPr txBox="1">
            <a:spLocks/>
          </p:cNvSpPr>
          <p:nvPr/>
        </p:nvSpPr>
        <p:spPr>
          <a:xfrm>
            <a:off x="7678806" y="5013176"/>
            <a:ext cx="4288824" cy="129614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ar-SA" sz="3600" dirty="0"/>
              <a:t>تصبح الحلقة بذلك أطول و أقل سمكا</a:t>
            </a:r>
          </a:p>
        </p:txBody>
      </p:sp>
      <p:sp>
        <p:nvSpPr>
          <p:cNvPr id="6" name="سهم: لأسفل 5">
            <a:extLst>
              <a:ext uri="{FF2B5EF4-FFF2-40B4-BE49-F238E27FC236}">
                <a16:creationId xmlns:a16="http://schemas.microsoft.com/office/drawing/2014/main" id="{677B6A44-9726-4C3B-9DAE-A95EB259DAAB}"/>
              </a:ext>
            </a:extLst>
          </p:cNvPr>
          <p:cNvSpPr/>
          <p:nvPr/>
        </p:nvSpPr>
        <p:spPr>
          <a:xfrm>
            <a:off x="9635336" y="2492896"/>
            <a:ext cx="604206" cy="39943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سهم: لأسفل 6">
            <a:extLst>
              <a:ext uri="{FF2B5EF4-FFF2-40B4-BE49-F238E27FC236}">
                <a16:creationId xmlns:a16="http://schemas.microsoft.com/office/drawing/2014/main" id="{5CE41D5A-7A37-45B0-9601-E7E3DC59E41E}"/>
              </a:ext>
            </a:extLst>
          </p:cNvPr>
          <p:cNvSpPr/>
          <p:nvPr/>
        </p:nvSpPr>
        <p:spPr>
          <a:xfrm>
            <a:off x="9635336" y="4613738"/>
            <a:ext cx="604206" cy="39943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عنصر نائب للمحتوى 3">
            <a:extLst>
              <a:ext uri="{FF2B5EF4-FFF2-40B4-BE49-F238E27FC236}">
                <a16:creationId xmlns:a16="http://schemas.microsoft.com/office/drawing/2014/main" id="{FB1B13CC-E45C-4B19-9727-5AECC1F08279}"/>
              </a:ext>
            </a:extLst>
          </p:cNvPr>
          <p:cNvSpPr txBox="1">
            <a:spLocks/>
          </p:cNvSpPr>
          <p:nvPr/>
        </p:nvSpPr>
        <p:spPr>
          <a:xfrm>
            <a:off x="7691120" y="2852936"/>
            <a:ext cx="4288824" cy="172819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ar-SA" sz="3600" dirty="0"/>
              <a:t>..........................................................................................</a:t>
            </a:r>
          </a:p>
        </p:txBody>
      </p:sp>
      <p:sp>
        <p:nvSpPr>
          <p:cNvPr id="9" name="عنصر نائب للمحتوى 3">
            <a:extLst>
              <a:ext uri="{FF2B5EF4-FFF2-40B4-BE49-F238E27FC236}">
                <a16:creationId xmlns:a16="http://schemas.microsoft.com/office/drawing/2014/main" id="{39A71C47-9487-4E34-A7F2-6FA6AFB0FBB3}"/>
              </a:ext>
            </a:extLst>
          </p:cNvPr>
          <p:cNvSpPr txBox="1">
            <a:spLocks/>
          </p:cNvSpPr>
          <p:nvPr/>
        </p:nvSpPr>
        <p:spPr>
          <a:xfrm>
            <a:off x="7678806" y="5013176"/>
            <a:ext cx="4288824" cy="129614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ar-SA" sz="3600" dirty="0"/>
              <a:t>..........................................................</a:t>
            </a:r>
          </a:p>
        </p:txBody>
      </p:sp>
      <p:sp>
        <p:nvSpPr>
          <p:cNvPr id="10" name="عنصر نائب للمحتوى 3">
            <a:extLst>
              <a:ext uri="{FF2B5EF4-FFF2-40B4-BE49-F238E27FC236}">
                <a16:creationId xmlns:a16="http://schemas.microsoft.com/office/drawing/2014/main" id="{EA97DD2C-F329-4BFF-8C7C-B5D03D39B1B3}"/>
              </a:ext>
            </a:extLst>
          </p:cNvPr>
          <p:cNvSpPr txBox="1">
            <a:spLocks/>
          </p:cNvSpPr>
          <p:nvPr/>
        </p:nvSpPr>
        <p:spPr>
          <a:xfrm>
            <a:off x="3264432" y="2852936"/>
            <a:ext cx="4288824" cy="172819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ar-SA" sz="3600" dirty="0"/>
              <a:t>تصبح الحلقة أقصر وأكثر سمكا وتدفع السائل الذي في التجويف</a:t>
            </a:r>
          </a:p>
        </p:txBody>
      </p:sp>
      <p:sp>
        <p:nvSpPr>
          <p:cNvPr id="11" name="عنصر نائب للمحتوى 3">
            <a:extLst>
              <a:ext uri="{FF2B5EF4-FFF2-40B4-BE49-F238E27FC236}">
                <a16:creationId xmlns:a16="http://schemas.microsoft.com/office/drawing/2014/main" id="{9BA039D8-4C7D-4C7D-8F72-156B39393AB6}"/>
              </a:ext>
            </a:extLst>
          </p:cNvPr>
          <p:cNvSpPr txBox="1">
            <a:spLocks/>
          </p:cNvSpPr>
          <p:nvPr/>
        </p:nvSpPr>
        <p:spPr>
          <a:xfrm>
            <a:off x="3264432" y="1720838"/>
            <a:ext cx="4288824" cy="7116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ar-SA" sz="3600" dirty="0"/>
              <a:t>تنقبض العضلات الطولية   </a:t>
            </a:r>
          </a:p>
        </p:txBody>
      </p:sp>
      <p:sp>
        <p:nvSpPr>
          <p:cNvPr id="12" name="عنصر نائب للمحتوى 3">
            <a:extLst>
              <a:ext uri="{FF2B5EF4-FFF2-40B4-BE49-F238E27FC236}">
                <a16:creationId xmlns:a16="http://schemas.microsoft.com/office/drawing/2014/main" id="{743EDB79-DB9C-4C75-A001-6B34CA2FA168}"/>
              </a:ext>
            </a:extLst>
          </p:cNvPr>
          <p:cNvSpPr txBox="1">
            <a:spLocks/>
          </p:cNvSpPr>
          <p:nvPr/>
        </p:nvSpPr>
        <p:spPr>
          <a:xfrm>
            <a:off x="3252118" y="5013176"/>
            <a:ext cx="4288824" cy="129614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ar-SA" sz="3600" dirty="0"/>
              <a:t>وتندفع بجسمها إلى الأمام للتحرك</a:t>
            </a:r>
          </a:p>
        </p:txBody>
      </p:sp>
      <p:sp>
        <p:nvSpPr>
          <p:cNvPr id="13" name="سهم: لأسفل 12">
            <a:extLst>
              <a:ext uri="{FF2B5EF4-FFF2-40B4-BE49-F238E27FC236}">
                <a16:creationId xmlns:a16="http://schemas.microsoft.com/office/drawing/2014/main" id="{54621732-176B-4758-85AD-D324576D722E}"/>
              </a:ext>
            </a:extLst>
          </p:cNvPr>
          <p:cNvSpPr/>
          <p:nvPr/>
        </p:nvSpPr>
        <p:spPr>
          <a:xfrm>
            <a:off x="5208648" y="2492896"/>
            <a:ext cx="604206" cy="39943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سهم: لأسفل 13">
            <a:extLst>
              <a:ext uri="{FF2B5EF4-FFF2-40B4-BE49-F238E27FC236}">
                <a16:creationId xmlns:a16="http://schemas.microsoft.com/office/drawing/2014/main" id="{3B2F380A-83AB-46CB-92E9-2CE52E8F8591}"/>
              </a:ext>
            </a:extLst>
          </p:cNvPr>
          <p:cNvSpPr/>
          <p:nvPr/>
        </p:nvSpPr>
        <p:spPr>
          <a:xfrm>
            <a:off x="5208648" y="4613738"/>
            <a:ext cx="604206" cy="39943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عنصر نائب للمحتوى 3">
            <a:extLst>
              <a:ext uri="{FF2B5EF4-FFF2-40B4-BE49-F238E27FC236}">
                <a16:creationId xmlns:a16="http://schemas.microsoft.com/office/drawing/2014/main" id="{CEA1BE95-F4CE-4F31-AA85-AC0AF728CC27}"/>
              </a:ext>
            </a:extLst>
          </p:cNvPr>
          <p:cNvSpPr txBox="1">
            <a:spLocks/>
          </p:cNvSpPr>
          <p:nvPr/>
        </p:nvSpPr>
        <p:spPr>
          <a:xfrm>
            <a:off x="3258280" y="2852936"/>
            <a:ext cx="4288824" cy="172819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ar-SA" sz="3600" dirty="0"/>
              <a:t>..........................................................................................</a:t>
            </a:r>
          </a:p>
        </p:txBody>
      </p:sp>
      <p:sp>
        <p:nvSpPr>
          <p:cNvPr id="16" name="عنصر نائب للمحتوى 3">
            <a:extLst>
              <a:ext uri="{FF2B5EF4-FFF2-40B4-BE49-F238E27FC236}">
                <a16:creationId xmlns:a16="http://schemas.microsoft.com/office/drawing/2014/main" id="{372A8651-4264-4E63-85B5-16C66097E07E}"/>
              </a:ext>
            </a:extLst>
          </p:cNvPr>
          <p:cNvSpPr txBox="1">
            <a:spLocks/>
          </p:cNvSpPr>
          <p:nvPr/>
        </p:nvSpPr>
        <p:spPr>
          <a:xfrm>
            <a:off x="3226624" y="5013176"/>
            <a:ext cx="4288824" cy="129614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ar-SA" sz="3600" dirty="0"/>
              <a:t>..........................................................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78CFD601-71F9-460C-9FD7-953FBEA69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13" y="188640"/>
            <a:ext cx="2923156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37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9B4E185-E665-4DDA-B2C2-BD530998397D}"/>
              </a:ext>
            </a:extLst>
          </p:cNvPr>
          <p:cNvSpPr txBox="1">
            <a:spLocks/>
          </p:cNvSpPr>
          <p:nvPr/>
        </p:nvSpPr>
        <p:spPr>
          <a:xfrm>
            <a:off x="285720" y="137840"/>
            <a:ext cx="11672600" cy="864096"/>
          </a:xfrm>
          <a:prstGeom prst="rect">
            <a:avLst/>
          </a:prstGeom>
          <a:solidFill>
            <a:srgbClr val="28F841"/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b="1" dirty="0"/>
              <a:t>اختاري الإجابة الصحيحة في ما يلي  </a:t>
            </a:r>
          </a:p>
        </p:txBody>
      </p:sp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13F20B9C-4687-4904-B590-5FBCD3F3BF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417564"/>
              </p:ext>
            </p:extLst>
          </p:nvPr>
        </p:nvGraphicFramePr>
        <p:xfrm>
          <a:off x="385936" y="1340768"/>
          <a:ext cx="11672602" cy="31394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609728">
                  <a:extLst>
                    <a:ext uri="{9D8B030D-6E8A-4147-A177-3AD203B41FA5}">
                      <a16:colId xmlns:a16="http://schemas.microsoft.com/office/drawing/2014/main" val="2321848092"/>
                    </a:ext>
                  </a:extLst>
                </a:gridCol>
                <a:gridCol w="2135232">
                  <a:extLst>
                    <a:ext uri="{9D8B030D-6E8A-4147-A177-3AD203B41FA5}">
                      <a16:colId xmlns:a16="http://schemas.microsoft.com/office/drawing/2014/main" val="2696250513"/>
                    </a:ext>
                  </a:extLst>
                </a:gridCol>
                <a:gridCol w="2135232">
                  <a:extLst>
                    <a:ext uri="{9D8B030D-6E8A-4147-A177-3AD203B41FA5}">
                      <a16:colId xmlns:a16="http://schemas.microsoft.com/office/drawing/2014/main" val="3207004234"/>
                    </a:ext>
                  </a:extLst>
                </a:gridCol>
                <a:gridCol w="2135232">
                  <a:extLst>
                    <a:ext uri="{9D8B030D-6E8A-4147-A177-3AD203B41FA5}">
                      <a16:colId xmlns:a16="http://schemas.microsoft.com/office/drawing/2014/main" val="631569536"/>
                    </a:ext>
                  </a:extLst>
                </a:gridCol>
                <a:gridCol w="2657178">
                  <a:extLst>
                    <a:ext uri="{9D8B030D-6E8A-4147-A177-3AD203B41FA5}">
                      <a16:colId xmlns:a16="http://schemas.microsoft.com/office/drawing/2014/main" val="18717583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للعديد من الديدان الحلقية هلب يساعدها على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الإمساك بفرائسها التي تتغذى عليها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الدفاع عن النفس عند مهاجمة الأعداء لها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تثبيتها في جسم العائل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تثبيت الدودة في الأرض ومساعدتها على الحركة </a:t>
                      </a:r>
                    </a:p>
                    <a:p>
                      <a:pPr algn="ctr" rtl="1"/>
                      <a:endParaRPr lang="ar-SA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71793"/>
                  </a:ext>
                </a:extLst>
              </a:tr>
            </a:tbl>
          </a:graphicData>
        </a:graphic>
      </p:graphicFrame>
      <p:sp>
        <p:nvSpPr>
          <p:cNvPr id="4" name="مستطيل 3">
            <a:extLst>
              <a:ext uri="{FF2B5EF4-FFF2-40B4-BE49-F238E27FC236}">
                <a16:creationId xmlns:a16="http://schemas.microsoft.com/office/drawing/2014/main" id="{D28ABDBA-DF53-46BC-BDE6-885BE9719358}"/>
              </a:ext>
            </a:extLst>
          </p:cNvPr>
          <p:cNvSpPr/>
          <p:nvPr/>
        </p:nvSpPr>
        <p:spPr>
          <a:xfrm>
            <a:off x="538480" y="1412776"/>
            <a:ext cx="2249914" cy="26512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4671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CE8703A9-92BB-40D9-91FE-3A440D4A575D}"/>
              </a:ext>
            </a:extLst>
          </p:cNvPr>
          <p:cNvSpPr/>
          <p:nvPr/>
        </p:nvSpPr>
        <p:spPr>
          <a:xfrm>
            <a:off x="6262689" y="223520"/>
            <a:ext cx="5750560" cy="2692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ysClr val="windowText" lastClr="000000"/>
                </a:solidFill>
              </a:rPr>
              <a:t>وها هي أخيرا تجني ثمر جهدها وعملها الدؤوب وحرصها  على إجادة كل عملها متمثلة قول الرسول الكريم </a:t>
            </a:r>
          </a:p>
        </p:txBody>
      </p:sp>
      <p:pic>
        <p:nvPicPr>
          <p:cNvPr id="1028" name="Picture 4" descr="ÙØªÙØ¬Ø© Ø¨Ø­Ø« Ø§ÙØµÙØ± Ø¹Ù Ø§Ø°Ø§ Ø¹ÙÙ Ø§Ø­Ø¯ÙÙ Ø¹ÙÙØ§ ÙÙÙØªÙÙÙ">
            <a:extLst>
              <a:ext uri="{FF2B5EF4-FFF2-40B4-BE49-F238E27FC236}">
                <a16:creationId xmlns:a16="http://schemas.microsoft.com/office/drawing/2014/main" id="{DA9931EF-C2E6-45C6-B40B-6445ECB655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5" b="6296"/>
          <a:stretch/>
        </p:blipFill>
        <p:spPr bwMode="auto">
          <a:xfrm>
            <a:off x="6262689" y="3068320"/>
            <a:ext cx="5750560" cy="35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3227CD5-433C-45E6-A689-FD1FBFB61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45" y="180975"/>
            <a:ext cx="5667375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8970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849DD47-F7F6-4EE9-A879-BED5CA72C79F}"/>
              </a:ext>
            </a:extLst>
          </p:cNvPr>
          <p:cNvSpPr txBox="1">
            <a:spLocks/>
          </p:cNvSpPr>
          <p:nvPr/>
        </p:nvSpPr>
        <p:spPr>
          <a:xfrm>
            <a:off x="285720" y="137840"/>
            <a:ext cx="11672600" cy="766400"/>
          </a:xfrm>
          <a:prstGeom prst="rect">
            <a:avLst/>
          </a:prstGeom>
          <a:solidFill>
            <a:srgbClr val="BCE8FA"/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b="1" dirty="0"/>
              <a:t>قارني بين الديدان الحلقية والاسطوانية والمفلطحة </a:t>
            </a:r>
          </a:p>
        </p:txBody>
      </p:sp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E7D67252-EBA6-4D4A-A3CF-901E66BACB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222829"/>
              </p:ext>
            </p:extLst>
          </p:nvPr>
        </p:nvGraphicFramePr>
        <p:xfrm>
          <a:off x="3678320" y="1024466"/>
          <a:ext cx="8280000" cy="53340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933330881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1621683712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1536292830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828547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endParaRPr lang="ar-SA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الديدان الحلقية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الديدان الاسطوانية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الديدان المفلطحة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FC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973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التنفس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FCA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الانتشار البسيط عبر الجلد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الانتشار البسيط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الانتشار البسيط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041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الجهاز الدوري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دوري مغلق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لا يوجد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لا يوجد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354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الإخراج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 err="1">
                          <a:solidFill>
                            <a:schemeClr val="tx1"/>
                          </a:solidFill>
                        </a:rPr>
                        <a:t>النفريديا</a:t>
                      </a:r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الخلايا </a:t>
                      </a:r>
                      <a:r>
                        <a:rPr lang="ar-SA" sz="3200" dirty="0" err="1">
                          <a:solidFill>
                            <a:schemeClr val="tx1"/>
                          </a:solidFill>
                        </a:rPr>
                        <a:t>اللهبية</a:t>
                      </a:r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الخلايا </a:t>
                      </a:r>
                      <a:r>
                        <a:rPr lang="ar-SA" sz="3200" dirty="0" err="1">
                          <a:solidFill>
                            <a:schemeClr val="tx1"/>
                          </a:solidFill>
                        </a:rPr>
                        <a:t>اللهبية</a:t>
                      </a:r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7214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الجهاز الهضمي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FCA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قناة هضمية وغدد هضمية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قناة هضمية ذو فتحتين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قناة هضمية ذات فتحه واحدة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6027344"/>
                  </a:ext>
                </a:extLst>
              </a:tr>
            </a:tbl>
          </a:graphicData>
        </a:graphic>
      </p:graphicFrame>
      <p:sp>
        <p:nvSpPr>
          <p:cNvPr id="4" name="مستطيل 3">
            <a:extLst>
              <a:ext uri="{FF2B5EF4-FFF2-40B4-BE49-F238E27FC236}">
                <a16:creationId xmlns:a16="http://schemas.microsoft.com/office/drawing/2014/main" id="{A45B3512-0DC5-455A-9DCC-3676F3D09797}"/>
              </a:ext>
            </a:extLst>
          </p:cNvPr>
          <p:cNvSpPr/>
          <p:nvPr/>
        </p:nvSpPr>
        <p:spPr>
          <a:xfrm>
            <a:off x="8077200" y="2143760"/>
            <a:ext cx="1981200" cy="944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45649CFB-1B57-40E3-B775-64176B0DAF32}"/>
              </a:ext>
            </a:extLst>
          </p:cNvPr>
          <p:cNvSpPr/>
          <p:nvPr/>
        </p:nvSpPr>
        <p:spPr>
          <a:xfrm>
            <a:off x="5943600" y="2143760"/>
            <a:ext cx="1981200" cy="944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BCAD2F3A-B57A-40AF-86B0-97005F19DA33}"/>
              </a:ext>
            </a:extLst>
          </p:cNvPr>
          <p:cNvSpPr/>
          <p:nvPr/>
        </p:nvSpPr>
        <p:spPr>
          <a:xfrm>
            <a:off x="3759200" y="2153920"/>
            <a:ext cx="1981200" cy="944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D836EA8D-1C7F-431B-9897-EB02B38EFA90}"/>
              </a:ext>
            </a:extLst>
          </p:cNvPr>
          <p:cNvSpPr/>
          <p:nvPr/>
        </p:nvSpPr>
        <p:spPr>
          <a:xfrm>
            <a:off x="8102600" y="3208866"/>
            <a:ext cx="1981200" cy="944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B8FBD5D7-5079-487B-84D8-2EE506AD619F}"/>
              </a:ext>
            </a:extLst>
          </p:cNvPr>
          <p:cNvSpPr/>
          <p:nvPr/>
        </p:nvSpPr>
        <p:spPr>
          <a:xfrm>
            <a:off x="5913320" y="3212254"/>
            <a:ext cx="1981200" cy="944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4A6CFD5B-29CA-4241-B9A6-35ABB85FACD7}"/>
              </a:ext>
            </a:extLst>
          </p:cNvPr>
          <p:cNvSpPr/>
          <p:nvPr/>
        </p:nvSpPr>
        <p:spPr>
          <a:xfrm>
            <a:off x="3759200" y="3208866"/>
            <a:ext cx="1981200" cy="944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DB9A4BA0-A25E-4373-905A-E39F39F719D4}"/>
              </a:ext>
            </a:extLst>
          </p:cNvPr>
          <p:cNvSpPr/>
          <p:nvPr/>
        </p:nvSpPr>
        <p:spPr>
          <a:xfrm>
            <a:off x="8077200" y="4281593"/>
            <a:ext cx="1981200" cy="473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BF5BC605-A29A-4C2B-8D1B-43057C3C76B2}"/>
              </a:ext>
            </a:extLst>
          </p:cNvPr>
          <p:cNvSpPr/>
          <p:nvPr/>
        </p:nvSpPr>
        <p:spPr>
          <a:xfrm>
            <a:off x="5913320" y="4281593"/>
            <a:ext cx="1981200" cy="473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97C5565D-C1DA-478B-BCF5-A58969CF08AD}"/>
              </a:ext>
            </a:extLst>
          </p:cNvPr>
          <p:cNvSpPr/>
          <p:nvPr/>
        </p:nvSpPr>
        <p:spPr>
          <a:xfrm>
            <a:off x="3840780" y="4273972"/>
            <a:ext cx="1981200" cy="473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FEF37C29-3EBD-4C9A-BD33-87DF3B7FEEA8}"/>
              </a:ext>
            </a:extLst>
          </p:cNvPr>
          <p:cNvSpPr/>
          <p:nvPr/>
        </p:nvSpPr>
        <p:spPr>
          <a:xfrm>
            <a:off x="8077200" y="4856902"/>
            <a:ext cx="1981200" cy="1371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DBE7EE95-B535-47BD-9972-76ADCCEE22FA}"/>
              </a:ext>
            </a:extLst>
          </p:cNvPr>
          <p:cNvSpPr/>
          <p:nvPr/>
        </p:nvSpPr>
        <p:spPr>
          <a:xfrm>
            <a:off x="5913320" y="4856902"/>
            <a:ext cx="1981200" cy="1371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9F63193A-2EDF-40A2-975D-E1C3B751A23B}"/>
              </a:ext>
            </a:extLst>
          </p:cNvPr>
          <p:cNvSpPr/>
          <p:nvPr/>
        </p:nvSpPr>
        <p:spPr>
          <a:xfrm>
            <a:off x="3739280" y="4887593"/>
            <a:ext cx="1981200" cy="1371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122" name="Picture 2" descr="ØµÙØ±Ø© Ø°Ø§Øª ØµÙØ©">
            <a:extLst>
              <a:ext uri="{FF2B5EF4-FFF2-40B4-BE49-F238E27FC236}">
                <a16:creationId xmlns:a16="http://schemas.microsoft.com/office/drawing/2014/main" id="{06886F51-D385-48C6-B834-EA6B131E9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80" y="2973493"/>
            <a:ext cx="3222520" cy="161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ØµÙØ±Ø© Ø°Ø§Øª ØµÙØ©">
            <a:extLst>
              <a:ext uri="{FF2B5EF4-FFF2-40B4-BE49-F238E27FC236}">
                <a16:creationId xmlns:a16="http://schemas.microsoft.com/office/drawing/2014/main" id="{F2500A6D-8C26-45E5-AA8E-4DCA0059D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00" y="1024466"/>
            <a:ext cx="3052440" cy="184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ÙØªÙØ¬Ø© Ø¨Ø­Ø« Ø§ÙØµÙØ± Ø¹Ù Ø¯ÙØ¯Ø© ÙÙÙØ·Ø­Ø© ">
            <a:extLst>
              <a:ext uri="{FF2B5EF4-FFF2-40B4-BE49-F238E27FC236}">
                <a16:creationId xmlns:a16="http://schemas.microsoft.com/office/drawing/2014/main" id="{84433DFC-0A54-4F25-B8B1-6FDE7DED2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4770332"/>
            <a:ext cx="3222520" cy="177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75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F24711-066A-433F-AF51-EFAB13991671}"/>
              </a:ext>
            </a:extLst>
          </p:cNvPr>
          <p:cNvSpPr txBox="1">
            <a:spLocks/>
          </p:cNvSpPr>
          <p:nvPr/>
        </p:nvSpPr>
        <p:spPr>
          <a:xfrm>
            <a:off x="8020869" y="1270635"/>
            <a:ext cx="3825751" cy="371477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4000" b="1"/>
              <a:t>الجنس في معظم الديدان الحلقية منفصل </a:t>
            </a:r>
          </a:p>
          <a:p>
            <a:r>
              <a:rPr lang="ar-SA" sz="4000" b="1"/>
              <a:t>ديدان الأرض وديدان العلق خنثى </a:t>
            </a:r>
            <a:endParaRPr lang="ar-SA" sz="4000" b="1" dirty="0"/>
          </a:p>
        </p:txBody>
      </p:sp>
      <p:sp>
        <p:nvSpPr>
          <p:cNvPr id="4" name="عنصر نائب للنص 6">
            <a:extLst>
              <a:ext uri="{FF2B5EF4-FFF2-40B4-BE49-F238E27FC236}">
                <a16:creationId xmlns:a16="http://schemas.microsoft.com/office/drawing/2014/main" id="{E690FD54-430F-4D67-9FA5-B2E2F8286891}"/>
              </a:ext>
            </a:extLst>
          </p:cNvPr>
          <p:cNvSpPr txBox="1">
            <a:spLocks/>
          </p:cNvSpPr>
          <p:nvPr/>
        </p:nvSpPr>
        <p:spPr>
          <a:xfrm>
            <a:off x="8022456" y="312726"/>
            <a:ext cx="3825751" cy="77187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4800">
                <a:solidFill>
                  <a:srgbClr val="0070C0"/>
                </a:solidFill>
              </a:rPr>
              <a:t>التكاثر الجنسي </a:t>
            </a:r>
            <a:endParaRPr lang="ar-SA" sz="4800" dirty="0">
              <a:solidFill>
                <a:srgbClr val="0070C0"/>
              </a:solidFill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38A8145-B687-438D-AA63-6A02BC46A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1803"/>
            <a:ext cx="7358320" cy="641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31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5">
            <a:extLst>
              <a:ext uri="{FF2B5EF4-FFF2-40B4-BE49-F238E27FC236}">
                <a16:creationId xmlns:a16="http://schemas.microsoft.com/office/drawing/2014/main" id="{7CC5550D-A84E-4396-9850-9793BC4D7FB0}"/>
              </a:ext>
            </a:extLst>
          </p:cNvPr>
          <p:cNvSpPr txBox="1">
            <a:spLocks/>
          </p:cNvSpPr>
          <p:nvPr/>
        </p:nvSpPr>
        <p:spPr>
          <a:xfrm>
            <a:off x="179512" y="147112"/>
            <a:ext cx="11829608" cy="936104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ar-SA" sz="4000"/>
              <a:t>صفي بأسلوبك مراحل دورة الحياة في دودة الأرض</a:t>
            </a:r>
            <a:endParaRPr lang="ar-SA" sz="4000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24317E3-220C-4135-B3F7-02892E9FE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268760"/>
            <a:ext cx="11829608" cy="525658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1333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E072537-9282-496E-B97F-1A8EDF4F30DA}"/>
              </a:ext>
            </a:extLst>
          </p:cNvPr>
          <p:cNvSpPr txBox="1">
            <a:spLocks/>
          </p:cNvSpPr>
          <p:nvPr/>
        </p:nvSpPr>
        <p:spPr>
          <a:xfrm>
            <a:off x="285720" y="116632"/>
            <a:ext cx="11764040" cy="864096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</a:ln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b="1" dirty="0"/>
              <a:t>اقرئي في كتابكـِ المقرر ثم اختاري الوظيفة الصحيحة لكل مما يلي </a:t>
            </a:r>
          </a:p>
        </p:txBody>
      </p:sp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C37292F7-A0BD-4E5B-B07D-23A6FB68CA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049966"/>
              </p:ext>
            </p:extLst>
          </p:nvPr>
        </p:nvGraphicFramePr>
        <p:xfrm>
          <a:off x="89998" y="1143000"/>
          <a:ext cx="11959762" cy="45720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969278">
                  <a:extLst>
                    <a:ext uri="{9D8B030D-6E8A-4147-A177-3AD203B41FA5}">
                      <a16:colId xmlns:a16="http://schemas.microsoft.com/office/drawing/2014/main" val="2321848092"/>
                    </a:ext>
                  </a:extLst>
                </a:gridCol>
                <a:gridCol w="2497621">
                  <a:extLst>
                    <a:ext uri="{9D8B030D-6E8A-4147-A177-3AD203B41FA5}">
                      <a16:colId xmlns:a16="http://schemas.microsoft.com/office/drawing/2014/main" val="2696250513"/>
                    </a:ext>
                  </a:extLst>
                </a:gridCol>
                <a:gridCol w="2497621">
                  <a:extLst>
                    <a:ext uri="{9D8B030D-6E8A-4147-A177-3AD203B41FA5}">
                      <a16:colId xmlns:a16="http://schemas.microsoft.com/office/drawing/2014/main" val="3207004234"/>
                    </a:ext>
                  </a:extLst>
                </a:gridCol>
                <a:gridCol w="2497621">
                  <a:extLst>
                    <a:ext uri="{9D8B030D-6E8A-4147-A177-3AD203B41FA5}">
                      <a16:colId xmlns:a16="http://schemas.microsoft.com/office/drawing/2014/main" val="631569536"/>
                    </a:ext>
                  </a:extLst>
                </a:gridCol>
                <a:gridCol w="2497621">
                  <a:extLst>
                    <a:ext uri="{9D8B030D-6E8A-4147-A177-3AD203B41FA5}">
                      <a16:colId xmlns:a16="http://schemas.microsoft.com/office/drawing/2014/main" val="18717583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وظيفة السرج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ينتج الشرنقة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تفرز الحيوانات المنوية والبويضات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حماية صغار الدودة لحين الفقس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تساعد على التكاثر </a:t>
                      </a:r>
                      <a:r>
                        <a:rPr lang="ar-SA" sz="3600" dirty="0" err="1">
                          <a:solidFill>
                            <a:schemeClr val="tx1"/>
                          </a:solidFill>
                        </a:rPr>
                        <a:t>اللاجنسي</a:t>
                      </a:r>
                      <a:endParaRPr lang="ar-SA" sz="3600" dirty="0">
                        <a:solidFill>
                          <a:schemeClr val="tx1"/>
                        </a:solidFill>
                      </a:endParaRPr>
                    </a:p>
                    <a:p>
                      <a:pPr algn="ctr" rtl="1"/>
                      <a:endParaRPr lang="ar-SA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71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1" dirty="0">
                          <a:solidFill>
                            <a:schemeClr val="tx1"/>
                          </a:solidFill>
                        </a:rPr>
                        <a:t>وظيفة الشرنقة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تساعد على التكاثر </a:t>
                      </a:r>
                      <a:r>
                        <a:rPr lang="ar-SA" sz="3600" b="1" dirty="0" err="1">
                          <a:solidFill>
                            <a:schemeClr val="tx1"/>
                          </a:solidFill>
                        </a:rPr>
                        <a:t>اللاجنسي</a:t>
                      </a:r>
                      <a:endParaRPr lang="ar-SA" sz="3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حماية صغار الدودة لحين الفقس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يتم فيها تلقيح الحيوانات المنوية بالبويضات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تفرز الحيوانات المنوية والبويضات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6385969"/>
                  </a:ext>
                </a:extLst>
              </a:tr>
            </a:tbl>
          </a:graphicData>
        </a:graphic>
      </p:graphicFrame>
      <p:sp>
        <p:nvSpPr>
          <p:cNvPr id="4" name="مستطيل 3">
            <a:extLst>
              <a:ext uri="{FF2B5EF4-FFF2-40B4-BE49-F238E27FC236}">
                <a16:creationId xmlns:a16="http://schemas.microsoft.com/office/drawing/2014/main" id="{45B1CB2A-562D-463D-9507-02897315AD42}"/>
              </a:ext>
            </a:extLst>
          </p:cNvPr>
          <p:cNvSpPr/>
          <p:nvPr/>
        </p:nvSpPr>
        <p:spPr>
          <a:xfrm>
            <a:off x="7721600" y="1249680"/>
            <a:ext cx="2174672" cy="11703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0B78F524-ECC1-4D7C-AD6B-7A8D2F907113}"/>
              </a:ext>
            </a:extLst>
          </p:cNvPr>
          <p:cNvSpPr/>
          <p:nvPr/>
        </p:nvSpPr>
        <p:spPr>
          <a:xfrm>
            <a:off x="5232400" y="3528432"/>
            <a:ext cx="2131264" cy="18766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7291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عنصر نائب للمحتوى 2">
            <a:extLst>
              <a:ext uri="{FF2B5EF4-FFF2-40B4-BE49-F238E27FC236}">
                <a16:creationId xmlns:a16="http://schemas.microsoft.com/office/drawing/2014/main" id="{95F1D0F4-CF99-4948-BB68-7BB4972ABC6A}"/>
              </a:ext>
            </a:extLst>
          </p:cNvPr>
          <p:cNvSpPr txBox="1">
            <a:spLocks/>
          </p:cNvSpPr>
          <p:nvPr/>
        </p:nvSpPr>
        <p:spPr>
          <a:xfrm>
            <a:off x="640080" y="2074363"/>
            <a:ext cx="3738880" cy="3680121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صفي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طريقة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التكاثر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اللاجنسي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في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دودة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الأرض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algn="ctr" rtl="0">
              <a:spcBef>
                <a:spcPct val="0"/>
              </a:spcBef>
              <a:spcAft>
                <a:spcPts val="600"/>
              </a:spcAft>
              <a:buNone/>
            </a:pPr>
            <a:r>
              <a:rPr lang="ar-SA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س/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ماذا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نسمي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هذا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النوع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من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التكاثر</a:t>
            </a:r>
            <a:r>
              <a:rPr lang="ar-SA" sz="3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؟</a:t>
            </a:r>
            <a:endParaRPr lang="en-US" sz="36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140A172-4599-48C7-86AC-FFC8BE36F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440" y="1100127"/>
            <a:ext cx="7188199" cy="4654357"/>
          </a:xfrm>
          <a:prstGeom prst="rect">
            <a:avLst/>
          </a:prstGeom>
        </p:spPr>
      </p:pic>
      <p:sp>
        <p:nvSpPr>
          <p:cNvPr id="9" name="عنصر نائب للمحتوى 2">
            <a:extLst>
              <a:ext uri="{FF2B5EF4-FFF2-40B4-BE49-F238E27FC236}">
                <a16:creationId xmlns:a16="http://schemas.microsoft.com/office/drawing/2014/main" id="{612A6397-5DAE-41FD-A138-E4C301B2CC2C}"/>
              </a:ext>
            </a:extLst>
          </p:cNvPr>
          <p:cNvSpPr txBox="1">
            <a:spLocks/>
          </p:cNvSpPr>
          <p:nvPr/>
        </p:nvSpPr>
        <p:spPr>
          <a:xfrm>
            <a:off x="640080" y="2074362"/>
            <a:ext cx="3738880" cy="3680121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spcBef>
                <a:spcPct val="0"/>
              </a:spcBef>
              <a:spcAft>
                <a:spcPts val="600"/>
              </a:spcAft>
              <a:buNone/>
            </a:pPr>
            <a:r>
              <a:rPr lang="ar-SA" sz="48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التكاثر بالتجدد</a:t>
            </a:r>
            <a:endParaRPr lang="en-US" sz="48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3661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8a3aba6a910880c1ccaa51f86e51005f.jpg">
            <a:extLst>
              <a:ext uri="{FF2B5EF4-FFF2-40B4-BE49-F238E27FC236}">
                <a16:creationId xmlns:a16="http://schemas.microsoft.com/office/drawing/2014/main" id="{3C8EA16B-B638-4D7F-8B80-90E8D9D0E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6743" y="2641884"/>
            <a:ext cx="3429645" cy="3964441"/>
          </a:xfrm>
          <a:prstGeom prst="rect">
            <a:avLst/>
          </a:prstGeom>
        </p:spPr>
      </p:pic>
      <p:pic>
        <p:nvPicPr>
          <p:cNvPr id="5" name="صورة 4" descr="bristleworm.jpg">
            <a:extLst>
              <a:ext uri="{FF2B5EF4-FFF2-40B4-BE49-F238E27FC236}">
                <a16:creationId xmlns:a16="http://schemas.microsoft.com/office/drawing/2014/main" id="{5BCC7703-E0A6-40AE-A014-E32F395FF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495" y="2667385"/>
            <a:ext cx="3429645" cy="3938940"/>
          </a:xfrm>
          <a:prstGeom prst="rect">
            <a:avLst/>
          </a:prstGeom>
        </p:spPr>
      </p:pic>
      <p:pic>
        <p:nvPicPr>
          <p:cNvPr id="6" name="صورة 5" descr="ouoo_o11.jpg">
            <a:extLst>
              <a:ext uri="{FF2B5EF4-FFF2-40B4-BE49-F238E27FC236}">
                <a16:creationId xmlns:a16="http://schemas.microsoft.com/office/drawing/2014/main" id="{1150779E-3B3D-4A98-9B5F-3846796882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5619" y="2667385"/>
            <a:ext cx="3429645" cy="3938940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B70A374F-A87D-40EC-9D51-006387030753}"/>
              </a:ext>
            </a:extLst>
          </p:cNvPr>
          <p:cNvSpPr txBox="1"/>
          <p:nvPr/>
        </p:nvSpPr>
        <p:spPr>
          <a:xfrm>
            <a:off x="375611" y="190942"/>
            <a:ext cx="11440777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4800" dirty="0"/>
              <a:t>تنقسم شعبة الديدان الحلقية إلى ثلاث طوائف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D2E689E-A0A7-4F6F-89A4-9B1FD8548D3E}"/>
              </a:ext>
            </a:extLst>
          </p:cNvPr>
          <p:cNvSpPr txBox="1"/>
          <p:nvPr/>
        </p:nvSpPr>
        <p:spPr>
          <a:xfrm>
            <a:off x="8386743" y="1183912"/>
            <a:ext cx="3429645" cy="1296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0070C0"/>
                </a:solidFill>
              </a:rPr>
              <a:t>طائفة </a:t>
            </a:r>
            <a:r>
              <a:rPr lang="ar-SA" sz="4000" dirty="0" err="1">
                <a:solidFill>
                  <a:srgbClr val="0070C0"/>
                </a:solidFill>
              </a:rPr>
              <a:t>الهيرودينا</a:t>
            </a:r>
            <a:r>
              <a:rPr lang="ar-SA" sz="40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9E050CE-305B-452E-853A-262B4ADA6617}"/>
              </a:ext>
            </a:extLst>
          </p:cNvPr>
          <p:cNvSpPr txBox="1"/>
          <p:nvPr/>
        </p:nvSpPr>
        <p:spPr>
          <a:xfrm>
            <a:off x="4385619" y="1183912"/>
            <a:ext cx="3429645" cy="1296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0070C0"/>
                </a:solidFill>
              </a:rPr>
              <a:t>طائفة القليلة الأشواك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4D555C05-6309-4F27-908F-D833C5806853}"/>
              </a:ext>
            </a:extLst>
          </p:cNvPr>
          <p:cNvSpPr txBox="1"/>
          <p:nvPr/>
        </p:nvSpPr>
        <p:spPr>
          <a:xfrm>
            <a:off x="384495" y="1229981"/>
            <a:ext cx="3429645" cy="1296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0070C0"/>
                </a:solidFill>
              </a:rPr>
              <a:t>طائفة كثيرة الأشواك </a:t>
            </a:r>
          </a:p>
        </p:txBody>
      </p:sp>
    </p:spTree>
    <p:extLst>
      <p:ext uri="{BB962C8B-B14F-4D97-AF65-F5344CB8AC3E}">
        <p14:creationId xmlns:p14="http://schemas.microsoft.com/office/powerpoint/2010/main" val="14488346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ديدان الحلقية">
            <a:hlinkClick r:id="" action="ppaction://media"/>
            <a:extLst>
              <a:ext uri="{FF2B5EF4-FFF2-40B4-BE49-F238E27FC236}">
                <a16:creationId xmlns:a16="http://schemas.microsoft.com/office/drawing/2014/main" id="{08E8947B-5094-4EE8-987C-FCE650CD57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09" y="0"/>
            <a:ext cx="11618216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54E09496-FE08-4824-9CA1-5B71BC64453A}"/>
              </a:ext>
            </a:extLst>
          </p:cNvPr>
          <p:cNvSpPr/>
          <p:nvPr/>
        </p:nvSpPr>
        <p:spPr>
          <a:xfrm rot="5400000">
            <a:off x="8905752" y="3140353"/>
            <a:ext cx="60035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انقر هنا لمشاهدة الجهاز التنوع   في الديدان الحلقية </a:t>
            </a:r>
          </a:p>
        </p:txBody>
      </p:sp>
    </p:spTree>
    <p:extLst>
      <p:ext uri="{BB962C8B-B14F-4D97-AF65-F5344CB8AC3E}">
        <p14:creationId xmlns:p14="http://schemas.microsoft.com/office/powerpoint/2010/main" val="315969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 9">
            <a:extLst>
              <a:ext uri="{FF2B5EF4-FFF2-40B4-BE49-F238E27FC236}">
                <a16:creationId xmlns:a16="http://schemas.microsoft.com/office/drawing/2014/main" id="{57461473-816F-46EC-B086-D4070031FF6B}"/>
              </a:ext>
            </a:extLst>
          </p:cNvPr>
          <p:cNvSpPr/>
          <p:nvPr/>
        </p:nvSpPr>
        <p:spPr>
          <a:xfrm>
            <a:off x="6461760" y="511592"/>
            <a:ext cx="4896495" cy="50783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صنفي العبارات التالية إلى ثلاث عناوين رئيسة وهي </a:t>
            </a:r>
          </a:p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طائفة قليلة الأشواك </a:t>
            </a:r>
          </a:p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طائفة عديدة الاشواك </a:t>
            </a:r>
          </a:p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طائفة </a:t>
            </a:r>
            <a:r>
              <a:rPr lang="ar-SA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الهيرودينيا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D643B68F-74C6-45E6-871F-F83DC405E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" y="633512"/>
            <a:ext cx="4978400" cy="554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213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CD52942-8D2B-413D-9CD2-F32F2BE987E9}"/>
              </a:ext>
            </a:extLst>
          </p:cNvPr>
          <p:cNvSpPr/>
          <p:nvPr/>
        </p:nvSpPr>
        <p:spPr>
          <a:xfrm>
            <a:off x="8904704" y="241242"/>
            <a:ext cx="2840256" cy="180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قليلة الأشواك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7857D1D9-8638-4AD6-BB7A-F82794774DDB}"/>
              </a:ext>
            </a:extLst>
          </p:cNvPr>
          <p:cNvSpPr/>
          <p:nvPr/>
        </p:nvSpPr>
        <p:spPr>
          <a:xfrm>
            <a:off x="8904704" y="2294436"/>
            <a:ext cx="2840256" cy="180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عديدة الأشواك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FA1FE71D-FC5A-4CB5-A82E-371018D64197}"/>
              </a:ext>
            </a:extLst>
          </p:cNvPr>
          <p:cNvSpPr/>
          <p:nvPr/>
        </p:nvSpPr>
        <p:spPr>
          <a:xfrm>
            <a:off x="8904704" y="4296830"/>
            <a:ext cx="2840256" cy="180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 err="1">
                <a:solidFill>
                  <a:schemeClr val="tx1"/>
                </a:solidFill>
              </a:rPr>
              <a:t>الهيرودينيا</a:t>
            </a:r>
            <a:r>
              <a:rPr lang="ar-SA" sz="4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DC7041C0-AC06-47C4-8469-465F75FFED90}"/>
              </a:ext>
            </a:extLst>
          </p:cNvPr>
          <p:cNvSpPr/>
          <p:nvPr/>
        </p:nvSpPr>
        <p:spPr>
          <a:xfrm>
            <a:off x="4020355" y="260648"/>
            <a:ext cx="4151289" cy="180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مثال دودة الأرض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360516DC-E312-404C-AA72-CBBFE503B6B4}"/>
              </a:ext>
            </a:extLst>
          </p:cNvPr>
          <p:cNvSpPr/>
          <p:nvPr/>
        </p:nvSpPr>
        <p:spPr>
          <a:xfrm>
            <a:off x="4020355" y="2409178"/>
            <a:ext cx="4151289" cy="180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مثال الدودة الشوكية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079B5FA-05DD-4C86-A073-617F504A0CBE}"/>
              </a:ext>
            </a:extLst>
          </p:cNvPr>
          <p:cNvSpPr/>
          <p:nvPr/>
        </p:nvSpPr>
        <p:spPr>
          <a:xfrm>
            <a:off x="4020355" y="4434422"/>
            <a:ext cx="4151289" cy="180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مثال العلق الطبي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FE948C7D-B636-4CEA-B7B6-945FFC43E398}"/>
              </a:ext>
            </a:extLst>
          </p:cNvPr>
          <p:cNvSpPr/>
          <p:nvPr/>
        </p:nvSpPr>
        <p:spPr>
          <a:xfrm>
            <a:off x="341660" y="260648"/>
            <a:ext cx="2840256" cy="180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تعيش في اليابس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BE1F85A-FE6D-4E3A-AB6F-E102AE8B256C}"/>
              </a:ext>
            </a:extLst>
          </p:cNvPr>
          <p:cNvSpPr/>
          <p:nvPr/>
        </p:nvSpPr>
        <p:spPr>
          <a:xfrm>
            <a:off x="332572" y="2276872"/>
            <a:ext cx="2840256" cy="180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تعيش في مياه البحر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E8EB306-44CC-4DBA-A6D6-F31B3BDF7A4C}"/>
              </a:ext>
            </a:extLst>
          </p:cNvPr>
          <p:cNvSpPr/>
          <p:nvPr/>
        </p:nvSpPr>
        <p:spPr>
          <a:xfrm>
            <a:off x="332572" y="4315087"/>
            <a:ext cx="2840256" cy="180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تعيش في المياه العذبة</a:t>
            </a:r>
          </a:p>
        </p:txBody>
      </p:sp>
    </p:spTree>
    <p:extLst>
      <p:ext uri="{BB962C8B-B14F-4D97-AF65-F5344CB8AC3E}">
        <p14:creationId xmlns:p14="http://schemas.microsoft.com/office/powerpoint/2010/main" val="41092007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DC43204-AAC0-401F-9C5B-337F654F018D}"/>
              </a:ext>
            </a:extLst>
          </p:cNvPr>
          <p:cNvSpPr/>
          <p:nvPr/>
        </p:nvSpPr>
        <p:spPr>
          <a:xfrm>
            <a:off x="6576002" y="260648"/>
            <a:ext cx="5178936" cy="180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توجد أشواك قليلة في معظم حلقات الجسم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B060CE74-C2A7-475F-B37B-7E8A422EE8BB}"/>
              </a:ext>
            </a:extLst>
          </p:cNvPr>
          <p:cNvSpPr/>
          <p:nvPr/>
        </p:nvSpPr>
        <p:spPr>
          <a:xfrm>
            <a:off x="6576002" y="2300997"/>
            <a:ext cx="5178936" cy="180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أعضاء حس معقدة ولمعظم حلقات الجسم العديد من الاشواك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B92EEF4B-34B5-41C2-B1E0-D72F16157452}"/>
              </a:ext>
            </a:extLst>
          </p:cNvPr>
          <p:cNvSpPr/>
          <p:nvPr/>
        </p:nvSpPr>
        <p:spPr>
          <a:xfrm>
            <a:off x="6576002" y="4329152"/>
            <a:ext cx="5178936" cy="180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لا يحتوي جسمها على أشواك غالبا </a:t>
            </a:r>
            <a:r>
              <a:rPr lang="ar-SA" sz="4000" dirty="0" err="1">
                <a:solidFill>
                  <a:schemeClr val="tx1"/>
                </a:solidFill>
              </a:rPr>
              <a:t>وممصات</a:t>
            </a:r>
            <a:r>
              <a:rPr lang="ar-SA" sz="4000" dirty="0">
                <a:solidFill>
                  <a:schemeClr val="tx1"/>
                </a:solidFill>
              </a:rPr>
              <a:t> أمامية وخلفية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1656B34B-15BD-4341-AB2B-5A01EAF2D8B0}"/>
              </a:ext>
            </a:extLst>
          </p:cNvPr>
          <p:cNvSpPr/>
          <p:nvPr/>
        </p:nvSpPr>
        <p:spPr>
          <a:xfrm>
            <a:off x="467544" y="260648"/>
            <a:ext cx="5178936" cy="180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تهوية التربة لتنمو الجذور وتتغذى عليها العديد من </a:t>
            </a:r>
            <a:r>
              <a:rPr lang="ar-SA" sz="4400" dirty="0" err="1">
                <a:solidFill>
                  <a:schemeClr val="tx1"/>
                </a:solidFill>
              </a:rPr>
              <a:t>الحيونات</a:t>
            </a:r>
            <a:endParaRPr lang="ar-SA" sz="4400" dirty="0">
              <a:solidFill>
                <a:schemeClr val="tx1"/>
              </a:solidFill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BF938A59-BDE1-43C7-A715-BDA85CF68866}"/>
              </a:ext>
            </a:extLst>
          </p:cNvPr>
          <p:cNvSpPr/>
          <p:nvPr/>
        </p:nvSpPr>
        <p:spPr>
          <a:xfrm>
            <a:off x="431990" y="2300997"/>
            <a:ext cx="5178936" cy="180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تحويل باقي المواد العضوية في المحيطات إلى </a:t>
            </a:r>
            <a:r>
              <a:rPr lang="en-US" sz="3200" b="1" dirty="0">
                <a:solidFill>
                  <a:schemeClr val="tx1"/>
                </a:solidFill>
              </a:rPr>
              <a:t>co2 </a:t>
            </a:r>
            <a:r>
              <a:rPr lang="ar-SA" sz="3200" b="1" dirty="0">
                <a:solidFill>
                  <a:schemeClr val="tx1"/>
                </a:solidFill>
              </a:rPr>
              <a:t>الذي تستعمله العوالق للبناء الضوئي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8CAFA561-E89C-4DD4-992F-510F43EB4908}"/>
              </a:ext>
            </a:extLst>
          </p:cNvPr>
          <p:cNvSpPr/>
          <p:nvPr/>
        </p:nvSpPr>
        <p:spPr>
          <a:xfrm>
            <a:off x="431990" y="4341346"/>
            <a:ext cx="5178936" cy="180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تساعد على استمرار سريان الدم بعد العمليات الجراحية الدقيقة </a:t>
            </a:r>
          </a:p>
        </p:txBody>
      </p:sp>
    </p:spTree>
    <p:extLst>
      <p:ext uri="{BB962C8B-B14F-4D97-AF65-F5344CB8AC3E}">
        <p14:creationId xmlns:p14="http://schemas.microsoft.com/office/powerpoint/2010/main" val="3527149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9EE6A6FF-3DD2-4FB6-856E-0FB036FADD9C}"/>
              </a:ext>
            </a:extLst>
          </p:cNvPr>
          <p:cNvSpPr/>
          <p:nvPr/>
        </p:nvSpPr>
        <p:spPr>
          <a:xfrm>
            <a:off x="7609840" y="254000"/>
            <a:ext cx="4318000" cy="62687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ysClr val="windowText" lastClr="000000"/>
                </a:solidFill>
              </a:rPr>
              <a:t>فعندما نركز على ما نعمل ونتقنه فسوف تحقق اهدافنا ونصل إلى أعلى قمة النجاح </a:t>
            </a:r>
          </a:p>
          <a:p>
            <a:pPr algn="ctr"/>
            <a:r>
              <a:rPr lang="ar-SA" sz="4400" dirty="0">
                <a:solidFill>
                  <a:sysClr val="windowText" lastClr="000000"/>
                </a:solidFill>
              </a:rPr>
              <a:t>وسنكون فخر لوطننا  المعطاء الذي كان ومازال رمز للحضارة والرقي  </a:t>
            </a:r>
          </a:p>
        </p:txBody>
      </p:sp>
      <p:pic>
        <p:nvPicPr>
          <p:cNvPr id="1026" name="Picture 2" descr="ÙØªÙØ¬Ø© Ø¨Ø­Ø« Ø§ÙØµÙØ± Ø¹Ù Ø§ÙÙÙÙ Ø§ÙÙØ·ÙÙ ÙÙÙÙÙÙØ© Ø§ÙØ¹Ø±Ø¨ÙØ© Ø§ÙØ³Ø¹ÙØ¯ÙØ©">
            <a:extLst>
              <a:ext uri="{FF2B5EF4-FFF2-40B4-BE49-F238E27FC236}">
                <a16:creationId xmlns:a16="http://schemas.microsoft.com/office/drawing/2014/main" id="{BCA2AF5E-1B6C-495C-A58D-7484BF476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203199"/>
            <a:ext cx="7335520" cy="626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16481DDF-56E9-458B-AABB-24078B8B08DA}"/>
              </a:ext>
            </a:extLst>
          </p:cNvPr>
          <p:cNvSpPr/>
          <p:nvPr/>
        </p:nvSpPr>
        <p:spPr>
          <a:xfrm>
            <a:off x="3535681" y="1178560"/>
            <a:ext cx="3772852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ln>
                  <a:solidFill>
                    <a:srgbClr val="9EFCA9"/>
                  </a:solidFill>
                </a:ln>
              </a:rPr>
              <a:t>عهد مني يا وطني سأعمل وسأجعل اسمك يُكتب في ذاكرة التاريخ بماء من ذهب </a:t>
            </a:r>
          </a:p>
        </p:txBody>
      </p:sp>
    </p:spTree>
    <p:extLst>
      <p:ext uri="{BB962C8B-B14F-4D97-AF65-F5344CB8AC3E}">
        <p14:creationId xmlns:p14="http://schemas.microsoft.com/office/powerpoint/2010/main" val="38881094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D4F940C-5168-47FD-967E-41D83D5F7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92000" cy="2946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D0A5DB3-F3A3-4CB1-BF17-970A21572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26246"/>
            <a:ext cx="12192000" cy="1698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BB9FA86-9123-4AAC-A020-120722285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761297"/>
            <a:ext cx="12192001" cy="209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373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دودة العلق الطبية">
            <a:hlinkClick r:id="" action="ppaction://media"/>
            <a:extLst>
              <a:ext uri="{FF2B5EF4-FFF2-40B4-BE49-F238E27FC236}">
                <a16:creationId xmlns:a16="http://schemas.microsoft.com/office/drawing/2014/main" id="{79F55A1F-666D-4DEF-898C-6792D465A6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1484114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D65D763A-9BC2-466B-BDB7-22B114AA3EE4}"/>
              </a:ext>
            </a:extLst>
          </p:cNvPr>
          <p:cNvSpPr/>
          <p:nvPr/>
        </p:nvSpPr>
        <p:spPr>
          <a:xfrm rot="5400000">
            <a:off x="9087945" y="3075057"/>
            <a:ext cx="550022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انقر لمشاهدة الفوائد الطبية للعلق </a:t>
            </a:r>
          </a:p>
        </p:txBody>
      </p:sp>
    </p:spTree>
    <p:extLst>
      <p:ext uri="{BB962C8B-B14F-4D97-AF65-F5344CB8AC3E}">
        <p14:creationId xmlns:p14="http://schemas.microsoft.com/office/powerpoint/2010/main" val="289240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60031A33-DE5F-4B74-AF95-989940B090D3}"/>
              </a:ext>
            </a:extLst>
          </p:cNvPr>
          <p:cNvSpPr/>
          <p:nvPr/>
        </p:nvSpPr>
        <p:spPr>
          <a:xfrm>
            <a:off x="6177281" y="247015"/>
            <a:ext cx="5750560" cy="2526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ysClr val="windowText" lastClr="000000"/>
                </a:solidFill>
              </a:rPr>
              <a:t>لكنها افتقدت مساعدتها الصغيرة التي اسمتها (ظريفة)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420AA49-0177-44A8-93BC-35820181F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46" y="114935"/>
            <a:ext cx="5667375" cy="649605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CC32953D-59EE-4ECC-8852-A0BCA3AFD483}"/>
              </a:ext>
            </a:extLst>
          </p:cNvPr>
          <p:cNvSpPr/>
          <p:nvPr/>
        </p:nvSpPr>
        <p:spPr>
          <a:xfrm>
            <a:off x="6177281" y="2915920"/>
            <a:ext cx="5750560" cy="36950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ysClr val="windowText" lastClr="000000"/>
                </a:solidFill>
              </a:rPr>
              <a:t>(ظريفه) كائن حي صغير يساعد ولاء على تهوية تربة مزرعتها الصغيرة لتنمو نباتاتها بشكل جيد  </a:t>
            </a:r>
          </a:p>
        </p:txBody>
      </p:sp>
    </p:spTree>
    <p:extLst>
      <p:ext uri="{BB962C8B-B14F-4D97-AF65-F5344CB8AC3E}">
        <p14:creationId xmlns:p14="http://schemas.microsoft.com/office/powerpoint/2010/main" val="3357669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48E554AE-5D52-457D-AACF-185254CD4CD0}"/>
              </a:ext>
            </a:extLst>
          </p:cNvPr>
          <p:cNvSpPr/>
          <p:nvPr/>
        </p:nvSpPr>
        <p:spPr>
          <a:xfrm>
            <a:off x="9126555" y="242146"/>
            <a:ext cx="2873525" cy="6247864"/>
          </a:xfrm>
          <a:prstGeom prst="rect">
            <a:avLst/>
          </a:prstGeom>
          <a:solidFill>
            <a:srgbClr val="BCE8FA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لمعرفة الشعبة التي تنتمي لها (ظريفة) اجمعي الحروف في العبارة الرياضية التي ناتجها</a:t>
            </a:r>
          </a:p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120</a:t>
            </a:r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ملاحظة: قد تكون العبارة في صف أو عمود  </a:t>
            </a:r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</a:p>
        </p:txBody>
      </p:sp>
      <p:graphicFrame>
        <p:nvGraphicFramePr>
          <p:cNvPr id="32" name="جدول 31">
            <a:extLst>
              <a:ext uri="{FF2B5EF4-FFF2-40B4-BE49-F238E27FC236}">
                <a16:creationId xmlns:a16="http://schemas.microsoft.com/office/drawing/2014/main" id="{904878C0-56E4-4ABA-993C-F24BEE1C90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623369"/>
              </p:ext>
            </p:extLst>
          </p:nvPr>
        </p:nvGraphicFramePr>
        <p:xfrm>
          <a:off x="191920" y="223520"/>
          <a:ext cx="8820000" cy="62287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260000">
                  <a:extLst>
                    <a:ext uri="{9D8B030D-6E8A-4147-A177-3AD203B41FA5}">
                      <a16:colId xmlns:a16="http://schemas.microsoft.com/office/drawing/2014/main" val="1056754529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3187459846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949603544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507053551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490275340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3079782504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3336356015"/>
                    </a:ext>
                  </a:extLst>
                </a:gridCol>
              </a:tblGrid>
              <a:tr h="1105906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الـ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×</a:t>
                      </a:r>
                    </a:p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ثدي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FCA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77</a:t>
                      </a:r>
                    </a:p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الد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+</a:t>
                      </a:r>
                    </a:p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عص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36</a:t>
                      </a:r>
                    </a:p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فو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FCA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ري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ات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91696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+</a:t>
                      </a:r>
                    </a:p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رخ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FCA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مي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يد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80</a:t>
                      </a:r>
                    </a:p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در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FCA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×</a:t>
                      </a:r>
                    </a:p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رت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حش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×</a:t>
                      </a:r>
                    </a:p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هم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FC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105700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56</a:t>
                      </a:r>
                    </a:p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وي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+</a:t>
                      </a:r>
                    </a:p>
                    <a:p>
                      <a:pPr algn="ctr" rtl="1"/>
                      <a:r>
                        <a:rPr lang="ar-SA" sz="3600" b="1" dirty="0" err="1">
                          <a:solidFill>
                            <a:schemeClr val="tx1"/>
                          </a:solidFill>
                        </a:rPr>
                        <a:t>سا</a:t>
                      </a:r>
                      <a:endParaRPr lang="ar-SA" sz="3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ان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÷</a:t>
                      </a:r>
                    </a:p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من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54</a:t>
                      </a:r>
                    </a:p>
                    <a:p>
                      <a:pPr algn="ctr" rtl="1"/>
                      <a:r>
                        <a:rPr lang="ar-SA" sz="3600" b="1" dirty="0" err="1">
                          <a:solidFill>
                            <a:schemeClr val="tx1"/>
                          </a:solidFill>
                        </a:rPr>
                        <a:t>نا</a:t>
                      </a:r>
                      <a:endParaRPr lang="ar-SA" sz="3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+</a:t>
                      </a:r>
                    </a:p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را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FCA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كد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998209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×</a:t>
                      </a:r>
                    </a:p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ات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طي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FCA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×</a:t>
                      </a:r>
                    </a:p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الحل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دب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+</a:t>
                      </a:r>
                    </a:p>
                    <a:p>
                      <a:pPr algn="ctr" rtl="1"/>
                      <a:r>
                        <a:rPr lang="ar-SA" sz="3600" b="1" dirty="0" err="1">
                          <a:solidFill>
                            <a:schemeClr val="tx1"/>
                          </a:solidFill>
                        </a:rPr>
                        <a:t>مو</a:t>
                      </a:r>
                      <a:endParaRPr lang="ar-SA" sz="3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FCA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86</a:t>
                      </a:r>
                    </a:p>
                    <a:p>
                      <a:pPr algn="ctr" rtl="1"/>
                      <a:r>
                        <a:rPr lang="ar-SA" sz="3600" b="1" dirty="0" err="1">
                          <a:solidFill>
                            <a:schemeClr val="tx1"/>
                          </a:solidFill>
                        </a:rPr>
                        <a:t>صي</a:t>
                      </a:r>
                      <a:endParaRPr lang="ar-SA" sz="3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مر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757338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ع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FCA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×</a:t>
                      </a:r>
                    </a:p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ور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  <a:p>
                      <a:pPr algn="ctr" rtl="1"/>
                      <a:r>
                        <a:rPr lang="ar-SA" sz="3600" b="1" dirty="0" err="1">
                          <a:solidFill>
                            <a:schemeClr val="tx1"/>
                          </a:solidFill>
                        </a:rPr>
                        <a:t>قية</a:t>
                      </a:r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×</a:t>
                      </a:r>
                    </a:p>
                    <a:p>
                      <a:pPr algn="ctr" rtl="1"/>
                      <a:r>
                        <a:rPr lang="ar-SA" sz="3600" b="1" dirty="0" err="1">
                          <a:solidFill>
                            <a:schemeClr val="tx1"/>
                          </a:solidFill>
                        </a:rPr>
                        <a:t>مف</a:t>
                      </a:r>
                      <a:endParaRPr lang="ar-SA" sz="3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FCA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كح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+</a:t>
                      </a:r>
                    </a:p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بم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33</a:t>
                      </a:r>
                    </a:p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للت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FC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4060796"/>
                  </a:ext>
                </a:extLst>
              </a:tr>
            </a:tbl>
          </a:graphicData>
        </a:graphic>
      </p:graphicFrame>
      <p:graphicFrame>
        <p:nvGraphicFramePr>
          <p:cNvPr id="33" name="جدول 32">
            <a:extLst>
              <a:ext uri="{FF2B5EF4-FFF2-40B4-BE49-F238E27FC236}">
                <a16:creationId xmlns:a16="http://schemas.microsoft.com/office/drawing/2014/main" id="{EBB0DBC2-04C0-4DE8-9D44-C2B2D551D8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064812"/>
              </p:ext>
            </p:extLst>
          </p:nvPr>
        </p:nvGraphicFramePr>
        <p:xfrm>
          <a:off x="5232240" y="222323"/>
          <a:ext cx="1260000" cy="11887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260000">
                  <a:extLst>
                    <a:ext uri="{9D8B030D-6E8A-4147-A177-3AD203B41FA5}">
                      <a16:colId xmlns:a16="http://schemas.microsoft.com/office/drawing/2014/main" val="949603544"/>
                    </a:ext>
                  </a:extLst>
                </a:gridCol>
              </a:tblGrid>
              <a:tr h="1105906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77</a:t>
                      </a:r>
                    </a:p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الد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91696"/>
                  </a:ext>
                </a:extLst>
              </a:tr>
            </a:tbl>
          </a:graphicData>
        </a:graphic>
      </p:graphicFrame>
      <p:graphicFrame>
        <p:nvGraphicFramePr>
          <p:cNvPr id="35" name="جدول 34">
            <a:extLst>
              <a:ext uri="{FF2B5EF4-FFF2-40B4-BE49-F238E27FC236}">
                <a16:creationId xmlns:a16="http://schemas.microsoft.com/office/drawing/2014/main" id="{E24B10EB-D44F-43D6-AB2E-9CE69AD37A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4605683"/>
              </p:ext>
            </p:extLst>
          </p:nvPr>
        </p:nvGraphicFramePr>
        <p:xfrm>
          <a:off x="5232240" y="1411642"/>
          <a:ext cx="1260000" cy="12600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260000">
                  <a:extLst>
                    <a:ext uri="{9D8B030D-6E8A-4147-A177-3AD203B41FA5}">
                      <a16:colId xmlns:a16="http://schemas.microsoft.com/office/drawing/2014/main" val="949603544"/>
                    </a:ext>
                  </a:extLst>
                </a:gridCol>
              </a:tblGrid>
              <a:tr h="126000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يد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105700"/>
                  </a:ext>
                </a:extLst>
              </a:tr>
            </a:tbl>
          </a:graphicData>
        </a:graphic>
      </p:graphicFrame>
      <p:graphicFrame>
        <p:nvGraphicFramePr>
          <p:cNvPr id="36" name="جدول 35">
            <a:extLst>
              <a:ext uri="{FF2B5EF4-FFF2-40B4-BE49-F238E27FC236}">
                <a16:creationId xmlns:a16="http://schemas.microsoft.com/office/drawing/2014/main" id="{2169692C-FB56-4C1E-82CF-93130BBA4E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9945931"/>
              </p:ext>
            </p:extLst>
          </p:nvPr>
        </p:nvGraphicFramePr>
        <p:xfrm>
          <a:off x="5232240" y="2667616"/>
          <a:ext cx="1260000" cy="12600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260000">
                  <a:extLst>
                    <a:ext uri="{9D8B030D-6E8A-4147-A177-3AD203B41FA5}">
                      <a16:colId xmlns:a16="http://schemas.microsoft.com/office/drawing/2014/main" val="949603544"/>
                    </a:ext>
                  </a:extLst>
                </a:gridCol>
              </a:tblGrid>
              <a:tr h="126000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ان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FC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998209"/>
                  </a:ext>
                </a:extLst>
              </a:tr>
            </a:tbl>
          </a:graphicData>
        </a:graphic>
      </p:graphicFrame>
      <p:graphicFrame>
        <p:nvGraphicFramePr>
          <p:cNvPr id="40" name="جدول 39">
            <a:extLst>
              <a:ext uri="{FF2B5EF4-FFF2-40B4-BE49-F238E27FC236}">
                <a16:creationId xmlns:a16="http://schemas.microsoft.com/office/drawing/2014/main" id="{D0EA7240-EE16-4570-B460-56B6BA5339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245299"/>
              </p:ext>
            </p:extLst>
          </p:nvPr>
        </p:nvGraphicFramePr>
        <p:xfrm>
          <a:off x="5232240" y="3923590"/>
          <a:ext cx="1260000" cy="12600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260000">
                  <a:extLst>
                    <a:ext uri="{9D8B030D-6E8A-4147-A177-3AD203B41FA5}">
                      <a16:colId xmlns:a16="http://schemas.microsoft.com/office/drawing/2014/main" val="949603544"/>
                    </a:ext>
                  </a:extLst>
                </a:gridCol>
              </a:tblGrid>
              <a:tr h="126000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×</a:t>
                      </a:r>
                    </a:p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الحل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757338"/>
                  </a:ext>
                </a:extLst>
              </a:tr>
            </a:tbl>
          </a:graphicData>
        </a:graphic>
      </p:graphicFrame>
      <p:graphicFrame>
        <p:nvGraphicFramePr>
          <p:cNvPr id="41" name="جدول 40">
            <a:extLst>
              <a:ext uri="{FF2B5EF4-FFF2-40B4-BE49-F238E27FC236}">
                <a16:creationId xmlns:a16="http://schemas.microsoft.com/office/drawing/2014/main" id="{44BA382B-81DB-4C00-A35D-F752245C2F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781678"/>
              </p:ext>
            </p:extLst>
          </p:nvPr>
        </p:nvGraphicFramePr>
        <p:xfrm>
          <a:off x="5232240" y="5193750"/>
          <a:ext cx="1260000" cy="12600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260000">
                  <a:extLst>
                    <a:ext uri="{9D8B030D-6E8A-4147-A177-3AD203B41FA5}">
                      <a16:colId xmlns:a16="http://schemas.microsoft.com/office/drawing/2014/main" val="949603544"/>
                    </a:ext>
                  </a:extLst>
                </a:gridCol>
              </a:tblGrid>
              <a:tr h="126000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  <a:p>
                      <a:pPr algn="ctr" rtl="1"/>
                      <a:r>
                        <a:rPr lang="ar-SA" sz="3600" b="1" dirty="0" err="1">
                          <a:solidFill>
                            <a:schemeClr val="tx1"/>
                          </a:solidFill>
                        </a:rPr>
                        <a:t>قية</a:t>
                      </a:r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40607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947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ÙØªÙØ¬Ø© Ø¨Ø­Ø« Ø§ÙØµÙØ± Ø¹Ù âªSegmented Worms CLIPART â¬â">
            <a:extLst>
              <a:ext uri="{FF2B5EF4-FFF2-40B4-BE49-F238E27FC236}">
                <a16:creationId xmlns:a16="http://schemas.microsoft.com/office/drawing/2014/main" id="{BEC5AF75-6CCB-4DC3-97F9-6221D4C7C2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561" y="223520"/>
            <a:ext cx="9733280" cy="555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عنوان 1">
            <a:extLst>
              <a:ext uri="{FF2B5EF4-FFF2-40B4-BE49-F238E27FC236}">
                <a16:creationId xmlns:a16="http://schemas.microsoft.com/office/drawing/2014/main" id="{DCA8C8F2-BE07-487A-A7B3-95BD4E1314D8}"/>
              </a:ext>
            </a:extLst>
          </p:cNvPr>
          <p:cNvSpPr txBox="1">
            <a:spLocks/>
          </p:cNvSpPr>
          <p:nvPr/>
        </p:nvSpPr>
        <p:spPr>
          <a:xfrm>
            <a:off x="647760" y="1209041"/>
            <a:ext cx="8568952" cy="329879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9600" b="1" dirty="0">
                <a:ln w="38100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شعبة </a:t>
            </a:r>
            <a:br>
              <a:rPr lang="ar-SA" sz="9600" b="1" dirty="0">
                <a:ln w="38100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ar-SA" sz="9600" b="1" dirty="0">
                <a:ln w="38100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الديدان الحلقية</a:t>
            </a:r>
          </a:p>
        </p:txBody>
      </p:sp>
      <p:sp>
        <p:nvSpPr>
          <p:cNvPr id="4" name="عنوان 1">
            <a:extLst>
              <a:ext uri="{FF2B5EF4-FFF2-40B4-BE49-F238E27FC236}">
                <a16:creationId xmlns:a16="http://schemas.microsoft.com/office/drawing/2014/main" id="{51570C60-4D94-4071-B340-BB5F96D15ED2}"/>
              </a:ext>
            </a:extLst>
          </p:cNvPr>
          <p:cNvSpPr txBox="1">
            <a:spLocks/>
          </p:cNvSpPr>
          <p:nvPr/>
        </p:nvSpPr>
        <p:spPr>
          <a:xfrm>
            <a:off x="3473924" y="5858840"/>
            <a:ext cx="5244152" cy="99540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6000" b="1" dirty="0">
                <a:ln w="381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أ/ريحانة العامر </a:t>
            </a:r>
          </a:p>
        </p:txBody>
      </p:sp>
    </p:spTree>
    <p:extLst>
      <p:ext uri="{BB962C8B-B14F-4D97-AF65-F5344CB8AC3E}">
        <p14:creationId xmlns:p14="http://schemas.microsoft.com/office/powerpoint/2010/main" val="3428608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صر نائب للمحتوى 2">
            <a:extLst>
              <a:ext uri="{FF2B5EF4-FFF2-40B4-BE49-F238E27FC236}">
                <a16:creationId xmlns:a16="http://schemas.microsoft.com/office/drawing/2014/main" id="{674461A2-759C-4858-A932-B17E29297B1F}"/>
              </a:ext>
            </a:extLst>
          </p:cNvPr>
          <p:cNvSpPr txBox="1">
            <a:spLocks/>
          </p:cNvSpPr>
          <p:nvPr/>
        </p:nvSpPr>
        <p:spPr>
          <a:xfrm>
            <a:off x="5735449" y="1826090"/>
            <a:ext cx="5921476" cy="379509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4800" b="1" dirty="0"/>
              <a:t>خلق الله سبحانه وتعالى للديدان والرخويات تكيفات مختلفة تساعدها على العيش في الماء أو التربة أو العيش متطفلة </a:t>
            </a:r>
          </a:p>
        </p:txBody>
      </p:sp>
      <p:sp>
        <p:nvSpPr>
          <p:cNvPr id="6" name="عنوان 1">
            <a:extLst>
              <a:ext uri="{FF2B5EF4-FFF2-40B4-BE49-F238E27FC236}">
                <a16:creationId xmlns:a16="http://schemas.microsoft.com/office/drawing/2014/main" id="{31CE8DFF-475B-47B7-BC76-D53CFC6C6E63}"/>
              </a:ext>
            </a:extLst>
          </p:cNvPr>
          <p:cNvSpPr txBox="1">
            <a:spLocks/>
          </p:cNvSpPr>
          <p:nvPr/>
        </p:nvSpPr>
        <p:spPr>
          <a:xfrm>
            <a:off x="6656550" y="816222"/>
            <a:ext cx="4079274" cy="102187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6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الفكرة العامة </a:t>
            </a:r>
          </a:p>
        </p:txBody>
      </p:sp>
      <p:pic>
        <p:nvPicPr>
          <p:cNvPr id="3074" name="Picture 2" descr="ØµÙØ±Ø© Ø°Ø§Øª ØµÙØ©">
            <a:extLst>
              <a:ext uri="{FF2B5EF4-FFF2-40B4-BE49-F238E27FC236}">
                <a16:creationId xmlns:a16="http://schemas.microsoft.com/office/drawing/2014/main" id="{13CD79D3-FE46-4D33-8CEF-298B5848D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" y="499428"/>
            <a:ext cx="6817360" cy="585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46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صر نائب للمحتوى 2">
            <a:extLst>
              <a:ext uri="{FF2B5EF4-FFF2-40B4-BE49-F238E27FC236}">
                <a16:creationId xmlns:a16="http://schemas.microsoft.com/office/drawing/2014/main" id="{674461A2-759C-4858-A932-B17E29297B1F}"/>
              </a:ext>
            </a:extLst>
          </p:cNvPr>
          <p:cNvSpPr txBox="1">
            <a:spLocks/>
          </p:cNvSpPr>
          <p:nvPr/>
        </p:nvSpPr>
        <p:spPr>
          <a:xfrm>
            <a:off x="5439459" y="2125048"/>
            <a:ext cx="6606995" cy="468636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4800" b="1" dirty="0"/>
              <a:t>خلق الله سبحانه وتعالى لأجسام الديدان الحلقية قطعا (حلقات ) لكي تتمكن من تكوين أنسجة متخصصة , وتكسبها فاعلية في الحركة </a:t>
            </a:r>
          </a:p>
        </p:txBody>
      </p:sp>
      <p:sp>
        <p:nvSpPr>
          <p:cNvPr id="6" name="عنوان 1">
            <a:extLst>
              <a:ext uri="{FF2B5EF4-FFF2-40B4-BE49-F238E27FC236}">
                <a16:creationId xmlns:a16="http://schemas.microsoft.com/office/drawing/2014/main" id="{31CE8DFF-475B-47B7-BC76-D53CFC6C6E63}"/>
              </a:ext>
            </a:extLst>
          </p:cNvPr>
          <p:cNvSpPr txBox="1">
            <a:spLocks/>
          </p:cNvSpPr>
          <p:nvPr/>
        </p:nvSpPr>
        <p:spPr>
          <a:xfrm>
            <a:off x="6810013" y="816222"/>
            <a:ext cx="4079274" cy="102187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6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الفكرة الرئيسة </a:t>
            </a:r>
          </a:p>
        </p:txBody>
      </p:sp>
      <p:pic>
        <p:nvPicPr>
          <p:cNvPr id="7" name="Picture 2" descr="ØµÙØ±Ø© Ø°Ø§Øª ØµÙØ©">
            <a:extLst>
              <a:ext uri="{FF2B5EF4-FFF2-40B4-BE49-F238E27FC236}">
                <a16:creationId xmlns:a16="http://schemas.microsoft.com/office/drawing/2014/main" id="{2A0DF399-53D2-49D5-A7C5-FA82BE701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" y="499428"/>
            <a:ext cx="6817360" cy="585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452536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1165</Words>
  <Application>Microsoft Office PowerPoint</Application>
  <PresentationFormat>شاشة عريضة</PresentationFormat>
  <Paragraphs>305</Paragraphs>
  <Slides>41</Slides>
  <Notes>0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User129</dc:creator>
  <cp:lastModifiedBy>User129</cp:lastModifiedBy>
  <cp:revision>27</cp:revision>
  <cp:lastPrinted>2018-11-15T04:14:34Z</cp:lastPrinted>
  <dcterms:created xsi:type="dcterms:W3CDTF">2018-11-06T09:26:50Z</dcterms:created>
  <dcterms:modified xsi:type="dcterms:W3CDTF">2018-11-15T04:42:02Z</dcterms:modified>
</cp:coreProperties>
</file>