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79" r:id="rId2"/>
    <p:sldId id="280" r:id="rId3"/>
    <p:sldId id="281" r:id="rId4"/>
    <p:sldId id="282" r:id="rId5"/>
    <p:sldId id="256" r:id="rId6"/>
    <p:sldId id="257" r:id="rId7"/>
    <p:sldId id="283" r:id="rId8"/>
    <p:sldId id="259" r:id="rId9"/>
    <p:sldId id="260" r:id="rId10"/>
    <p:sldId id="261" r:id="rId11"/>
    <p:sldId id="262" r:id="rId12"/>
    <p:sldId id="264" r:id="rId13"/>
    <p:sldId id="265" r:id="rId14"/>
    <p:sldId id="267" r:id="rId15"/>
    <p:sldId id="287" r:id="rId16"/>
    <p:sldId id="289" r:id="rId17"/>
    <p:sldId id="288" r:id="rId18"/>
    <p:sldId id="290" r:id="rId19"/>
    <p:sldId id="291" r:id="rId20"/>
    <p:sldId id="277" r:id="rId21"/>
    <p:sldId id="278" r:id="rId22"/>
    <p:sldId id="284" r:id="rId23"/>
    <p:sldId id="286" r:id="rId24"/>
    <p:sldId id="295" r:id="rId25"/>
    <p:sldId id="285" r:id="rId26"/>
    <p:sldId id="292" r:id="rId27"/>
    <p:sldId id="293" r:id="rId28"/>
    <p:sldId id="294" r:id="rId29"/>
    <p:sldId id="296" r:id="rId30"/>
    <p:sldId id="297" r:id="rId3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9"/>
    <a:srgbClr val="F1BEA5"/>
    <a:srgbClr val="89FFBE"/>
    <a:srgbClr val="00FFFF"/>
    <a:srgbClr val="EA9C74"/>
    <a:srgbClr val="DB214C"/>
    <a:srgbClr val="E77817"/>
    <a:srgbClr val="E7CB95"/>
    <a:srgbClr val="FFFFFF"/>
    <a:srgbClr val="B6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3581607-BCF0-4901-AAF2-D8FCC3CB6507}" type="datetimeFigureOut">
              <a:rPr lang="ar-SA" smtClean="0"/>
              <a:t>13/03/40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79F87B4-263A-47A6-9218-07A731753AAB}" type="slidenum">
              <a:rPr lang="ar-SA" smtClean="0"/>
              <a:t>‹#›</a:t>
            </a:fld>
            <a:endParaRPr lang="ar-SA"/>
          </a:p>
        </p:txBody>
      </p:sp>
    </p:spTree>
    <p:extLst>
      <p:ext uri="{BB962C8B-B14F-4D97-AF65-F5344CB8AC3E}">
        <p14:creationId xmlns:p14="http://schemas.microsoft.com/office/powerpoint/2010/main" val="25960659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79F87B4-263A-47A6-9218-07A731753AAB}" type="slidenum">
              <a:rPr lang="ar-SA" smtClean="0"/>
              <a:t>13</a:t>
            </a:fld>
            <a:endParaRPr lang="ar-SA"/>
          </a:p>
        </p:txBody>
      </p:sp>
    </p:spTree>
    <p:extLst>
      <p:ext uri="{BB962C8B-B14F-4D97-AF65-F5344CB8AC3E}">
        <p14:creationId xmlns:p14="http://schemas.microsoft.com/office/powerpoint/2010/main" val="245926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880E9A09-F616-4E5B-9AF0-F21D6C69BCEC}" type="datetimeFigureOut">
              <a:rPr lang="ar-SA" smtClean="0"/>
              <a:t>13/03/40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217223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80E9A09-F616-4E5B-9AF0-F21D6C69BCEC}" type="datetimeFigureOut">
              <a:rPr lang="ar-SA" smtClean="0"/>
              <a:t>13/03/40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365945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80E9A09-F616-4E5B-9AF0-F21D6C69BCEC}" type="datetimeFigureOut">
              <a:rPr lang="ar-SA" smtClean="0"/>
              <a:t>13/03/40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347443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80E9A09-F616-4E5B-9AF0-F21D6C69BCEC}" type="datetimeFigureOut">
              <a:rPr lang="ar-SA" smtClean="0"/>
              <a:t>13/03/40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6023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80E9A09-F616-4E5B-9AF0-F21D6C69BCEC}" type="datetimeFigureOut">
              <a:rPr lang="ar-SA" smtClean="0"/>
              <a:t>13/03/40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356581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880E9A09-F616-4E5B-9AF0-F21D6C69BCEC}" type="datetimeFigureOut">
              <a:rPr lang="ar-SA" smtClean="0"/>
              <a:t>13/03/40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7238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880E9A09-F616-4E5B-9AF0-F21D6C69BCEC}" type="datetimeFigureOut">
              <a:rPr lang="ar-SA" smtClean="0"/>
              <a:t>13/03/40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348164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880E9A09-F616-4E5B-9AF0-F21D6C69BCEC}" type="datetimeFigureOut">
              <a:rPr lang="ar-SA" smtClean="0"/>
              <a:t>13/03/40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15814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0E9A09-F616-4E5B-9AF0-F21D6C69BCEC}" type="datetimeFigureOut">
              <a:rPr lang="ar-SA" smtClean="0"/>
              <a:t>13/03/40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1083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0E9A09-F616-4E5B-9AF0-F21D6C69BCEC}" type="datetimeFigureOut">
              <a:rPr lang="ar-SA" smtClean="0"/>
              <a:t>13/03/40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184928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0E9A09-F616-4E5B-9AF0-F21D6C69BCEC}" type="datetimeFigureOut">
              <a:rPr lang="ar-SA" smtClean="0"/>
              <a:t>13/03/40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847B47F-CA51-48B1-A6B1-97B6D6823291}" type="slidenum">
              <a:rPr lang="ar-SA" smtClean="0"/>
              <a:t>‹#›</a:t>
            </a:fld>
            <a:endParaRPr lang="ar-SA"/>
          </a:p>
        </p:txBody>
      </p:sp>
    </p:spTree>
    <p:extLst>
      <p:ext uri="{BB962C8B-B14F-4D97-AF65-F5344CB8AC3E}">
        <p14:creationId xmlns:p14="http://schemas.microsoft.com/office/powerpoint/2010/main" val="219914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0E9A09-F616-4E5B-9AF0-F21D6C69BCEC}" type="datetimeFigureOut">
              <a:rPr lang="ar-SA" smtClean="0"/>
              <a:t>13/03/40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47B47F-CA51-48B1-A6B1-97B6D6823291}" type="slidenum">
              <a:rPr lang="ar-SA" smtClean="0"/>
              <a:t>‹#›</a:t>
            </a:fld>
            <a:endParaRPr lang="ar-SA"/>
          </a:p>
        </p:txBody>
      </p:sp>
    </p:spTree>
    <p:extLst>
      <p:ext uri="{BB962C8B-B14F-4D97-AF65-F5344CB8AC3E}">
        <p14:creationId xmlns:p14="http://schemas.microsoft.com/office/powerpoint/2010/main" val="232408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ØµÙØ±Ø© Ø°Ø§Øª ØµÙØ©">
            <a:extLst>
              <a:ext uri="{FF2B5EF4-FFF2-40B4-BE49-F238E27FC236}">
                <a16:creationId xmlns:a16="http://schemas.microsoft.com/office/drawing/2014/main" id="{A7F43F62-C594-4636-A376-E1DA9731C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540" y="643466"/>
            <a:ext cx="831692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2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98286" y="178938"/>
            <a:ext cx="11282575" cy="1446550"/>
          </a:xfrm>
          <a:prstGeom prst="rect">
            <a:avLst/>
          </a:prstGeom>
          <a:noFill/>
          <a:ln w="28575">
            <a:solidFill>
              <a:srgbClr val="FFC000"/>
            </a:solidFill>
          </a:ln>
          <a:effectLst>
            <a:glow rad="101600">
              <a:schemeClr val="accent4">
                <a:satMod val="175000"/>
                <a:alpha val="40000"/>
              </a:schemeClr>
            </a:glow>
          </a:effectLst>
        </p:spPr>
        <p:txBody>
          <a:bodyPr wrap="square" lIns="91440" tIns="45720" rIns="91440" bIns="45720">
            <a:spAutoFit/>
          </a:bodyPr>
          <a:lstStyle/>
          <a:p>
            <a:pPr algn="ctr"/>
            <a:r>
              <a:rPr lang="ar-SA" sz="4400" dirty="0">
                <a:ln w="0"/>
                <a:effectLst>
                  <a:outerShdw blurRad="38100" dist="19050" dir="2700000" algn="tl" rotWithShape="0">
                    <a:schemeClr val="dk1">
                      <a:alpha val="40000"/>
                    </a:schemeClr>
                  </a:outerShdw>
                </a:effectLst>
              </a:rPr>
              <a:t>هذا الشكل يمثل تركيب الحبليات اللافقارية. انظري في كتابكـِ المقرر ثم ا</a:t>
            </a:r>
            <a:r>
              <a:rPr lang="ar-SA" sz="4400" b="0" cap="none" spc="0" dirty="0">
                <a:ln w="0"/>
                <a:solidFill>
                  <a:schemeClr val="tx1"/>
                </a:solidFill>
                <a:effectLst>
                  <a:outerShdw blurRad="38100" dist="19050" dir="2700000" algn="tl" rotWithShape="0">
                    <a:schemeClr val="dk1">
                      <a:alpha val="40000"/>
                    </a:schemeClr>
                  </a:outerShdw>
                </a:effectLst>
              </a:rPr>
              <a:t>كملي كتابة البيانات الناقصة على الشكل التالي  </a:t>
            </a:r>
          </a:p>
        </p:txBody>
      </p:sp>
      <p:sp>
        <p:nvSpPr>
          <p:cNvPr id="4" name="مستطيل 3"/>
          <p:cNvSpPr/>
          <p:nvPr/>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67C574C6-049B-44E2-8480-1B2C36495D53}"/>
              </a:ext>
            </a:extLst>
          </p:cNvPr>
          <p:cNvPicPr>
            <a:picLocks noChangeAspect="1"/>
          </p:cNvPicPr>
          <p:nvPr/>
        </p:nvPicPr>
        <p:blipFill>
          <a:blip r:embed="rId2"/>
          <a:stretch>
            <a:fillRect/>
          </a:stretch>
        </p:blipFill>
        <p:spPr>
          <a:xfrm>
            <a:off x="188686" y="1804426"/>
            <a:ext cx="11727543" cy="4944717"/>
          </a:xfrm>
          <a:prstGeom prst="rect">
            <a:avLst/>
          </a:prstGeom>
        </p:spPr>
      </p:pic>
      <p:sp>
        <p:nvSpPr>
          <p:cNvPr id="6" name="مستطيل 5">
            <a:extLst>
              <a:ext uri="{FF2B5EF4-FFF2-40B4-BE49-F238E27FC236}">
                <a16:creationId xmlns:a16="http://schemas.microsoft.com/office/drawing/2014/main" id="{C6154299-A1CF-4D79-9851-F31D1F9BD706}"/>
              </a:ext>
            </a:extLst>
          </p:cNvPr>
          <p:cNvSpPr/>
          <p:nvPr/>
        </p:nvSpPr>
        <p:spPr>
          <a:xfrm>
            <a:off x="261253" y="2598056"/>
            <a:ext cx="342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07EB6FBC-98C2-44AC-9610-2F3EC5099AD3}"/>
              </a:ext>
            </a:extLst>
          </p:cNvPr>
          <p:cNvSpPr/>
          <p:nvPr/>
        </p:nvSpPr>
        <p:spPr>
          <a:xfrm>
            <a:off x="261253" y="5116284"/>
            <a:ext cx="136166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74C9618B-78AC-4144-AB4C-61C2CEA7F205}"/>
              </a:ext>
            </a:extLst>
          </p:cNvPr>
          <p:cNvSpPr/>
          <p:nvPr/>
        </p:nvSpPr>
        <p:spPr>
          <a:xfrm>
            <a:off x="384625" y="5932713"/>
            <a:ext cx="342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906C6FC8-6E83-4B2F-98B0-6649E2C10BCB}"/>
              </a:ext>
            </a:extLst>
          </p:cNvPr>
          <p:cNvSpPr/>
          <p:nvPr/>
        </p:nvSpPr>
        <p:spPr>
          <a:xfrm>
            <a:off x="4397829" y="5976255"/>
            <a:ext cx="297194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0F780596-C6AE-4406-858A-F2B4B4010C8F}"/>
              </a:ext>
            </a:extLst>
          </p:cNvPr>
          <p:cNvSpPr/>
          <p:nvPr/>
        </p:nvSpPr>
        <p:spPr>
          <a:xfrm>
            <a:off x="7532914" y="5383367"/>
            <a:ext cx="76885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04264559-6BC0-45D3-A3B2-692ACDB3842E}"/>
              </a:ext>
            </a:extLst>
          </p:cNvPr>
          <p:cNvSpPr/>
          <p:nvPr/>
        </p:nvSpPr>
        <p:spPr>
          <a:xfrm>
            <a:off x="8781142" y="5886255"/>
            <a:ext cx="244028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4016A2DE-DD31-492B-845A-C2EE1A88BCB3}"/>
              </a:ext>
            </a:extLst>
          </p:cNvPr>
          <p:cNvSpPr/>
          <p:nvPr/>
        </p:nvSpPr>
        <p:spPr>
          <a:xfrm>
            <a:off x="7823199" y="3233897"/>
            <a:ext cx="164925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BF8B39EB-AA33-4CC0-8690-15FC6E77C6DC}"/>
              </a:ext>
            </a:extLst>
          </p:cNvPr>
          <p:cNvSpPr/>
          <p:nvPr/>
        </p:nvSpPr>
        <p:spPr>
          <a:xfrm>
            <a:off x="4789714" y="2694760"/>
            <a:ext cx="1525882"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3164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0" nodeType="clickEffect">
                                  <p:stCondLst>
                                    <p:cond delay="0"/>
                                  </p:stCondLst>
                                  <p:childTnLst>
                                    <p:animEffect transition="out" filter="wipe(right)">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0" nodeType="clickEffect">
                                  <p:stCondLst>
                                    <p:cond delay="0"/>
                                  </p:stCondLst>
                                  <p:childTnLst>
                                    <p:animEffect transition="out" filter="wipe(right)">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93034" y="244075"/>
            <a:ext cx="9740893" cy="156966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من خلال الرسم التالي ميزي أهم التراكيب في الحبليات اللافقارية ثم صممي خريطة معرفية بها   </a:t>
            </a:r>
          </a:p>
        </p:txBody>
      </p:sp>
      <p:pic>
        <p:nvPicPr>
          <p:cNvPr id="3" name="صورة 2"/>
          <p:cNvPicPr>
            <a:picLocks noChangeAspect="1"/>
          </p:cNvPicPr>
          <p:nvPr/>
        </p:nvPicPr>
        <p:blipFill>
          <a:blip r:embed="rId2"/>
          <a:stretch>
            <a:fillRect/>
          </a:stretch>
        </p:blipFill>
        <p:spPr>
          <a:xfrm>
            <a:off x="401012" y="1949354"/>
            <a:ext cx="11239858" cy="4789071"/>
          </a:xfrm>
          <a:prstGeom prst="rect">
            <a:avLst/>
          </a:prstGeom>
          <a:ln>
            <a:noFill/>
          </a:ln>
          <a:effectLst>
            <a:softEdge rad="112500"/>
          </a:effectLst>
        </p:spPr>
      </p:pic>
      <p:pic>
        <p:nvPicPr>
          <p:cNvPr id="5" name="صورة 4">
            <a:extLst>
              <a:ext uri="{FF2B5EF4-FFF2-40B4-BE49-F238E27FC236}">
                <a16:creationId xmlns:a16="http://schemas.microsoft.com/office/drawing/2014/main" id="{B1889F6B-D809-4E01-8F5D-70134F84B5F4}"/>
              </a:ext>
            </a:extLst>
          </p:cNvPr>
          <p:cNvPicPr>
            <a:picLocks noChangeAspect="1"/>
          </p:cNvPicPr>
          <p:nvPr/>
        </p:nvPicPr>
        <p:blipFill>
          <a:blip r:embed="rId3"/>
          <a:stretch>
            <a:fillRect/>
          </a:stretch>
        </p:blipFill>
        <p:spPr>
          <a:xfrm>
            <a:off x="295422" y="244075"/>
            <a:ext cx="1646450" cy="1705279"/>
          </a:xfrm>
          <a:prstGeom prst="rect">
            <a:avLst/>
          </a:prstGeom>
        </p:spPr>
      </p:pic>
    </p:spTree>
    <p:extLst>
      <p:ext uri="{BB962C8B-B14F-4D97-AF65-F5344CB8AC3E}">
        <p14:creationId xmlns:p14="http://schemas.microsoft.com/office/powerpoint/2010/main" val="102241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مستطيل 31">
            <a:extLst>
              <a:ext uri="{FF2B5EF4-FFF2-40B4-BE49-F238E27FC236}">
                <a16:creationId xmlns:a16="http://schemas.microsoft.com/office/drawing/2014/main" id="{ED31A07F-CA51-47D6-A45F-DBD50CEBC904}"/>
              </a:ext>
            </a:extLst>
          </p:cNvPr>
          <p:cNvSpPr/>
          <p:nvPr/>
        </p:nvSpPr>
        <p:spPr>
          <a:xfrm>
            <a:off x="225083" y="140677"/>
            <a:ext cx="11718388" cy="654147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p:cNvSpPr/>
          <p:nvPr/>
        </p:nvSpPr>
        <p:spPr>
          <a:xfrm>
            <a:off x="4924402" y="2161223"/>
            <a:ext cx="2520000" cy="1800000"/>
          </a:xfrm>
          <a:prstGeom prst="roundRect">
            <a:avLst/>
          </a:prstGeom>
          <a:solidFill>
            <a:schemeClr val="accent2">
              <a:lumMod val="20000"/>
              <a:lumOff val="80000"/>
            </a:schemeClr>
          </a:solidFill>
          <a:ln>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n w="0"/>
                <a:solidFill>
                  <a:sysClr val="windowText" lastClr="000000"/>
                </a:solidFill>
                <a:effectLst>
                  <a:outerShdw blurRad="38100" dist="19050" dir="2700000" algn="tl" rotWithShape="0">
                    <a:schemeClr val="dk1">
                      <a:alpha val="40000"/>
                    </a:schemeClr>
                  </a:outerShdw>
                </a:effectLst>
              </a:rPr>
              <a:t>الجيوب البلعومية </a:t>
            </a:r>
          </a:p>
        </p:txBody>
      </p:sp>
      <p:sp>
        <p:nvSpPr>
          <p:cNvPr id="7" name="مستطيل: زوايا مستديرة 6"/>
          <p:cNvSpPr/>
          <p:nvPr/>
        </p:nvSpPr>
        <p:spPr>
          <a:xfrm>
            <a:off x="9223734" y="2161223"/>
            <a:ext cx="2520000" cy="1800000"/>
          </a:xfrm>
          <a:prstGeom prst="roundRect">
            <a:avLst/>
          </a:prstGeom>
          <a:solidFill>
            <a:srgbClr val="FFFF00"/>
          </a:solidFill>
          <a:ln>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ysClr val="windowText" lastClr="000000"/>
                </a:solidFill>
              </a:rPr>
              <a:t>الحبل الظهري </a:t>
            </a:r>
          </a:p>
        </p:txBody>
      </p:sp>
      <p:sp>
        <p:nvSpPr>
          <p:cNvPr id="8" name="مستطيل: زوايا مستديرة 7"/>
          <p:cNvSpPr/>
          <p:nvPr/>
        </p:nvSpPr>
        <p:spPr>
          <a:xfrm>
            <a:off x="693337" y="2132092"/>
            <a:ext cx="2520000" cy="1800000"/>
          </a:xfrm>
          <a:prstGeom prst="roundRect">
            <a:avLst/>
          </a:prstGeom>
          <a:solidFill>
            <a:srgbClr val="FFFF00"/>
          </a:solidFill>
          <a:ln>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ysClr val="windowText" lastClr="000000"/>
                </a:solidFill>
              </a:rPr>
              <a:t>الغدة الدرقية </a:t>
            </a:r>
          </a:p>
        </p:txBody>
      </p:sp>
      <p:sp>
        <p:nvSpPr>
          <p:cNvPr id="9" name="مستطيل: زوايا مستديرة 8"/>
          <p:cNvSpPr/>
          <p:nvPr/>
        </p:nvSpPr>
        <p:spPr>
          <a:xfrm>
            <a:off x="7423494" y="4336043"/>
            <a:ext cx="2520000" cy="1800000"/>
          </a:xfrm>
          <a:prstGeom prst="roundRect">
            <a:avLst/>
          </a:prstGeom>
          <a:solidFill>
            <a:srgbClr val="B6FAD2"/>
          </a:solidFill>
          <a:ln>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ysClr val="windowText" lastClr="000000"/>
                </a:solidFill>
              </a:rPr>
              <a:t>الحبل الظهري العصبي </a:t>
            </a:r>
          </a:p>
        </p:txBody>
      </p:sp>
      <p:sp>
        <p:nvSpPr>
          <p:cNvPr id="10" name="مستطيل: زوايا مستديرة 9"/>
          <p:cNvSpPr/>
          <p:nvPr/>
        </p:nvSpPr>
        <p:spPr>
          <a:xfrm>
            <a:off x="2359704" y="4336043"/>
            <a:ext cx="2520000" cy="1800000"/>
          </a:xfrm>
          <a:prstGeom prst="roundRect">
            <a:avLst/>
          </a:prstGeom>
          <a:solidFill>
            <a:srgbClr val="B6FAD2"/>
          </a:solidFill>
          <a:ln>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ysClr val="windowText" lastClr="000000"/>
                </a:solidFill>
              </a:rPr>
              <a:t>الذيل الخلف شرجي </a:t>
            </a:r>
          </a:p>
        </p:txBody>
      </p:sp>
      <p:sp>
        <p:nvSpPr>
          <p:cNvPr id="11" name="مستطيل: زوايا مستديرة 10"/>
          <p:cNvSpPr/>
          <p:nvPr/>
        </p:nvSpPr>
        <p:spPr>
          <a:xfrm>
            <a:off x="3635940" y="291629"/>
            <a:ext cx="5128229" cy="1182175"/>
          </a:xfrm>
          <a:prstGeom prst="roundRect">
            <a:avLst/>
          </a:prstGeom>
          <a:solidFill>
            <a:srgbClr val="00FFFF"/>
          </a:solidFill>
          <a:ln>
            <a:solidFill>
              <a:schemeClr val="tx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مميزات الحبليات اللافقارية</a:t>
            </a:r>
          </a:p>
        </p:txBody>
      </p:sp>
      <p:grpSp>
        <p:nvGrpSpPr>
          <p:cNvPr id="30" name="مجموعة 29">
            <a:extLst>
              <a:ext uri="{FF2B5EF4-FFF2-40B4-BE49-F238E27FC236}">
                <a16:creationId xmlns:a16="http://schemas.microsoft.com/office/drawing/2014/main" id="{0403DDA2-3462-495B-9C45-FF081293D424}"/>
              </a:ext>
            </a:extLst>
          </p:cNvPr>
          <p:cNvGrpSpPr/>
          <p:nvPr/>
        </p:nvGrpSpPr>
        <p:grpSpPr>
          <a:xfrm>
            <a:off x="1885071" y="1781567"/>
            <a:ext cx="8598664" cy="2609646"/>
            <a:chOff x="1885071" y="1781567"/>
            <a:chExt cx="8598664" cy="2609646"/>
          </a:xfrm>
        </p:grpSpPr>
        <p:cxnSp>
          <p:nvCxnSpPr>
            <p:cNvPr id="23" name="رابط كسهم مستقيم 22">
              <a:extLst>
                <a:ext uri="{FF2B5EF4-FFF2-40B4-BE49-F238E27FC236}">
                  <a16:creationId xmlns:a16="http://schemas.microsoft.com/office/drawing/2014/main" id="{BED58066-00ED-4069-8393-C5A658221DF3}"/>
                </a:ext>
              </a:extLst>
            </p:cNvPr>
            <p:cNvCxnSpPr>
              <a:cxnSpLocks/>
            </p:cNvCxnSpPr>
            <p:nvPr/>
          </p:nvCxnSpPr>
          <p:spPr>
            <a:xfrm>
              <a:off x="8687164" y="1956829"/>
              <a:ext cx="0" cy="24343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a:extLst>
                <a:ext uri="{FF2B5EF4-FFF2-40B4-BE49-F238E27FC236}">
                  <a16:creationId xmlns:a16="http://schemas.microsoft.com/office/drawing/2014/main" id="{DF0DBABB-FE2A-4927-B5DC-894EE1197EEA}"/>
                </a:ext>
              </a:extLst>
            </p:cNvPr>
            <p:cNvCxnSpPr>
              <a:cxnSpLocks/>
            </p:cNvCxnSpPr>
            <p:nvPr/>
          </p:nvCxnSpPr>
          <p:spPr>
            <a:xfrm flipH="1">
              <a:off x="6176428" y="1956829"/>
              <a:ext cx="26203" cy="3240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قوس كبير أيسر 26">
              <a:extLst>
                <a:ext uri="{FF2B5EF4-FFF2-40B4-BE49-F238E27FC236}">
                  <a16:creationId xmlns:a16="http://schemas.microsoft.com/office/drawing/2014/main" id="{FFC39AF8-F159-4BC0-8A4C-58E9F5C585BC}"/>
                </a:ext>
              </a:extLst>
            </p:cNvPr>
            <p:cNvSpPr/>
            <p:nvPr/>
          </p:nvSpPr>
          <p:spPr>
            <a:xfrm rot="5400000">
              <a:off x="6009140" y="-2342502"/>
              <a:ext cx="350525" cy="8598664"/>
            </a:xfrm>
            <a:prstGeom prst="lef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29" name="رابط كسهم مستقيم 28">
              <a:extLst>
                <a:ext uri="{FF2B5EF4-FFF2-40B4-BE49-F238E27FC236}">
                  <a16:creationId xmlns:a16="http://schemas.microsoft.com/office/drawing/2014/main" id="{C654526C-4CB9-44FB-997C-325696FCE5B2}"/>
                </a:ext>
              </a:extLst>
            </p:cNvPr>
            <p:cNvCxnSpPr>
              <a:cxnSpLocks/>
            </p:cNvCxnSpPr>
            <p:nvPr/>
          </p:nvCxnSpPr>
          <p:spPr>
            <a:xfrm>
              <a:off x="3635940" y="1956829"/>
              <a:ext cx="0" cy="24343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صورة 30">
            <a:extLst>
              <a:ext uri="{FF2B5EF4-FFF2-40B4-BE49-F238E27FC236}">
                <a16:creationId xmlns:a16="http://schemas.microsoft.com/office/drawing/2014/main" id="{9BDFBF0E-CD67-4A09-BEC1-EB30B54CFC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99" y="5211843"/>
            <a:ext cx="1423009" cy="1423009"/>
          </a:xfrm>
          <a:prstGeom prst="rect">
            <a:avLst/>
          </a:prstGeom>
        </p:spPr>
      </p:pic>
    </p:spTree>
    <p:extLst>
      <p:ext uri="{BB962C8B-B14F-4D97-AF65-F5344CB8AC3E}">
        <p14:creationId xmlns:p14="http://schemas.microsoft.com/office/powerpoint/2010/main" val="11577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35239" y="289851"/>
            <a:ext cx="9083040" cy="1569660"/>
          </a:xfrm>
          <a:prstGeom prst="rect">
            <a:avLst/>
          </a:prstGeom>
          <a:solidFill>
            <a:schemeClr val="bg1"/>
          </a:solidFill>
          <a:ln w="38100">
            <a:solidFill>
              <a:schemeClr val="tx1"/>
            </a:solidFill>
          </a:ln>
          <a:effectLst/>
        </p:spPr>
        <p:txBody>
          <a:bodyPr wrap="square" lIns="91440" tIns="45720" rIns="91440" bIns="45720">
            <a:spAutoFit/>
          </a:bodyPr>
          <a:lstStyle/>
          <a:p>
            <a:pPr algn="ctr"/>
            <a:r>
              <a:rPr lang="ar-SA"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قارني بين الحبليات الفقاريات والحبليات اللافقاريات بذكر أوجه الشبه و </a:t>
            </a:r>
            <a:r>
              <a:rPr lang="ar-SA"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الأختلاف</a:t>
            </a:r>
            <a:r>
              <a:rPr lang="ar-SA"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ar-SA"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1028" name="Picture 4" descr="نتيجة بحث الصور عن حيونات تفك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61" y="-182880"/>
            <a:ext cx="2121967" cy="26367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جدول 2"/>
          <p:cNvGraphicFramePr>
            <a:graphicFrameLocks noGrp="1"/>
          </p:cNvGraphicFramePr>
          <p:nvPr>
            <p:extLst>
              <p:ext uri="{D42A27DB-BD31-4B8C-83A1-F6EECF244321}">
                <p14:modId xmlns:p14="http://schemas.microsoft.com/office/powerpoint/2010/main" val="1789869156"/>
              </p:ext>
            </p:extLst>
          </p:nvPr>
        </p:nvGraphicFramePr>
        <p:xfrm>
          <a:off x="764024" y="2054212"/>
          <a:ext cx="10896141" cy="4635388"/>
        </p:xfrm>
        <a:graphic>
          <a:graphicData uri="http://schemas.openxmlformats.org/drawingml/2006/table">
            <a:tbl>
              <a:tblPr rtl="1" firstRow="1" bandRow="1">
                <a:tableStyleId>{5C22544A-7EE6-4342-B048-85BDC9FD1C3A}</a:tableStyleId>
              </a:tblPr>
              <a:tblGrid>
                <a:gridCol w="2976141">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gridCol w="3960000">
                  <a:extLst>
                    <a:ext uri="{9D8B030D-6E8A-4147-A177-3AD203B41FA5}">
                      <a16:colId xmlns:a16="http://schemas.microsoft.com/office/drawing/2014/main" val="20002"/>
                    </a:ext>
                  </a:extLst>
                </a:gridCol>
              </a:tblGrid>
              <a:tr h="794908">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6FAD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chemeClr val="tx1"/>
                          </a:solidFill>
                        </a:rPr>
                        <a:t>الحبليات</a:t>
                      </a:r>
                      <a:r>
                        <a:rPr lang="ar-SA" sz="4000" b="1" baseline="0" dirty="0">
                          <a:solidFill>
                            <a:schemeClr val="tx1"/>
                          </a:solidFill>
                        </a:rPr>
                        <a:t> اللافقارية </a:t>
                      </a:r>
                      <a:endParaRPr lang="ar-SA" sz="40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6FAD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chemeClr val="tx1"/>
                          </a:solidFill>
                        </a:rPr>
                        <a:t>الحبليات</a:t>
                      </a:r>
                      <a:r>
                        <a:rPr lang="ar-SA" sz="4000" b="1" baseline="0" dirty="0">
                          <a:solidFill>
                            <a:schemeClr val="tx1"/>
                          </a:solidFill>
                        </a:rPr>
                        <a:t> الفقارية </a:t>
                      </a:r>
                      <a:endParaRPr lang="ar-SA" sz="40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6FAD2"/>
                    </a:solidFill>
                  </a:tcPr>
                </a:tc>
                <a:extLst>
                  <a:ext uri="{0D108BD9-81ED-4DB2-BD59-A6C34878D82A}">
                    <a16:rowId xmlns:a16="http://schemas.microsoft.com/office/drawing/2014/main" val="10000"/>
                  </a:ext>
                </a:extLst>
              </a:tr>
              <a:tr h="370840">
                <a:tc>
                  <a:txBody>
                    <a:bodyPr/>
                    <a:lstStyle/>
                    <a:p>
                      <a:pPr rtl="1"/>
                      <a:r>
                        <a:rPr lang="ar-SA" sz="4000" b="1" dirty="0">
                          <a:solidFill>
                            <a:schemeClr val="tx1"/>
                          </a:solidFill>
                        </a:rPr>
                        <a:t>أوجه الاختلاف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6FAD2"/>
                    </a:solidFill>
                  </a:tcPr>
                </a:tc>
                <a:tc>
                  <a:txBody>
                    <a:bodyPr/>
                    <a:lstStyle/>
                    <a:p>
                      <a:pPr algn="ctr" rtl="1"/>
                      <a:r>
                        <a:rPr lang="ar-SA" sz="4000" b="1" dirty="0"/>
                        <a:t>ليس لها عامود فقري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b="1" dirty="0"/>
                        <a:t>لها عامود فقري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rtl="1"/>
                      <a:r>
                        <a:rPr lang="ar-SA" sz="4000" b="1" dirty="0">
                          <a:solidFill>
                            <a:schemeClr val="tx1"/>
                          </a:solidFill>
                        </a:rPr>
                        <a:t>أوجه الشبه</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6FAD2"/>
                    </a:solidFill>
                  </a:tcPr>
                </a:tc>
                <a:tc gridSpan="2">
                  <a:txBody>
                    <a:bodyPr/>
                    <a:lstStyle/>
                    <a:p>
                      <a:pPr algn="r" rtl="1"/>
                      <a:r>
                        <a:rPr lang="ar-SA" sz="4000" b="1" dirty="0"/>
                        <a:t>1ـ الحبل الظهري     </a:t>
                      </a:r>
                    </a:p>
                    <a:p>
                      <a:pPr algn="r" rtl="1"/>
                      <a:r>
                        <a:rPr lang="ar-SA" sz="4000" b="1" dirty="0"/>
                        <a:t>2ـ الجيوب البلعومية </a:t>
                      </a:r>
                    </a:p>
                    <a:p>
                      <a:pPr algn="r" rtl="1"/>
                      <a:r>
                        <a:rPr lang="ar-SA" sz="4000" b="1" dirty="0"/>
                        <a:t>3ـ الذيل الخلف شرجي </a:t>
                      </a:r>
                    </a:p>
                    <a:p>
                      <a:pPr algn="r" rtl="1"/>
                      <a:r>
                        <a:rPr lang="ar-SA" sz="4000" b="1" dirty="0"/>
                        <a:t>4ـ الغدة الدرقية </a:t>
                      </a:r>
                    </a:p>
                    <a:p>
                      <a:pPr algn="r" rtl="1"/>
                      <a:r>
                        <a:rPr lang="ar-SA" sz="4000" b="1" dirty="0"/>
                        <a:t>5ـ الحبل العصبي الظهري الأنبوبي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rtl="1"/>
                      <a:endParaRPr lang="ar-SA" sz="4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مستطيل 4">
            <a:extLst>
              <a:ext uri="{FF2B5EF4-FFF2-40B4-BE49-F238E27FC236}">
                <a16:creationId xmlns:a16="http://schemas.microsoft.com/office/drawing/2014/main" id="{1CAE1D6B-102C-4A69-9E10-DE4001F72A74}"/>
              </a:ext>
            </a:extLst>
          </p:cNvPr>
          <p:cNvSpPr/>
          <p:nvPr/>
        </p:nvSpPr>
        <p:spPr>
          <a:xfrm>
            <a:off x="4881489" y="2940146"/>
            <a:ext cx="3671668"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A37BFA94-908F-42BE-A73F-816AA2A76B35}"/>
              </a:ext>
            </a:extLst>
          </p:cNvPr>
          <p:cNvSpPr/>
          <p:nvPr/>
        </p:nvSpPr>
        <p:spPr>
          <a:xfrm>
            <a:off x="936661" y="2926581"/>
            <a:ext cx="3671668"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9839630C-4686-4ABD-8B02-25265EF937FF}"/>
              </a:ext>
            </a:extLst>
          </p:cNvPr>
          <p:cNvSpPr/>
          <p:nvPr/>
        </p:nvSpPr>
        <p:spPr>
          <a:xfrm>
            <a:off x="4376260" y="3669312"/>
            <a:ext cx="3671668"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D868AF4B-AFE9-4065-9660-BB2830A0D6F9}"/>
              </a:ext>
            </a:extLst>
          </p:cNvPr>
          <p:cNvSpPr/>
          <p:nvPr/>
        </p:nvSpPr>
        <p:spPr>
          <a:xfrm>
            <a:off x="4376260" y="4274873"/>
            <a:ext cx="3671668"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ABE77794-D712-4609-9ACC-8F24F17F49AD}"/>
              </a:ext>
            </a:extLst>
          </p:cNvPr>
          <p:cNvSpPr/>
          <p:nvPr/>
        </p:nvSpPr>
        <p:spPr>
          <a:xfrm>
            <a:off x="4376260" y="4875496"/>
            <a:ext cx="3671668"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3CE06A11-A082-46B8-AFF3-03734E398DCB}"/>
              </a:ext>
            </a:extLst>
          </p:cNvPr>
          <p:cNvSpPr/>
          <p:nvPr/>
        </p:nvSpPr>
        <p:spPr>
          <a:xfrm>
            <a:off x="4376260" y="5460873"/>
            <a:ext cx="3671668"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5D613A3D-8830-4AAD-96F2-39300C0AC7AA}"/>
              </a:ext>
            </a:extLst>
          </p:cNvPr>
          <p:cNvSpPr/>
          <p:nvPr/>
        </p:nvSpPr>
        <p:spPr>
          <a:xfrm>
            <a:off x="2912012" y="6088832"/>
            <a:ext cx="5135916"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2639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0" nodeType="clickEffect">
                                  <p:stCondLst>
                                    <p:cond delay="0"/>
                                  </p:stCondLst>
                                  <p:childTnLst>
                                    <p:animEffect transition="out" filter="wipe(right)">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149969" y="1591187"/>
            <a:ext cx="7042400" cy="4247317"/>
          </a:xfrm>
          <a:prstGeom prst="rect">
            <a:avLst/>
          </a:prstGeom>
          <a:noFill/>
          <a:ln w="38100">
            <a:solidFill>
              <a:srgbClr val="FF0000"/>
            </a:solidFill>
          </a:ln>
          <a:effectLst/>
        </p:spPr>
        <p:txBody>
          <a:bodyPr wrap="square" lIns="91440" tIns="45720" rIns="91440" bIns="45720">
            <a:spAutoFit/>
          </a:bodyPr>
          <a:lstStyle/>
          <a:p>
            <a:pPr algn="ctr"/>
            <a:r>
              <a:rPr lang="ar-SA" sz="5400" dirty="0">
                <a:ln w="0"/>
                <a:solidFill>
                  <a:srgbClr val="FF0000"/>
                </a:solidFill>
                <a:effectLst>
                  <a:outerShdw blurRad="38100" dist="19050" dir="2700000" algn="tl" rotWithShape="0">
                    <a:schemeClr val="dk1">
                      <a:alpha val="40000"/>
                    </a:schemeClr>
                  </a:outerShdw>
                </a:effectLst>
              </a:rPr>
              <a:t>بالتعاون مع أفراد مجموعتكِ ستقوم كل مجموعة باختيار أحد مميزات الحبليات وتقرأ عنها في الكتاب المقرر ثم تقوم بتوضيحها لبقية المجموعات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05" y="1591187"/>
            <a:ext cx="4728949" cy="5049506"/>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195" y="163774"/>
            <a:ext cx="1964496" cy="1427414"/>
          </a:xfrm>
          <a:prstGeom prst="rect">
            <a:avLst/>
          </a:prstGeom>
        </p:spPr>
      </p:pic>
    </p:spTree>
    <p:extLst>
      <p:ext uri="{BB962C8B-B14F-4D97-AF65-F5344CB8AC3E}">
        <p14:creationId xmlns:p14="http://schemas.microsoft.com/office/powerpoint/2010/main" val="36714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43B8028-0B41-46D8-9C97-086D080F55BF}"/>
              </a:ext>
            </a:extLst>
          </p:cNvPr>
          <p:cNvSpPr/>
          <p:nvPr/>
        </p:nvSpPr>
        <p:spPr>
          <a:xfrm>
            <a:off x="493489" y="78994"/>
            <a:ext cx="10943772" cy="830997"/>
          </a:xfrm>
          <a:prstGeom prst="rect">
            <a:avLst/>
          </a:prstGeom>
          <a:solidFill>
            <a:srgbClr val="00FFFF"/>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a:ln w="0"/>
                <a:solidFill>
                  <a:srgbClr val="FF0000"/>
                </a:solidFill>
                <a:effectLst>
                  <a:outerShdw blurRad="38100" dist="19050" dir="2700000" algn="tl" rotWithShape="0">
                    <a:schemeClr val="dk1">
                      <a:alpha val="40000"/>
                    </a:schemeClr>
                  </a:outerShdw>
                </a:effectLst>
              </a:rPr>
              <a:t>الحبل الظهري</a:t>
            </a:r>
            <a:r>
              <a:rPr lang="ar-SA" sz="4800" b="0" cap="none" spc="0" dirty="0">
                <a:ln w="0"/>
                <a:effectLst>
                  <a:outerShdw blurRad="38100" dist="19050" dir="2700000" algn="tl" rotWithShape="0">
                    <a:schemeClr val="dk1">
                      <a:alpha val="40000"/>
                    </a:schemeClr>
                  </a:outerShdw>
                </a:effectLst>
              </a:rPr>
              <a:t> ثم اكملي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682B32CD-0A8A-41C6-87F3-57C7D2A7F48C}"/>
              </a:ext>
            </a:extLst>
          </p:cNvPr>
          <p:cNvGraphicFramePr>
            <a:graphicFrameLocks noGrp="1"/>
          </p:cNvGraphicFramePr>
          <p:nvPr>
            <p:extLst>
              <p:ext uri="{D42A27DB-BD31-4B8C-83A1-F6EECF244321}">
                <p14:modId xmlns:p14="http://schemas.microsoft.com/office/powerpoint/2010/main" val="3438413928"/>
              </p:ext>
            </p:extLst>
          </p:nvPr>
        </p:nvGraphicFramePr>
        <p:xfrm>
          <a:off x="289660" y="1153550"/>
          <a:ext cx="11709333" cy="55610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1070047565"/>
                    </a:ext>
                  </a:extLst>
                </a:gridCol>
                <a:gridCol w="7380000">
                  <a:extLst>
                    <a:ext uri="{9D8B030D-6E8A-4147-A177-3AD203B41FA5}">
                      <a16:colId xmlns:a16="http://schemas.microsoft.com/office/drawing/2014/main" val="3328897668"/>
                    </a:ext>
                  </a:extLst>
                </a:gridCol>
                <a:gridCol w="2709333">
                  <a:extLst>
                    <a:ext uri="{9D8B030D-6E8A-4147-A177-3AD203B41FA5}">
                      <a16:colId xmlns:a16="http://schemas.microsoft.com/office/drawing/2014/main" val="3657514051"/>
                    </a:ext>
                  </a:extLst>
                </a:gridCol>
              </a:tblGrid>
              <a:tr h="370840">
                <a:tc gridSpan="3">
                  <a:txBody>
                    <a:bodyPr/>
                    <a:lstStyle/>
                    <a:p>
                      <a:pPr algn="ctr" rtl="1"/>
                      <a:r>
                        <a:rPr lang="ar-SA" sz="4000" dirty="0">
                          <a:solidFill>
                            <a:schemeClr val="tx1"/>
                          </a:solidFill>
                        </a:rPr>
                        <a:t>الحبل الظهري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A9C74"/>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47094"/>
                  </a:ext>
                </a:extLst>
              </a:tr>
              <a:tr h="1440000">
                <a:tc>
                  <a:txBody>
                    <a:bodyPr/>
                    <a:lstStyle/>
                    <a:p>
                      <a:pPr algn="ctr" rtl="1"/>
                      <a:r>
                        <a:rPr lang="ar-SA" sz="4000" dirty="0"/>
                        <a:t>الوصف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rtl="1"/>
                      <a:r>
                        <a:rPr lang="ar-SA" sz="4000" dirty="0">
                          <a:solidFill>
                            <a:schemeClr val="tx1"/>
                          </a:solidFill>
                        </a:rPr>
                        <a:t>مرن وشكله يشبه الخيط ويمتد على طول الجسم ويوجد تحت الحبل العصبي الظهري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4096184957"/>
                  </a:ext>
                </a:extLst>
              </a:tr>
              <a:tr h="3420000">
                <a:tc>
                  <a:txBody>
                    <a:bodyPr/>
                    <a:lstStyle/>
                    <a:p>
                      <a:pPr algn="ctr" rtl="1"/>
                      <a:r>
                        <a:rPr lang="ar-SA" sz="4000" dirty="0"/>
                        <a:t>الوظيفة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FFFF"/>
                    </a:solidFill>
                  </a:tcPr>
                </a:tc>
                <a:tc>
                  <a:txBody>
                    <a:bodyPr/>
                    <a:lstStyle/>
                    <a:p>
                      <a:pPr algn="ctr"/>
                      <a:r>
                        <a:rPr lang="ar-SA" sz="4000" dirty="0">
                          <a:solidFill>
                            <a:schemeClr val="tx1"/>
                          </a:solidFill>
                        </a:rPr>
                        <a:t>مرونة الحبل الظهري تمكنه من ثني الجسم من دون قصره خلال انقباض قطع العضلات </a:t>
                      </a:r>
                    </a:p>
                    <a:p>
                      <a:pPr algn="ctr"/>
                      <a:r>
                        <a:rPr lang="ar-SA" sz="4000" dirty="0">
                          <a:solidFill>
                            <a:schemeClr val="tx1"/>
                          </a:solidFill>
                        </a:rPr>
                        <a:t>كما تستطيع الحيوانات التي لها حبل ظهري القيام بحركات جانبية للجسم والذيل مما يمكنها من السباحة كما في الأسماك</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74062"/>
                  </a:ext>
                </a:extLst>
              </a:tr>
            </a:tbl>
          </a:graphicData>
        </a:graphic>
      </p:graphicFrame>
      <p:sp>
        <p:nvSpPr>
          <p:cNvPr id="4" name="مستطيل 3">
            <a:extLst>
              <a:ext uri="{FF2B5EF4-FFF2-40B4-BE49-F238E27FC236}">
                <a16:creationId xmlns:a16="http://schemas.microsoft.com/office/drawing/2014/main" id="{ACB4DF8E-3658-4C06-BD93-044A611BEDC4}"/>
              </a:ext>
            </a:extLst>
          </p:cNvPr>
          <p:cNvSpPr/>
          <p:nvPr/>
        </p:nvSpPr>
        <p:spPr>
          <a:xfrm>
            <a:off x="3151163" y="1913206"/>
            <a:ext cx="7146388" cy="13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2A1F4A13-E940-4936-8B58-2A82BD96C980}"/>
              </a:ext>
            </a:extLst>
          </p:cNvPr>
          <p:cNvSpPr/>
          <p:nvPr/>
        </p:nvSpPr>
        <p:spPr>
          <a:xfrm>
            <a:off x="3108960" y="3376246"/>
            <a:ext cx="7188591" cy="317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5367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43B8028-0B41-46D8-9C97-086D080F55BF}"/>
              </a:ext>
            </a:extLst>
          </p:cNvPr>
          <p:cNvSpPr/>
          <p:nvPr/>
        </p:nvSpPr>
        <p:spPr>
          <a:xfrm>
            <a:off x="493489" y="78994"/>
            <a:ext cx="10943772" cy="830997"/>
          </a:xfrm>
          <a:prstGeom prst="rect">
            <a:avLst/>
          </a:prstGeom>
          <a:solidFill>
            <a:srgbClr val="00FFFF"/>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a:ln w="0"/>
                <a:solidFill>
                  <a:srgbClr val="FF0000"/>
                </a:solidFill>
                <a:effectLst>
                  <a:outerShdw blurRad="38100" dist="19050" dir="2700000" algn="tl" rotWithShape="0">
                    <a:schemeClr val="dk1">
                      <a:alpha val="40000"/>
                    </a:schemeClr>
                  </a:outerShdw>
                </a:effectLst>
              </a:rPr>
              <a:t>الذيل خلف شرجي </a:t>
            </a:r>
            <a:r>
              <a:rPr lang="ar-SA" sz="4800" b="0" cap="none" spc="0" dirty="0">
                <a:ln w="0"/>
                <a:effectLst>
                  <a:outerShdw blurRad="38100" dist="19050" dir="2700000" algn="tl" rotWithShape="0">
                    <a:schemeClr val="dk1">
                      <a:alpha val="40000"/>
                    </a:schemeClr>
                  </a:outerShdw>
                </a:effectLst>
              </a:rPr>
              <a:t>ثم اكملي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682B32CD-0A8A-41C6-87F3-57C7D2A7F48C}"/>
              </a:ext>
            </a:extLst>
          </p:cNvPr>
          <p:cNvGraphicFramePr>
            <a:graphicFrameLocks noGrp="1"/>
          </p:cNvGraphicFramePr>
          <p:nvPr>
            <p:extLst>
              <p:ext uri="{D42A27DB-BD31-4B8C-83A1-F6EECF244321}">
                <p14:modId xmlns:p14="http://schemas.microsoft.com/office/powerpoint/2010/main" val="9365496"/>
              </p:ext>
            </p:extLst>
          </p:nvPr>
        </p:nvGraphicFramePr>
        <p:xfrm>
          <a:off x="289660" y="1153550"/>
          <a:ext cx="11709333" cy="55610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1070047565"/>
                    </a:ext>
                  </a:extLst>
                </a:gridCol>
                <a:gridCol w="7380000">
                  <a:extLst>
                    <a:ext uri="{9D8B030D-6E8A-4147-A177-3AD203B41FA5}">
                      <a16:colId xmlns:a16="http://schemas.microsoft.com/office/drawing/2014/main" val="3328897668"/>
                    </a:ext>
                  </a:extLst>
                </a:gridCol>
                <a:gridCol w="2709333">
                  <a:extLst>
                    <a:ext uri="{9D8B030D-6E8A-4147-A177-3AD203B41FA5}">
                      <a16:colId xmlns:a16="http://schemas.microsoft.com/office/drawing/2014/main" val="3657514051"/>
                    </a:ext>
                  </a:extLst>
                </a:gridCol>
              </a:tblGrid>
              <a:tr h="370840">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dirty="0">
                          <a:solidFill>
                            <a:schemeClr val="tx1"/>
                          </a:solidFill>
                        </a:rPr>
                        <a:t>الحبل العصبي الظهري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A9C74"/>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47094"/>
                  </a:ext>
                </a:extLst>
              </a:tr>
              <a:tr h="1440000">
                <a:tc>
                  <a:txBody>
                    <a:bodyPr/>
                    <a:lstStyle/>
                    <a:p>
                      <a:pPr algn="ctr" rtl="1"/>
                      <a:r>
                        <a:rPr lang="ar-SA" sz="4000" dirty="0"/>
                        <a:t>الوصف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rtl="1"/>
                      <a:r>
                        <a:rPr lang="ar-SA" sz="4000" dirty="0">
                          <a:solidFill>
                            <a:schemeClr val="tx1"/>
                          </a:solidFill>
                        </a:rPr>
                        <a:t>أنبوب أجوف فوق الجهاز الهضمي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4096184957"/>
                  </a:ext>
                </a:extLst>
              </a:tr>
              <a:tr h="3420000">
                <a:tc>
                  <a:txBody>
                    <a:bodyPr/>
                    <a:lstStyle/>
                    <a:p>
                      <a:pPr algn="ctr" rtl="1"/>
                      <a:r>
                        <a:rPr lang="ar-SA" sz="4000" dirty="0"/>
                        <a:t>الوظيفة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dirty="0">
                          <a:solidFill>
                            <a:schemeClr val="tx1"/>
                          </a:solidFill>
                        </a:rPr>
                        <a:t> </a:t>
                      </a:r>
                      <a:r>
                        <a:rPr lang="ar-SA" sz="4400" dirty="0">
                          <a:solidFill>
                            <a:srgbClr val="00B0F0"/>
                          </a:solidFill>
                        </a:rPr>
                        <a:t> </a:t>
                      </a:r>
                      <a:r>
                        <a:rPr lang="ar-SA" sz="4000" dirty="0">
                          <a:solidFill>
                            <a:schemeClr val="tx1"/>
                          </a:solidFill>
                        </a:rPr>
                        <a:t>ينمو الطرف الأمامي الحبل العصبي ليكون الدماغ أما الطرف الخلفي فيكون الحبل الشوكي </a:t>
                      </a:r>
                    </a:p>
                    <a:p>
                      <a:pPr algn="ctr"/>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74062"/>
                  </a:ext>
                </a:extLst>
              </a:tr>
            </a:tbl>
          </a:graphicData>
        </a:graphic>
      </p:graphicFrame>
      <p:sp>
        <p:nvSpPr>
          <p:cNvPr id="4" name="مستطيل 3">
            <a:extLst>
              <a:ext uri="{FF2B5EF4-FFF2-40B4-BE49-F238E27FC236}">
                <a16:creationId xmlns:a16="http://schemas.microsoft.com/office/drawing/2014/main" id="{880F313C-4A84-4765-85C9-A0F6E26192B7}"/>
              </a:ext>
            </a:extLst>
          </p:cNvPr>
          <p:cNvSpPr/>
          <p:nvPr/>
        </p:nvSpPr>
        <p:spPr>
          <a:xfrm>
            <a:off x="3151163" y="1913206"/>
            <a:ext cx="7146388" cy="13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9331AD-F293-4BFD-87A8-E8E1F842E3AB}"/>
              </a:ext>
            </a:extLst>
          </p:cNvPr>
          <p:cNvSpPr/>
          <p:nvPr/>
        </p:nvSpPr>
        <p:spPr>
          <a:xfrm>
            <a:off x="3108960" y="3390314"/>
            <a:ext cx="7188591" cy="317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13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43B8028-0B41-46D8-9C97-086D080F55BF}"/>
              </a:ext>
            </a:extLst>
          </p:cNvPr>
          <p:cNvSpPr/>
          <p:nvPr/>
        </p:nvSpPr>
        <p:spPr>
          <a:xfrm>
            <a:off x="493489" y="78994"/>
            <a:ext cx="11238966" cy="830997"/>
          </a:xfrm>
          <a:prstGeom prst="rect">
            <a:avLst/>
          </a:prstGeom>
          <a:solidFill>
            <a:srgbClr val="00FFFF"/>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a:ln w="0"/>
                <a:solidFill>
                  <a:srgbClr val="FF0000"/>
                </a:solidFill>
                <a:effectLst>
                  <a:outerShdw blurRad="38100" dist="19050" dir="2700000" algn="tl" rotWithShape="0">
                    <a:schemeClr val="dk1">
                      <a:alpha val="40000"/>
                    </a:schemeClr>
                  </a:outerShdw>
                </a:effectLst>
              </a:rPr>
              <a:t>الحبل العصبي الظهري </a:t>
            </a:r>
            <a:r>
              <a:rPr lang="ar-SA" sz="4800" b="0" cap="none" spc="0" dirty="0">
                <a:ln w="0"/>
                <a:effectLst>
                  <a:outerShdw blurRad="38100" dist="19050" dir="2700000" algn="tl" rotWithShape="0">
                    <a:schemeClr val="dk1">
                      <a:alpha val="40000"/>
                    </a:schemeClr>
                  </a:outerShdw>
                </a:effectLst>
              </a:rPr>
              <a:t>ثم اكملي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682B32CD-0A8A-41C6-87F3-57C7D2A7F48C}"/>
              </a:ext>
            </a:extLst>
          </p:cNvPr>
          <p:cNvGraphicFramePr>
            <a:graphicFrameLocks noGrp="1"/>
          </p:cNvGraphicFramePr>
          <p:nvPr>
            <p:extLst>
              <p:ext uri="{D42A27DB-BD31-4B8C-83A1-F6EECF244321}">
                <p14:modId xmlns:p14="http://schemas.microsoft.com/office/powerpoint/2010/main" val="443404871"/>
              </p:ext>
            </p:extLst>
          </p:nvPr>
        </p:nvGraphicFramePr>
        <p:xfrm>
          <a:off x="289660" y="1153550"/>
          <a:ext cx="11709333" cy="55610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1070047565"/>
                    </a:ext>
                  </a:extLst>
                </a:gridCol>
                <a:gridCol w="7380000">
                  <a:extLst>
                    <a:ext uri="{9D8B030D-6E8A-4147-A177-3AD203B41FA5}">
                      <a16:colId xmlns:a16="http://schemas.microsoft.com/office/drawing/2014/main" val="3328897668"/>
                    </a:ext>
                  </a:extLst>
                </a:gridCol>
                <a:gridCol w="2709333">
                  <a:extLst>
                    <a:ext uri="{9D8B030D-6E8A-4147-A177-3AD203B41FA5}">
                      <a16:colId xmlns:a16="http://schemas.microsoft.com/office/drawing/2014/main" val="3657514051"/>
                    </a:ext>
                  </a:extLst>
                </a:gridCol>
              </a:tblGrid>
              <a:tr h="370840">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dirty="0">
                          <a:solidFill>
                            <a:schemeClr val="tx1"/>
                          </a:solidFill>
                        </a:rPr>
                        <a:t>الذيل الخلف شرجي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A9C74"/>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47094"/>
                  </a:ext>
                </a:extLst>
              </a:tr>
              <a:tr h="1440000">
                <a:tc>
                  <a:txBody>
                    <a:bodyPr/>
                    <a:lstStyle/>
                    <a:p>
                      <a:pPr algn="ctr" rtl="1"/>
                      <a:r>
                        <a:rPr lang="ar-SA" sz="4000" dirty="0"/>
                        <a:t>الوصف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rtl="1"/>
                      <a:r>
                        <a:rPr lang="ar-SA" sz="4000" dirty="0">
                          <a:solidFill>
                            <a:schemeClr val="tx1"/>
                          </a:solidFill>
                        </a:rPr>
                        <a:t>يقع خلف الجهاز الهضمي والشرج وفي معظم الحبليات يمتد الذيل إلى ما بعد الشرج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4096184957"/>
                  </a:ext>
                </a:extLst>
              </a:tr>
              <a:tr h="3420000">
                <a:tc>
                  <a:txBody>
                    <a:bodyPr/>
                    <a:lstStyle/>
                    <a:p>
                      <a:pPr algn="ctr" rtl="1"/>
                      <a:r>
                        <a:rPr lang="ar-SA" sz="4000" dirty="0"/>
                        <a:t>الوظيفة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FFFF"/>
                    </a:solidFill>
                  </a:tcPr>
                </a:tc>
                <a:tc>
                  <a:txBody>
                    <a:bodyPr/>
                    <a:lstStyle/>
                    <a:p>
                      <a:pPr algn="ctr"/>
                      <a:r>
                        <a:rPr lang="ar-SA" sz="4400" dirty="0">
                          <a:solidFill>
                            <a:schemeClr val="tx1"/>
                          </a:solidFill>
                        </a:rPr>
                        <a:t> </a:t>
                      </a:r>
                      <a:r>
                        <a:rPr lang="ar-SA" sz="4000" dirty="0">
                          <a:solidFill>
                            <a:schemeClr val="tx1"/>
                          </a:solidFill>
                        </a:rPr>
                        <a:t>يمكن الذيل ـ بما فيه من عضلات ـ الحيوان أن يدفع بحركات أقوى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74062"/>
                  </a:ext>
                </a:extLst>
              </a:tr>
            </a:tbl>
          </a:graphicData>
        </a:graphic>
      </p:graphicFrame>
      <p:sp>
        <p:nvSpPr>
          <p:cNvPr id="4" name="مستطيل 3">
            <a:extLst>
              <a:ext uri="{FF2B5EF4-FFF2-40B4-BE49-F238E27FC236}">
                <a16:creationId xmlns:a16="http://schemas.microsoft.com/office/drawing/2014/main" id="{A33464C7-8E77-4B08-A83B-E693F7E60994}"/>
              </a:ext>
            </a:extLst>
          </p:cNvPr>
          <p:cNvSpPr/>
          <p:nvPr/>
        </p:nvSpPr>
        <p:spPr>
          <a:xfrm>
            <a:off x="3151163" y="1913206"/>
            <a:ext cx="7146388" cy="13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A18DD2A3-3054-4B30-8E15-D16C364AA7DB}"/>
              </a:ext>
            </a:extLst>
          </p:cNvPr>
          <p:cNvSpPr/>
          <p:nvPr/>
        </p:nvSpPr>
        <p:spPr>
          <a:xfrm>
            <a:off x="3108960" y="3378397"/>
            <a:ext cx="7188591" cy="317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728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43B8028-0B41-46D8-9C97-086D080F55BF}"/>
              </a:ext>
            </a:extLst>
          </p:cNvPr>
          <p:cNvSpPr/>
          <p:nvPr/>
        </p:nvSpPr>
        <p:spPr>
          <a:xfrm>
            <a:off x="493489" y="78994"/>
            <a:ext cx="10943772" cy="830997"/>
          </a:xfrm>
          <a:prstGeom prst="rect">
            <a:avLst/>
          </a:prstGeom>
          <a:solidFill>
            <a:srgbClr val="00FFFF"/>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a:ln w="0"/>
                <a:solidFill>
                  <a:srgbClr val="FF0000"/>
                </a:solidFill>
                <a:effectLst>
                  <a:outerShdw blurRad="38100" dist="19050" dir="2700000" algn="tl" rotWithShape="0">
                    <a:schemeClr val="dk1">
                      <a:alpha val="40000"/>
                    </a:schemeClr>
                  </a:outerShdw>
                </a:effectLst>
              </a:rPr>
              <a:t>الجيوب البلعومية </a:t>
            </a:r>
            <a:r>
              <a:rPr lang="ar-SA" sz="4800" b="0" cap="none" spc="0" dirty="0">
                <a:ln w="0"/>
                <a:effectLst>
                  <a:outerShdw blurRad="38100" dist="19050" dir="2700000" algn="tl" rotWithShape="0">
                    <a:schemeClr val="dk1">
                      <a:alpha val="40000"/>
                    </a:schemeClr>
                  </a:outerShdw>
                </a:effectLst>
              </a:rPr>
              <a:t>ثم اكملي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682B32CD-0A8A-41C6-87F3-57C7D2A7F48C}"/>
              </a:ext>
            </a:extLst>
          </p:cNvPr>
          <p:cNvGraphicFramePr>
            <a:graphicFrameLocks noGrp="1"/>
          </p:cNvGraphicFramePr>
          <p:nvPr>
            <p:extLst>
              <p:ext uri="{D42A27DB-BD31-4B8C-83A1-F6EECF244321}">
                <p14:modId xmlns:p14="http://schemas.microsoft.com/office/powerpoint/2010/main" val="3952333901"/>
              </p:ext>
            </p:extLst>
          </p:nvPr>
        </p:nvGraphicFramePr>
        <p:xfrm>
          <a:off x="289660" y="1153550"/>
          <a:ext cx="11709333" cy="55610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1070047565"/>
                    </a:ext>
                  </a:extLst>
                </a:gridCol>
                <a:gridCol w="7380000">
                  <a:extLst>
                    <a:ext uri="{9D8B030D-6E8A-4147-A177-3AD203B41FA5}">
                      <a16:colId xmlns:a16="http://schemas.microsoft.com/office/drawing/2014/main" val="3328897668"/>
                    </a:ext>
                  </a:extLst>
                </a:gridCol>
                <a:gridCol w="2709333">
                  <a:extLst>
                    <a:ext uri="{9D8B030D-6E8A-4147-A177-3AD203B41FA5}">
                      <a16:colId xmlns:a16="http://schemas.microsoft.com/office/drawing/2014/main" val="3657514051"/>
                    </a:ext>
                  </a:extLst>
                </a:gridCol>
              </a:tblGrid>
              <a:tr h="370840">
                <a:tc gridSpan="3">
                  <a:txBody>
                    <a:bodyPr/>
                    <a:lstStyle/>
                    <a:p>
                      <a:pPr algn="ctr" rtl="1"/>
                      <a:r>
                        <a:rPr lang="ar-SA" sz="4000" dirty="0">
                          <a:solidFill>
                            <a:schemeClr val="tx1"/>
                          </a:solidFill>
                        </a:rPr>
                        <a:t>الجيوب البلعومية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A9C74"/>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47094"/>
                  </a:ext>
                </a:extLst>
              </a:tr>
              <a:tr h="1440000">
                <a:tc>
                  <a:txBody>
                    <a:bodyPr/>
                    <a:lstStyle/>
                    <a:p>
                      <a:pPr algn="ctr" rtl="1"/>
                      <a:r>
                        <a:rPr lang="ar-SA" sz="4000" dirty="0"/>
                        <a:t>الوصف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rtl="1"/>
                      <a:r>
                        <a:rPr lang="ar-SA" sz="4000" dirty="0">
                          <a:solidFill>
                            <a:schemeClr val="tx1"/>
                          </a:solidFill>
                        </a:rPr>
                        <a:t>ازواج من التراكيب تربط الأنبوب العضلي الواصل بين التجويف الفمي والمريء</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4096184957"/>
                  </a:ext>
                </a:extLst>
              </a:tr>
              <a:tr h="3420000">
                <a:tc>
                  <a:txBody>
                    <a:bodyPr/>
                    <a:lstStyle/>
                    <a:p>
                      <a:pPr algn="ctr" rtl="1"/>
                      <a:r>
                        <a:rPr lang="ar-SA" sz="4000" dirty="0"/>
                        <a:t>الوظيفة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dirty="0">
                          <a:solidFill>
                            <a:schemeClr val="tx1"/>
                          </a:solidFill>
                        </a:rPr>
                        <a:t>   </a:t>
                      </a:r>
                      <a:r>
                        <a:rPr lang="ar-SA" sz="4000" dirty="0">
                          <a:solidFill>
                            <a:schemeClr val="tx1"/>
                          </a:solidFill>
                        </a:rPr>
                        <a:t>ترشيح الغذاء كما تتخصص كخياشيم للتنفس في الحبليات المائية أما الحبليات التي تعيش على اليابس تخصصت الجيوب البلعومية إلى لوزتي الحلق والغدة الزعترية </a:t>
                      </a:r>
                    </a:p>
                    <a:p>
                      <a:pPr algn="ctr"/>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74062"/>
                  </a:ext>
                </a:extLst>
              </a:tr>
            </a:tbl>
          </a:graphicData>
        </a:graphic>
      </p:graphicFrame>
      <p:sp>
        <p:nvSpPr>
          <p:cNvPr id="4" name="مستطيل 3">
            <a:extLst>
              <a:ext uri="{FF2B5EF4-FFF2-40B4-BE49-F238E27FC236}">
                <a16:creationId xmlns:a16="http://schemas.microsoft.com/office/drawing/2014/main" id="{F2A27D4F-832E-4669-9097-9741A3E15E0E}"/>
              </a:ext>
            </a:extLst>
          </p:cNvPr>
          <p:cNvSpPr/>
          <p:nvPr/>
        </p:nvSpPr>
        <p:spPr>
          <a:xfrm>
            <a:off x="3151163" y="1913206"/>
            <a:ext cx="7146388" cy="13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85360DC3-E31F-410E-AF8A-37DDFB2C39D8}"/>
              </a:ext>
            </a:extLst>
          </p:cNvPr>
          <p:cNvSpPr/>
          <p:nvPr/>
        </p:nvSpPr>
        <p:spPr>
          <a:xfrm>
            <a:off x="3108960" y="3390314"/>
            <a:ext cx="7188591" cy="317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492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43B8028-0B41-46D8-9C97-086D080F55BF}"/>
              </a:ext>
            </a:extLst>
          </p:cNvPr>
          <p:cNvSpPr/>
          <p:nvPr/>
        </p:nvSpPr>
        <p:spPr>
          <a:xfrm>
            <a:off x="493489" y="78994"/>
            <a:ext cx="10943772" cy="830997"/>
          </a:xfrm>
          <a:prstGeom prst="rect">
            <a:avLst/>
          </a:prstGeom>
          <a:solidFill>
            <a:srgbClr val="00FFFF"/>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a:ln w="0"/>
                <a:solidFill>
                  <a:srgbClr val="FF0000"/>
                </a:solidFill>
                <a:effectLst>
                  <a:outerShdw blurRad="38100" dist="19050" dir="2700000" algn="tl" rotWithShape="0">
                    <a:schemeClr val="dk1">
                      <a:alpha val="40000"/>
                    </a:schemeClr>
                  </a:outerShdw>
                </a:effectLst>
              </a:rPr>
              <a:t>الغدة الدرقية </a:t>
            </a:r>
            <a:r>
              <a:rPr lang="ar-SA" sz="4800" b="0" cap="none" spc="0" dirty="0">
                <a:ln w="0"/>
                <a:effectLst>
                  <a:outerShdw blurRad="38100" dist="19050" dir="2700000" algn="tl" rotWithShape="0">
                    <a:schemeClr val="dk1">
                      <a:alpha val="40000"/>
                    </a:schemeClr>
                  </a:outerShdw>
                </a:effectLst>
              </a:rPr>
              <a:t>ثم اكملي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682B32CD-0A8A-41C6-87F3-57C7D2A7F48C}"/>
              </a:ext>
            </a:extLst>
          </p:cNvPr>
          <p:cNvGraphicFramePr>
            <a:graphicFrameLocks noGrp="1"/>
          </p:cNvGraphicFramePr>
          <p:nvPr>
            <p:extLst>
              <p:ext uri="{D42A27DB-BD31-4B8C-83A1-F6EECF244321}">
                <p14:modId xmlns:p14="http://schemas.microsoft.com/office/powerpoint/2010/main" val="583110169"/>
              </p:ext>
            </p:extLst>
          </p:nvPr>
        </p:nvGraphicFramePr>
        <p:xfrm>
          <a:off x="289660" y="1153550"/>
          <a:ext cx="11709333" cy="55610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1070047565"/>
                    </a:ext>
                  </a:extLst>
                </a:gridCol>
                <a:gridCol w="7380000">
                  <a:extLst>
                    <a:ext uri="{9D8B030D-6E8A-4147-A177-3AD203B41FA5}">
                      <a16:colId xmlns:a16="http://schemas.microsoft.com/office/drawing/2014/main" val="3328897668"/>
                    </a:ext>
                  </a:extLst>
                </a:gridCol>
                <a:gridCol w="2709333">
                  <a:extLst>
                    <a:ext uri="{9D8B030D-6E8A-4147-A177-3AD203B41FA5}">
                      <a16:colId xmlns:a16="http://schemas.microsoft.com/office/drawing/2014/main" val="3657514051"/>
                    </a:ext>
                  </a:extLst>
                </a:gridCol>
              </a:tblGrid>
              <a:tr h="370840">
                <a:tc gridSpan="3">
                  <a:txBody>
                    <a:bodyPr/>
                    <a:lstStyle/>
                    <a:p>
                      <a:pPr algn="ctr" rtl="1"/>
                      <a:r>
                        <a:rPr lang="ar-SA" sz="4000" dirty="0">
                          <a:solidFill>
                            <a:schemeClr val="tx1"/>
                          </a:solidFill>
                        </a:rPr>
                        <a:t>الغدة الدرقية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A9C74"/>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47094"/>
                  </a:ext>
                </a:extLst>
              </a:tr>
              <a:tr h="1440000">
                <a:tc>
                  <a:txBody>
                    <a:bodyPr/>
                    <a:lstStyle/>
                    <a:p>
                      <a:pPr algn="ctr" rtl="1"/>
                      <a:r>
                        <a:rPr lang="ar-SA" sz="4000" dirty="0"/>
                        <a:t>الوصف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rtl="1"/>
                      <a:r>
                        <a:rPr lang="ar-SA" sz="4000" dirty="0">
                          <a:solidFill>
                            <a:schemeClr val="tx1"/>
                          </a:solidFill>
                        </a:rPr>
                        <a:t>قناة داخلية بها خلايا تقوم </a:t>
                      </a:r>
                      <a:r>
                        <a:rPr lang="ar-SA" sz="4000" dirty="0" err="1">
                          <a:solidFill>
                            <a:schemeClr val="tx1"/>
                          </a:solidFill>
                        </a:rPr>
                        <a:t>بالافراز</a:t>
                      </a:r>
                      <a:r>
                        <a:rPr lang="ar-SA" sz="4000" dirty="0">
                          <a:solidFill>
                            <a:schemeClr val="tx1"/>
                          </a:solidFill>
                        </a:rPr>
                        <a: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4096184957"/>
                  </a:ext>
                </a:extLst>
              </a:tr>
              <a:tr h="3420000">
                <a:tc>
                  <a:txBody>
                    <a:bodyPr/>
                    <a:lstStyle/>
                    <a:p>
                      <a:pPr algn="ctr" rtl="1"/>
                      <a:r>
                        <a:rPr lang="ar-SA" sz="4000" dirty="0"/>
                        <a:t>الوظيفة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dirty="0">
                          <a:solidFill>
                            <a:schemeClr val="tx1"/>
                          </a:solidFill>
                        </a:rPr>
                        <a:t>   </a:t>
                      </a:r>
                      <a:r>
                        <a:rPr lang="ar-SA" sz="4000" dirty="0">
                          <a:solidFill>
                            <a:schemeClr val="tx1"/>
                          </a:solidFill>
                        </a:rPr>
                        <a:t>تفرز الخلايا في الحبليات الأولية مخاطا يساعد  الحيوانات الترشيحية التغذية على جمع جزيئات الغذاء كما تفرز بروتينات تشبه إفرازات الغدة الدرقية </a:t>
                      </a:r>
                    </a:p>
                    <a:p>
                      <a:pPr algn="ctr"/>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sz="40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74062"/>
                  </a:ext>
                </a:extLst>
              </a:tr>
            </a:tbl>
          </a:graphicData>
        </a:graphic>
      </p:graphicFrame>
      <p:sp>
        <p:nvSpPr>
          <p:cNvPr id="4" name="مستطيل 3">
            <a:extLst>
              <a:ext uri="{FF2B5EF4-FFF2-40B4-BE49-F238E27FC236}">
                <a16:creationId xmlns:a16="http://schemas.microsoft.com/office/drawing/2014/main" id="{2D89EE96-C0C0-4D05-A55F-FB06C4BCF8D0}"/>
              </a:ext>
            </a:extLst>
          </p:cNvPr>
          <p:cNvSpPr/>
          <p:nvPr/>
        </p:nvSpPr>
        <p:spPr>
          <a:xfrm>
            <a:off x="3151163" y="1913206"/>
            <a:ext cx="7146388" cy="13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14AA592A-BBEE-45C7-A17C-139C097F0391}"/>
              </a:ext>
            </a:extLst>
          </p:cNvPr>
          <p:cNvSpPr/>
          <p:nvPr/>
        </p:nvSpPr>
        <p:spPr>
          <a:xfrm>
            <a:off x="3108960" y="3390314"/>
            <a:ext cx="7188591" cy="317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9701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B337E23-3932-4022-A123-79F48E2E2B55}"/>
              </a:ext>
            </a:extLst>
          </p:cNvPr>
          <p:cNvSpPr/>
          <p:nvPr/>
        </p:nvSpPr>
        <p:spPr>
          <a:xfrm>
            <a:off x="304801" y="311220"/>
            <a:ext cx="5679553" cy="6001643"/>
          </a:xfrm>
          <a:prstGeom prst="rect">
            <a:avLst/>
          </a:prstGeom>
          <a:noFill/>
          <a:ln w="38100">
            <a:solidFill>
              <a:schemeClr val="tx1"/>
            </a:solidFill>
          </a:ln>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كان إياد ذاهب في رحلة للغوص في أعماق البحار باحث عن كائن غريب يسمى السهيم وهو نادرا ما يراه الانسان لأنه يقضي معظم وقته مدفونا في رمال المحيط. جسمه </a:t>
            </a:r>
            <a:r>
              <a:rPr lang="ar-SA" sz="4800" dirty="0">
                <a:ln w="0"/>
                <a:effectLst>
                  <a:outerShdw blurRad="38100" dist="19050" dir="2700000" algn="tl" rotWithShape="0">
                    <a:schemeClr val="dk1">
                      <a:alpha val="40000"/>
                    </a:schemeClr>
                  </a:outerShdw>
                </a:effectLst>
              </a:rPr>
              <a:t>يشبه </a:t>
            </a:r>
            <a:r>
              <a:rPr lang="ar-SA" sz="4800" b="0" cap="none" spc="0" dirty="0">
                <a:ln w="0"/>
                <a:solidFill>
                  <a:schemeClr val="tx1"/>
                </a:solidFill>
                <a:effectLst>
                  <a:outerShdw blurRad="38100" dist="19050" dir="2700000" algn="tl" rotWithShape="0">
                    <a:schemeClr val="dk1">
                      <a:alpha val="40000"/>
                    </a:schemeClr>
                  </a:outerShdw>
                </a:effectLst>
              </a:rPr>
              <a:t>جسم السمكة لكنه شفاف</a:t>
            </a:r>
          </a:p>
        </p:txBody>
      </p:sp>
      <p:pic>
        <p:nvPicPr>
          <p:cNvPr id="3" name="صورة 2">
            <a:extLst>
              <a:ext uri="{FF2B5EF4-FFF2-40B4-BE49-F238E27FC236}">
                <a16:creationId xmlns:a16="http://schemas.microsoft.com/office/drawing/2014/main" id="{7FB707C4-9815-49EE-92D4-712D67D74479}"/>
              </a:ext>
            </a:extLst>
          </p:cNvPr>
          <p:cNvPicPr>
            <a:picLocks noChangeAspect="1"/>
          </p:cNvPicPr>
          <p:nvPr/>
        </p:nvPicPr>
        <p:blipFill>
          <a:blip r:embed="rId2"/>
          <a:stretch>
            <a:fillRect/>
          </a:stretch>
        </p:blipFill>
        <p:spPr>
          <a:xfrm>
            <a:off x="6241143" y="311220"/>
            <a:ext cx="5746523" cy="6001642"/>
          </a:xfrm>
          <a:prstGeom prst="rect">
            <a:avLst/>
          </a:prstGeom>
        </p:spPr>
      </p:pic>
    </p:spTree>
    <p:extLst>
      <p:ext uri="{BB962C8B-B14F-4D97-AF65-F5344CB8AC3E}">
        <p14:creationId xmlns:p14="http://schemas.microsoft.com/office/powerpoint/2010/main" val="30295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82639" y="246388"/>
            <a:ext cx="5708615" cy="923330"/>
          </a:xfrm>
          <a:prstGeom prst="rect">
            <a:avLst/>
          </a:prstGeom>
          <a:noFill/>
          <a:ln w="38100">
            <a:solidFill>
              <a:schemeClr val="tx1"/>
            </a:solidFill>
          </a:ln>
          <a:effectLst/>
          <a:scene3d>
            <a:camera prst="orthographicFront"/>
            <a:lightRig rig="threePt" dir="t"/>
          </a:scene3d>
          <a:sp3d>
            <a:bevelT/>
          </a:sp3d>
        </p:spPr>
        <p:txBody>
          <a:bodyPr wrap="none" lIns="91440" tIns="45720" rIns="91440" bIns="45720">
            <a:spAutoFit/>
          </a:bodyPr>
          <a:lstStyle/>
          <a:p>
            <a:pPr algn="ctr"/>
            <a:r>
              <a:rPr lang="ar-SA" sz="5400" b="1" dirty="0">
                <a:ln w="22225">
                  <a:solidFill>
                    <a:schemeClr val="tx1"/>
                  </a:solidFill>
                  <a:prstDash val="solid"/>
                </a:ln>
                <a:solidFill>
                  <a:srgbClr val="DB214C"/>
                </a:solidFill>
              </a:rPr>
              <a:t>تنوع اللافقاريات الحبلية </a:t>
            </a:r>
          </a:p>
        </p:txBody>
      </p:sp>
      <p:sp>
        <p:nvSpPr>
          <p:cNvPr id="3" name="مستطيل 2"/>
          <p:cNvSpPr/>
          <p:nvPr/>
        </p:nvSpPr>
        <p:spPr>
          <a:xfrm>
            <a:off x="422784" y="1383554"/>
            <a:ext cx="11291874" cy="830997"/>
          </a:xfrm>
          <a:prstGeom prst="rect">
            <a:avLst/>
          </a:prstGeom>
          <a:noFill/>
          <a:ln w="38100">
            <a:solidFill>
              <a:schemeClr val="tx1"/>
            </a:solidFill>
          </a:ln>
          <a:effectLst/>
          <a:scene3d>
            <a:camera prst="orthographicFront"/>
            <a:lightRig rig="threePt" dir="t"/>
          </a:scene3d>
          <a:sp3d>
            <a:bevelT/>
          </a:sp3d>
        </p:spPr>
        <p:txBody>
          <a:bodyPr wrap="none" lIns="91440" tIns="45720" rIns="91440" bIns="45720">
            <a:spAutoFit/>
          </a:bodyPr>
          <a:lstStyle/>
          <a:p>
            <a:pPr algn="ctr"/>
            <a:r>
              <a:rPr lang="ar-SA" sz="4800" b="1" dirty="0">
                <a:ln w="22225">
                  <a:solidFill>
                    <a:schemeClr val="tx1"/>
                  </a:solidFill>
                  <a:prstDash val="solid"/>
                </a:ln>
                <a:solidFill>
                  <a:schemeClr val="accent1">
                    <a:lumMod val="75000"/>
                  </a:schemeClr>
                </a:solidFill>
              </a:rPr>
              <a:t>أن جميع اللافقاريات الحبلية حيوانات بحرية وتصنف إلى</a:t>
            </a:r>
          </a:p>
        </p:txBody>
      </p:sp>
      <p:grpSp>
        <p:nvGrpSpPr>
          <p:cNvPr id="9" name="مجموعة 8"/>
          <p:cNvGrpSpPr/>
          <p:nvPr/>
        </p:nvGrpSpPr>
        <p:grpSpPr>
          <a:xfrm>
            <a:off x="161712" y="2551936"/>
            <a:ext cx="5700600" cy="4109112"/>
            <a:chOff x="161712" y="2650412"/>
            <a:chExt cx="5700600" cy="4109112"/>
          </a:xfrm>
          <a:effectLst/>
        </p:grpSpPr>
        <p:sp>
          <p:nvSpPr>
            <p:cNvPr id="5" name="مستطيل 4"/>
            <p:cNvSpPr/>
            <p:nvPr/>
          </p:nvSpPr>
          <p:spPr>
            <a:xfrm>
              <a:off x="161712" y="2650412"/>
              <a:ext cx="5700600" cy="1569660"/>
            </a:xfrm>
            <a:prstGeom prst="rect">
              <a:avLst/>
            </a:prstGeom>
            <a:noFill/>
            <a:ln w="38100">
              <a:solidFill>
                <a:schemeClr val="tx1"/>
              </a:solidFill>
            </a:ln>
            <a:effectLst/>
            <a:scene3d>
              <a:camera prst="orthographicFront"/>
              <a:lightRig rig="threePt" dir="t"/>
            </a:scene3d>
            <a:sp3d>
              <a:bevelT/>
            </a:sp3d>
          </p:spPr>
          <p:txBody>
            <a:bodyPr wrap="none" lIns="91440" tIns="45720" rIns="91440" bIns="45720">
              <a:spAutoFit/>
            </a:bodyPr>
            <a:lstStyle/>
            <a:p>
              <a:pPr algn="ctr"/>
              <a:r>
                <a:rPr lang="ar-SA" sz="4800" b="1" dirty="0">
                  <a:ln w="22225">
                    <a:solidFill>
                      <a:schemeClr val="tx1"/>
                    </a:solidFill>
                    <a:prstDash val="solid"/>
                  </a:ln>
                  <a:solidFill>
                    <a:srgbClr val="00B050"/>
                  </a:solidFill>
                </a:rPr>
                <a:t>حبليات الذيل </a:t>
              </a:r>
            </a:p>
            <a:p>
              <a:pPr algn="ctr"/>
              <a:r>
                <a:rPr lang="ar-SA" sz="4800" b="1" dirty="0">
                  <a:ln w="22225">
                    <a:solidFill>
                      <a:schemeClr val="tx1"/>
                    </a:solidFill>
                    <a:prstDash val="solid"/>
                  </a:ln>
                  <a:solidFill>
                    <a:srgbClr val="00B050"/>
                  </a:solidFill>
                </a:rPr>
                <a:t>(تضم </a:t>
              </a:r>
              <a:r>
                <a:rPr lang="en-US" sz="4800" b="1" dirty="0">
                  <a:ln w="22225">
                    <a:solidFill>
                      <a:schemeClr val="tx1"/>
                    </a:solidFill>
                    <a:prstDash val="solid"/>
                  </a:ln>
                  <a:solidFill>
                    <a:srgbClr val="00B050"/>
                  </a:solidFill>
                </a:rPr>
                <a:t>1250 </a:t>
              </a:r>
              <a:r>
                <a:rPr lang="ar-SA" sz="4800" b="1" dirty="0">
                  <a:ln w="22225">
                    <a:solidFill>
                      <a:schemeClr val="tx1"/>
                    </a:solidFill>
                    <a:prstDash val="solid"/>
                  </a:ln>
                  <a:solidFill>
                    <a:srgbClr val="00B050"/>
                  </a:solidFill>
                </a:rPr>
                <a:t>من </a:t>
              </a:r>
              <a:r>
                <a:rPr lang="ar-SA" sz="4800" b="1" dirty="0" err="1">
                  <a:ln w="22225">
                    <a:solidFill>
                      <a:schemeClr val="tx1"/>
                    </a:solidFill>
                    <a:prstDash val="solid"/>
                  </a:ln>
                  <a:solidFill>
                    <a:srgbClr val="00B050"/>
                  </a:solidFill>
                </a:rPr>
                <a:t>الكيسيات</a:t>
              </a:r>
              <a:r>
                <a:rPr lang="ar-SA" sz="4800" b="1" dirty="0">
                  <a:ln w="22225">
                    <a:solidFill>
                      <a:schemeClr val="tx1"/>
                    </a:solidFill>
                    <a:prstDash val="solid"/>
                  </a:ln>
                  <a:solidFill>
                    <a:srgbClr val="00B050"/>
                  </a:solidFill>
                </a:rPr>
                <a:t>) </a:t>
              </a: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12" y="4294966"/>
              <a:ext cx="5700600" cy="2464558"/>
            </a:xfrm>
            <a:prstGeom prst="rect">
              <a:avLst/>
            </a:prstGeom>
          </p:spPr>
        </p:pic>
      </p:grpSp>
      <p:grpSp>
        <p:nvGrpSpPr>
          <p:cNvPr id="10" name="مجموعة 9"/>
          <p:cNvGrpSpPr/>
          <p:nvPr/>
        </p:nvGrpSpPr>
        <p:grpSpPr>
          <a:xfrm>
            <a:off x="6107230" y="2551936"/>
            <a:ext cx="5498243" cy="4109112"/>
            <a:chOff x="6107230" y="3016180"/>
            <a:chExt cx="5498243" cy="4109112"/>
          </a:xfrm>
          <a:effectLst/>
        </p:grpSpPr>
        <p:sp>
          <p:nvSpPr>
            <p:cNvPr id="4" name="مستطيل 3"/>
            <p:cNvSpPr/>
            <p:nvPr/>
          </p:nvSpPr>
          <p:spPr>
            <a:xfrm>
              <a:off x="6146315" y="3016180"/>
              <a:ext cx="5420074" cy="1569660"/>
            </a:xfrm>
            <a:prstGeom prst="rect">
              <a:avLst/>
            </a:prstGeom>
            <a:noFill/>
            <a:ln w="38100">
              <a:solidFill>
                <a:schemeClr val="tx1"/>
              </a:solidFill>
            </a:ln>
            <a:effectLst/>
            <a:scene3d>
              <a:camera prst="orthographicFront"/>
              <a:lightRig rig="threePt" dir="t"/>
            </a:scene3d>
            <a:sp3d>
              <a:bevelT/>
            </a:sp3d>
          </p:spPr>
          <p:txBody>
            <a:bodyPr wrap="none" lIns="91440" tIns="45720" rIns="91440" bIns="45720">
              <a:spAutoFit/>
            </a:bodyPr>
            <a:lstStyle/>
            <a:p>
              <a:pPr algn="ctr"/>
              <a:r>
                <a:rPr lang="ar-SA" sz="4800" b="1" dirty="0">
                  <a:ln w="22225">
                    <a:solidFill>
                      <a:schemeClr val="tx1"/>
                    </a:solidFill>
                    <a:prstDash val="solid"/>
                  </a:ln>
                  <a:solidFill>
                    <a:srgbClr val="00B050"/>
                  </a:solidFill>
                </a:rPr>
                <a:t>حبليات الرأس</a:t>
              </a:r>
            </a:p>
            <a:p>
              <a:pPr algn="ctr"/>
              <a:r>
                <a:rPr lang="ar-SA" sz="4800" b="1" dirty="0">
                  <a:ln w="22225">
                    <a:solidFill>
                      <a:schemeClr val="tx1"/>
                    </a:solidFill>
                    <a:prstDash val="solid"/>
                  </a:ln>
                  <a:solidFill>
                    <a:srgbClr val="00B050"/>
                  </a:solidFill>
                </a:rPr>
                <a:t>(تضم </a:t>
              </a:r>
              <a:r>
                <a:rPr lang="en-US" sz="4800" b="1" dirty="0">
                  <a:ln w="22225">
                    <a:solidFill>
                      <a:schemeClr val="tx1"/>
                    </a:solidFill>
                    <a:prstDash val="solid"/>
                  </a:ln>
                  <a:solidFill>
                    <a:srgbClr val="00B050"/>
                  </a:solidFill>
                </a:rPr>
                <a:t>23 </a:t>
              </a:r>
              <a:r>
                <a:rPr lang="ar-SA" sz="4800" b="1" dirty="0">
                  <a:ln w="22225">
                    <a:solidFill>
                      <a:schemeClr val="tx1"/>
                    </a:solidFill>
                    <a:prstDash val="solid"/>
                  </a:ln>
                  <a:solidFill>
                    <a:srgbClr val="00B050"/>
                  </a:solidFill>
                </a:rPr>
                <a:t>نوع من السهيم)</a:t>
              </a:r>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230" y="4660734"/>
              <a:ext cx="5498243" cy="2464558"/>
            </a:xfrm>
            <a:prstGeom prst="rect">
              <a:avLst/>
            </a:prstGeom>
          </p:spPr>
        </p:pic>
      </p:grpSp>
    </p:spTree>
    <p:extLst>
      <p:ext uri="{BB962C8B-B14F-4D97-AF65-F5344CB8AC3E}">
        <p14:creationId xmlns:p14="http://schemas.microsoft.com/office/powerpoint/2010/main" val="25198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65257" y="567593"/>
            <a:ext cx="5026772" cy="5078313"/>
          </a:xfrm>
          <a:prstGeom prst="rect">
            <a:avLst/>
          </a:prstGeom>
          <a:noFill/>
          <a:ln w="28575">
            <a:solidFill>
              <a:schemeClr val="tx1"/>
            </a:solidFill>
          </a:ln>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بالتعاون مع زميلاتكـِ في المجموعة أقرئي في كتابكـِ المقرر عن السهيم </a:t>
            </a:r>
            <a:r>
              <a:rPr lang="ar-SA" sz="5400" b="0" cap="none" spc="0" dirty="0" err="1">
                <a:ln w="0"/>
                <a:solidFill>
                  <a:schemeClr val="tx1"/>
                </a:solidFill>
                <a:effectLst>
                  <a:outerShdw blurRad="38100" dist="19050" dir="2700000" algn="tl" rotWithShape="0">
                    <a:schemeClr val="dk1">
                      <a:alpha val="40000"/>
                    </a:schemeClr>
                  </a:outerShdw>
                </a:effectLst>
              </a:rPr>
              <a:t>والكيسيات</a:t>
            </a:r>
            <a:r>
              <a:rPr lang="ar-SA" sz="5400" b="0" cap="none" spc="0" dirty="0">
                <a:ln w="0"/>
                <a:solidFill>
                  <a:schemeClr val="tx1"/>
                </a:solidFill>
                <a:effectLst>
                  <a:outerShdw blurRad="38100" dist="19050" dir="2700000" algn="tl" rotWithShape="0">
                    <a:schemeClr val="dk1">
                      <a:alpha val="40000"/>
                    </a:schemeClr>
                  </a:outerShdw>
                </a:effectLst>
              </a:rPr>
              <a:t> ثم لخصي ما قرأته في فجوة المعلومات التالية  </a:t>
            </a:r>
          </a:p>
        </p:txBody>
      </p:sp>
      <p:pic>
        <p:nvPicPr>
          <p:cNvPr id="3" name="صورة 2">
            <a:extLst>
              <a:ext uri="{FF2B5EF4-FFF2-40B4-BE49-F238E27FC236}">
                <a16:creationId xmlns:a16="http://schemas.microsoft.com/office/drawing/2014/main" id="{19B050B0-EFE8-47F8-A5F6-C58214486426}"/>
              </a:ext>
            </a:extLst>
          </p:cNvPr>
          <p:cNvPicPr>
            <a:picLocks noChangeAspect="1"/>
          </p:cNvPicPr>
          <p:nvPr/>
        </p:nvPicPr>
        <p:blipFill>
          <a:blip r:embed="rId2"/>
          <a:stretch>
            <a:fillRect/>
          </a:stretch>
        </p:blipFill>
        <p:spPr>
          <a:xfrm>
            <a:off x="508000" y="151266"/>
            <a:ext cx="6009821" cy="6496277"/>
          </a:xfrm>
          <a:prstGeom prst="rect">
            <a:avLst/>
          </a:prstGeom>
        </p:spPr>
      </p:pic>
    </p:spTree>
    <p:extLst>
      <p:ext uri="{BB962C8B-B14F-4D97-AF65-F5344CB8AC3E}">
        <p14:creationId xmlns:p14="http://schemas.microsoft.com/office/powerpoint/2010/main" val="27877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0757478-F73F-417C-8714-28EE4851922C}"/>
              </a:ext>
            </a:extLst>
          </p:cNvPr>
          <p:cNvSpPr/>
          <p:nvPr/>
        </p:nvSpPr>
        <p:spPr>
          <a:xfrm>
            <a:off x="493489" y="78994"/>
            <a:ext cx="10943772" cy="830997"/>
          </a:xfrm>
          <a:prstGeom prst="rect">
            <a:avLst/>
          </a:prstGeom>
          <a:solidFill>
            <a:srgbClr val="89FFBE"/>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a:ln w="0"/>
                <a:solidFill>
                  <a:srgbClr val="FF0000"/>
                </a:solidFill>
                <a:effectLst>
                  <a:outerShdw blurRad="38100" dist="19050" dir="2700000" algn="tl" rotWithShape="0">
                    <a:schemeClr val="dk1">
                      <a:alpha val="40000"/>
                    </a:schemeClr>
                  </a:outerShdw>
                </a:effectLst>
              </a:rPr>
              <a:t>السهيم</a:t>
            </a:r>
            <a:r>
              <a:rPr lang="ar-SA" sz="4800" b="0" cap="none" spc="0" dirty="0">
                <a:ln w="0"/>
                <a:effectLst>
                  <a:outerShdw blurRad="38100" dist="19050" dir="2700000" algn="tl" rotWithShape="0">
                    <a:schemeClr val="dk1">
                      <a:alpha val="40000"/>
                    </a:schemeClr>
                  </a:outerShdw>
                </a:effectLst>
              </a:rPr>
              <a:t> ثم لخصي المعلومات في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F4D73F4F-9C2A-4260-B91E-083532B29E29}"/>
              </a:ext>
            </a:extLst>
          </p:cNvPr>
          <p:cNvGraphicFramePr>
            <a:graphicFrameLocks noGrp="1"/>
          </p:cNvGraphicFramePr>
          <p:nvPr>
            <p:extLst>
              <p:ext uri="{D42A27DB-BD31-4B8C-83A1-F6EECF244321}">
                <p14:modId xmlns:p14="http://schemas.microsoft.com/office/powerpoint/2010/main" val="2368200149"/>
              </p:ext>
            </p:extLst>
          </p:nvPr>
        </p:nvGraphicFramePr>
        <p:xfrm>
          <a:off x="215432" y="982561"/>
          <a:ext cx="11772000" cy="5760720"/>
        </p:xfrm>
        <a:graphic>
          <a:graphicData uri="http://schemas.openxmlformats.org/drawingml/2006/table">
            <a:tbl>
              <a:tblPr rtl="1" firstRow="1" bandRow="1">
                <a:tableStyleId>{5C22544A-7EE6-4342-B048-85BDC9FD1C3A}</a:tableStyleId>
              </a:tblPr>
              <a:tblGrid>
                <a:gridCol w="2412000">
                  <a:extLst>
                    <a:ext uri="{9D8B030D-6E8A-4147-A177-3AD203B41FA5}">
                      <a16:colId xmlns:a16="http://schemas.microsoft.com/office/drawing/2014/main" val="4038056866"/>
                    </a:ext>
                  </a:extLst>
                </a:gridCol>
                <a:gridCol w="2340000">
                  <a:extLst>
                    <a:ext uri="{9D8B030D-6E8A-4147-A177-3AD203B41FA5}">
                      <a16:colId xmlns:a16="http://schemas.microsoft.com/office/drawing/2014/main" val="3508978529"/>
                    </a:ext>
                  </a:extLst>
                </a:gridCol>
                <a:gridCol w="780000">
                  <a:extLst>
                    <a:ext uri="{9D8B030D-6E8A-4147-A177-3AD203B41FA5}">
                      <a16:colId xmlns:a16="http://schemas.microsoft.com/office/drawing/2014/main" val="387995169"/>
                    </a:ext>
                  </a:extLst>
                </a:gridCol>
                <a:gridCol w="1560000">
                  <a:extLst>
                    <a:ext uri="{9D8B030D-6E8A-4147-A177-3AD203B41FA5}">
                      <a16:colId xmlns:a16="http://schemas.microsoft.com/office/drawing/2014/main" val="2613388914"/>
                    </a:ext>
                  </a:extLst>
                </a:gridCol>
                <a:gridCol w="1560000">
                  <a:extLst>
                    <a:ext uri="{9D8B030D-6E8A-4147-A177-3AD203B41FA5}">
                      <a16:colId xmlns:a16="http://schemas.microsoft.com/office/drawing/2014/main" val="1483713612"/>
                    </a:ext>
                  </a:extLst>
                </a:gridCol>
                <a:gridCol w="780000">
                  <a:extLst>
                    <a:ext uri="{9D8B030D-6E8A-4147-A177-3AD203B41FA5}">
                      <a16:colId xmlns:a16="http://schemas.microsoft.com/office/drawing/2014/main" val="1899808078"/>
                    </a:ext>
                  </a:extLst>
                </a:gridCol>
                <a:gridCol w="2340000">
                  <a:extLst>
                    <a:ext uri="{9D8B030D-6E8A-4147-A177-3AD203B41FA5}">
                      <a16:colId xmlns:a16="http://schemas.microsoft.com/office/drawing/2014/main" val="3054341137"/>
                    </a:ext>
                  </a:extLst>
                </a:gridCol>
              </a:tblGrid>
              <a:tr h="370840">
                <a:tc>
                  <a:txBody>
                    <a:bodyPr/>
                    <a:lstStyle/>
                    <a:p>
                      <a:pPr algn="ctr" rtl="1"/>
                      <a:r>
                        <a:rPr lang="ar-SA" sz="3600" b="1" dirty="0">
                          <a:solidFill>
                            <a:schemeClr val="tx1"/>
                          </a:solidFill>
                        </a:rPr>
                        <a:t>مكان المعيشة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rtl="1"/>
                      <a:r>
                        <a:rPr lang="ar-SA" sz="3600" b="1" dirty="0">
                          <a:solidFill>
                            <a:schemeClr val="tx1"/>
                          </a:solidFill>
                        </a:rPr>
                        <a:t>يدفن جسمه في مياه البحر الضحلة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445047703"/>
                  </a:ext>
                </a:extLst>
              </a:tr>
              <a:tr h="370840">
                <a:tc>
                  <a:txBody>
                    <a:bodyPr/>
                    <a:lstStyle/>
                    <a:p>
                      <a:pPr algn="ctr" rtl="1"/>
                      <a:r>
                        <a:rPr lang="ar-SA" sz="3600" b="1" dirty="0">
                          <a:solidFill>
                            <a:schemeClr val="tx1"/>
                          </a:solidFill>
                        </a:rPr>
                        <a:t>الشكل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gridSpan="6">
                  <a:txBody>
                    <a:bodyPr/>
                    <a:lstStyle/>
                    <a:p>
                      <a:pPr rtl="1"/>
                      <a:r>
                        <a:rPr lang="ar-SA" sz="3600" b="1" dirty="0">
                          <a:solidFill>
                            <a:schemeClr val="tx1"/>
                          </a:solidFill>
                        </a:rPr>
                        <a:t>يشبه السمكة ولا لون لجلده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900678436"/>
                  </a:ext>
                </a:extLst>
              </a:tr>
              <a:tr h="370840">
                <a:tc>
                  <a:txBody>
                    <a:bodyPr/>
                    <a:lstStyle/>
                    <a:p>
                      <a:pPr algn="ctr" rtl="1"/>
                      <a:r>
                        <a:rPr lang="ar-SA" sz="3600" b="1" dirty="0">
                          <a:solidFill>
                            <a:schemeClr val="tx1"/>
                          </a:solidFill>
                        </a:rPr>
                        <a:t>التغذية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gridSpan="2">
                  <a:txBody>
                    <a:bodyPr/>
                    <a:lstStyle/>
                    <a:p>
                      <a:pPr rtl="1"/>
                      <a:r>
                        <a:rPr lang="ar-SA" sz="3600" b="1" dirty="0">
                          <a:solidFill>
                            <a:schemeClr val="tx1"/>
                          </a:solidFill>
                        </a:rPr>
                        <a:t>تغذية ترشيحية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1"/>
                      <a:r>
                        <a:rPr lang="ar-SA" sz="3600" b="1" dirty="0">
                          <a:solidFill>
                            <a:schemeClr val="tx1"/>
                          </a:solidFill>
                        </a:rPr>
                        <a:t>التنفس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hMerge="1">
                  <a:txBody>
                    <a:bodyPr/>
                    <a:lstStyle/>
                    <a:p>
                      <a:pPr rtl="1"/>
                      <a:endParaRPr lang="ar-SA"/>
                    </a:p>
                  </a:txBody>
                  <a:tcPr/>
                </a:tc>
                <a:tc gridSpan="2">
                  <a:txBody>
                    <a:bodyPr/>
                    <a:lstStyle/>
                    <a:p>
                      <a:pPr rtl="1"/>
                      <a:r>
                        <a:rPr lang="ar-SA" sz="3600" b="1" dirty="0">
                          <a:solidFill>
                            <a:schemeClr val="tx1"/>
                          </a:solidFill>
                        </a:rPr>
                        <a:t>شقوق خيشومية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extLst>
                  <a:ext uri="{0D108BD9-81ED-4DB2-BD59-A6C34878D82A}">
                    <a16:rowId xmlns:a16="http://schemas.microsoft.com/office/drawing/2014/main" val="4120250229"/>
                  </a:ext>
                </a:extLst>
              </a:tr>
              <a:tr h="370840">
                <a:tc>
                  <a:txBody>
                    <a:bodyPr/>
                    <a:lstStyle/>
                    <a:p>
                      <a:pPr algn="ctr" rtl="1"/>
                      <a:r>
                        <a:rPr lang="ar-SA" sz="3600" b="1" dirty="0">
                          <a:solidFill>
                            <a:schemeClr val="tx1"/>
                          </a:solidFill>
                        </a:rPr>
                        <a:t>الهضم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rtl="1"/>
                      <a:r>
                        <a:rPr lang="ar-SA" sz="3600" b="1" dirty="0">
                          <a:solidFill>
                            <a:schemeClr val="tx1"/>
                          </a:solidFill>
                        </a:rPr>
                        <a:t>داخل تركيب يشبه المعدة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700363777"/>
                  </a:ext>
                </a:extLst>
              </a:tr>
              <a:tr h="370840">
                <a:tc>
                  <a:txBody>
                    <a:bodyPr/>
                    <a:lstStyle/>
                    <a:p>
                      <a:pPr algn="ctr" rtl="1"/>
                      <a:r>
                        <a:rPr lang="ar-SA" sz="3600" b="1" dirty="0">
                          <a:solidFill>
                            <a:schemeClr val="tx1"/>
                          </a:solidFill>
                        </a:rPr>
                        <a:t>الحركة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gridSpan="6">
                  <a:txBody>
                    <a:bodyPr/>
                    <a:lstStyle/>
                    <a:p>
                      <a:pPr rtl="1"/>
                      <a:r>
                        <a:rPr lang="ar-SA" sz="3600" b="1" dirty="0">
                          <a:solidFill>
                            <a:schemeClr val="tx1"/>
                          </a:solidFill>
                        </a:rPr>
                        <a:t>له قطع عضلية تمكنه من الحركة كالأسماك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281001633"/>
                  </a:ext>
                </a:extLst>
              </a:tr>
              <a:tr h="370840">
                <a:tc>
                  <a:txBody>
                    <a:bodyPr/>
                    <a:lstStyle/>
                    <a:p>
                      <a:pPr algn="ctr" rtl="1"/>
                      <a:r>
                        <a:rPr lang="ar-SA" sz="3600" b="1" dirty="0">
                          <a:solidFill>
                            <a:schemeClr val="tx1"/>
                          </a:solidFill>
                        </a:rPr>
                        <a:t>الجهاز العصبي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gridSpan="6">
                  <a:txBody>
                    <a:bodyPr/>
                    <a:lstStyle/>
                    <a:p>
                      <a:pPr rtl="1"/>
                      <a:r>
                        <a:rPr lang="ar-SA" sz="3600" b="1" dirty="0">
                          <a:solidFill>
                            <a:schemeClr val="tx1"/>
                          </a:solidFill>
                        </a:rPr>
                        <a:t>دماغ بسيط في مقدمة الجسم واعصاب رئيسة  متفرعة</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72534072"/>
                  </a:ext>
                </a:extLst>
              </a:tr>
              <a:tr h="370840">
                <a:tc>
                  <a:txBody>
                    <a:bodyPr/>
                    <a:lstStyle/>
                    <a:p>
                      <a:pPr algn="ctr" rtl="1"/>
                      <a:r>
                        <a:rPr lang="ar-SA" sz="3600" b="1" dirty="0">
                          <a:solidFill>
                            <a:schemeClr val="tx1"/>
                          </a:solidFill>
                        </a:rPr>
                        <a:t>أعضاء الحس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rtl="1"/>
                      <a:r>
                        <a:rPr lang="ar-SA" sz="3600" b="1" dirty="0">
                          <a:solidFill>
                            <a:schemeClr val="tx1"/>
                          </a:solidFill>
                        </a:rPr>
                        <a:t>لا يوجد رأس أو أعضاء حس إلا مستقبلات ضوئية </a:t>
                      </a:r>
                      <a:r>
                        <a:rPr lang="ar-SA" sz="3600" b="1" dirty="0" err="1">
                          <a:solidFill>
                            <a:schemeClr val="tx1"/>
                          </a:solidFill>
                        </a:rPr>
                        <a:t>ولوامس</a:t>
                      </a:r>
                      <a:endParaRPr lang="ar-SA" sz="36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267601898"/>
                  </a:ext>
                </a:extLst>
              </a:tr>
              <a:tr h="370840">
                <a:tc>
                  <a:txBody>
                    <a:bodyPr/>
                    <a:lstStyle/>
                    <a:p>
                      <a:pPr algn="ctr" rtl="1"/>
                      <a:r>
                        <a:rPr lang="ar-SA" sz="3600" b="1" dirty="0">
                          <a:solidFill>
                            <a:schemeClr val="tx1"/>
                          </a:solidFill>
                        </a:rPr>
                        <a:t>الجهاز الدوري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gridSpan="6">
                  <a:txBody>
                    <a:bodyPr/>
                    <a:lstStyle/>
                    <a:p>
                      <a:pPr rtl="1"/>
                      <a:r>
                        <a:rPr lang="ar-SA" sz="3600" b="1" dirty="0">
                          <a:solidFill>
                            <a:schemeClr val="tx1"/>
                          </a:solidFill>
                        </a:rPr>
                        <a:t>يمر الدم بضخه في الجسم حيث لا يوجد قلب حقيقي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06908686"/>
                  </a:ext>
                </a:extLst>
              </a:tr>
              <a:tr h="370840">
                <a:tc>
                  <a:txBody>
                    <a:bodyPr/>
                    <a:lstStyle/>
                    <a:p>
                      <a:pPr algn="ctr" rtl="1"/>
                      <a:r>
                        <a:rPr lang="ar-SA" sz="3600" b="1" dirty="0">
                          <a:solidFill>
                            <a:schemeClr val="tx1"/>
                          </a:solidFill>
                        </a:rPr>
                        <a:t>التكاثر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a:txBody>
                    <a:bodyPr/>
                    <a:lstStyle/>
                    <a:p>
                      <a:pPr algn="ctr" rtl="1"/>
                      <a:r>
                        <a:rPr lang="ar-SA" sz="3600" b="1" dirty="0">
                          <a:solidFill>
                            <a:schemeClr val="tx1"/>
                          </a:solidFill>
                        </a:rPr>
                        <a:t>الجنس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rtl="1"/>
                      <a:r>
                        <a:rPr lang="ar-SA" sz="3600" b="1" dirty="0">
                          <a:solidFill>
                            <a:schemeClr val="tx1"/>
                          </a:solidFill>
                        </a:rPr>
                        <a:t>منفصل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1"/>
                      <a:r>
                        <a:rPr lang="ar-SA" sz="3600" b="1" dirty="0">
                          <a:solidFill>
                            <a:schemeClr val="tx1"/>
                          </a:solidFill>
                        </a:rPr>
                        <a:t>التلقيح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ctr" rtl="1"/>
                      <a:r>
                        <a:rPr lang="ar-SA" sz="3600" b="1" dirty="0">
                          <a:solidFill>
                            <a:schemeClr val="tx1"/>
                          </a:solidFill>
                        </a:rPr>
                        <a:t>خارجي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4690609"/>
                  </a:ext>
                </a:extLst>
              </a:tr>
            </a:tbl>
          </a:graphicData>
        </a:graphic>
      </p:graphicFrame>
      <p:sp>
        <p:nvSpPr>
          <p:cNvPr id="4" name="مستطيل 3">
            <a:extLst>
              <a:ext uri="{FF2B5EF4-FFF2-40B4-BE49-F238E27FC236}">
                <a16:creationId xmlns:a16="http://schemas.microsoft.com/office/drawing/2014/main" id="{D3226522-CF78-43A8-81CA-12E2734883E6}"/>
              </a:ext>
            </a:extLst>
          </p:cNvPr>
          <p:cNvSpPr/>
          <p:nvPr/>
        </p:nvSpPr>
        <p:spPr>
          <a:xfrm>
            <a:off x="4180114" y="1026103"/>
            <a:ext cx="5341257"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78743102-1E9D-4ACB-A708-9FAF97936B4A}"/>
              </a:ext>
            </a:extLst>
          </p:cNvPr>
          <p:cNvSpPr/>
          <p:nvPr/>
        </p:nvSpPr>
        <p:spPr>
          <a:xfrm>
            <a:off x="4180114" y="1667701"/>
            <a:ext cx="5341257"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86E745D9-8589-4CB0-8B84-2C77771F204B}"/>
              </a:ext>
            </a:extLst>
          </p:cNvPr>
          <p:cNvSpPr/>
          <p:nvPr/>
        </p:nvSpPr>
        <p:spPr>
          <a:xfrm>
            <a:off x="6531429" y="2309299"/>
            <a:ext cx="2989941"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B26F3979-B6FC-4954-B3CE-94BEB6D7DA29}"/>
              </a:ext>
            </a:extLst>
          </p:cNvPr>
          <p:cNvSpPr/>
          <p:nvPr/>
        </p:nvSpPr>
        <p:spPr>
          <a:xfrm>
            <a:off x="317030" y="2307859"/>
            <a:ext cx="29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AE242554-229D-45F7-BD1A-76425578F447}"/>
              </a:ext>
            </a:extLst>
          </p:cNvPr>
          <p:cNvSpPr/>
          <p:nvPr/>
        </p:nvSpPr>
        <p:spPr>
          <a:xfrm>
            <a:off x="4180113" y="2944066"/>
            <a:ext cx="5341257"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E69B3C37-ADEA-4B87-850F-3316271B4D41}"/>
              </a:ext>
            </a:extLst>
          </p:cNvPr>
          <p:cNvSpPr/>
          <p:nvPr/>
        </p:nvSpPr>
        <p:spPr>
          <a:xfrm>
            <a:off x="3062512" y="3600178"/>
            <a:ext cx="6444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13723749-3A0B-4526-8542-604A94B41A1D}"/>
              </a:ext>
            </a:extLst>
          </p:cNvPr>
          <p:cNvSpPr/>
          <p:nvPr/>
        </p:nvSpPr>
        <p:spPr>
          <a:xfrm>
            <a:off x="1363996" y="4241776"/>
            <a:ext cx="8136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0108A03-EEE6-49AF-AAD1-78BF22FB7158}"/>
              </a:ext>
            </a:extLst>
          </p:cNvPr>
          <p:cNvSpPr/>
          <p:nvPr/>
        </p:nvSpPr>
        <p:spPr>
          <a:xfrm>
            <a:off x="677275" y="4871464"/>
            <a:ext cx="882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28C71392-FE56-4462-A5D2-E4B0042942DF}"/>
              </a:ext>
            </a:extLst>
          </p:cNvPr>
          <p:cNvSpPr/>
          <p:nvPr/>
        </p:nvSpPr>
        <p:spPr>
          <a:xfrm>
            <a:off x="2042572" y="5517504"/>
            <a:ext cx="74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1ABD8442-B701-4E68-81AA-9E87833FB8E3}"/>
              </a:ext>
            </a:extLst>
          </p:cNvPr>
          <p:cNvSpPr/>
          <p:nvPr/>
        </p:nvSpPr>
        <p:spPr>
          <a:xfrm>
            <a:off x="5021942" y="6160328"/>
            <a:ext cx="2175771"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77D7EE00-5745-422D-B9A4-F7C146BC8FC0}"/>
              </a:ext>
            </a:extLst>
          </p:cNvPr>
          <p:cNvSpPr/>
          <p:nvPr/>
        </p:nvSpPr>
        <p:spPr>
          <a:xfrm>
            <a:off x="317030" y="6157662"/>
            <a:ext cx="2175771"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316003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0" nodeType="clickEffect">
                                  <p:stCondLst>
                                    <p:cond delay="0"/>
                                  </p:stCondLst>
                                  <p:childTnLst>
                                    <p:animEffect transition="out" filter="wipe(righ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0" nodeType="clickEffect">
                                  <p:stCondLst>
                                    <p:cond delay="0"/>
                                  </p:stCondLst>
                                  <p:childTnLst>
                                    <p:animEffect transition="out" filter="wipe(right)">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0" nodeType="clickEffect">
                                  <p:stCondLst>
                                    <p:cond delay="0"/>
                                  </p:stCondLst>
                                  <p:childTnLst>
                                    <p:animEffect transition="out" filter="wipe(right)">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0" nodeType="clickEffect">
                                  <p:stCondLst>
                                    <p:cond delay="0"/>
                                  </p:stCondLst>
                                  <p:childTnLst>
                                    <p:animEffect transition="out" filter="wipe(right)">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2" fill="hold" grpId="0" nodeType="clickEffect">
                                  <p:stCondLst>
                                    <p:cond delay="0"/>
                                  </p:stCondLst>
                                  <p:childTnLst>
                                    <p:animEffect transition="out" filter="wipe(right)">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36774CD-4107-4F17-A976-73AEAD44AA08}"/>
              </a:ext>
            </a:extLst>
          </p:cNvPr>
          <p:cNvSpPr/>
          <p:nvPr/>
        </p:nvSpPr>
        <p:spPr>
          <a:xfrm>
            <a:off x="6288258" y="181931"/>
            <a:ext cx="5781365" cy="3416320"/>
          </a:xfrm>
          <a:prstGeom prst="rect">
            <a:avLst/>
          </a:prstGeom>
          <a:noFill/>
          <a:ln w="38100">
            <a:solidFill>
              <a:srgbClr val="FF0000"/>
            </a:solidFill>
          </a:ln>
        </p:spPr>
        <p:txBody>
          <a:bodyPr wrap="square" lIns="91440" tIns="45720" rIns="91440" bIns="45720">
            <a:spAutoFit/>
          </a:bodyPr>
          <a:lstStyle/>
          <a:p>
            <a:pPr algn="ctr"/>
            <a:r>
              <a:rPr lang="ar-SA" sz="5400" b="0" cap="none" spc="0" dirty="0">
                <a:ln w="0"/>
                <a:solidFill>
                  <a:schemeClr val="accent1">
                    <a:lumMod val="50000"/>
                  </a:schemeClr>
                </a:solidFill>
                <a:effectLst>
                  <a:outerShdw blurRad="38100" dist="19050" dir="2700000" algn="tl" rotWithShape="0">
                    <a:schemeClr val="dk1">
                      <a:alpha val="40000"/>
                    </a:schemeClr>
                  </a:outerShdw>
                </a:effectLst>
              </a:rPr>
              <a:t>فسري:</a:t>
            </a:r>
          </a:p>
          <a:p>
            <a:pPr algn="ctr"/>
            <a:r>
              <a:rPr lang="ar-SA" sz="5400" b="0" cap="none" spc="0" dirty="0">
                <a:ln w="0"/>
                <a:solidFill>
                  <a:srgbClr val="FF0000"/>
                </a:solidFill>
                <a:effectLst>
                  <a:outerShdw blurRad="38100" dist="19050" dir="2700000" algn="tl" rotWithShape="0">
                    <a:schemeClr val="dk1">
                      <a:alpha val="40000"/>
                    </a:schemeClr>
                  </a:outerShdw>
                </a:effectLst>
              </a:rPr>
              <a:t> يمكن مشاهدة حركة مرور الماء داخل جسم السهيم  </a:t>
            </a:r>
          </a:p>
        </p:txBody>
      </p:sp>
      <p:sp>
        <p:nvSpPr>
          <p:cNvPr id="3" name="مستطيل 2">
            <a:extLst>
              <a:ext uri="{FF2B5EF4-FFF2-40B4-BE49-F238E27FC236}">
                <a16:creationId xmlns:a16="http://schemas.microsoft.com/office/drawing/2014/main" id="{0A1D2CEF-5BFE-460B-89B3-D932B256909C}"/>
              </a:ext>
            </a:extLst>
          </p:cNvPr>
          <p:cNvSpPr/>
          <p:nvPr/>
        </p:nvSpPr>
        <p:spPr>
          <a:xfrm>
            <a:off x="6288257" y="3879390"/>
            <a:ext cx="5781365" cy="1754326"/>
          </a:xfrm>
          <a:prstGeom prst="rect">
            <a:avLst/>
          </a:prstGeom>
          <a:noFill/>
          <a:ln w="38100">
            <a:solidFill>
              <a:schemeClr val="accent1">
                <a:lumMod val="50000"/>
              </a:schemeClr>
            </a:solidFill>
          </a:ln>
        </p:spPr>
        <p:txBody>
          <a:bodyPr wrap="square" lIns="91440" tIns="45720" rIns="91440" bIns="45720">
            <a:spAutoFit/>
          </a:bodyPr>
          <a:lstStyle/>
          <a:p>
            <a:pPr algn="ctr"/>
            <a:r>
              <a:rPr lang="ar-SA" sz="5400" b="0" cap="none" spc="0" dirty="0">
                <a:ln w="0"/>
                <a:solidFill>
                  <a:schemeClr val="accent1">
                    <a:lumMod val="50000"/>
                  </a:schemeClr>
                </a:solidFill>
                <a:effectLst>
                  <a:outerShdw blurRad="38100" dist="19050" dir="2700000" algn="tl" rotWithShape="0">
                    <a:schemeClr val="dk1">
                      <a:alpha val="40000"/>
                    </a:schemeClr>
                  </a:outerShdw>
                </a:effectLst>
              </a:rPr>
              <a:t>لأن الجلد رقيق مكون من طبقة واحدة ولا لون له </a:t>
            </a:r>
            <a:endParaRPr lang="ar-SA" sz="5400" b="0" cap="none" spc="0" dirty="0">
              <a:ln w="0"/>
              <a:solidFill>
                <a:srgbClr val="FF0000"/>
              </a:solidFill>
              <a:effectLst>
                <a:outerShdw blurRad="38100" dist="19050" dir="2700000" algn="tl" rotWithShape="0">
                  <a:schemeClr val="dk1">
                    <a:alpha val="40000"/>
                  </a:schemeClr>
                </a:outerShdw>
              </a:effectLst>
            </a:endParaRPr>
          </a:p>
        </p:txBody>
      </p:sp>
      <p:pic>
        <p:nvPicPr>
          <p:cNvPr id="4" name="صورة 3">
            <a:extLst>
              <a:ext uri="{FF2B5EF4-FFF2-40B4-BE49-F238E27FC236}">
                <a16:creationId xmlns:a16="http://schemas.microsoft.com/office/drawing/2014/main" id="{1AA16388-82D8-4D56-BFDF-06DA5F891AC4}"/>
              </a:ext>
            </a:extLst>
          </p:cNvPr>
          <p:cNvPicPr>
            <a:picLocks noChangeAspect="1"/>
          </p:cNvPicPr>
          <p:nvPr/>
        </p:nvPicPr>
        <p:blipFill>
          <a:blip r:embed="rId2"/>
          <a:stretch>
            <a:fillRect/>
          </a:stretch>
        </p:blipFill>
        <p:spPr>
          <a:xfrm>
            <a:off x="323558" y="181931"/>
            <a:ext cx="5742440" cy="6472087"/>
          </a:xfrm>
          <a:prstGeom prst="rect">
            <a:avLst/>
          </a:prstGeom>
        </p:spPr>
      </p:pic>
    </p:spTree>
    <p:extLst>
      <p:ext uri="{BB962C8B-B14F-4D97-AF65-F5344CB8AC3E}">
        <p14:creationId xmlns:p14="http://schemas.microsoft.com/office/powerpoint/2010/main" val="38885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A0394F1-5327-4CF7-8F31-AFD71D9B2D41}"/>
              </a:ext>
            </a:extLst>
          </p:cNvPr>
          <p:cNvPicPr>
            <a:picLocks noChangeAspect="1"/>
          </p:cNvPicPr>
          <p:nvPr/>
        </p:nvPicPr>
        <p:blipFill rotWithShape="1">
          <a:blip r:embed="rId2"/>
          <a:srcRect l="19445" r="19717"/>
          <a:stretch/>
        </p:blipFill>
        <p:spPr>
          <a:xfrm>
            <a:off x="6141722" y="321732"/>
            <a:ext cx="5728547" cy="6214533"/>
          </a:xfrm>
          <a:prstGeom prst="rect">
            <a:avLst/>
          </a:prstGeom>
        </p:spPr>
      </p:pic>
      <p:pic>
        <p:nvPicPr>
          <p:cNvPr id="3" name="صورة 2">
            <a:extLst>
              <a:ext uri="{FF2B5EF4-FFF2-40B4-BE49-F238E27FC236}">
                <a16:creationId xmlns:a16="http://schemas.microsoft.com/office/drawing/2014/main" id="{456B7B3C-FAB1-471E-9EF8-BE90C18AD01B}"/>
              </a:ext>
            </a:extLst>
          </p:cNvPr>
          <p:cNvPicPr>
            <a:picLocks noChangeAspect="1"/>
          </p:cNvPicPr>
          <p:nvPr/>
        </p:nvPicPr>
        <p:blipFill rotWithShape="1">
          <a:blip r:embed="rId3"/>
          <a:srcRect t="21531" r="-3" b="-3"/>
          <a:stretch/>
        </p:blipFill>
        <p:spPr>
          <a:xfrm>
            <a:off x="321731" y="321732"/>
            <a:ext cx="5728548" cy="3079194"/>
          </a:xfrm>
          <a:prstGeom prst="rect">
            <a:avLst/>
          </a:prstGeom>
        </p:spPr>
      </p:pic>
      <p:pic>
        <p:nvPicPr>
          <p:cNvPr id="2" name="صورة 1">
            <a:extLst>
              <a:ext uri="{FF2B5EF4-FFF2-40B4-BE49-F238E27FC236}">
                <a16:creationId xmlns:a16="http://schemas.microsoft.com/office/drawing/2014/main" id="{95D87D18-50BC-4EA9-91C8-1E296DC09D01}"/>
              </a:ext>
            </a:extLst>
          </p:cNvPr>
          <p:cNvPicPr>
            <a:picLocks noChangeAspect="1"/>
          </p:cNvPicPr>
          <p:nvPr/>
        </p:nvPicPr>
        <p:blipFill rotWithShape="1">
          <a:blip r:embed="rId4"/>
          <a:srcRect t="10243" r="-3" b="12665"/>
          <a:stretch/>
        </p:blipFill>
        <p:spPr>
          <a:xfrm>
            <a:off x="321730" y="3489158"/>
            <a:ext cx="5728548" cy="3047107"/>
          </a:xfrm>
          <a:prstGeom prst="rect">
            <a:avLst/>
          </a:prstGeom>
        </p:spPr>
      </p:pic>
      <p:sp>
        <p:nvSpPr>
          <p:cNvPr id="5" name="مستطيل 4">
            <a:extLst>
              <a:ext uri="{FF2B5EF4-FFF2-40B4-BE49-F238E27FC236}">
                <a16:creationId xmlns:a16="http://schemas.microsoft.com/office/drawing/2014/main" id="{854ABCCE-0354-449E-A66C-F73392FE0CB7}"/>
              </a:ext>
            </a:extLst>
          </p:cNvPr>
          <p:cNvSpPr/>
          <p:nvPr/>
        </p:nvSpPr>
        <p:spPr>
          <a:xfrm>
            <a:off x="9520423" y="533625"/>
            <a:ext cx="1704313" cy="923330"/>
          </a:xfrm>
          <a:prstGeom prst="rect">
            <a:avLst/>
          </a:prstGeom>
          <a:solidFill>
            <a:schemeClr val="tx1"/>
          </a:solidFill>
        </p:spPr>
        <p:txBody>
          <a:bodyPr wrap="none" lIns="91440" tIns="45720" rIns="91440" bIns="45720">
            <a:spAutoFit/>
          </a:bodyPr>
          <a:lstStyle/>
          <a:p>
            <a:pPr algn="ctr"/>
            <a:r>
              <a:rPr lang="ar-SA" sz="5400" b="0" cap="none" spc="0" dirty="0">
                <a:ln w="0"/>
                <a:solidFill>
                  <a:schemeClr val="bg1"/>
                </a:solidFill>
                <a:effectLst>
                  <a:outerShdw blurRad="38100" dist="19050" dir="2700000" algn="tl" rotWithShape="0">
                    <a:schemeClr val="dk1">
                      <a:alpha val="40000"/>
                    </a:schemeClr>
                  </a:outerShdw>
                </a:effectLst>
              </a:rPr>
              <a:t>السهيم </a:t>
            </a:r>
          </a:p>
        </p:txBody>
      </p:sp>
    </p:spTree>
    <p:extLst>
      <p:ext uri="{BB962C8B-B14F-4D97-AF65-F5344CB8AC3E}">
        <p14:creationId xmlns:p14="http://schemas.microsoft.com/office/powerpoint/2010/main" val="346118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0757478-F73F-417C-8714-28EE4851922C}"/>
              </a:ext>
            </a:extLst>
          </p:cNvPr>
          <p:cNvSpPr/>
          <p:nvPr/>
        </p:nvSpPr>
        <p:spPr>
          <a:xfrm>
            <a:off x="274407" y="64479"/>
            <a:ext cx="11698511" cy="830997"/>
          </a:xfrm>
          <a:prstGeom prst="rect">
            <a:avLst/>
          </a:prstGeom>
          <a:solidFill>
            <a:srgbClr val="89FFBE"/>
          </a:solidFill>
          <a:ln w="38100">
            <a:solidFill>
              <a:schemeClr val="tx1"/>
            </a:solidFill>
          </a:ln>
        </p:spPr>
        <p:txBody>
          <a:bodyPr wrap="square" lIns="91440" tIns="45720" rIns="91440" bIns="45720">
            <a:spAutoFit/>
          </a:bodyPr>
          <a:lstStyle/>
          <a:p>
            <a:pPr algn="ctr"/>
            <a:r>
              <a:rPr lang="ar-SA" sz="4800" b="0" cap="none" spc="0" dirty="0">
                <a:ln w="0"/>
                <a:effectLst>
                  <a:outerShdw blurRad="38100" dist="19050" dir="2700000" algn="tl" rotWithShape="0">
                    <a:schemeClr val="dk1">
                      <a:alpha val="40000"/>
                    </a:schemeClr>
                  </a:outerShdw>
                </a:effectLst>
              </a:rPr>
              <a:t>أقرئي عن </a:t>
            </a:r>
            <a:r>
              <a:rPr lang="ar-SA" sz="4800" b="0" cap="none" spc="0" dirty="0" err="1">
                <a:ln w="0"/>
                <a:solidFill>
                  <a:srgbClr val="FF0000"/>
                </a:solidFill>
                <a:effectLst>
                  <a:outerShdw blurRad="38100" dist="19050" dir="2700000" algn="tl" rotWithShape="0">
                    <a:schemeClr val="dk1">
                      <a:alpha val="40000"/>
                    </a:schemeClr>
                  </a:outerShdw>
                </a:effectLst>
              </a:rPr>
              <a:t>الكيسيات</a:t>
            </a:r>
            <a:r>
              <a:rPr lang="ar-SA" sz="4800" b="0" cap="none" spc="0" dirty="0">
                <a:ln w="0"/>
                <a:effectLst>
                  <a:outerShdw blurRad="38100" dist="19050" dir="2700000" algn="tl" rotWithShape="0">
                    <a:schemeClr val="dk1">
                      <a:alpha val="40000"/>
                    </a:schemeClr>
                  </a:outerShdw>
                </a:effectLst>
              </a:rPr>
              <a:t> ثم لخصي المعلومات في </a:t>
            </a:r>
            <a:r>
              <a:rPr lang="ar-SA" sz="4800" b="0" cap="none" spc="0" dirty="0">
                <a:ln w="0"/>
                <a:solidFill>
                  <a:srgbClr val="FF0000"/>
                </a:solidFill>
                <a:effectLst>
                  <a:outerShdw blurRad="38100" dist="19050" dir="2700000" algn="tl" rotWithShape="0">
                    <a:schemeClr val="dk1">
                      <a:alpha val="40000"/>
                    </a:schemeClr>
                  </a:outerShdw>
                </a:effectLst>
              </a:rPr>
              <a:t>الفجوة</a:t>
            </a:r>
            <a:r>
              <a:rPr lang="ar-SA" sz="4800" b="0" cap="none" spc="0" dirty="0">
                <a:ln w="0"/>
                <a:effectLst>
                  <a:outerShdw blurRad="38100" dist="19050" dir="2700000" algn="tl" rotWithShape="0">
                    <a:schemeClr val="dk1">
                      <a:alpha val="40000"/>
                    </a:schemeClr>
                  </a:outerShdw>
                </a:effectLst>
              </a:rPr>
              <a:t> التالية </a:t>
            </a:r>
          </a:p>
        </p:txBody>
      </p:sp>
      <p:graphicFrame>
        <p:nvGraphicFramePr>
          <p:cNvPr id="3" name="جدول 2">
            <a:extLst>
              <a:ext uri="{FF2B5EF4-FFF2-40B4-BE49-F238E27FC236}">
                <a16:creationId xmlns:a16="http://schemas.microsoft.com/office/drawing/2014/main" id="{F4D73F4F-9C2A-4260-B91E-083532B29E29}"/>
              </a:ext>
            </a:extLst>
          </p:cNvPr>
          <p:cNvGraphicFramePr>
            <a:graphicFrameLocks noGrp="1"/>
          </p:cNvGraphicFramePr>
          <p:nvPr>
            <p:extLst>
              <p:ext uri="{D42A27DB-BD31-4B8C-83A1-F6EECF244321}">
                <p14:modId xmlns:p14="http://schemas.microsoft.com/office/powerpoint/2010/main" val="1269484816"/>
              </p:ext>
            </p:extLst>
          </p:nvPr>
        </p:nvGraphicFramePr>
        <p:xfrm>
          <a:off x="215432" y="982561"/>
          <a:ext cx="11772000" cy="5669280"/>
        </p:xfrm>
        <a:graphic>
          <a:graphicData uri="http://schemas.openxmlformats.org/drawingml/2006/table">
            <a:tbl>
              <a:tblPr rtl="1" firstRow="1" bandRow="1">
                <a:tableStyleId>{5C22544A-7EE6-4342-B048-85BDC9FD1C3A}</a:tableStyleId>
              </a:tblPr>
              <a:tblGrid>
                <a:gridCol w="2412000">
                  <a:extLst>
                    <a:ext uri="{9D8B030D-6E8A-4147-A177-3AD203B41FA5}">
                      <a16:colId xmlns:a16="http://schemas.microsoft.com/office/drawing/2014/main" val="4038056866"/>
                    </a:ext>
                  </a:extLst>
                </a:gridCol>
                <a:gridCol w="2340000">
                  <a:extLst>
                    <a:ext uri="{9D8B030D-6E8A-4147-A177-3AD203B41FA5}">
                      <a16:colId xmlns:a16="http://schemas.microsoft.com/office/drawing/2014/main" val="3508978529"/>
                    </a:ext>
                  </a:extLst>
                </a:gridCol>
                <a:gridCol w="2340000">
                  <a:extLst>
                    <a:ext uri="{9D8B030D-6E8A-4147-A177-3AD203B41FA5}">
                      <a16:colId xmlns:a16="http://schemas.microsoft.com/office/drawing/2014/main" val="387995169"/>
                    </a:ext>
                  </a:extLst>
                </a:gridCol>
                <a:gridCol w="2340000">
                  <a:extLst>
                    <a:ext uri="{9D8B030D-6E8A-4147-A177-3AD203B41FA5}">
                      <a16:colId xmlns:a16="http://schemas.microsoft.com/office/drawing/2014/main" val="1483713612"/>
                    </a:ext>
                  </a:extLst>
                </a:gridCol>
                <a:gridCol w="2340000">
                  <a:extLst>
                    <a:ext uri="{9D8B030D-6E8A-4147-A177-3AD203B41FA5}">
                      <a16:colId xmlns:a16="http://schemas.microsoft.com/office/drawing/2014/main" val="3054341137"/>
                    </a:ext>
                  </a:extLst>
                </a:gridCol>
              </a:tblGrid>
              <a:tr h="370840">
                <a:tc>
                  <a:txBody>
                    <a:bodyPr/>
                    <a:lstStyle/>
                    <a:p>
                      <a:pPr algn="ctr" rtl="1"/>
                      <a:r>
                        <a:rPr lang="ar-SA" sz="3600" b="1" dirty="0">
                          <a:solidFill>
                            <a:schemeClr val="tx1"/>
                          </a:solidFill>
                        </a:rPr>
                        <a:t>مكان المعيشة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rtl="1"/>
                      <a:r>
                        <a:rPr lang="ar-SA" sz="3600" b="1" dirty="0">
                          <a:solidFill>
                            <a:schemeClr val="tx1"/>
                          </a:solidFill>
                        </a:rPr>
                        <a:t>في المياه الضحلة أو تجمعات على قاع المحيط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445047703"/>
                  </a:ext>
                </a:extLst>
              </a:tr>
              <a:tr h="370840">
                <a:tc>
                  <a:txBody>
                    <a:bodyPr/>
                    <a:lstStyle/>
                    <a:p>
                      <a:pPr algn="ctr" rtl="1"/>
                      <a:r>
                        <a:rPr lang="ar-SA" sz="3600" b="1" dirty="0">
                          <a:solidFill>
                            <a:schemeClr val="tx1"/>
                          </a:solidFill>
                        </a:rPr>
                        <a:t>الشكل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gridSpan="4">
                  <a:txBody>
                    <a:bodyPr/>
                    <a:lstStyle/>
                    <a:p>
                      <a:pPr rtl="1"/>
                      <a:r>
                        <a:rPr lang="ar-SA" sz="3600" b="1" dirty="0">
                          <a:solidFill>
                            <a:schemeClr val="tx1"/>
                          </a:solidFill>
                        </a:rPr>
                        <a:t>يُغطى جسم الحيوان بطبقة خارجية سميكة تشبه الكيس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900678436"/>
                  </a:ext>
                </a:extLst>
              </a:tr>
              <a:tr h="370840">
                <a:tc>
                  <a:txBody>
                    <a:bodyPr/>
                    <a:lstStyle/>
                    <a:p>
                      <a:pPr algn="ctr" rtl="1"/>
                      <a:r>
                        <a:rPr lang="ar-SA" sz="3600" b="1" dirty="0">
                          <a:solidFill>
                            <a:schemeClr val="tx1"/>
                          </a:solidFill>
                        </a:rPr>
                        <a:t>التغذية والهضم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gridSpan="4">
                  <a:txBody>
                    <a:bodyPr/>
                    <a:lstStyle/>
                    <a:p>
                      <a:pPr rtl="1"/>
                      <a:r>
                        <a:rPr lang="ar-SA" sz="3600" b="1" dirty="0">
                          <a:solidFill>
                            <a:schemeClr val="tx1"/>
                          </a:solidFill>
                        </a:rPr>
                        <a:t>تغذية ترشيحية (يدخل الماء من السيفون </a:t>
                      </a:r>
                      <a:r>
                        <a:rPr lang="ar-SA" sz="3600" b="1" dirty="0" err="1">
                          <a:solidFill>
                            <a:schemeClr val="tx1"/>
                          </a:solidFill>
                        </a:rPr>
                        <a:t>الشهيقي</a:t>
                      </a:r>
                      <a:r>
                        <a:rPr lang="ar-SA" sz="3600" b="1" dirty="0">
                          <a:solidFill>
                            <a:schemeClr val="tx1"/>
                          </a:solidFill>
                        </a:rPr>
                        <a:t> ثم يرشح ويخرج من السيفون الزفيري) ثم يهضم في المعدة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120250229"/>
                  </a:ext>
                </a:extLst>
              </a:tr>
              <a:tr h="370840">
                <a:tc>
                  <a:txBody>
                    <a:bodyPr/>
                    <a:lstStyle/>
                    <a:p>
                      <a:pPr algn="ctr" rtl="1"/>
                      <a:r>
                        <a:rPr lang="ar-SA" sz="3600" b="1" dirty="0">
                          <a:solidFill>
                            <a:schemeClr val="tx1"/>
                          </a:solidFill>
                        </a:rPr>
                        <a:t>الحركة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gridSpan="4">
                  <a:txBody>
                    <a:bodyPr/>
                    <a:lstStyle/>
                    <a:p>
                      <a:pPr rtl="1"/>
                      <a:r>
                        <a:rPr lang="ar-SA" sz="3600" b="1" dirty="0">
                          <a:solidFill>
                            <a:schemeClr val="tx1"/>
                          </a:solidFill>
                        </a:rPr>
                        <a:t>جالسة غير متحركة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281001633"/>
                  </a:ext>
                </a:extLst>
              </a:tr>
              <a:tr h="370840">
                <a:tc>
                  <a:txBody>
                    <a:bodyPr/>
                    <a:lstStyle/>
                    <a:p>
                      <a:pPr algn="ctr" rtl="1"/>
                      <a:r>
                        <a:rPr lang="ar-SA" sz="3600" b="1" dirty="0">
                          <a:solidFill>
                            <a:schemeClr val="tx1"/>
                          </a:solidFill>
                        </a:rPr>
                        <a:t>الجهاز العصبي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gridSpan="4">
                  <a:txBody>
                    <a:bodyPr/>
                    <a:lstStyle/>
                    <a:p>
                      <a:pPr rtl="1"/>
                      <a:r>
                        <a:rPr lang="ar-SA" sz="3600" b="1" dirty="0">
                          <a:solidFill>
                            <a:schemeClr val="tx1"/>
                          </a:solidFill>
                        </a:rPr>
                        <a:t>يتركب من جزء رئيس عصبي معقد وعصبونات متشعبة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72534072"/>
                  </a:ext>
                </a:extLst>
              </a:tr>
              <a:tr h="370840">
                <a:tc>
                  <a:txBody>
                    <a:bodyPr/>
                    <a:lstStyle/>
                    <a:p>
                      <a:pPr algn="ctr" rtl="1"/>
                      <a:r>
                        <a:rPr lang="ar-SA" sz="3600" b="1" dirty="0">
                          <a:solidFill>
                            <a:schemeClr val="tx1"/>
                          </a:solidFill>
                        </a:rPr>
                        <a:t>التنفس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rtl="1"/>
                      <a:r>
                        <a:rPr lang="ar-SA" sz="3600" b="1" dirty="0">
                          <a:solidFill>
                            <a:schemeClr val="tx1"/>
                          </a:solidFill>
                        </a:rPr>
                        <a:t>عبر الشقوق الخيشومية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267601898"/>
                  </a:ext>
                </a:extLst>
              </a:tr>
              <a:tr h="370840">
                <a:tc>
                  <a:txBody>
                    <a:bodyPr/>
                    <a:lstStyle/>
                    <a:p>
                      <a:pPr algn="ctr" rtl="1"/>
                      <a:r>
                        <a:rPr lang="ar-SA" sz="3600" b="1" dirty="0">
                          <a:solidFill>
                            <a:schemeClr val="tx1"/>
                          </a:solidFill>
                        </a:rPr>
                        <a:t>الجهاز الدوري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gridSpan="4">
                  <a:txBody>
                    <a:bodyPr/>
                    <a:lstStyle/>
                    <a:p>
                      <a:pPr rtl="1"/>
                      <a:r>
                        <a:rPr lang="ar-SA" sz="3600" b="1" dirty="0">
                          <a:solidFill>
                            <a:schemeClr val="tx1"/>
                          </a:solidFill>
                        </a:rPr>
                        <a:t>يمر الدم بضخه في الجسم حيث لا يوجد قلب حقيقي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06908686"/>
                  </a:ext>
                </a:extLst>
              </a:tr>
              <a:tr h="370840">
                <a:tc>
                  <a:txBody>
                    <a:bodyPr/>
                    <a:lstStyle/>
                    <a:p>
                      <a:pPr algn="ctr" rtl="1"/>
                      <a:r>
                        <a:rPr lang="ar-SA" sz="3600" b="1" dirty="0">
                          <a:solidFill>
                            <a:schemeClr val="tx1"/>
                          </a:solidFill>
                        </a:rPr>
                        <a:t>التكاثر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a:txBody>
                    <a:bodyPr/>
                    <a:lstStyle/>
                    <a:p>
                      <a:pPr algn="ctr" rtl="1"/>
                      <a:r>
                        <a:rPr lang="ar-SA" sz="3600" b="1" dirty="0">
                          <a:solidFill>
                            <a:schemeClr val="tx1"/>
                          </a:solidFill>
                        </a:rPr>
                        <a:t>الجنس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a:txBody>
                    <a:bodyPr/>
                    <a:lstStyle/>
                    <a:p>
                      <a:pPr rtl="1"/>
                      <a:r>
                        <a:rPr lang="ar-SA" sz="3600" b="1" dirty="0">
                          <a:solidFill>
                            <a:schemeClr val="tx1"/>
                          </a:solidFill>
                        </a:rPr>
                        <a:t>خنثى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3600" b="1" dirty="0">
                          <a:solidFill>
                            <a:schemeClr val="tx1"/>
                          </a:solidFill>
                        </a:rPr>
                        <a:t>التلقيح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a:txBody>
                    <a:bodyPr/>
                    <a:lstStyle/>
                    <a:p>
                      <a:pPr rtl="1"/>
                      <a:r>
                        <a:rPr lang="ar-SA" sz="3600" b="1" dirty="0">
                          <a:solidFill>
                            <a:schemeClr val="tx1"/>
                          </a:solidFill>
                        </a:rPr>
                        <a:t>خارجي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4690609"/>
                  </a:ext>
                </a:extLst>
              </a:tr>
            </a:tbl>
          </a:graphicData>
        </a:graphic>
      </p:graphicFrame>
      <p:sp>
        <p:nvSpPr>
          <p:cNvPr id="4" name="مستطيل 3">
            <a:extLst>
              <a:ext uri="{FF2B5EF4-FFF2-40B4-BE49-F238E27FC236}">
                <a16:creationId xmlns:a16="http://schemas.microsoft.com/office/drawing/2014/main" id="{3B8E4C9C-8F3D-47E2-80F9-F74FBD6B22B2}"/>
              </a:ext>
            </a:extLst>
          </p:cNvPr>
          <p:cNvSpPr/>
          <p:nvPr/>
        </p:nvSpPr>
        <p:spPr>
          <a:xfrm>
            <a:off x="595085" y="1036788"/>
            <a:ext cx="892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088BE1B5-5DE6-4440-BF8D-FEB5C3E2F127}"/>
              </a:ext>
            </a:extLst>
          </p:cNvPr>
          <p:cNvSpPr/>
          <p:nvPr/>
        </p:nvSpPr>
        <p:spPr>
          <a:xfrm>
            <a:off x="595085" y="1674557"/>
            <a:ext cx="892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0CA29611-7BA5-4BF3-8E2B-3BD051D25C9C}"/>
              </a:ext>
            </a:extLst>
          </p:cNvPr>
          <p:cNvSpPr/>
          <p:nvPr/>
        </p:nvSpPr>
        <p:spPr>
          <a:xfrm>
            <a:off x="595085" y="2326840"/>
            <a:ext cx="8928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F0D8F34-7715-478A-87C7-E131441189B3}"/>
              </a:ext>
            </a:extLst>
          </p:cNvPr>
          <p:cNvSpPr/>
          <p:nvPr/>
        </p:nvSpPr>
        <p:spPr>
          <a:xfrm>
            <a:off x="595085" y="3493925"/>
            <a:ext cx="892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C4EF95C8-A5FB-47EA-AC6D-50038DD41AED}"/>
              </a:ext>
            </a:extLst>
          </p:cNvPr>
          <p:cNvSpPr/>
          <p:nvPr/>
        </p:nvSpPr>
        <p:spPr>
          <a:xfrm>
            <a:off x="595085" y="4135524"/>
            <a:ext cx="892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45C88C18-0F63-4942-8335-9A44F1788FEC}"/>
              </a:ext>
            </a:extLst>
          </p:cNvPr>
          <p:cNvSpPr/>
          <p:nvPr/>
        </p:nvSpPr>
        <p:spPr>
          <a:xfrm>
            <a:off x="595085" y="4781111"/>
            <a:ext cx="892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C603D74C-1C62-4F35-8E53-BF8B9D5EF26A}"/>
              </a:ext>
            </a:extLst>
          </p:cNvPr>
          <p:cNvSpPr/>
          <p:nvPr/>
        </p:nvSpPr>
        <p:spPr>
          <a:xfrm>
            <a:off x="595085" y="5421297"/>
            <a:ext cx="892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294ED09A-CA7E-4EF3-BC01-F31F30FD9967}"/>
              </a:ext>
            </a:extLst>
          </p:cNvPr>
          <p:cNvSpPr/>
          <p:nvPr/>
        </p:nvSpPr>
        <p:spPr>
          <a:xfrm>
            <a:off x="4949371" y="6062896"/>
            <a:ext cx="224417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5593D75B-B082-4322-A80E-D188AA22F3CA}"/>
              </a:ext>
            </a:extLst>
          </p:cNvPr>
          <p:cNvSpPr/>
          <p:nvPr/>
        </p:nvSpPr>
        <p:spPr>
          <a:xfrm>
            <a:off x="288921" y="6080111"/>
            <a:ext cx="224417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2939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0" nodeType="clickEffect">
                                  <p:stCondLst>
                                    <p:cond delay="0"/>
                                  </p:stCondLst>
                                  <p:childTnLst>
                                    <p:animEffect transition="out" filter="wipe(righ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0" nodeType="clickEffect">
                                  <p:stCondLst>
                                    <p:cond delay="0"/>
                                  </p:stCondLst>
                                  <p:childTnLst>
                                    <p:animEffect transition="out" filter="wipe(right)">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0" nodeType="clickEffect">
                                  <p:stCondLst>
                                    <p:cond delay="0"/>
                                  </p:stCondLst>
                                  <p:childTnLst>
                                    <p:animEffect transition="out" filter="wipe(right)">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36774CD-4107-4F17-A976-73AEAD44AA08}"/>
              </a:ext>
            </a:extLst>
          </p:cNvPr>
          <p:cNvSpPr/>
          <p:nvPr/>
        </p:nvSpPr>
        <p:spPr>
          <a:xfrm>
            <a:off x="6288258" y="181931"/>
            <a:ext cx="5781365" cy="2585323"/>
          </a:xfrm>
          <a:prstGeom prst="rect">
            <a:avLst/>
          </a:prstGeom>
          <a:noFill/>
          <a:ln w="38100">
            <a:solidFill>
              <a:srgbClr val="FF0000"/>
            </a:solidFill>
          </a:ln>
        </p:spPr>
        <p:txBody>
          <a:bodyPr wrap="square" lIns="91440" tIns="45720" rIns="91440" bIns="45720">
            <a:spAutoFit/>
          </a:bodyPr>
          <a:lstStyle/>
          <a:p>
            <a:pPr algn="ctr"/>
            <a:r>
              <a:rPr lang="ar-SA" sz="5400" b="0" cap="none" spc="0" dirty="0">
                <a:ln w="0"/>
                <a:solidFill>
                  <a:schemeClr val="accent1">
                    <a:lumMod val="50000"/>
                  </a:schemeClr>
                </a:solidFill>
                <a:effectLst>
                  <a:outerShdw blurRad="38100" dist="19050" dir="2700000" algn="tl" rotWithShape="0">
                    <a:schemeClr val="dk1">
                      <a:alpha val="40000"/>
                    </a:schemeClr>
                  </a:outerShdw>
                </a:effectLst>
              </a:rPr>
              <a:t>فسري:</a:t>
            </a:r>
          </a:p>
          <a:p>
            <a:pPr algn="ctr"/>
            <a:r>
              <a:rPr lang="ar-SA" sz="5400" b="0" cap="none" spc="0" dirty="0">
                <a:ln w="0"/>
                <a:solidFill>
                  <a:srgbClr val="FF0000"/>
                </a:solidFill>
                <a:effectLst>
                  <a:outerShdw blurRad="38100" dist="19050" dir="2700000" algn="tl" rotWithShape="0">
                    <a:schemeClr val="dk1">
                      <a:alpha val="40000"/>
                    </a:schemeClr>
                  </a:outerShdw>
                </a:effectLst>
              </a:rPr>
              <a:t> تُسمى </a:t>
            </a:r>
            <a:r>
              <a:rPr lang="ar-SA" sz="5400" b="0" cap="none" spc="0" dirty="0" err="1">
                <a:ln w="0"/>
                <a:solidFill>
                  <a:srgbClr val="FF0000"/>
                </a:solidFill>
                <a:effectLst>
                  <a:outerShdw blurRad="38100" dist="19050" dir="2700000" algn="tl" rotWithShape="0">
                    <a:schemeClr val="dk1">
                      <a:alpha val="40000"/>
                    </a:schemeClr>
                  </a:outerShdw>
                </a:effectLst>
              </a:rPr>
              <a:t>الكيسيات</a:t>
            </a:r>
            <a:r>
              <a:rPr lang="ar-SA" sz="5400" b="0" cap="none" spc="0" dirty="0">
                <a:ln w="0"/>
                <a:solidFill>
                  <a:srgbClr val="FF0000"/>
                </a:solidFill>
                <a:effectLst>
                  <a:outerShdw blurRad="38100" dist="19050" dir="2700000" algn="tl" rotWithShape="0">
                    <a:schemeClr val="dk1">
                      <a:alpha val="40000"/>
                    </a:schemeClr>
                  </a:outerShdw>
                </a:effectLst>
              </a:rPr>
              <a:t> أيضاً </a:t>
            </a:r>
            <a:r>
              <a:rPr lang="ar-SA" sz="5400" b="0" cap="none" spc="0" dirty="0" err="1">
                <a:ln w="0"/>
                <a:solidFill>
                  <a:srgbClr val="FF0000"/>
                </a:solidFill>
                <a:effectLst>
                  <a:outerShdw blurRad="38100" dist="19050" dir="2700000" algn="tl" rotWithShape="0">
                    <a:schemeClr val="dk1">
                      <a:alpha val="40000"/>
                    </a:schemeClr>
                  </a:outerShdw>
                </a:effectLst>
              </a:rPr>
              <a:t>بالقميصيات</a:t>
            </a:r>
            <a:r>
              <a:rPr lang="ar-SA" sz="5400" b="0" cap="none" spc="0" dirty="0">
                <a:ln w="0"/>
                <a:solidFill>
                  <a:srgbClr val="FF0000"/>
                </a:solidFill>
                <a:effectLst>
                  <a:outerShdw blurRad="38100" dist="19050" dir="2700000" algn="tl" rotWithShape="0">
                    <a:schemeClr val="dk1">
                      <a:alpha val="40000"/>
                    </a:schemeClr>
                  </a:outerShdw>
                </a:effectLst>
              </a:rPr>
              <a:t> </a:t>
            </a:r>
          </a:p>
        </p:txBody>
      </p:sp>
      <p:sp>
        <p:nvSpPr>
          <p:cNvPr id="3" name="مستطيل 2">
            <a:extLst>
              <a:ext uri="{FF2B5EF4-FFF2-40B4-BE49-F238E27FC236}">
                <a16:creationId xmlns:a16="http://schemas.microsoft.com/office/drawing/2014/main" id="{0A1D2CEF-5BFE-460B-89B3-D932B256909C}"/>
              </a:ext>
            </a:extLst>
          </p:cNvPr>
          <p:cNvSpPr/>
          <p:nvPr/>
        </p:nvSpPr>
        <p:spPr>
          <a:xfrm>
            <a:off x="6288257" y="2993125"/>
            <a:ext cx="5781365" cy="3416320"/>
          </a:xfrm>
          <a:prstGeom prst="rect">
            <a:avLst/>
          </a:prstGeom>
          <a:noFill/>
          <a:ln w="38100">
            <a:solidFill>
              <a:schemeClr val="accent1">
                <a:lumMod val="50000"/>
              </a:schemeClr>
            </a:solidFill>
          </a:ln>
        </p:spPr>
        <p:txBody>
          <a:bodyPr wrap="square" lIns="91440" tIns="45720" rIns="91440" bIns="45720">
            <a:spAutoFit/>
          </a:bodyPr>
          <a:lstStyle/>
          <a:p>
            <a:pPr algn="ctr"/>
            <a:r>
              <a:rPr lang="ar-SA" sz="5400" b="0" cap="none" spc="0" dirty="0">
                <a:ln w="0"/>
                <a:solidFill>
                  <a:schemeClr val="accent1">
                    <a:lumMod val="50000"/>
                  </a:schemeClr>
                </a:solidFill>
                <a:effectLst>
                  <a:outerShdw blurRad="38100" dist="19050" dir="2700000" algn="tl" rotWithShape="0">
                    <a:schemeClr val="dk1">
                      <a:alpha val="40000"/>
                    </a:schemeClr>
                  </a:outerShdw>
                </a:effectLst>
              </a:rPr>
              <a:t>لوجود طبقة خارجية سميكة تغطي جسم الحيوان تشبه الكيس وتسمى بالقميص </a:t>
            </a:r>
            <a:endParaRPr lang="ar-SA" sz="5400" b="0" cap="none" spc="0" dirty="0">
              <a:ln w="0"/>
              <a:solidFill>
                <a:srgbClr val="FF0000"/>
              </a:solidFill>
              <a:effectLst>
                <a:outerShdw blurRad="38100" dist="19050" dir="2700000" algn="tl" rotWithShape="0">
                  <a:schemeClr val="dk1">
                    <a:alpha val="40000"/>
                  </a:schemeClr>
                </a:outerShdw>
              </a:effectLst>
            </a:endParaRPr>
          </a:p>
        </p:txBody>
      </p:sp>
      <p:pic>
        <p:nvPicPr>
          <p:cNvPr id="4" name="صورة 3">
            <a:extLst>
              <a:ext uri="{FF2B5EF4-FFF2-40B4-BE49-F238E27FC236}">
                <a16:creationId xmlns:a16="http://schemas.microsoft.com/office/drawing/2014/main" id="{383711C7-D13A-4E07-8606-ACF7EC0C604F}"/>
              </a:ext>
            </a:extLst>
          </p:cNvPr>
          <p:cNvPicPr>
            <a:picLocks noChangeAspect="1"/>
          </p:cNvPicPr>
          <p:nvPr/>
        </p:nvPicPr>
        <p:blipFill>
          <a:blip r:embed="rId2"/>
          <a:stretch>
            <a:fillRect/>
          </a:stretch>
        </p:blipFill>
        <p:spPr>
          <a:xfrm>
            <a:off x="225082" y="303277"/>
            <a:ext cx="5925633" cy="6322606"/>
          </a:xfrm>
          <a:prstGeom prst="rect">
            <a:avLst/>
          </a:prstGeom>
        </p:spPr>
      </p:pic>
    </p:spTree>
    <p:extLst>
      <p:ext uri="{BB962C8B-B14F-4D97-AF65-F5344CB8AC3E}">
        <p14:creationId xmlns:p14="http://schemas.microsoft.com/office/powerpoint/2010/main" val="10974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36774CD-4107-4F17-A976-73AEAD44AA08}"/>
              </a:ext>
            </a:extLst>
          </p:cNvPr>
          <p:cNvSpPr/>
          <p:nvPr/>
        </p:nvSpPr>
        <p:spPr>
          <a:xfrm>
            <a:off x="4304714" y="181931"/>
            <a:ext cx="7764909" cy="2585323"/>
          </a:xfrm>
          <a:prstGeom prst="rect">
            <a:avLst/>
          </a:prstGeom>
          <a:noFill/>
          <a:ln w="38100">
            <a:solidFill>
              <a:srgbClr val="FF0000"/>
            </a:solidFill>
          </a:ln>
        </p:spPr>
        <p:txBody>
          <a:bodyPr wrap="square" lIns="91440" tIns="45720" rIns="91440" bIns="45720">
            <a:spAutoFit/>
          </a:bodyPr>
          <a:lstStyle/>
          <a:p>
            <a:pPr algn="ctr"/>
            <a:r>
              <a:rPr lang="ar-SA" sz="5400" b="0" cap="none" spc="0" dirty="0">
                <a:ln w="0"/>
                <a:solidFill>
                  <a:schemeClr val="accent1">
                    <a:lumMod val="50000"/>
                  </a:schemeClr>
                </a:solidFill>
                <a:effectLst>
                  <a:outerShdw blurRad="38100" dist="19050" dir="2700000" algn="tl" rotWithShape="0">
                    <a:schemeClr val="dk1">
                      <a:alpha val="40000"/>
                    </a:schemeClr>
                  </a:outerShdw>
                </a:effectLst>
              </a:rPr>
              <a:t>فسري:</a:t>
            </a:r>
          </a:p>
          <a:p>
            <a:pPr algn="ctr"/>
            <a:r>
              <a:rPr lang="ar-SA" sz="5400" b="0" cap="none" spc="0" dirty="0">
                <a:ln w="0"/>
                <a:solidFill>
                  <a:srgbClr val="FF0000"/>
                </a:solidFill>
                <a:effectLst>
                  <a:outerShdw blurRad="38100" dist="19050" dir="2700000" algn="tl" rotWithShape="0">
                    <a:schemeClr val="dk1">
                      <a:alpha val="40000"/>
                    </a:schemeClr>
                  </a:outerShdw>
                </a:effectLst>
              </a:rPr>
              <a:t> تُسمى </a:t>
            </a:r>
            <a:r>
              <a:rPr lang="ar-SA" sz="5400" b="0" cap="none" spc="0" dirty="0" err="1">
                <a:ln w="0"/>
                <a:solidFill>
                  <a:srgbClr val="FF0000"/>
                </a:solidFill>
                <a:effectLst>
                  <a:outerShdw blurRad="38100" dist="19050" dir="2700000" algn="tl" rotWithShape="0">
                    <a:schemeClr val="dk1">
                      <a:alpha val="40000"/>
                    </a:schemeClr>
                  </a:outerShdw>
                </a:effectLst>
              </a:rPr>
              <a:t>الكيسيات</a:t>
            </a:r>
            <a:r>
              <a:rPr lang="ar-SA" sz="5400" b="0" cap="none" spc="0" dirty="0">
                <a:ln w="0"/>
                <a:solidFill>
                  <a:srgbClr val="FF0000"/>
                </a:solidFill>
                <a:effectLst>
                  <a:outerShdw blurRad="38100" dist="19050" dir="2700000" algn="tl" rotWithShape="0">
                    <a:schemeClr val="dk1">
                      <a:alpha val="40000"/>
                    </a:schemeClr>
                  </a:outerShdw>
                </a:effectLst>
              </a:rPr>
              <a:t> أيضاً بخاخات الماء </a:t>
            </a:r>
          </a:p>
        </p:txBody>
      </p:sp>
      <p:sp>
        <p:nvSpPr>
          <p:cNvPr id="3" name="مستطيل 2">
            <a:extLst>
              <a:ext uri="{FF2B5EF4-FFF2-40B4-BE49-F238E27FC236}">
                <a16:creationId xmlns:a16="http://schemas.microsoft.com/office/drawing/2014/main" id="{0A1D2CEF-5BFE-460B-89B3-D932B256909C}"/>
              </a:ext>
            </a:extLst>
          </p:cNvPr>
          <p:cNvSpPr/>
          <p:nvPr/>
        </p:nvSpPr>
        <p:spPr>
          <a:xfrm>
            <a:off x="4304714" y="3105666"/>
            <a:ext cx="7764909" cy="3416320"/>
          </a:xfrm>
          <a:prstGeom prst="rect">
            <a:avLst/>
          </a:prstGeom>
          <a:noFill/>
          <a:ln w="38100">
            <a:solidFill>
              <a:schemeClr val="accent1">
                <a:lumMod val="50000"/>
              </a:schemeClr>
            </a:solidFill>
          </a:ln>
        </p:spPr>
        <p:txBody>
          <a:bodyPr wrap="square" lIns="91440" tIns="45720" rIns="91440" bIns="45720">
            <a:spAutoFit/>
          </a:bodyPr>
          <a:lstStyle/>
          <a:p>
            <a:pPr algn="ctr"/>
            <a:r>
              <a:rPr lang="ar-SA" sz="5400" b="0" cap="none" spc="0" dirty="0">
                <a:ln w="0"/>
                <a:solidFill>
                  <a:schemeClr val="accent1">
                    <a:lumMod val="50000"/>
                  </a:schemeClr>
                </a:solidFill>
                <a:effectLst>
                  <a:outerShdw blurRad="38100" dist="19050" dir="2700000" algn="tl" rotWithShape="0">
                    <a:schemeClr val="dk1">
                      <a:alpha val="40000"/>
                    </a:schemeClr>
                  </a:outerShdw>
                </a:effectLst>
              </a:rPr>
              <a:t>لأنها عندما تهدد أو تشعر بالخطر تكون قادرة على إخراج سيل من الماء بقوة عبر السيفون الزفيري فتشوش على المفترس القوي  </a:t>
            </a:r>
            <a:endParaRPr lang="ar-SA" sz="5400" b="0" cap="none" spc="0" dirty="0">
              <a:ln w="0"/>
              <a:solidFill>
                <a:srgbClr val="FF0000"/>
              </a:solidFill>
              <a:effectLst>
                <a:outerShdw blurRad="38100" dist="19050" dir="2700000" algn="tl" rotWithShape="0">
                  <a:schemeClr val="dk1">
                    <a:alpha val="40000"/>
                  </a:schemeClr>
                </a:outerShdw>
              </a:effectLst>
            </a:endParaRPr>
          </a:p>
        </p:txBody>
      </p:sp>
      <p:pic>
        <p:nvPicPr>
          <p:cNvPr id="4" name="صورة 3">
            <a:extLst>
              <a:ext uri="{FF2B5EF4-FFF2-40B4-BE49-F238E27FC236}">
                <a16:creationId xmlns:a16="http://schemas.microsoft.com/office/drawing/2014/main" id="{8C70C023-FDA7-4D47-9472-E6F2B8C6BF9D}"/>
              </a:ext>
            </a:extLst>
          </p:cNvPr>
          <p:cNvPicPr>
            <a:picLocks noChangeAspect="1"/>
          </p:cNvPicPr>
          <p:nvPr/>
        </p:nvPicPr>
        <p:blipFill>
          <a:blip r:embed="rId2"/>
          <a:stretch>
            <a:fillRect/>
          </a:stretch>
        </p:blipFill>
        <p:spPr>
          <a:xfrm>
            <a:off x="379827" y="181931"/>
            <a:ext cx="3727940" cy="6322606"/>
          </a:xfrm>
          <a:prstGeom prst="rect">
            <a:avLst/>
          </a:prstGeom>
        </p:spPr>
      </p:pic>
    </p:spTree>
    <p:extLst>
      <p:ext uri="{BB962C8B-B14F-4D97-AF65-F5344CB8AC3E}">
        <p14:creationId xmlns:p14="http://schemas.microsoft.com/office/powerpoint/2010/main" val="335284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71BEA5E-6439-462C-964D-D43A6B9E2F68}"/>
              </a:ext>
            </a:extLst>
          </p:cNvPr>
          <p:cNvPicPr>
            <a:picLocks noChangeAspect="1"/>
          </p:cNvPicPr>
          <p:nvPr/>
        </p:nvPicPr>
        <p:blipFill rotWithShape="1">
          <a:blip r:embed="rId2"/>
          <a:srcRect l="12756" r="-1" b="-1"/>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3" name="صورة 2">
            <a:extLst>
              <a:ext uri="{FF2B5EF4-FFF2-40B4-BE49-F238E27FC236}">
                <a16:creationId xmlns:a16="http://schemas.microsoft.com/office/drawing/2014/main" id="{C73758F4-76FC-484A-BB0D-FE6A1B030E90}"/>
              </a:ext>
            </a:extLst>
          </p:cNvPr>
          <p:cNvPicPr>
            <a:picLocks noChangeAspect="1"/>
          </p:cNvPicPr>
          <p:nvPr/>
        </p:nvPicPr>
        <p:blipFill rotWithShape="1">
          <a:blip r:embed="rId3"/>
          <a:srcRect l="3735" r="17570" b="2"/>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2" name="صورة 1">
            <a:extLst>
              <a:ext uri="{FF2B5EF4-FFF2-40B4-BE49-F238E27FC236}">
                <a16:creationId xmlns:a16="http://schemas.microsoft.com/office/drawing/2014/main" id="{733DB94F-DB60-44C6-BACD-DB31FA6C59C1}"/>
              </a:ext>
            </a:extLst>
          </p:cNvPr>
          <p:cNvPicPr>
            <a:picLocks noChangeAspect="1"/>
          </p:cNvPicPr>
          <p:nvPr/>
        </p:nvPicPr>
        <p:blipFill rotWithShape="1">
          <a:blip r:embed="rId4"/>
          <a:srcRect r="3" b="1243"/>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
        <p:nvSpPr>
          <p:cNvPr id="5" name="مستطيل 4">
            <a:extLst>
              <a:ext uri="{FF2B5EF4-FFF2-40B4-BE49-F238E27FC236}">
                <a16:creationId xmlns:a16="http://schemas.microsoft.com/office/drawing/2014/main" id="{A9535E40-FAED-4B6D-97BA-A97749FECB77}"/>
              </a:ext>
            </a:extLst>
          </p:cNvPr>
          <p:cNvSpPr/>
          <p:nvPr/>
        </p:nvSpPr>
        <p:spPr>
          <a:xfrm>
            <a:off x="9705375" y="364813"/>
            <a:ext cx="2291013" cy="923330"/>
          </a:xfrm>
          <a:prstGeom prst="rect">
            <a:avLst/>
          </a:prstGeom>
          <a:solidFill>
            <a:schemeClr val="tx1"/>
          </a:solidFill>
        </p:spPr>
        <p:txBody>
          <a:bodyPr wrap="none" lIns="91440" tIns="45720" rIns="91440" bIns="45720">
            <a:spAutoFit/>
          </a:bodyPr>
          <a:lstStyle/>
          <a:p>
            <a:pPr algn="ctr"/>
            <a:r>
              <a:rPr lang="ar-SA" sz="5400" b="0" cap="none" spc="0" dirty="0" err="1">
                <a:ln w="0"/>
                <a:solidFill>
                  <a:schemeClr val="bg1"/>
                </a:solidFill>
                <a:effectLst>
                  <a:outerShdw blurRad="38100" dist="19050" dir="2700000" algn="tl" rotWithShape="0">
                    <a:schemeClr val="dk1">
                      <a:alpha val="40000"/>
                    </a:schemeClr>
                  </a:outerShdw>
                </a:effectLst>
              </a:rPr>
              <a:t>الكيسيات</a:t>
            </a:r>
            <a:r>
              <a:rPr lang="ar-SA" sz="5400" b="0" cap="none" spc="0" dirty="0">
                <a:ln w="0"/>
                <a:solidFill>
                  <a:schemeClr val="bg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160748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9F1553F-1FFE-4C10-8AD2-33334F73833D}"/>
              </a:ext>
            </a:extLst>
          </p:cNvPr>
          <p:cNvSpPr/>
          <p:nvPr/>
        </p:nvSpPr>
        <p:spPr>
          <a:xfrm>
            <a:off x="1783354" y="153796"/>
            <a:ext cx="9159880" cy="923330"/>
          </a:xfrm>
          <a:prstGeom prst="rect">
            <a:avLst/>
          </a:prstGeom>
          <a:noFill/>
          <a:ln w="38100">
            <a:solidFill>
              <a:schemeClr val="tx1"/>
            </a:solidFill>
          </a:ln>
        </p:spPr>
        <p:txBody>
          <a:bodyPr wrap="none" lIns="91440" tIns="45720" rIns="91440" bIns="45720">
            <a:spAutoFit/>
          </a:bodyPr>
          <a:lstStyle/>
          <a:p>
            <a:pPr algn="ctr"/>
            <a:r>
              <a:rPr lang="ar-SA" sz="5400" dirty="0">
                <a:ln w="0"/>
                <a:effectLst>
                  <a:outerShdw blurRad="38100" dist="19050" dir="2700000" algn="tl" rotWithShape="0">
                    <a:schemeClr val="dk1">
                      <a:alpha val="40000"/>
                    </a:schemeClr>
                  </a:outerShdw>
                </a:effectLst>
              </a:rPr>
              <a:t>قارني بين التكيفات في السهيم </a:t>
            </a:r>
            <a:r>
              <a:rPr lang="ar-SA" sz="5400" dirty="0" err="1">
                <a:ln w="0"/>
                <a:effectLst>
                  <a:outerShdw blurRad="38100" dist="19050" dir="2700000" algn="tl" rotWithShape="0">
                    <a:schemeClr val="dk1">
                      <a:alpha val="40000"/>
                    </a:schemeClr>
                  </a:outerShdw>
                </a:effectLst>
              </a:rPr>
              <a:t>والكيسيات</a:t>
            </a:r>
            <a:r>
              <a:rPr lang="ar-SA" sz="5400" dirty="0">
                <a:ln w="0"/>
                <a:effectLst>
                  <a:outerShdw blurRad="38100" dist="19050" dir="2700000" algn="tl" rotWithShape="0">
                    <a:schemeClr val="dk1">
                      <a:alpha val="40000"/>
                    </a:schemeClr>
                  </a:outerShdw>
                </a:effectLst>
              </a:rPr>
              <a:t> </a:t>
            </a:r>
            <a:endParaRPr lang="ar-SA"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جدول 2">
            <a:extLst>
              <a:ext uri="{FF2B5EF4-FFF2-40B4-BE49-F238E27FC236}">
                <a16:creationId xmlns:a16="http://schemas.microsoft.com/office/drawing/2014/main" id="{8258617F-FE75-4E5F-B50A-933C39D3CE95}"/>
              </a:ext>
            </a:extLst>
          </p:cNvPr>
          <p:cNvGraphicFramePr>
            <a:graphicFrameLocks noGrp="1"/>
          </p:cNvGraphicFramePr>
          <p:nvPr>
            <p:extLst>
              <p:ext uri="{D42A27DB-BD31-4B8C-83A1-F6EECF244321}">
                <p14:modId xmlns:p14="http://schemas.microsoft.com/office/powerpoint/2010/main" val="1149720125"/>
              </p:ext>
            </p:extLst>
          </p:nvPr>
        </p:nvGraphicFramePr>
        <p:xfrm>
          <a:off x="302869" y="1465254"/>
          <a:ext cx="11700000" cy="4815840"/>
        </p:xfrm>
        <a:graphic>
          <a:graphicData uri="http://schemas.openxmlformats.org/drawingml/2006/table">
            <a:tbl>
              <a:tblPr rtl="1" firstRow="1" bandRow="1">
                <a:tableStyleId>{5C22544A-7EE6-4342-B048-85BDC9FD1C3A}</a:tableStyleId>
              </a:tblPr>
              <a:tblGrid>
                <a:gridCol w="3060000">
                  <a:extLst>
                    <a:ext uri="{9D8B030D-6E8A-4147-A177-3AD203B41FA5}">
                      <a16:colId xmlns:a16="http://schemas.microsoft.com/office/drawing/2014/main" val="3731531867"/>
                    </a:ext>
                  </a:extLst>
                </a:gridCol>
                <a:gridCol w="4320000">
                  <a:extLst>
                    <a:ext uri="{9D8B030D-6E8A-4147-A177-3AD203B41FA5}">
                      <a16:colId xmlns:a16="http://schemas.microsoft.com/office/drawing/2014/main" val="4069843564"/>
                    </a:ext>
                  </a:extLst>
                </a:gridCol>
                <a:gridCol w="4320000">
                  <a:extLst>
                    <a:ext uri="{9D8B030D-6E8A-4147-A177-3AD203B41FA5}">
                      <a16:colId xmlns:a16="http://schemas.microsoft.com/office/drawing/2014/main" val="2416315979"/>
                    </a:ext>
                  </a:extLst>
                </a:gridCol>
              </a:tblGrid>
              <a:tr h="370840">
                <a:tc>
                  <a:txBody>
                    <a:bodyPr/>
                    <a:lstStyle/>
                    <a:p>
                      <a:pPr algn="ctr" rtl="1"/>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السهيم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89FFBE"/>
                    </a:solidFill>
                  </a:tcPr>
                </a:tc>
                <a:tc>
                  <a:txBody>
                    <a:bodyPr/>
                    <a:lstStyle/>
                    <a:p>
                      <a:pPr algn="ctr" rtl="1"/>
                      <a:r>
                        <a:rPr lang="ar-SA" sz="4000" dirty="0" err="1">
                          <a:solidFill>
                            <a:schemeClr val="tx1"/>
                          </a:solidFill>
                        </a:rPr>
                        <a:t>الكيسيات</a:t>
                      </a:r>
                      <a:r>
                        <a:rPr lang="ar-SA" sz="4000" dirty="0">
                          <a:solidFill>
                            <a:schemeClr val="tx1"/>
                          </a:solidFill>
                        </a:rPr>
                        <a: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85209206"/>
                  </a:ext>
                </a:extLst>
              </a:tr>
              <a:tr h="370840">
                <a:tc>
                  <a:txBody>
                    <a:bodyPr/>
                    <a:lstStyle/>
                    <a:p>
                      <a:pPr algn="ctr" rtl="1"/>
                      <a:r>
                        <a:rPr lang="ar-SA" sz="4000" dirty="0">
                          <a:solidFill>
                            <a:schemeClr val="tx1"/>
                          </a:solidFill>
                        </a:rPr>
                        <a:t>الحركة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a:txBody>
                    <a:bodyPr/>
                    <a:lstStyle/>
                    <a:p>
                      <a:pPr algn="ctr" rtl="1"/>
                      <a:r>
                        <a:rPr lang="ar-SA" sz="4000" dirty="0">
                          <a:solidFill>
                            <a:schemeClr val="tx1"/>
                          </a:solidFill>
                        </a:rPr>
                        <a:t>تتحرك سباحة كالأسماك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جالسة لا تتحرك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352620"/>
                  </a:ext>
                </a:extLst>
              </a:tr>
              <a:tr h="370840">
                <a:tc>
                  <a:txBody>
                    <a:bodyPr/>
                    <a:lstStyle/>
                    <a:p>
                      <a:pPr algn="ctr" rtl="1"/>
                      <a:r>
                        <a:rPr lang="ar-SA" sz="4000" dirty="0">
                          <a:solidFill>
                            <a:schemeClr val="tx1"/>
                          </a:solidFill>
                        </a:rPr>
                        <a:t>الغلاف الخارجي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1"/>
                      <a:r>
                        <a:rPr lang="ar-SA" sz="4000" dirty="0">
                          <a:solidFill>
                            <a:schemeClr val="tx1"/>
                          </a:solidFill>
                        </a:rPr>
                        <a:t>جلد رقيق من طبقة واحدة لا لون له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طبقة سميكة تغطي الجسم تسمى القميص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094633"/>
                  </a:ext>
                </a:extLst>
              </a:tr>
              <a:tr h="370840">
                <a:tc>
                  <a:txBody>
                    <a:bodyPr/>
                    <a:lstStyle/>
                    <a:p>
                      <a:pPr algn="ctr" rtl="1"/>
                      <a:r>
                        <a:rPr lang="ar-SA" sz="4000" dirty="0">
                          <a:solidFill>
                            <a:schemeClr val="tx1"/>
                          </a:solidFill>
                        </a:rPr>
                        <a:t>الجنس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a:txBody>
                    <a:bodyPr/>
                    <a:lstStyle/>
                    <a:p>
                      <a:pPr algn="ctr" rtl="1"/>
                      <a:r>
                        <a:rPr lang="ar-SA" sz="4000" dirty="0">
                          <a:solidFill>
                            <a:schemeClr val="tx1"/>
                          </a:solidFill>
                        </a:rPr>
                        <a:t>منفصل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خنثى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7542820"/>
                  </a:ext>
                </a:extLst>
              </a:tr>
              <a:tr h="370840">
                <a:tc>
                  <a:txBody>
                    <a:bodyPr/>
                    <a:lstStyle/>
                    <a:p>
                      <a:pPr algn="ctr" rtl="1"/>
                      <a:r>
                        <a:rPr lang="ar-SA" sz="4000" dirty="0">
                          <a:solidFill>
                            <a:schemeClr val="tx1"/>
                          </a:solidFill>
                        </a:rPr>
                        <a:t>الجهاز الدوري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1"/>
                      <a:r>
                        <a:rPr lang="ar-SA" sz="4000" dirty="0">
                          <a:solidFill>
                            <a:schemeClr val="tx1"/>
                          </a:solidFill>
                        </a:rPr>
                        <a:t>ليس لها قلب حقيقي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له قلب حقيقي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2503324"/>
                  </a:ext>
                </a:extLst>
              </a:tr>
              <a:tr h="370840">
                <a:tc>
                  <a:txBody>
                    <a:bodyPr/>
                    <a:lstStyle/>
                    <a:p>
                      <a:pPr algn="ctr" rtl="1"/>
                      <a:r>
                        <a:rPr lang="ar-SA" sz="4000" dirty="0" err="1">
                          <a:solidFill>
                            <a:schemeClr val="tx1"/>
                          </a:solidFill>
                        </a:rPr>
                        <a:t>الجهازالعصبي</a:t>
                      </a:r>
                      <a:r>
                        <a:rPr lang="ar-SA" sz="4000" dirty="0">
                          <a:solidFill>
                            <a:schemeClr val="tx1"/>
                          </a:solidFill>
                        </a:rPr>
                        <a: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1BEA5"/>
                    </a:solidFill>
                  </a:tcPr>
                </a:tc>
                <a:tc>
                  <a:txBody>
                    <a:bodyPr/>
                    <a:lstStyle/>
                    <a:p>
                      <a:pPr algn="ctr" rtl="1"/>
                      <a:r>
                        <a:rPr lang="ar-SA" sz="4000" dirty="0">
                          <a:solidFill>
                            <a:schemeClr val="tx1"/>
                          </a:solidFill>
                        </a:rPr>
                        <a:t>لها دماغ بسيط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لها دماغ معقد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6159783"/>
                  </a:ext>
                </a:extLst>
              </a:tr>
            </a:tbl>
          </a:graphicData>
        </a:graphic>
      </p:graphicFrame>
      <p:sp>
        <p:nvSpPr>
          <p:cNvPr id="4" name="مستطيل 3">
            <a:extLst>
              <a:ext uri="{FF2B5EF4-FFF2-40B4-BE49-F238E27FC236}">
                <a16:creationId xmlns:a16="http://schemas.microsoft.com/office/drawing/2014/main" id="{B930F548-51E8-43AE-BE33-910B5A3FCBA3}"/>
              </a:ext>
            </a:extLst>
          </p:cNvPr>
          <p:cNvSpPr/>
          <p:nvPr/>
        </p:nvSpPr>
        <p:spPr>
          <a:xfrm>
            <a:off x="4825218" y="2222695"/>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10D731E9-AF67-4EEA-81D4-3B113F26BAF9}"/>
              </a:ext>
            </a:extLst>
          </p:cNvPr>
          <p:cNvSpPr/>
          <p:nvPr/>
        </p:nvSpPr>
        <p:spPr>
          <a:xfrm>
            <a:off x="387277" y="2222695"/>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D68AB6F8-835C-4156-B969-D3C42659F1DC}"/>
              </a:ext>
            </a:extLst>
          </p:cNvPr>
          <p:cNvSpPr/>
          <p:nvPr/>
        </p:nvSpPr>
        <p:spPr>
          <a:xfrm>
            <a:off x="4754876" y="2885143"/>
            <a:ext cx="4104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CBC5D940-0727-47EA-B3C3-4FFE33534582}"/>
              </a:ext>
            </a:extLst>
          </p:cNvPr>
          <p:cNvSpPr/>
          <p:nvPr/>
        </p:nvSpPr>
        <p:spPr>
          <a:xfrm>
            <a:off x="375093" y="2885143"/>
            <a:ext cx="4104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1490C2CA-8995-406A-9022-EC5D7A7A7A01}"/>
              </a:ext>
            </a:extLst>
          </p:cNvPr>
          <p:cNvSpPr/>
          <p:nvPr/>
        </p:nvSpPr>
        <p:spPr>
          <a:xfrm>
            <a:off x="4795195" y="4265155"/>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176F61EE-9F2B-4202-8FAD-B4FEAEC0A5F2}"/>
              </a:ext>
            </a:extLst>
          </p:cNvPr>
          <p:cNvSpPr/>
          <p:nvPr/>
        </p:nvSpPr>
        <p:spPr>
          <a:xfrm>
            <a:off x="455732" y="4251085"/>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1EEB5D4F-C8C0-4929-AB08-168A90DDFC39}"/>
              </a:ext>
            </a:extLst>
          </p:cNvPr>
          <p:cNvSpPr/>
          <p:nvPr/>
        </p:nvSpPr>
        <p:spPr>
          <a:xfrm>
            <a:off x="4754876" y="4966324"/>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376F164B-068B-40DD-AA52-5B73C76ED132}"/>
              </a:ext>
            </a:extLst>
          </p:cNvPr>
          <p:cNvSpPr/>
          <p:nvPr/>
        </p:nvSpPr>
        <p:spPr>
          <a:xfrm>
            <a:off x="415412" y="4941667"/>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12" name="مستطيل 11">
            <a:extLst>
              <a:ext uri="{FF2B5EF4-FFF2-40B4-BE49-F238E27FC236}">
                <a16:creationId xmlns:a16="http://schemas.microsoft.com/office/drawing/2014/main" id="{F486EDC4-280B-47FD-B2CB-02D360C3B2F3}"/>
              </a:ext>
            </a:extLst>
          </p:cNvPr>
          <p:cNvSpPr/>
          <p:nvPr/>
        </p:nvSpPr>
        <p:spPr>
          <a:xfrm>
            <a:off x="4821447" y="5667493"/>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CDDC1203-6FA2-4995-B648-9318653C5863}"/>
              </a:ext>
            </a:extLst>
          </p:cNvPr>
          <p:cNvSpPr/>
          <p:nvPr/>
        </p:nvSpPr>
        <p:spPr>
          <a:xfrm>
            <a:off x="455732" y="5660458"/>
            <a:ext cx="402336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645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0" nodeType="clickEffect">
                                  <p:stCondLst>
                                    <p:cond delay="0"/>
                                  </p:stCondLst>
                                  <p:childTnLst>
                                    <p:animEffect transition="out" filter="wipe(righ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0" nodeType="clickEffect">
                                  <p:stCondLst>
                                    <p:cond delay="0"/>
                                  </p:stCondLst>
                                  <p:childTnLst>
                                    <p:animEffect transition="out" filter="wipe(right)">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0" nodeType="clickEffect">
                                  <p:stCondLst>
                                    <p:cond delay="0"/>
                                  </p:stCondLst>
                                  <p:childTnLst>
                                    <p:animEffect transition="out" filter="wipe(right)">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0" nodeType="clickEffect">
                                  <p:stCondLst>
                                    <p:cond delay="0"/>
                                  </p:stCondLst>
                                  <p:childTnLst>
                                    <p:animEffect transition="out" filter="wipe(right)">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B337E23-3932-4022-A123-79F48E2E2B55}"/>
              </a:ext>
            </a:extLst>
          </p:cNvPr>
          <p:cNvSpPr/>
          <p:nvPr/>
        </p:nvSpPr>
        <p:spPr>
          <a:xfrm>
            <a:off x="362858" y="311220"/>
            <a:ext cx="5679553" cy="6001643"/>
          </a:xfrm>
          <a:prstGeom prst="rect">
            <a:avLst/>
          </a:prstGeom>
          <a:noFill/>
          <a:ln w="38100">
            <a:solidFill>
              <a:schemeClr val="tx1"/>
            </a:solidFill>
          </a:ln>
        </p:spPr>
        <p:txBody>
          <a:bodyPr wrap="square" lIns="91440" tIns="45720" rIns="91440" bIns="45720">
            <a:spAutoFit/>
          </a:bodyPr>
          <a:lstStyle/>
          <a:p>
            <a:pPr algn="ctr"/>
            <a:r>
              <a:rPr lang="ar-SA" sz="4800" dirty="0">
                <a:ln w="0"/>
                <a:effectLst>
                  <a:outerShdw blurRad="38100" dist="19050" dir="2700000" algn="tl" rotWithShape="0">
                    <a:schemeClr val="dk1">
                      <a:alpha val="40000"/>
                    </a:schemeClr>
                  </a:outerShdw>
                </a:effectLst>
              </a:rPr>
              <a:t>وطول السهيم لا يتجاوز</a:t>
            </a:r>
          </a:p>
          <a:p>
            <a:pPr algn="ctr"/>
            <a:r>
              <a:rPr lang="ar-SA" sz="4800" dirty="0">
                <a:ln w="0"/>
                <a:effectLst>
                  <a:outerShdw blurRad="38100" dist="19050" dir="2700000" algn="tl" rotWithShape="0">
                    <a:schemeClr val="dk1">
                      <a:alpha val="40000"/>
                    </a:schemeClr>
                  </a:outerShdw>
                </a:effectLst>
              </a:rPr>
              <a:t> الـ </a:t>
            </a:r>
            <a:r>
              <a:rPr lang="en-US" sz="4800" dirty="0">
                <a:ln w="0"/>
                <a:effectLst>
                  <a:outerShdw blurRad="38100" dist="19050" dir="2700000" algn="tl" rotWithShape="0">
                    <a:schemeClr val="dk1">
                      <a:alpha val="40000"/>
                    </a:schemeClr>
                  </a:outerShdw>
                </a:effectLst>
              </a:rPr>
              <a:t>5cm</a:t>
            </a:r>
            <a:r>
              <a:rPr lang="ar-SA" sz="4800" dirty="0">
                <a:ln w="0"/>
                <a:effectLst>
                  <a:outerShdw blurRad="38100" dist="19050" dir="2700000" algn="tl" rotWithShape="0">
                    <a:schemeClr val="dk1">
                      <a:alpha val="40000"/>
                    </a:schemeClr>
                  </a:outerShdw>
                </a:effectLst>
              </a:rPr>
              <a:t> </a:t>
            </a:r>
            <a:r>
              <a:rPr lang="ar-SA" sz="4800" b="0" cap="none" spc="0" dirty="0">
                <a:ln w="0"/>
                <a:solidFill>
                  <a:schemeClr val="tx1"/>
                </a:solidFill>
                <a:effectLst>
                  <a:outerShdw blurRad="38100" dist="19050" dir="2700000" algn="tl" rotWithShape="0">
                    <a:schemeClr val="dk1">
                      <a:alpha val="40000"/>
                    </a:schemeClr>
                  </a:outerShdw>
                </a:effectLst>
              </a:rPr>
              <a:t>وكان إياد يود أن يلتقط له صورة ليدرسه وليعرف لأي شعبة ينتمي هذا الحيوان </a:t>
            </a:r>
          </a:p>
          <a:p>
            <a:pPr algn="ctr"/>
            <a:r>
              <a:rPr lang="ar-SA" sz="4800" dirty="0">
                <a:ln w="0"/>
                <a:effectLst>
                  <a:outerShdw blurRad="38100" dist="19050" dir="2700000" algn="tl" rotWithShape="0">
                    <a:schemeClr val="dk1">
                      <a:alpha val="40000"/>
                    </a:schemeClr>
                  </a:outerShdw>
                </a:effectLst>
              </a:rPr>
              <a:t>لكنه للأسف قد أضاع آلة التصوير تحت الماء التي سيستخدمها لهذا الغرض </a:t>
            </a:r>
            <a:endParaRPr lang="ar-SA" sz="4800" b="0" cap="none" spc="0" dirty="0">
              <a:ln w="0"/>
              <a:solidFill>
                <a:schemeClr val="tx1"/>
              </a:solidFill>
              <a:effectLst>
                <a:outerShdw blurRad="38100" dist="19050" dir="2700000" algn="tl" rotWithShape="0">
                  <a:schemeClr val="dk1">
                    <a:alpha val="40000"/>
                  </a:schemeClr>
                </a:outerShdw>
              </a:effectLst>
            </a:endParaRPr>
          </a:p>
        </p:txBody>
      </p:sp>
      <p:pic>
        <p:nvPicPr>
          <p:cNvPr id="3" name="صورة 2">
            <a:extLst>
              <a:ext uri="{FF2B5EF4-FFF2-40B4-BE49-F238E27FC236}">
                <a16:creationId xmlns:a16="http://schemas.microsoft.com/office/drawing/2014/main" id="{7FB707C4-9815-49EE-92D4-712D67D74479}"/>
              </a:ext>
            </a:extLst>
          </p:cNvPr>
          <p:cNvPicPr>
            <a:picLocks noChangeAspect="1"/>
          </p:cNvPicPr>
          <p:nvPr/>
        </p:nvPicPr>
        <p:blipFill>
          <a:blip r:embed="rId2"/>
          <a:stretch>
            <a:fillRect/>
          </a:stretch>
        </p:blipFill>
        <p:spPr>
          <a:xfrm>
            <a:off x="6241143" y="311220"/>
            <a:ext cx="5746523" cy="6001642"/>
          </a:xfrm>
          <a:prstGeom prst="rect">
            <a:avLst/>
          </a:prstGeom>
        </p:spPr>
      </p:pic>
    </p:spTree>
    <p:extLst>
      <p:ext uri="{BB962C8B-B14F-4D97-AF65-F5344CB8AC3E}">
        <p14:creationId xmlns:p14="http://schemas.microsoft.com/office/powerpoint/2010/main" val="1694015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ØµÙØ±Ø© Ø°Ø§Øª ØµÙØ©">
            <a:extLst>
              <a:ext uri="{FF2B5EF4-FFF2-40B4-BE49-F238E27FC236}">
                <a16:creationId xmlns:a16="http://schemas.microsoft.com/office/drawing/2014/main" id="{871741C6-D834-465D-9FBA-6EAD1929D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6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2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B337E23-3932-4022-A123-79F48E2E2B55}"/>
              </a:ext>
            </a:extLst>
          </p:cNvPr>
          <p:cNvSpPr/>
          <p:nvPr/>
        </p:nvSpPr>
        <p:spPr>
          <a:xfrm>
            <a:off x="80462" y="29463"/>
            <a:ext cx="5210626" cy="6740307"/>
          </a:xfrm>
          <a:prstGeom prst="rect">
            <a:avLst/>
          </a:prstGeom>
          <a:noFill/>
          <a:ln w="38100">
            <a:solidFill>
              <a:schemeClr val="tx1"/>
            </a:solidFill>
          </a:ln>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ساعدي إياد في الوصول إلى آلة التصوير من خلال المرور بخط متصل بالمربعات التي بها  اصداف المحار ذات المصراعين ثم اجمعي الأحرف العربية التي بها لتحصلي على الشعبة التي ينتمي إليها السهيم  </a:t>
            </a:r>
          </a:p>
        </p:txBody>
      </p:sp>
      <p:graphicFrame>
        <p:nvGraphicFramePr>
          <p:cNvPr id="4" name="جدول 3">
            <a:extLst>
              <a:ext uri="{FF2B5EF4-FFF2-40B4-BE49-F238E27FC236}">
                <a16:creationId xmlns:a16="http://schemas.microsoft.com/office/drawing/2014/main" id="{63BC7231-2A4E-4F84-BBCF-9090D4A70170}"/>
              </a:ext>
            </a:extLst>
          </p:cNvPr>
          <p:cNvGraphicFramePr>
            <a:graphicFrameLocks noGrp="1"/>
          </p:cNvGraphicFramePr>
          <p:nvPr>
            <p:extLst>
              <p:ext uri="{D42A27DB-BD31-4B8C-83A1-F6EECF244321}">
                <p14:modId xmlns:p14="http://schemas.microsoft.com/office/powerpoint/2010/main" val="4189910900"/>
              </p:ext>
            </p:extLst>
          </p:nvPr>
        </p:nvGraphicFramePr>
        <p:xfrm>
          <a:off x="5421714" y="138621"/>
          <a:ext cx="6480000" cy="6480000"/>
        </p:xfrm>
        <a:graphic>
          <a:graphicData uri="http://schemas.openxmlformats.org/drawingml/2006/table">
            <a:tbl>
              <a:tblPr rtl="1" firstRow="1" bandRow="1">
                <a:tableStyleId>{5C22544A-7EE6-4342-B048-85BDC9FD1C3A}</a:tableStyleId>
              </a:tblPr>
              <a:tblGrid>
                <a:gridCol w="1080000">
                  <a:extLst>
                    <a:ext uri="{9D8B030D-6E8A-4147-A177-3AD203B41FA5}">
                      <a16:colId xmlns:a16="http://schemas.microsoft.com/office/drawing/2014/main" val="1083830457"/>
                    </a:ext>
                  </a:extLst>
                </a:gridCol>
                <a:gridCol w="1080000">
                  <a:extLst>
                    <a:ext uri="{9D8B030D-6E8A-4147-A177-3AD203B41FA5}">
                      <a16:colId xmlns:a16="http://schemas.microsoft.com/office/drawing/2014/main" val="2449658297"/>
                    </a:ext>
                  </a:extLst>
                </a:gridCol>
                <a:gridCol w="1080000">
                  <a:extLst>
                    <a:ext uri="{9D8B030D-6E8A-4147-A177-3AD203B41FA5}">
                      <a16:colId xmlns:a16="http://schemas.microsoft.com/office/drawing/2014/main" val="1209290609"/>
                    </a:ext>
                  </a:extLst>
                </a:gridCol>
                <a:gridCol w="1080000">
                  <a:extLst>
                    <a:ext uri="{9D8B030D-6E8A-4147-A177-3AD203B41FA5}">
                      <a16:colId xmlns:a16="http://schemas.microsoft.com/office/drawing/2014/main" val="766739435"/>
                    </a:ext>
                  </a:extLst>
                </a:gridCol>
                <a:gridCol w="1080000">
                  <a:extLst>
                    <a:ext uri="{9D8B030D-6E8A-4147-A177-3AD203B41FA5}">
                      <a16:colId xmlns:a16="http://schemas.microsoft.com/office/drawing/2014/main" val="104007818"/>
                    </a:ext>
                  </a:extLst>
                </a:gridCol>
                <a:gridCol w="1080000">
                  <a:extLst>
                    <a:ext uri="{9D8B030D-6E8A-4147-A177-3AD203B41FA5}">
                      <a16:colId xmlns:a16="http://schemas.microsoft.com/office/drawing/2014/main" val="2101688990"/>
                    </a:ext>
                  </a:extLst>
                </a:gridCol>
              </a:tblGrid>
              <a:tr h="1080000">
                <a:tc gridSpan="2">
                  <a:txBody>
                    <a:bodyPr/>
                    <a:lstStyle/>
                    <a:p>
                      <a:pPr algn="ctr" rtl="1"/>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hMerge="1">
                  <a:txBody>
                    <a:bodyPr/>
                    <a:lstStyle/>
                    <a:p>
                      <a:pPr algn="ctr" rtl="1"/>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dirty="0">
                          <a:solidFill>
                            <a:schemeClr val="tx1"/>
                          </a:solidFill>
                        </a:rPr>
                        <a:t>ا</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dirty="0">
                          <a:solidFill>
                            <a:schemeClr val="tx1"/>
                          </a:solidFill>
                        </a:rPr>
                        <a:t>ل</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dirty="0">
                          <a:solidFill>
                            <a:schemeClr val="tx1"/>
                          </a:solidFill>
                        </a:rPr>
                        <a:t>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dirty="0">
                          <a:solidFill>
                            <a:schemeClr val="tx1"/>
                          </a:solidFill>
                        </a:rPr>
                        <a:t>ض</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865852029"/>
                  </a:ext>
                </a:extLst>
              </a:tr>
              <a:tr h="1080000">
                <a:tc>
                  <a:txBody>
                    <a:bodyPr/>
                    <a:lstStyle/>
                    <a:p>
                      <a:pPr algn="ctr" rtl="1"/>
                      <a:r>
                        <a:rPr lang="ar-SA" sz="4000" b="1" dirty="0">
                          <a:solidFill>
                            <a:schemeClr val="tx1"/>
                          </a:solidFill>
                        </a:rPr>
                        <a:t>ب</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ع</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ل</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ب</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ش</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77705646"/>
                  </a:ext>
                </a:extLst>
              </a:tr>
              <a:tr h="1080000">
                <a:tc>
                  <a:txBody>
                    <a:bodyPr/>
                    <a:lstStyle/>
                    <a:p>
                      <a:pPr algn="ctr" rtl="1"/>
                      <a:r>
                        <a:rPr lang="ar-SA" sz="4000" b="1" dirty="0">
                          <a:solidFill>
                            <a:schemeClr val="tx1"/>
                          </a:solidFill>
                        </a:rPr>
                        <a:t>ا</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ت</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ا</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ن</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ر</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168028238"/>
                  </a:ext>
                </a:extLst>
              </a:tr>
              <a:tr h="1080000">
                <a:tc>
                  <a:txBody>
                    <a:bodyPr/>
                    <a:lstStyle/>
                    <a:p>
                      <a:pPr algn="ctr" rtl="1"/>
                      <a:r>
                        <a:rPr lang="ar-SA" sz="4000" b="1" dirty="0">
                          <a:solidFill>
                            <a:schemeClr val="tx1"/>
                          </a:solidFill>
                        </a:rPr>
                        <a:t>ل</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ل</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ا</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ك</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ص</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8789268"/>
                  </a:ext>
                </a:extLst>
              </a:tr>
              <a:tr h="1080000">
                <a:tc>
                  <a:txBody>
                    <a:bodyPr/>
                    <a:lstStyle/>
                    <a:p>
                      <a:pPr algn="ctr" rtl="1"/>
                      <a:r>
                        <a:rPr lang="ar-SA" sz="4000" b="1" dirty="0">
                          <a:solidFill>
                            <a:schemeClr val="tx1"/>
                          </a:solidFill>
                        </a:rPr>
                        <a:t>ز</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ص</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ف</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ق</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ا</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و</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746350185"/>
                  </a:ext>
                </a:extLst>
              </a:tr>
              <a:tr h="1080000">
                <a:tc gridSpan="2">
                  <a:txBody>
                    <a:bodyPr/>
                    <a:lstStyle/>
                    <a:p>
                      <a:pPr algn="ctr" rtl="1"/>
                      <a:endParaRPr lang="ar-SA" sz="40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pPr algn="ctr" rtl="1"/>
                      <a:endParaRPr lang="ar-SA" sz="4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rtl="1"/>
                      <a:r>
                        <a:rPr lang="ar-SA" sz="4000" b="1" dirty="0">
                          <a:solidFill>
                            <a:schemeClr val="tx1"/>
                          </a:solidFill>
                        </a:rPr>
                        <a:t>ة</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ي</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ر</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rtl="1"/>
                      <a:r>
                        <a:rPr lang="ar-SA" sz="4000" b="1" dirty="0">
                          <a:solidFill>
                            <a:schemeClr val="tx1"/>
                          </a:solidFill>
                        </a:rPr>
                        <a:t>ط</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570288815"/>
                  </a:ext>
                </a:extLst>
              </a:tr>
            </a:tbl>
          </a:graphicData>
        </a:graphic>
      </p:graphicFrame>
      <p:sp>
        <p:nvSpPr>
          <p:cNvPr id="5" name="سهم: لليسار 4">
            <a:extLst>
              <a:ext uri="{FF2B5EF4-FFF2-40B4-BE49-F238E27FC236}">
                <a16:creationId xmlns:a16="http://schemas.microsoft.com/office/drawing/2014/main" id="{CCBDB986-E577-4C53-A0FD-E9321E4B4692}"/>
              </a:ext>
            </a:extLst>
          </p:cNvPr>
          <p:cNvSpPr/>
          <p:nvPr/>
        </p:nvSpPr>
        <p:spPr>
          <a:xfrm>
            <a:off x="9579429" y="290285"/>
            <a:ext cx="360000" cy="360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4477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C135320-408A-4523-8778-0774FE6E45A4}"/>
              </a:ext>
            </a:extLst>
          </p:cNvPr>
          <p:cNvPicPr>
            <a:picLocks noChangeAspect="1"/>
          </p:cNvPicPr>
          <p:nvPr/>
        </p:nvPicPr>
        <p:blipFill>
          <a:blip r:embed="rId2"/>
          <a:stretch>
            <a:fillRect/>
          </a:stretch>
        </p:blipFill>
        <p:spPr>
          <a:xfrm>
            <a:off x="0" y="0"/>
            <a:ext cx="12192000" cy="6857999"/>
          </a:xfrm>
          <a:prstGeom prst="rect">
            <a:avLst/>
          </a:prstGeom>
        </p:spPr>
      </p:pic>
      <p:sp>
        <p:nvSpPr>
          <p:cNvPr id="4" name="مستطيل 3"/>
          <p:cNvSpPr/>
          <p:nvPr/>
        </p:nvSpPr>
        <p:spPr>
          <a:xfrm>
            <a:off x="101600" y="1807150"/>
            <a:ext cx="11988800" cy="4339650"/>
          </a:xfrm>
          <a:prstGeom prst="rect">
            <a:avLst/>
          </a:prstGeom>
          <a:noFill/>
        </p:spPr>
        <p:txBody>
          <a:bodyPr wrap="square" lIns="91440" tIns="45720" rIns="91440" bIns="45720">
            <a:spAutoFit/>
          </a:bodyPr>
          <a:lstStyle/>
          <a:p>
            <a:pPr algn="ctr"/>
            <a:r>
              <a:rPr lang="ar-SA" sz="13800" b="0" cap="none" spc="0" dirty="0">
                <a:ln w="0"/>
                <a:solidFill>
                  <a:schemeClr val="bg1"/>
                </a:solidFill>
                <a:effectLst>
                  <a:outerShdw blurRad="38100" dist="19050" dir="2700000" algn="tl" rotWithShape="0">
                    <a:schemeClr val="dk1">
                      <a:alpha val="40000"/>
                    </a:schemeClr>
                  </a:outerShdw>
                </a:effectLst>
                <a:cs typeface="Akhbar MT" pitchFamily="2" charset="-78"/>
              </a:rPr>
              <a:t>اللافقاريات </a:t>
            </a:r>
          </a:p>
          <a:p>
            <a:pPr algn="ctr"/>
            <a:r>
              <a:rPr lang="ar-SA" sz="13800" b="0" cap="none" spc="0" dirty="0">
                <a:ln w="0"/>
                <a:solidFill>
                  <a:schemeClr val="bg1"/>
                </a:solidFill>
                <a:effectLst>
                  <a:outerShdw blurRad="38100" dist="19050" dir="2700000" algn="tl" rotWithShape="0">
                    <a:schemeClr val="dk1">
                      <a:alpha val="40000"/>
                    </a:schemeClr>
                  </a:outerShdw>
                </a:effectLst>
                <a:cs typeface="Akhbar MT" pitchFamily="2" charset="-78"/>
              </a:rPr>
              <a:t>الحبلية </a:t>
            </a:r>
          </a:p>
        </p:txBody>
      </p:sp>
    </p:spTree>
    <p:extLst>
      <p:ext uri="{BB962C8B-B14F-4D97-AF65-F5344CB8AC3E}">
        <p14:creationId xmlns:p14="http://schemas.microsoft.com/office/powerpoint/2010/main" val="52524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9241F9F8-9928-4126-A4DE-C3F689FF784F}"/>
              </a:ext>
            </a:extLst>
          </p:cNvPr>
          <p:cNvPicPr>
            <a:picLocks noChangeAspect="1"/>
          </p:cNvPicPr>
          <p:nvPr/>
        </p:nvPicPr>
        <p:blipFill>
          <a:blip r:embed="rId2"/>
          <a:stretch>
            <a:fillRect/>
          </a:stretch>
        </p:blipFill>
        <p:spPr>
          <a:xfrm>
            <a:off x="0" y="28136"/>
            <a:ext cx="12192000" cy="6829864"/>
          </a:xfrm>
          <a:prstGeom prst="rect">
            <a:avLst/>
          </a:prstGeom>
        </p:spPr>
      </p:pic>
      <p:sp>
        <p:nvSpPr>
          <p:cNvPr id="3" name="مستطيل 2"/>
          <p:cNvSpPr/>
          <p:nvPr/>
        </p:nvSpPr>
        <p:spPr>
          <a:xfrm rot="292268">
            <a:off x="7239798" y="2064445"/>
            <a:ext cx="3741730" cy="1107996"/>
          </a:xfrm>
          <a:prstGeom prst="rect">
            <a:avLst/>
          </a:prstGeom>
          <a:noFill/>
        </p:spPr>
        <p:txBody>
          <a:bodyPr wrap="none" lIns="91440" tIns="45720" rIns="91440" bIns="45720">
            <a:spAutoFit/>
          </a:bodyPr>
          <a:lstStyle/>
          <a:p>
            <a:pPr algn="ctr"/>
            <a:r>
              <a:rPr lang="ar-SA" sz="6600" b="0" cap="none" spc="0" dirty="0">
                <a:ln w="0"/>
                <a:solidFill>
                  <a:schemeClr val="accent2">
                    <a:lumMod val="50000"/>
                  </a:schemeClr>
                </a:solidFill>
                <a:effectLst>
                  <a:glow rad="101600">
                    <a:schemeClr val="accent4">
                      <a:satMod val="175000"/>
                      <a:alpha val="40000"/>
                    </a:schemeClr>
                  </a:glow>
                  <a:outerShdw blurRad="38100" dist="19050" dir="2700000" algn="tl" rotWithShape="0">
                    <a:schemeClr val="dk1">
                      <a:alpha val="40000"/>
                    </a:schemeClr>
                  </a:outerShdw>
                </a:effectLst>
              </a:rPr>
              <a:t>الفكرة العامة </a:t>
            </a:r>
          </a:p>
        </p:txBody>
      </p:sp>
      <p:sp>
        <p:nvSpPr>
          <p:cNvPr id="5" name="مستطيل 4"/>
          <p:cNvSpPr/>
          <p:nvPr/>
        </p:nvSpPr>
        <p:spPr>
          <a:xfrm>
            <a:off x="717584" y="1365576"/>
            <a:ext cx="5378416" cy="4154984"/>
          </a:xfrm>
          <a:prstGeom prst="rect">
            <a:avLst/>
          </a:prstGeom>
          <a:noFill/>
        </p:spPr>
        <p:txBody>
          <a:bodyPr wrap="square" lIns="91440" tIns="45720" rIns="91440" bIns="45720">
            <a:spAutoFit/>
          </a:bodyPr>
          <a:lstStyle/>
          <a:p>
            <a:pPr algn="ctr"/>
            <a:r>
              <a:rPr lang="ar-SA" sz="6600" b="0" cap="none" spc="0" dirty="0">
                <a:ln w="0">
                  <a:solidFill>
                    <a:schemeClr val="tx1"/>
                  </a:solidFill>
                </a:ln>
                <a:solidFill>
                  <a:srgbClr val="00B050"/>
                </a:solidFill>
                <a:effectLst>
                  <a:glow rad="63500">
                    <a:schemeClr val="accent4">
                      <a:satMod val="175000"/>
                      <a:alpha val="40000"/>
                    </a:schemeClr>
                  </a:glow>
                  <a:outerShdw blurRad="38100" dist="19050" dir="2700000" algn="tl" rotWithShape="0">
                    <a:schemeClr val="dk1">
                      <a:alpha val="40000"/>
                    </a:schemeClr>
                  </a:outerShdw>
                </a:effectLst>
              </a:rPr>
              <a:t>لشوكيات الجلد واللافقاريات الحبلية صفات تربطها مع الحبليات</a:t>
            </a:r>
          </a:p>
        </p:txBody>
      </p:sp>
    </p:spTree>
    <p:extLst>
      <p:ext uri="{BB962C8B-B14F-4D97-AF65-F5344CB8AC3E}">
        <p14:creationId xmlns:p14="http://schemas.microsoft.com/office/powerpoint/2010/main" val="340458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9241F9F8-9928-4126-A4DE-C3F689FF784F}"/>
              </a:ext>
            </a:extLst>
          </p:cNvPr>
          <p:cNvPicPr>
            <a:picLocks noChangeAspect="1"/>
          </p:cNvPicPr>
          <p:nvPr/>
        </p:nvPicPr>
        <p:blipFill>
          <a:blip r:embed="rId2"/>
          <a:stretch>
            <a:fillRect/>
          </a:stretch>
        </p:blipFill>
        <p:spPr>
          <a:xfrm>
            <a:off x="0" y="28136"/>
            <a:ext cx="12192000" cy="6829864"/>
          </a:xfrm>
          <a:prstGeom prst="rect">
            <a:avLst/>
          </a:prstGeom>
        </p:spPr>
      </p:pic>
      <p:sp>
        <p:nvSpPr>
          <p:cNvPr id="3" name="مستطيل 2"/>
          <p:cNvSpPr/>
          <p:nvPr/>
        </p:nvSpPr>
        <p:spPr>
          <a:xfrm rot="292268">
            <a:off x="7032211" y="2064445"/>
            <a:ext cx="4156907" cy="1107996"/>
          </a:xfrm>
          <a:prstGeom prst="rect">
            <a:avLst/>
          </a:prstGeom>
          <a:noFill/>
        </p:spPr>
        <p:txBody>
          <a:bodyPr wrap="none" lIns="91440" tIns="45720" rIns="91440" bIns="45720">
            <a:spAutoFit/>
          </a:bodyPr>
          <a:lstStyle/>
          <a:p>
            <a:pPr algn="ctr"/>
            <a:r>
              <a:rPr lang="ar-SA" sz="6600" b="0" cap="none" spc="0" dirty="0">
                <a:ln w="0"/>
                <a:solidFill>
                  <a:schemeClr val="accent2">
                    <a:lumMod val="50000"/>
                  </a:schemeClr>
                </a:solidFill>
                <a:effectLst>
                  <a:glow rad="101600">
                    <a:schemeClr val="accent4">
                      <a:satMod val="175000"/>
                      <a:alpha val="40000"/>
                    </a:schemeClr>
                  </a:glow>
                  <a:outerShdw blurRad="38100" dist="19050" dir="2700000" algn="tl" rotWithShape="0">
                    <a:schemeClr val="dk1">
                      <a:alpha val="40000"/>
                    </a:schemeClr>
                  </a:outerShdw>
                </a:effectLst>
              </a:rPr>
              <a:t>الفكرة الرئيسة </a:t>
            </a:r>
          </a:p>
        </p:txBody>
      </p:sp>
      <p:sp>
        <p:nvSpPr>
          <p:cNvPr id="5" name="مستطيل 4"/>
          <p:cNvSpPr/>
          <p:nvPr/>
        </p:nvSpPr>
        <p:spPr>
          <a:xfrm>
            <a:off x="717584" y="1365576"/>
            <a:ext cx="5378416" cy="3139321"/>
          </a:xfrm>
          <a:prstGeom prst="rect">
            <a:avLst/>
          </a:prstGeom>
          <a:noFill/>
        </p:spPr>
        <p:txBody>
          <a:bodyPr wrap="square" lIns="91440" tIns="45720" rIns="91440" bIns="45720">
            <a:spAutoFit/>
          </a:bodyPr>
          <a:lstStyle/>
          <a:p>
            <a:pPr algn="ctr"/>
            <a:r>
              <a:rPr lang="ar-SA" sz="6600" b="0" cap="none" spc="0" dirty="0">
                <a:ln w="0">
                  <a:solidFill>
                    <a:schemeClr val="tx1"/>
                  </a:solidFill>
                </a:ln>
                <a:solidFill>
                  <a:srgbClr val="00B050"/>
                </a:solidFill>
                <a:effectLst>
                  <a:glow rad="63500">
                    <a:schemeClr val="accent4">
                      <a:satMod val="175000"/>
                      <a:alpha val="40000"/>
                    </a:schemeClr>
                  </a:glow>
                  <a:outerShdw blurRad="38100" dist="19050" dir="2700000" algn="tl" rotWithShape="0">
                    <a:schemeClr val="dk1">
                      <a:alpha val="40000"/>
                    </a:schemeClr>
                  </a:outerShdw>
                </a:effectLst>
              </a:rPr>
              <a:t>للافقاريات الحبلية صفات تربطها مع الفقاريات الحبليات</a:t>
            </a:r>
          </a:p>
        </p:txBody>
      </p:sp>
    </p:spTree>
    <p:extLst>
      <p:ext uri="{BB962C8B-B14F-4D97-AF65-F5344CB8AC3E}">
        <p14:creationId xmlns:p14="http://schemas.microsoft.com/office/powerpoint/2010/main" val="208914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A97ED97-E2D4-4935-A37E-A3149ABADF0C}"/>
              </a:ext>
            </a:extLst>
          </p:cNvPr>
          <p:cNvPicPr>
            <a:picLocks noChangeAspect="1"/>
          </p:cNvPicPr>
          <p:nvPr/>
        </p:nvPicPr>
        <p:blipFill>
          <a:blip r:embed="rId2"/>
          <a:stretch>
            <a:fillRect/>
          </a:stretch>
        </p:blipFill>
        <p:spPr>
          <a:xfrm>
            <a:off x="0" y="0"/>
            <a:ext cx="12192000" cy="6858000"/>
          </a:xfrm>
          <a:prstGeom prst="rect">
            <a:avLst/>
          </a:prstGeom>
        </p:spPr>
      </p:pic>
      <p:sp>
        <p:nvSpPr>
          <p:cNvPr id="15" name="شكل بيضاوي 14"/>
          <p:cNvSpPr/>
          <p:nvPr/>
        </p:nvSpPr>
        <p:spPr>
          <a:xfrm>
            <a:off x="9906700" y="309404"/>
            <a:ext cx="2234291" cy="2207240"/>
          </a:xfrm>
          <a:prstGeom prst="ellipse">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ar-SA" sz="4800" b="1" cap="none" spc="0" dirty="0">
                <a:ln w="10160">
                  <a:noFill/>
                  <a:prstDash val="solid"/>
                </a:ln>
                <a:effectLst>
                  <a:outerShdw blurRad="38100" dist="76200" dir="5400000" algn="tl" rotWithShape="0">
                    <a:srgbClr val="000000">
                      <a:alpha val="30000"/>
                    </a:srgbClr>
                  </a:outerShdw>
                </a:effectLst>
              </a:rPr>
              <a:t>أهداف </a:t>
            </a:r>
          </a:p>
          <a:p>
            <a:pPr algn="ctr"/>
            <a:r>
              <a:rPr lang="ar-SA" sz="4800" b="1" cap="none" spc="0" dirty="0">
                <a:ln w="10160">
                  <a:noFill/>
                  <a:prstDash val="solid"/>
                </a:ln>
                <a:effectLst>
                  <a:outerShdw blurRad="38100" dist="76200" dir="5400000" algn="tl" rotWithShape="0">
                    <a:srgbClr val="000000">
                      <a:alpha val="30000"/>
                    </a:srgbClr>
                  </a:outerShdw>
                </a:effectLst>
              </a:rPr>
              <a:t>الدرس</a:t>
            </a:r>
          </a:p>
        </p:txBody>
      </p:sp>
      <p:sp>
        <p:nvSpPr>
          <p:cNvPr id="16" name="مستطيل 15"/>
          <p:cNvSpPr/>
          <p:nvPr/>
        </p:nvSpPr>
        <p:spPr>
          <a:xfrm>
            <a:off x="914397" y="427078"/>
            <a:ext cx="9044660" cy="1754326"/>
          </a:xfrm>
          <a:prstGeom prst="rect">
            <a:avLst/>
          </a:prstGeom>
          <a:noFill/>
        </p:spPr>
        <p:txBody>
          <a:bodyPr wrap="square" lIns="91440" tIns="45720" rIns="91440" bIns="45720">
            <a:spAutoFit/>
          </a:bodyPr>
          <a:lstStyle/>
          <a:p>
            <a:pPr algn="ctr"/>
            <a:r>
              <a:rPr lang="en-US" sz="5400" b="1" cap="none" spc="0" dirty="0">
                <a:ln w="10160">
                  <a:noFill/>
                  <a:prstDash val="solid"/>
                </a:ln>
                <a:effectLst>
                  <a:outerShdw blurRad="38100" dist="76200" dir="5400000" algn="tl" rotWithShape="0">
                    <a:srgbClr val="000000">
                      <a:alpha val="30000"/>
                    </a:srgbClr>
                  </a:outerShdw>
                </a:effectLst>
              </a:rPr>
              <a:t> </a:t>
            </a:r>
            <a:r>
              <a:rPr lang="ar-SA" sz="4800" b="1" cap="none" spc="0" dirty="0">
                <a:ln w="10160">
                  <a:noFill/>
                  <a:prstDash val="solid"/>
                </a:ln>
                <a:effectLst>
                  <a:outerShdw blurRad="38100" dist="76200" dir="5400000" algn="tl" rotWithShape="0">
                    <a:srgbClr val="000000">
                      <a:alpha val="30000"/>
                    </a:srgbClr>
                  </a:outerShdw>
                </a:effectLst>
              </a:rPr>
              <a:t>1</a:t>
            </a:r>
            <a:r>
              <a:rPr lang="ar-SA" sz="5400" b="1" cap="none" spc="0" dirty="0">
                <a:ln w="10160">
                  <a:noFill/>
                  <a:prstDash val="solid"/>
                </a:ln>
                <a:effectLst>
                  <a:outerShdw blurRad="38100" dist="76200" dir="5400000" algn="tl" rotWithShape="0">
                    <a:srgbClr val="000000">
                      <a:alpha val="30000"/>
                    </a:srgbClr>
                  </a:outerShdw>
                </a:effectLst>
              </a:rPr>
              <a:t>ـ تفسر صفات اللافقاريات الحبلية التي أدت إلى تص</a:t>
            </a:r>
            <a:r>
              <a:rPr lang="ar-SA" sz="5400" b="1" dirty="0">
                <a:ln w="10160">
                  <a:noFill/>
                  <a:prstDash val="solid"/>
                </a:ln>
                <a:effectLst>
                  <a:outerShdw blurRad="38100" dist="76200" dir="5400000" algn="tl" rotWithShape="0">
                    <a:srgbClr val="000000">
                      <a:alpha val="30000"/>
                    </a:srgbClr>
                  </a:outerShdw>
                </a:effectLst>
              </a:rPr>
              <a:t>نيفها في شعبة الحبليات </a:t>
            </a:r>
            <a:endParaRPr lang="ar-SA" sz="4800" b="1" cap="none" spc="0" dirty="0">
              <a:ln w="10160">
                <a:noFill/>
                <a:prstDash val="solid"/>
              </a:ln>
              <a:effectLst>
                <a:outerShdw blurRad="38100" dist="76200" dir="5400000" algn="tl" rotWithShape="0">
                  <a:srgbClr val="000000">
                    <a:alpha val="30000"/>
                  </a:srgbClr>
                </a:outerShdw>
              </a:effectLst>
            </a:endParaRPr>
          </a:p>
        </p:txBody>
      </p:sp>
      <p:sp>
        <p:nvSpPr>
          <p:cNvPr id="17" name="مستطيل 16"/>
          <p:cNvSpPr/>
          <p:nvPr/>
        </p:nvSpPr>
        <p:spPr>
          <a:xfrm>
            <a:off x="914398" y="2457542"/>
            <a:ext cx="9202435" cy="1754326"/>
          </a:xfrm>
          <a:prstGeom prst="rect">
            <a:avLst/>
          </a:prstGeom>
          <a:noFill/>
        </p:spPr>
        <p:txBody>
          <a:bodyPr wrap="square" lIns="91440" tIns="45720" rIns="91440" bIns="45720">
            <a:spAutoFit/>
          </a:bodyPr>
          <a:lstStyle/>
          <a:p>
            <a:pPr algn="ctr"/>
            <a:r>
              <a:rPr lang="en-US" sz="5400" b="1" cap="none" spc="0" dirty="0">
                <a:ln w="10160">
                  <a:noFill/>
                  <a:prstDash val="solid"/>
                </a:ln>
                <a:effectLst>
                  <a:outerShdw blurRad="38100" dist="76200" dir="5400000" algn="tl" rotWithShape="0">
                    <a:srgbClr val="000000">
                      <a:alpha val="30000"/>
                    </a:srgbClr>
                  </a:outerShdw>
                </a:effectLst>
              </a:rPr>
              <a:t> </a:t>
            </a:r>
            <a:r>
              <a:rPr lang="ar-SA" sz="4800" b="1" cap="none" spc="0" dirty="0">
                <a:ln w="10160">
                  <a:noFill/>
                  <a:prstDash val="solid"/>
                </a:ln>
                <a:effectLst>
                  <a:outerShdw blurRad="38100" dist="76200" dir="5400000" algn="tl" rotWithShape="0">
                    <a:srgbClr val="000000">
                      <a:alpha val="30000"/>
                    </a:srgbClr>
                  </a:outerShdw>
                </a:effectLst>
              </a:rPr>
              <a:t>2ـ </a:t>
            </a:r>
            <a:r>
              <a:rPr lang="ar-SA" sz="5400" b="1" cap="none" spc="0" dirty="0">
                <a:ln w="10160">
                  <a:noFill/>
                  <a:prstDash val="solid"/>
                </a:ln>
                <a:effectLst>
                  <a:outerShdw blurRad="38100" dist="76200" dir="5400000" algn="tl" rotWithShape="0">
                    <a:srgbClr val="000000">
                      <a:alpha val="30000"/>
                    </a:srgbClr>
                  </a:outerShdw>
                </a:effectLst>
              </a:rPr>
              <a:t>تحلل صفات اللافقاريات الحبلية التي أدت إلى تص</a:t>
            </a:r>
            <a:r>
              <a:rPr lang="ar-SA" sz="5400" b="1" dirty="0">
                <a:ln w="10160">
                  <a:noFill/>
                  <a:prstDash val="solid"/>
                </a:ln>
                <a:effectLst>
                  <a:outerShdw blurRad="38100" dist="76200" dir="5400000" algn="tl" rotWithShape="0">
                    <a:srgbClr val="000000">
                      <a:alpha val="30000"/>
                    </a:srgbClr>
                  </a:outerShdw>
                </a:effectLst>
              </a:rPr>
              <a:t>نيفها مع اللافقاريات </a:t>
            </a:r>
            <a:endParaRPr lang="ar-SA" sz="5400" b="1" cap="none" spc="0" dirty="0">
              <a:ln w="10160">
                <a:noFill/>
                <a:prstDash val="solid"/>
              </a:ln>
              <a:effectLst>
                <a:outerShdw blurRad="38100" dist="76200" dir="5400000" algn="tl" rotWithShape="0">
                  <a:srgbClr val="000000">
                    <a:alpha val="30000"/>
                  </a:srgbClr>
                </a:outerShdw>
              </a:effectLst>
            </a:endParaRPr>
          </a:p>
        </p:txBody>
      </p:sp>
      <p:sp>
        <p:nvSpPr>
          <p:cNvPr id="18" name="مستطيل 17"/>
          <p:cNvSpPr/>
          <p:nvPr/>
        </p:nvSpPr>
        <p:spPr>
          <a:xfrm>
            <a:off x="1916238" y="4329542"/>
            <a:ext cx="8200595" cy="1754326"/>
          </a:xfrm>
          <a:prstGeom prst="rect">
            <a:avLst/>
          </a:prstGeom>
          <a:noFill/>
        </p:spPr>
        <p:txBody>
          <a:bodyPr wrap="square" lIns="91440" tIns="45720" rIns="91440" bIns="45720">
            <a:spAutoFit/>
          </a:bodyPr>
          <a:lstStyle/>
          <a:p>
            <a:pPr algn="ctr"/>
            <a:r>
              <a:rPr lang="ar-SA" sz="4800" b="1" cap="none" spc="0" dirty="0">
                <a:ln w="10160">
                  <a:noFill/>
                  <a:prstDash val="solid"/>
                </a:ln>
                <a:effectLst>
                  <a:outerShdw blurRad="38100" dist="76200" dir="5400000" algn="tl" rotWithShape="0">
                    <a:srgbClr val="000000">
                      <a:alpha val="30000"/>
                    </a:srgbClr>
                  </a:outerShdw>
                </a:effectLst>
              </a:rPr>
              <a:t>3ـ </a:t>
            </a:r>
            <a:r>
              <a:rPr lang="ar-SA" sz="5400" b="1" cap="none" spc="0" dirty="0">
                <a:ln w="10160">
                  <a:noFill/>
                  <a:prstDash val="solid"/>
                </a:ln>
                <a:effectLst>
                  <a:outerShdw blurRad="38100" dist="76200" dir="5400000" algn="tl" rotWithShape="0">
                    <a:srgbClr val="000000">
                      <a:alpha val="30000"/>
                    </a:srgbClr>
                  </a:outerShdw>
                </a:effectLst>
              </a:rPr>
              <a:t>تقارن بين التكيفات في السهيم وبخاخ البحر </a:t>
            </a:r>
            <a:endParaRPr lang="ar-SA" sz="4800" b="1" cap="none" spc="0" dirty="0">
              <a:ln w="10160">
                <a:noFill/>
                <a:prstDash val="solid"/>
              </a:ln>
              <a:effectLst>
                <a:outerShdw blurRad="38100" dist="76200" dir="5400000" algn="tl" rotWithShape="0">
                  <a:srgbClr val="000000">
                    <a:alpha val="30000"/>
                  </a:srgbClr>
                </a:outerShdw>
              </a:effectLst>
            </a:endParaRPr>
          </a:p>
        </p:txBody>
      </p:sp>
    </p:spTree>
    <p:extLst>
      <p:ext uri="{BB962C8B-B14F-4D97-AF65-F5344CB8AC3E}">
        <p14:creationId xmlns:p14="http://schemas.microsoft.com/office/powerpoint/2010/main" val="340724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36480" y="167091"/>
            <a:ext cx="5650203" cy="6342891"/>
          </a:xfrm>
          <a:prstGeom prst="rect">
            <a:avLst/>
          </a:prstGeom>
        </p:spPr>
      </p:pic>
      <p:sp>
        <p:nvSpPr>
          <p:cNvPr id="3" name="مستطيل 2"/>
          <p:cNvSpPr/>
          <p:nvPr/>
        </p:nvSpPr>
        <p:spPr>
          <a:xfrm>
            <a:off x="6954700" y="387903"/>
            <a:ext cx="4724371" cy="923330"/>
          </a:xfrm>
          <a:prstGeom prst="rect">
            <a:avLst/>
          </a:prstGeom>
          <a:noFill/>
        </p:spPr>
        <p:txBody>
          <a:bodyPr wrap="none" lIns="91440" tIns="45720" rIns="91440" bIns="45720">
            <a:spAutoFit/>
          </a:bodyPr>
          <a:lstStyle/>
          <a:p>
            <a:pPr algn="ctr"/>
            <a:r>
              <a:rPr lang="ar-SA" sz="5400" b="0" cap="none" spc="0" dirty="0">
                <a:ln w="0"/>
                <a:solidFill>
                  <a:schemeClr val="accent1"/>
                </a:solidFill>
                <a:effectLst>
                  <a:outerShdw blurRad="38100" dist="25400" dir="5400000" algn="ctr" rotWithShape="0">
                    <a:srgbClr val="6E747A">
                      <a:alpha val="43000"/>
                    </a:srgbClr>
                  </a:outerShdw>
                </a:effectLst>
              </a:rPr>
              <a:t>مستويات بناء الجسم </a:t>
            </a:r>
          </a:p>
        </p:txBody>
      </p:sp>
      <p:sp>
        <p:nvSpPr>
          <p:cNvPr id="4" name="مستطيل 3"/>
          <p:cNvSpPr/>
          <p:nvPr/>
        </p:nvSpPr>
        <p:spPr>
          <a:xfrm>
            <a:off x="6288128" y="1698093"/>
            <a:ext cx="5429692" cy="4247317"/>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ذات أنسجة</a:t>
            </a:r>
          </a:p>
          <a:p>
            <a:pPr algn="ctr"/>
            <a:r>
              <a:rPr lang="ar-SA" sz="5400" dirty="0">
                <a:ln w="0"/>
                <a:effectLst>
                  <a:outerShdw blurRad="38100" dist="19050" dir="2700000" algn="tl" rotWithShape="0">
                    <a:schemeClr val="dk1">
                      <a:alpha val="40000"/>
                    </a:schemeClr>
                  </a:outerShdw>
                </a:effectLst>
              </a:rPr>
              <a:t>ذات تناظر جانبي </a:t>
            </a:r>
          </a:p>
          <a:p>
            <a:pPr algn="ctr"/>
            <a:r>
              <a:rPr lang="ar-SA" sz="5400" b="0" cap="none" spc="0" dirty="0">
                <a:ln w="0"/>
                <a:solidFill>
                  <a:schemeClr val="tx1"/>
                </a:solidFill>
                <a:effectLst>
                  <a:outerShdw blurRad="38100" dist="19050" dir="2700000" algn="tl" rotWithShape="0">
                    <a:schemeClr val="dk1">
                      <a:alpha val="40000"/>
                    </a:schemeClr>
                  </a:outerShdw>
                </a:effectLst>
              </a:rPr>
              <a:t>حقيقية التجويف الجسمي</a:t>
            </a:r>
          </a:p>
          <a:p>
            <a:pPr algn="ctr"/>
            <a:r>
              <a:rPr lang="ar-SA" sz="5400" dirty="0">
                <a:ln w="0"/>
                <a:effectLst>
                  <a:outerShdw blurRad="38100" dist="19050" dir="2700000" algn="tl" rotWithShape="0">
                    <a:schemeClr val="dk1">
                      <a:alpha val="40000"/>
                    </a:schemeClr>
                  </a:outerShdw>
                </a:effectLst>
              </a:rPr>
              <a:t>ثانوية الفم </a:t>
            </a:r>
          </a:p>
          <a:p>
            <a:pPr algn="ctr"/>
            <a:r>
              <a:rPr lang="ar-SA" sz="5400" b="0" cap="none" spc="0" dirty="0">
                <a:ln w="0"/>
                <a:solidFill>
                  <a:schemeClr val="tx1"/>
                </a:solidFill>
                <a:effectLst>
                  <a:outerShdw blurRad="38100" dist="19050" dir="2700000" algn="tl" rotWithShape="0">
                    <a:schemeClr val="dk1">
                      <a:alpha val="40000"/>
                    </a:schemeClr>
                  </a:outerShdw>
                </a:effectLst>
              </a:rPr>
              <a:t>أجسام مجزأة  </a:t>
            </a:r>
          </a:p>
        </p:txBody>
      </p:sp>
    </p:spTree>
    <p:extLst>
      <p:ext uri="{BB962C8B-B14F-4D97-AF65-F5344CB8AC3E}">
        <p14:creationId xmlns:p14="http://schemas.microsoft.com/office/powerpoint/2010/main" val="18125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شاشة عريضة</PresentationFormat>
  <Paragraphs>187</Paragraphs>
  <Slides>30</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30</vt:i4>
      </vt:variant>
    </vt:vector>
  </HeadingPairs>
  <TitlesOfParts>
    <vt:vector size="36" baseType="lpstr">
      <vt:lpstr>Akhbar MT</vt:lpstr>
      <vt:lpstr>Arial</vt:lpstr>
      <vt:lpstr>Calibri</vt:lpstr>
      <vt:lpstr>Calibri Light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ريحانة العامر</dc:creator>
  <cp:lastModifiedBy>User129</cp:lastModifiedBy>
  <cp:revision>78</cp:revision>
  <dcterms:created xsi:type="dcterms:W3CDTF">2017-04-25T06:40:45Z</dcterms:created>
  <dcterms:modified xsi:type="dcterms:W3CDTF">2018-11-21T15:32:18Z</dcterms:modified>
</cp:coreProperties>
</file>