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6"/>
  </p:notesMasterIdLst>
  <p:sldIdLst>
    <p:sldId id="258" r:id="rId2"/>
    <p:sldId id="257" r:id="rId3"/>
    <p:sldId id="451" r:id="rId4"/>
    <p:sldId id="452" r:id="rId5"/>
    <p:sldId id="454" r:id="rId6"/>
    <p:sldId id="455" r:id="rId7"/>
    <p:sldId id="456" r:id="rId8"/>
    <p:sldId id="453" r:id="rId9"/>
    <p:sldId id="467" r:id="rId10"/>
    <p:sldId id="468" r:id="rId11"/>
    <p:sldId id="469" r:id="rId12"/>
    <p:sldId id="470" r:id="rId13"/>
    <p:sldId id="471" r:id="rId14"/>
    <p:sldId id="457" r:id="rId15"/>
    <p:sldId id="460" r:id="rId16"/>
    <p:sldId id="347" r:id="rId17"/>
    <p:sldId id="461" r:id="rId18"/>
    <p:sldId id="462" r:id="rId19"/>
    <p:sldId id="472" r:id="rId20"/>
    <p:sldId id="473" r:id="rId21"/>
    <p:sldId id="474" r:id="rId22"/>
    <p:sldId id="475" r:id="rId23"/>
    <p:sldId id="459" r:id="rId24"/>
    <p:sldId id="441" r:id="rId25"/>
    <p:sldId id="442" r:id="rId26"/>
    <p:sldId id="448" r:id="rId27"/>
    <p:sldId id="530" r:id="rId28"/>
    <p:sldId id="476" r:id="rId29"/>
    <p:sldId id="477" r:id="rId30"/>
    <p:sldId id="464" r:id="rId31"/>
    <p:sldId id="422" r:id="rId32"/>
    <p:sldId id="478" r:id="rId33"/>
    <p:sldId id="479" r:id="rId34"/>
    <p:sldId id="480" r:id="rId35"/>
    <p:sldId id="481" r:id="rId36"/>
    <p:sldId id="482" r:id="rId37"/>
    <p:sldId id="483" r:id="rId38"/>
    <p:sldId id="484" r:id="rId39"/>
    <p:sldId id="485" r:id="rId40"/>
    <p:sldId id="486" r:id="rId41"/>
    <p:sldId id="487" r:id="rId42"/>
    <p:sldId id="489" r:id="rId43"/>
    <p:sldId id="488" r:id="rId44"/>
    <p:sldId id="490" r:id="rId45"/>
    <p:sldId id="491" r:id="rId46"/>
    <p:sldId id="493" r:id="rId47"/>
    <p:sldId id="494" r:id="rId48"/>
    <p:sldId id="492" r:id="rId49"/>
    <p:sldId id="496" r:id="rId50"/>
    <p:sldId id="495" r:id="rId51"/>
    <p:sldId id="497" r:id="rId52"/>
    <p:sldId id="498" r:id="rId53"/>
    <p:sldId id="499" r:id="rId54"/>
    <p:sldId id="500" r:id="rId55"/>
    <p:sldId id="501" r:id="rId56"/>
    <p:sldId id="502" r:id="rId57"/>
    <p:sldId id="503" r:id="rId58"/>
    <p:sldId id="504" r:id="rId59"/>
    <p:sldId id="505" r:id="rId60"/>
    <p:sldId id="506" r:id="rId61"/>
    <p:sldId id="507" r:id="rId62"/>
    <p:sldId id="508" r:id="rId63"/>
    <p:sldId id="509" r:id="rId64"/>
    <p:sldId id="511" r:id="rId65"/>
    <p:sldId id="510" r:id="rId66"/>
    <p:sldId id="512" r:id="rId67"/>
    <p:sldId id="513" r:id="rId68"/>
    <p:sldId id="514" r:id="rId69"/>
    <p:sldId id="515" r:id="rId70"/>
    <p:sldId id="516" r:id="rId71"/>
    <p:sldId id="517" r:id="rId72"/>
    <p:sldId id="518" r:id="rId73"/>
    <p:sldId id="521" r:id="rId74"/>
    <p:sldId id="519" r:id="rId75"/>
    <p:sldId id="520" r:id="rId76"/>
    <p:sldId id="522" r:id="rId77"/>
    <p:sldId id="523" r:id="rId78"/>
    <p:sldId id="524" r:id="rId79"/>
    <p:sldId id="525" r:id="rId80"/>
    <p:sldId id="526" r:id="rId81"/>
    <p:sldId id="527" r:id="rId82"/>
    <p:sldId id="528" r:id="rId83"/>
    <p:sldId id="529" r:id="rId84"/>
    <p:sldId id="416" r:id="rId85"/>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FFBC"/>
    <a:srgbClr val="6CCDF0"/>
    <a:srgbClr val="ABDEFB"/>
    <a:srgbClr val="FCCCCE"/>
    <a:srgbClr val="FFFF85"/>
    <a:srgbClr val="47FF9A"/>
    <a:srgbClr val="FEEBEC"/>
    <a:srgbClr val="3B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58" d="100"/>
          <a:sy n="58"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6064472-5544-4B8F-BDF0-F5AAE72319F5}" type="datetimeFigureOut">
              <a:rPr lang="ar-SA" smtClean="0"/>
              <a:t>14/05/41</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129AD50-BE24-432A-BDE5-93AC36B00202}" type="slidenum">
              <a:rPr lang="ar-SA" smtClean="0"/>
              <a:t>‹#›</a:t>
            </a:fld>
            <a:endParaRPr lang="ar-SA"/>
          </a:p>
        </p:txBody>
      </p:sp>
    </p:spTree>
    <p:extLst>
      <p:ext uri="{BB962C8B-B14F-4D97-AF65-F5344CB8AC3E}">
        <p14:creationId xmlns:p14="http://schemas.microsoft.com/office/powerpoint/2010/main" val="34695186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C5AF5F-241E-4176-AC68-F237B9F22B7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2F47A3A0-A7ED-4A5E-A1C7-1B2E764F7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718477D6-245C-4613-93E6-5EB90FB6609C}"/>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5" name="عنصر نائب للتذييل 4">
            <a:extLst>
              <a:ext uri="{FF2B5EF4-FFF2-40B4-BE49-F238E27FC236}">
                <a16:creationId xmlns:a16="http://schemas.microsoft.com/office/drawing/2014/main" id="{AC3193FA-9E27-4826-832C-E4A46965130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DA0B8E7-D078-4F02-B055-FAC4A88CE1E9}"/>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2532099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95DBB96-6B69-4AEF-B0BF-1E39677F1D09}"/>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7DA10BB3-71EC-407B-8E37-0563E883D549}"/>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0EBB0B7-D4DA-4B66-8436-86BEB3F540F3}"/>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5" name="عنصر نائب للتذييل 4">
            <a:extLst>
              <a:ext uri="{FF2B5EF4-FFF2-40B4-BE49-F238E27FC236}">
                <a16:creationId xmlns:a16="http://schemas.microsoft.com/office/drawing/2014/main" id="{CF699B62-A54E-464D-B501-C5C09B78C72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EEAAA40-F598-4AA4-A8C4-C0C17D0F959F}"/>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299407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5C65D3C-858F-4B59-B0D2-2A4647680A49}"/>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D4A97F3D-DDAD-4BD2-AE43-2F85126EC0F9}"/>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6F57842-5319-4ECF-8338-EDB18487721A}"/>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5" name="عنصر نائب للتذييل 4">
            <a:extLst>
              <a:ext uri="{FF2B5EF4-FFF2-40B4-BE49-F238E27FC236}">
                <a16:creationId xmlns:a16="http://schemas.microsoft.com/office/drawing/2014/main" id="{976682DF-7101-4953-965A-F273516E14B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598BF00-CE91-4841-94C6-A4AD2F2871B3}"/>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3215929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479729D-A6B2-44F3-8E2C-703861BDC3B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B755806-48FD-4B61-B0FB-9E4C827C9DAC}"/>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06BA280-5A99-49F2-966B-014E3CC22213}"/>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5" name="عنصر نائب للتذييل 4">
            <a:extLst>
              <a:ext uri="{FF2B5EF4-FFF2-40B4-BE49-F238E27FC236}">
                <a16:creationId xmlns:a16="http://schemas.microsoft.com/office/drawing/2014/main" id="{9FA0FA08-965B-4290-8B1E-BAB63812BB1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8046CA8-12C5-4F2A-ADE8-25DC23E178A3}"/>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140049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9219E9F-277F-47D3-899D-4A6CD20F90EE}"/>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D0F7056-7B31-44FD-8C6D-C7DEEFFBE9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1ED0379A-9B29-410E-BA02-93C873399810}"/>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5" name="عنصر نائب للتذييل 4">
            <a:extLst>
              <a:ext uri="{FF2B5EF4-FFF2-40B4-BE49-F238E27FC236}">
                <a16:creationId xmlns:a16="http://schemas.microsoft.com/office/drawing/2014/main" id="{95F4CACD-A18D-4DB0-B037-B6FC86BAF23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22F4F04-9206-4185-ACDF-1BE28681CC45}"/>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3146350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CF8EF4A-2510-476D-A062-3E219611564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398F3BA-65E2-42E6-AA46-3D4396BD07E3}"/>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199230B-D991-406C-85CA-6E2E295874A0}"/>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6FEB7A09-379A-4317-8F86-CB1AE028F735}"/>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6" name="عنصر نائب للتذييل 5">
            <a:extLst>
              <a:ext uri="{FF2B5EF4-FFF2-40B4-BE49-F238E27FC236}">
                <a16:creationId xmlns:a16="http://schemas.microsoft.com/office/drawing/2014/main" id="{35D2AF41-5A5F-4D7A-8355-D72553ECF135}"/>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A1016C7-9BD0-49AF-9B0F-A8E5CA427952}"/>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84787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B10FF4-9882-4649-BBF6-6083E938640A}"/>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ABCEF7D-D7FD-4292-BC8E-D9CC00D30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FE41C8E2-C494-4E94-AA78-8B4536DCC65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46A971A8-BABE-496B-B726-2508413445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9CCC1B90-980E-4476-891B-FD1BEA38BA67}"/>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F7B00AD5-2F9E-4DC8-B882-C6CA114F46BC}"/>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8" name="عنصر نائب للتذييل 7">
            <a:extLst>
              <a:ext uri="{FF2B5EF4-FFF2-40B4-BE49-F238E27FC236}">
                <a16:creationId xmlns:a16="http://schemas.microsoft.com/office/drawing/2014/main" id="{FEE2F685-4C8A-462A-B0F3-355AE1EA2FF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894BE883-6DD9-45F0-A358-61FC0672DA68}"/>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4128969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A588F9-DDD7-4A1C-9378-AEE982DF12A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7772ECE5-A051-41B7-9A4E-34CB0DB0237C}"/>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4" name="عنصر نائب للتذييل 3">
            <a:extLst>
              <a:ext uri="{FF2B5EF4-FFF2-40B4-BE49-F238E27FC236}">
                <a16:creationId xmlns:a16="http://schemas.microsoft.com/office/drawing/2014/main" id="{05BEF212-E1B2-426D-81CE-9F24BE14DCA3}"/>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798880AC-2B3C-4A80-8033-0B2593C8FDB6}"/>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1269668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90A19EB-4395-4E9F-8609-CD379E599374}"/>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3" name="عنصر نائب للتذييل 2">
            <a:extLst>
              <a:ext uri="{FF2B5EF4-FFF2-40B4-BE49-F238E27FC236}">
                <a16:creationId xmlns:a16="http://schemas.microsoft.com/office/drawing/2014/main" id="{23A0E4BE-A06D-4220-99FA-61493E0B92A0}"/>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8B078191-67FC-4008-9EB2-70C7BC05474F}"/>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5081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977CEB-FBDC-4736-BB5A-B46C663E358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2DF3155-3CF6-4D80-B3E1-58B0E6D52F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A83A9305-2B6C-4B5C-B697-8CF0C7A74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B9FD500-769C-4F16-AA4C-9A21694D9FF4}"/>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6" name="عنصر نائب للتذييل 5">
            <a:extLst>
              <a:ext uri="{FF2B5EF4-FFF2-40B4-BE49-F238E27FC236}">
                <a16:creationId xmlns:a16="http://schemas.microsoft.com/office/drawing/2014/main" id="{94BD308E-7A3D-48F3-B874-3777D801C36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91C9EEF-A861-41DB-A0EB-8ECDDE3C3430}"/>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314132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49F336C-F3B5-4A89-A5C4-D42D43DD274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180F5340-9B1B-4C5E-84B5-E27F15A460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EA437A7F-CA0C-4642-8F08-1BA26D5FE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BEBB178-7A97-4CE5-BCA1-D69881123181}"/>
              </a:ext>
            </a:extLst>
          </p:cNvPr>
          <p:cNvSpPr>
            <a:spLocks noGrp="1"/>
          </p:cNvSpPr>
          <p:nvPr>
            <p:ph type="dt" sz="half" idx="10"/>
          </p:nvPr>
        </p:nvSpPr>
        <p:spPr/>
        <p:txBody>
          <a:bodyPr/>
          <a:lstStyle/>
          <a:p>
            <a:fld id="{1150B3D5-D6F3-40E9-88AC-D0074041DEE7}" type="datetimeFigureOut">
              <a:rPr lang="ar-SA" smtClean="0"/>
              <a:t>14/05/41</a:t>
            </a:fld>
            <a:endParaRPr lang="ar-SA"/>
          </a:p>
        </p:txBody>
      </p:sp>
      <p:sp>
        <p:nvSpPr>
          <p:cNvPr id="6" name="عنصر نائب للتذييل 5">
            <a:extLst>
              <a:ext uri="{FF2B5EF4-FFF2-40B4-BE49-F238E27FC236}">
                <a16:creationId xmlns:a16="http://schemas.microsoft.com/office/drawing/2014/main" id="{788B6C5D-AF07-4063-A64A-4A4C8AEECDC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018639A-9537-4FCD-9138-290FE0A097EC}"/>
              </a:ext>
            </a:extLst>
          </p:cNvPr>
          <p:cNvSpPr>
            <a:spLocks noGrp="1"/>
          </p:cNvSpPr>
          <p:nvPr>
            <p:ph type="sldNum" sz="quarter" idx="12"/>
          </p:nvPr>
        </p:nvSpPr>
        <p:spPr/>
        <p:txBody>
          <a:bodyPr/>
          <a:lstStyle/>
          <a:p>
            <a:fld id="{7DB42699-A3CB-4B26-8726-C9DC4624A9C7}" type="slidenum">
              <a:rPr lang="ar-SA" smtClean="0"/>
              <a:t>‹#›</a:t>
            </a:fld>
            <a:endParaRPr lang="ar-SA"/>
          </a:p>
        </p:txBody>
      </p:sp>
    </p:spTree>
    <p:extLst>
      <p:ext uri="{BB962C8B-B14F-4D97-AF65-F5344CB8AC3E}">
        <p14:creationId xmlns:p14="http://schemas.microsoft.com/office/powerpoint/2010/main" val="265620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AB3FFA69-4091-455C-8856-FF06DE7B508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312633C-4A33-43AB-B2E4-05AE4AA3BE0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FFC524C-D519-4FFE-81AD-50162E38627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150B3D5-D6F3-40E9-88AC-D0074041DEE7}" type="datetimeFigureOut">
              <a:rPr lang="ar-SA" smtClean="0"/>
              <a:t>14/05/41</a:t>
            </a:fld>
            <a:endParaRPr lang="ar-SA"/>
          </a:p>
        </p:txBody>
      </p:sp>
      <p:sp>
        <p:nvSpPr>
          <p:cNvPr id="5" name="عنصر نائب للتذييل 4">
            <a:extLst>
              <a:ext uri="{FF2B5EF4-FFF2-40B4-BE49-F238E27FC236}">
                <a16:creationId xmlns:a16="http://schemas.microsoft.com/office/drawing/2014/main" id="{7F828338-8E3C-4932-BD27-D242C4222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477C01C7-0CF0-4C56-8C44-A57C71F2BFA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DB42699-A3CB-4B26-8726-C9DC4624A9C7}" type="slidenum">
              <a:rPr lang="ar-SA" smtClean="0"/>
              <a:t>‹#›</a:t>
            </a:fld>
            <a:endParaRPr lang="ar-SA"/>
          </a:p>
        </p:txBody>
      </p:sp>
    </p:spTree>
    <p:extLst>
      <p:ext uri="{BB962C8B-B14F-4D97-AF65-F5344CB8AC3E}">
        <p14:creationId xmlns:p14="http://schemas.microsoft.com/office/powerpoint/2010/main" val="1614873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g"/><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4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emf"/><Relationship Id="rId1" Type="http://schemas.openxmlformats.org/officeDocument/2006/relationships/slideLayout" Target="../slideLayouts/slideLayout7.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emf"/><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emf"/><Relationship Id="rId1" Type="http://schemas.openxmlformats.org/officeDocument/2006/relationships/slideLayout" Target="../slideLayouts/slideLayout7.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svg"/></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gif"/><Relationship Id="rId1" Type="http://schemas.openxmlformats.org/officeDocument/2006/relationships/slideLayout" Target="../slideLayouts/slideLayout7.xml"/><Relationship Id="rId4" Type="http://schemas.openxmlformats.org/officeDocument/2006/relationships/image" Target="../media/image120.svg"/></Relationships>
</file>

<file path=ppt/slides/_rels/slide73.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21.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gif"/><Relationship Id="rId1" Type="http://schemas.openxmlformats.org/officeDocument/2006/relationships/slideLayout" Target="../slideLayouts/slideLayout7.xml"/><Relationship Id="rId4" Type="http://schemas.openxmlformats.org/officeDocument/2006/relationships/image" Target="../media/image130.gif"/></Relationships>
</file>

<file path=ppt/slides/_rels/slide78.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image" Target="../media/image131.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image" Target="../media/image137.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ÙØªÙØ¬Ø© Ø¨Ø­Ø« Ø§ÙØµÙØ± Ø¹Ù â«Ø¨Ø³Ù Ø§ÙÙÙ Ø§ÙØ±Ø­ÙÙ Ø§ÙØ±Ø­ÙÙ gifâ¬â">
            <a:extLst>
              <a:ext uri="{FF2B5EF4-FFF2-40B4-BE49-F238E27FC236}">
                <a16:creationId xmlns:a16="http://schemas.microsoft.com/office/drawing/2014/main" id="{8820F89F-0F07-4AC6-BD91-6A9BE649E5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3444" y="643466"/>
            <a:ext cx="9285111"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48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976665" y="476672"/>
            <a:ext cx="5285756" cy="5909310"/>
          </a:xfrm>
          <a:prstGeom prst="rect">
            <a:avLst/>
          </a:prstGeom>
          <a:noFill/>
          <a:ln w="38100">
            <a:solidFill>
              <a:srgbClr val="0070C0"/>
            </a:solidFill>
          </a:ln>
          <a:effectLst>
            <a:glow rad="101600">
              <a:schemeClr val="accent5">
                <a:satMod val="175000"/>
                <a:alpha val="40000"/>
              </a:schemeClr>
            </a:glow>
          </a:effectLst>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cs typeface="Akhbar MT" pitchFamily="2" charset="-78"/>
              </a:rPr>
              <a:t>العديد منا يتصرف مثل فيل السيرك فيبقي نفسه مقيدا في تفكيره وفعله طوال حياته فلا يحاول أبدا أن يتقدم لأبعد من الحدود التي وضعها لنفسه  </a:t>
            </a:r>
          </a:p>
        </p:txBody>
      </p:sp>
      <p:pic>
        <p:nvPicPr>
          <p:cNvPr id="2060" name="Picture 12" descr="نتيجة بحث الصور عن ‪Child despair clip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877" y="692696"/>
            <a:ext cx="2830438" cy="45365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988841"/>
            <a:ext cx="3129136" cy="4104455"/>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2252164" y="2708921"/>
            <a:ext cx="2319866" cy="1015663"/>
          </a:xfrm>
          <a:prstGeom prst="rect">
            <a:avLst/>
          </a:prstGeom>
          <a:noFill/>
        </p:spPr>
        <p:txBody>
          <a:bodyPr wrap="none" lIns="91440" tIns="45720" rIns="91440" bIns="45720">
            <a:spAutoFit/>
          </a:bodyPr>
          <a:lstStyle/>
          <a:p>
            <a:pPr algn="ctr"/>
            <a:r>
              <a:rPr lang="ar-SA" sz="6000" b="1" dirty="0">
                <a:ln w="0"/>
                <a:solidFill>
                  <a:schemeClr val="accent1">
                    <a:lumMod val="75000"/>
                  </a:schemeClr>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أنا لا أستطيع</a:t>
            </a:r>
          </a:p>
        </p:txBody>
      </p:sp>
    </p:spTree>
    <p:extLst>
      <p:ext uri="{BB962C8B-B14F-4D97-AF65-F5344CB8AC3E}">
        <p14:creationId xmlns:p14="http://schemas.microsoft.com/office/powerpoint/2010/main" val="296665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976665" y="476672"/>
            <a:ext cx="5285756" cy="5909310"/>
          </a:xfrm>
          <a:prstGeom prst="rect">
            <a:avLst/>
          </a:prstGeom>
          <a:noFill/>
          <a:ln w="38100">
            <a:solidFill>
              <a:srgbClr val="0070C0"/>
            </a:solidFill>
          </a:ln>
          <a:effectLst>
            <a:glow rad="101600">
              <a:schemeClr val="accent5">
                <a:satMod val="175000"/>
                <a:alpha val="40000"/>
              </a:schemeClr>
            </a:glow>
          </a:effectLst>
        </p:spPr>
        <p:txBody>
          <a:bodyPr wrap="square" lIns="91440" tIns="45720" rIns="91440" bIns="45720">
            <a:spAutoFit/>
          </a:bodyPr>
          <a:lstStyle/>
          <a:p>
            <a:pPr algn="ctr"/>
            <a:r>
              <a:rPr lang="ar-SA" sz="6000" dirty="0">
                <a:ln w="0"/>
                <a:effectLst>
                  <a:outerShdw blurRad="38100" dist="19050" dir="2700000" algn="tl" rotWithShape="0">
                    <a:schemeClr val="dk1">
                      <a:alpha val="40000"/>
                    </a:schemeClr>
                  </a:outerShdw>
                </a:effectLst>
                <a:cs typeface="Akhbar MT" pitchFamily="2" charset="-78"/>
              </a:rPr>
              <a:t>لذا تجده دائما يكرر كلمات مثل </a:t>
            </a:r>
          </a:p>
          <a:p>
            <a:pPr algn="ctr"/>
            <a:r>
              <a:rPr lang="ar-SA" sz="6600" b="1" dirty="0">
                <a:ln w="0"/>
                <a:solidFill>
                  <a:srgbClr val="FF0000"/>
                </a:solidFill>
                <a:effectLst>
                  <a:outerShdw blurRad="38100" dist="19050" dir="2700000" algn="tl" rotWithShape="0">
                    <a:schemeClr val="dk1">
                      <a:alpha val="40000"/>
                    </a:schemeClr>
                  </a:outerShdw>
                </a:effectLst>
                <a:cs typeface="Akhbar MT" pitchFamily="2" charset="-78"/>
              </a:rPr>
              <a:t>أنا لا أقدر </a:t>
            </a:r>
          </a:p>
          <a:p>
            <a:pPr algn="ctr"/>
            <a:r>
              <a:rPr lang="ar-SA" sz="6600" b="1" dirty="0">
                <a:ln w="0"/>
                <a:solidFill>
                  <a:srgbClr val="FF0000"/>
                </a:solidFill>
                <a:effectLst>
                  <a:outerShdw blurRad="38100" dist="19050" dir="2700000" algn="tl" rotWithShape="0">
                    <a:schemeClr val="dk1">
                      <a:alpha val="40000"/>
                    </a:schemeClr>
                  </a:outerShdw>
                </a:effectLst>
                <a:cs typeface="Akhbar MT" pitchFamily="2" charset="-78"/>
              </a:rPr>
              <a:t>أنا لا استطيع </a:t>
            </a:r>
          </a:p>
          <a:p>
            <a:pPr algn="ctr"/>
            <a:r>
              <a:rPr lang="ar-SA" sz="6600" b="1" dirty="0">
                <a:ln w="0"/>
                <a:solidFill>
                  <a:srgbClr val="FF0000"/>
                </a:solidFill>
                <a:effectLst>
                  <a:outerShdw blurRad="38100" dist="19050" dir="2700000" algn="tl" rotWithShape="0">
                    <a:schemeClr val="dk1">
                      <a:alpha val="40000"/>
                    </a:schemeClr>
                  </a:outerShdw>
                </a:effectLst>
                <a:cs typeface="Akhbar MT" pitchFamily="2" charset="-78"/>
              </a:rPr>
              <a:t>أنا لا أعرف</a:t>
            </a:r>
            <a:r>
              <a:rPr lang="ar-SA" sz="6000" dirty="0">
                <a:ln w="0"/>
                <a:effectLst>
                  <a:outerShdw blurRad="38100" dist="19050" dir="2700000" algn="tl" rotWithShape="0">
                    <a:schemeClr val="dk1">
                      <a:alpha val="40000"/>
                    </a:schemeClr>
                  </a:outerShdw>
                </a:effectLst>
                <a:cs typeface="Akhbar MT" pitchFamily="2" charset="-78"/>
              </a:rPr>
              <a:t> </a:t>
            </a:r>
          </a:p>
          <a:p>
            <a:pPr algn="ctr"/>
            <a:endParaRPr lang="ar-SA" sz="6000" dirty="0">
              <a:ln w="0"/>
              <a:effectLst>
                <a:outerShdw blurRad="38100" dist="19050" dir="2700000" algn="tl" rotWithShape="0">
                  <a:schemeClr val="dk1">
                    <a:alpha val="40000"/>
                  </a:schemeClr>
                </a:outerShdw>
              </a:effectLst>
              <a:cs typeface="Akhbar MT" pitchFamily="2" charset="-78"/>
            </a:endParaRPr>
          </a:p>
        </p:txBody>
      </p:sp>
      <p:pic>
        <p:nvPicPr>
          <p:cNvPr id="2060" name="Picture 12" descr="نتيجة بحث الصور عن ‪Child despair clip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877" y="692696"/>
            <a:ext cx="2830438" cy="45365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988841"/>
            <a:ext cx="3129136" cy="4104455"/>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2252164" y="2708921"/>
            <a:ext cx="2319866" cy="1015663"/>
          </a:xfrm>
          <a:prstGeom prst="rect">
            <a:avLst/>
          </a:prstGeom>
          <a:noFill/>
        </p:spPr>
        <p:txBody>
          <a:bodyPr wrap="none" lIns="91440" tIns="45720" rIns="91440" bIns="45720">
            <a:spAutoFit/>
          </a:bodyPr>
          <a:lstStyle/>
          <a:p>
            <a:pPr algn="ctr"/>
            <a:r>
              <a:rPr lang="ar-SA" sz="6000" b="1" dirty="0">
                <a:ln w="0"/>
                <a:solidFill>
                  <a:schemeClr val="accent1">
                    <a:lumMod val="75000"/>
                  </a:schemeClr>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أنا لا أستطيع</a:t>
            </a:r>
          </a:p>
        </p:txBody>
      </p:sp>
    </p:spTree>
    <p:extLst>
      <p:ext uri="{BB962C8B-B14F-4D97-AF65-F5344CB8AC3E}">
        <p14:creationId xmlns:p14="http://schemas.microsoft.com/office/powerpoint/2010/main" val="15353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نتيجة بحث الصور عن ‪Child despair clip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566" y="4262324"/>
            <a:ext cx="2802979" cy="248808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1847529" y="476672"/>
            <a:ext cx="8414893" cy="3785652"/>
          </a:xfrm>
          <a:prstGeom prst="rect">
            <a:avLst/>
          </a:prstGeom>
          <a:noFill/>
          <a:ln w="38100">
            <a:solidFill>
              <a:srgbClr val="0070C0"/>
            </a:solidFill>
          </a:ln>
          <a:effectLst>
            <a:glow rad="101600">
              <a:schemeClr val="accent5">
                <a:satMod val="175000"/>
                <a:alpha val="40000"/>
              </a:schemeClr>
            </a:glow>
          </a:effectLst>
        </p:spPr>
        <p:txBody>
          <a:bodyPr wrap="square" lIns="91440" tIns="45720" rIns="91440" bIns="45720">
            <a:spAutoFit/>
          </a:bodyPr>
          <a:lstStyle/>
          <a:p>
            <a:pPr algn="ctr"/>
            <a:r>
              <a:rPr lang="ar-SA" sz="6000" dirty="0">
                <a:ln w="0"/>
                <a:effectLst>
                  <a:outerShdw blurRad="38100" dist="19050" dir="2700000" algn="tl" rotWithShape="0">
                    <a:schemeClr val="dk1">
                      <a:alpha val="40000"/>
                    </a:schemeClr>
                  </a:outerShdw>
                </a:effectLst>
                <a:cs typeface="Akhbar MT" pitchFamily="2" charset="-78"/>
              </a:rPr>
              <a:t>يستطيع الآخرون توقفيك و أعاقتك عن تحقيق طموحك لبعض الوقت </a:t>
            </a:r>
          </a:p>
          <a:p>
            <a:pPr algn="ctr"/>
            <a:r>
              <a:rPr lang="ar-SA" sz="6000" dirty="0">
                <a:ln w="0"/>
                <a:effectLst>
                  <a:outerShdw blurRad="38100" dist="19050" dir="2700000" algn="tl" rotWithShape="0">
                    <a:schemeClr val="dk1">
                      <a:alpha val="40000"/>
                    </a:schemeClr>
                  </a:outerShdw>
                </a:effectLst>
                <a:cs typeface="Akhbar MT" pitchFamily="2" charset="-78"/>
              </a:rPr>
              <a:t>لكنك أنت الوحيد الذي يستطيع أن يعيق نفسه باستمرار </a:t>
            </a:r>
          </a:p>
        </p:txBody>
      </p:sp>
      <p:pic>
        <p:nvPicPr>
          <p:cNvPr id="2062" name="Picture 14"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487" y="4797153"/>
            <a:ext cx="3129136" cy="2452046"/>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2210387" y="5013177"/>
            <a:ext cx="2319866" cy="1015663"/>
          </a:xfrm>
          <a:prstGeom prst="rect">
            <a:avLst/>
          </a:prstGeom>
          <a:noFill/>
        </p:spPr>
        <p:txBody>
          <a:bodyPr wrap="none" lIns="91440" tIns="45720" rIns="91440" bIns="45720">
            <a:spAutoFit/>
          </a:bodyPr>
          <a:lstStyle/>
          <a:p>
            <a:pPr algn="ctr"/>
            <a:r>
              <a:rPr lang="ar-SA" sz="6000" b="1" dirty="0">
                <a:ln w="0"/>
                <a:solidFill>
                  <a:schemeClr val="accent1">
                    <a:lumMod val="75000"/>
                  </a:schemeClr>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أنا لا أستطيع</a:t>
            </a:r>
          </a:p>
        </p:txBody>
      </p:sp>
      <p:pic>
        <p:nvPicPr>
          <p:cNvPr id="3074" name="Picture 2" descr="صورة ذات صل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500" y="3265552"/>
            <a:ext cx="3598361" cy="326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33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4992"/>
            <a:ext cx="3923928" cy="6614368"/>
          </a:xfrm>
          <a:prstGeom prst="rect">
            <a:avLst/>
          </a:prstGeom>
        </p:spPr>
      </p:pic>
      <p:sp>
        <p:nvSpPr>
          <p:cNvPr id="3" name="مستطيل 2"/>
          <p:cNvSpPr/>
          <p:nvPr/>
        </p:nvSpPr>
        <p:spPr>
          <a:xfrm>
            <a:off x="4727848" y="260648"/>
            <a:ext cx="5760640" cy="6120680"/>
          </a:xfrm>
          <a:prstGeom prst="rect">
            <a:avLst/>
          </a:prstGeom>
          <a:solidFill>
            <a:schemeClr val="bg1"/>
          </a:solidFill>
          <a:ln w="38100">
            <a:solidFill>
              <a:srgbClr val="0E8007"/>
            </a:solid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rgbClr val="0E8007"/>
                </a:solidFill>
                <a:latin typeface="Arabic Typesetting" panose="03020402040406030203" pitchFamily="66" charset="-78"/>
                <a:cs typeface="Arabic Typesetting" panose="03020402040406030203" pitchFamily="66" charset="-78"/>
              </a:rPr>
              <a:t>بني ... احذف من قاموسك تلك الكلمات السلبية (لا استطيع ـ لا أقدر ـ لا أعرف ) فالسلبية ستقيدكـ وتمنعكـ </a:t>
            </a:r>
            <a:r>
              <a:rPr lang="ar-SA" sz="4800" b="1" dirty="0" err="1">
                <a:solidFill>
                  <a:srgbClr val="0E8007"/>
                </a:solidFill>
                <a:latin typeface="Arabic Typesetting" panose="03020402040406030203" pitchFamily="66" charset="-78"/>
                <a:cs typeface="Arabic Typesetting" panose="03020402040406030203" pitchFamily="66" charset="-78"/>
              </a:rPr>
              <a:t>وستسيء</a:t>
            </a:r>
            <a:r>
              <a:rPr lang="ar-SA" sz="4800" b="1" dirty="0">
                <a:solidFill>
                  <a:srgbClr val="0E8007"/>
                </a:solidFill>
                <a:latin typeface="Arabic Typesetting" panose="03020402040406030203" pitchFamily="66" charset="-78"/>
                <a:cs typeface="Arabic Typesetting" panose="03020402040406030203" pitchFamily="66" charset="-78"/>
              </a:rPr>
              <a:t> ليس لك فقط بل و لوطنك الذي ينتظر منك كل بذرة نجاح تغرسها في أرضه لتزهر صروح  حضارية شامخة من غاليتي ....داخل كل منا بذرة أبداع أن </a:t>
            </a:r>
            <a:r>
              <a:rPr lang="ar-SA" sz="4800" b="1" dirty="0" err="1">
                <a:solidFill>
                  <a:srgbClr val="0E8007"/>
                </a:solidFill>
                <a:latin typeface="Arabic Typesetting" panose="03020402040406030203" pitchFamily="66" charset="-78"/>
                <a:cs typeface="Arabic Typesetting" panose="03020402040406030203" pitchFamily="66" charset="-78"/>
              </a:rPr>
              <a:t>سقينها</a:t>
            </a:r>
            <a:r>
              <a:rPr lang="ar-SA" sz="4800" b="1" dirty="0">
                <a:solidFill>
                  <a:srgbClr val="0E8007"/>
                </a:solidFill>
                <a:latin typeface="Arabic Typesetting" panose="03020402040406030203" pitchFamily="66" charset="-78"/>
                <a:cs typeface="Arabic Typesetting" panose="03020402040406030203" pitchFamily="66" charset="-78"/>
              </a:rPr>
              <a:t> أنبتت واعطت ثمارها في ثرى هذا الوطن الغالي  </a:t>
            </a:r>
          </a:p>
        </p:txBody>
      </p:sp>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688" y="404664"/>
            <a:ext cx="1124744" cy="1124744"/>
          </a:xfrm>
          <a:prstGeom prst="ellipse">
            <a:avLst/>
          </a:prstGeom>
        </p:spPr>
      </p:pic>
    </p:spTree>
    <p:extLst>
      <p:ext uri="{BB962C8B-B14F-4D97-AF65-F5344CB8AC3E}">
        <p14:creationId xmlns:p14="http://schemas.microsoft.com/office/powerpoint/2010/main" val="1149530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583544" y="2193005"/>
            <a:ext cx="3878099" cy="3416320"/>
          </a:xfrm>
          <a:prstGeom prst="rect">
            <a:avLst/>
          </a:prstGeom>
          <a:solidFill>
            <a:schemeClr val="bg1"/>
          </a:solidFill>
        </p:spPr>
        <p:txBody>
          <a:bodyPr wrap="square" lIns="91440" tIns="45720" rIns="91440" bIns="45720">
            <a:spAutoFit/>
          </a:bodyPr>
          <a:lstStyle/>
          <a:p>
            <a:pPr algn="ctr"/>
            <a:r>
              <a:rPr lang="ar-SA" sz="5400" b="1" dirty="0">
                <a:ln w="13462">
                  <a:solidFill>
                    <a:schemeClr val="bg1"/>
                  </a:solidFill>
                  <a:prstDash val="solid"/>
                </a:ln>
                <a:solidFill>
                  <a:srgbClr val="FF0000"/>
                </a:solidFill>
                <a:effectLst>
                  <a:outerShdw dist="38100" dir="2700000" algn="bl" rotWithShape="0">
                    <a:schemeClr val="accent5"/>
                  </a:outerShdw>
                </a:effectLst>
                <a:latin typeface="AlHor" panose="02060603050605020204" pitchFamily="18" charset="-78"/>
                <a:cs typeface="DecoType Naskh" panose="02010400000000000000" pitchFamily="2" charset="-78"/>
              </a:rPr>
              <a:t>لقد ذكر في القصة (الفيل) فإلى أي طائفة ينتمي؟ </a:t>
            </a:r>
          </a:p>
        </p:txBody>
      </p:sp>
      <p:sp>
        <p:nvSpPr>
          <p:cNvPr id="5" name="مستطيل 4"/>
          <p:cNvSpPr/>
          <p:nvPr/>
        </p:nvSpPr>
        <p:spPr>
          <a:xfrm>
            <a:off x="6479977" y="764704"/>
            <a:ext cx="4032448"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txBody>
          <a:bodyPr wrap="square" lIns="91440" tIns="45720" rIns="91440" bIns="45720">
            <a:spAutoFit/>
          </a:bodyPr>
          <a:lstStyle/>
          <a:p>
            <a:pPr algn="ctr"/>
            <a:r>
              <a:rPr lang="ar-SA" sz="5400" b="1" dirty="0">
                <a:ln w="13462">
                  <a:solidFill>
                    <a:schemeClr val="bg1"/>
                  </a:solidFill>
                  <a:prstDash val="solid"/>
                </a:ln>
                <a:solidFill>
                  <a:srgbClr val="00B0F0"/>
                </a:solidFill>
                <a:effectLst>
                  <a:outerShdw dist="38100" dir="2700000" algn="bl" rotWithShape="0">
                    <a:schemeClr val="accent5"/>
                  </a:outerShdw>
                </a:effectLst>
                <a:latin typeface="AlHor" panose="02060603050605020204" pitchFamily="18" charset="-78"/>
                <a:cs typeface="DecoType Naskh" panose="02010400000000000000" pitchFamily="2" charset="-78"/>
              </a:rPr>
              <a:t>أسلوب المناقشة  </a:t>
            </a:r>
          </a:p>
        </p:txBody>
      </p:sp>
      <p:pic>
        <p:nvPicPr>
          <p:cNvPr id="1026" name="Picture 2" descr="نتيجة بحث الصور عن في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332656"/>
            <a:ext cx="4344417"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48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240018" y="1871361"/>
            <a:ext cx="4238139" cy="3416320"/>
          </a:xfrm>
          <a:prstGeom prst="rect">
            <a:avLst/>
          </a:prstGeom>
          <a:solidFill>
            <a:schemeClr val="bg1"/>
          </a:solidFill>
        </p:spPr>
        <p:txBody>
          <a:bodyPr wrap="square" lIns="91440" tIns="45720" rIns="91440" bIns="45720">
            <a:spAutoFit/>
          </a:bodyPr>
          <a:lstStyle/>
          <a:p>
            <a:pPr algn="ctr"/>
            <a:r>
              <a:rPr lang="ar-SA" sz="5400" b="1" dirty="0">
                <a:ln w="13462">
                  <a:solidFill>
                    <a:schemeClr val="bg1"/>
                  </a:solidFill>
                  <a:prstDash val="solid"/>
                </a:ln>
                <a:solidFill>
                  <a:srgbClr val="FF0000"/>
                </a:solidFill>
                <a:effectLst>
                  <a:outerShdw dist="38100" dir="2700000" algn="bl" rotWithShape="0">
                    <a:schemeClr val="accent5"/>
                  </a:outerShdw>
                </a:effectLst>
                <a:latin typeface="AlHor" panose="02060603050605020204" pitchFamily="18" charset="-78"/>
                <a:cs typeface="DecoType Naskh" panose="02010400000000000000" pitchFamily="2" charset="-78"/>
              </a:rPr>
              <a:t>لقد ذكر في القرآن الكريم (الفيل) فما اسم السورة التي ورد ذكرها فيها؟</a:t>
            </a:r>
          </a:p>
        </p:txBody>
      </p:sp>
      <p:sp>
        <p:nvSpPr>
          <p:cNvPr id="5" name="مستطيل 4"/>
          <p:cNvSpPr/>
          <p:nvPr/>
        </p:nvSpPr>
        <p:spPr>
          <a:xfrm>
            <a:off x="6492044" y="692696"/>
            <a:ext cx="3734083"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txBody>
          <a:bodyPr wrap="square" lIns="91440" tIns="45720" rIns="91440" bIns="45720">
            <a:spAutoFit/>
          </a:bodyPr>
          <a:lstStyle/>
          <a:p>
            <a:pPr algn="ctr"/>
            <a:r>
              <a:rPr lang="ar-SA" sz="5400" b="1" dirty="0">
                <a:ln w="13462">
                  <a:solidFill>
                    <a:schemeClr val="bg1"/>
                  </a:solidFill>
                  <a:prstDash val="solid"/>
                </a:ln>
                <a:solidFill>
                  <a:srgbClr val="00B0F0"/>
                </a:solidFill>
                <a:effectLst>
                  <a:outerShdw dist="38100" dir="2700000" algn="bl" rotWithShape="0">
                    <a:schemeClr val="accent5"/>
                  </a:outerShdw>
                </a:effectLst>
                <a:latin typeface="AlHor" panose="02060603050605020204" pitchFamily="18" charset="-78"/>
                <a:cs typeface="DecoType Naskh" panose="02010400000000000000" pitchFamily="2" charset="-78"/>
              </a:rPr>
              <a:t>أسلوب المناقشة  </a:t>
            </a:r>
          </a:p>
        </p:txBody>
      </p:sp>
      <p:pic>
        <p:nvPicPr>
          <p:cNvPr id="3074" name="Picture 2" descr="نتيجة بحث الصور عن القران"/>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3582" r="3333" b="4646"/>
          <a:stretch/>
        </p:blipFill>
        <p:spPr bwMode="auto">
          <a:xfrm>
            <a:off x="1919536" y="476672"/>
            <a:ext cx="4032448" cy="5688632"/>
          </a:xfrm>
          <a:prstGeom prst="ellipse">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0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نتيجة بحث الصور عن سورة الفي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443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240017" y="2307644"/>
            <a:ext cx="4238139" cy="3416320"/>
          </a:xfrm>
          <a:prstGeom prst="rect">
            <a:avLst/>
          </a:prstGeom>
          <a:noFill/>
        </p:spPr>
        <p:txBody>
          <a:bodyPr wrap="square" lIns="91440" tIns="45720" rIns="91440" bIns="45720">
            <a:spAutoFit/>
          </a:bodyPr>
          <a:lstStyle/>
          <a:p>
            <a:pPr algn="ctr"/>
            <a:r>
              <a:rPr lang="ar-SA" sz="5400" b="1" dirty="0">
                <a:ln w="13462">
                  <a:solidFill>
                    <a:schemeClr val="bg1"/>
                  </a:solidFill>
                  <a:prstDash val="solid"/>
                </a:ln>
                <a:solidFill>
                  <a:srgbClr val="FF0000"/>
                </a:solidFill>
                <a:effectLst>
                  <a:outerShdw dist="38100" dir="2700000" algn="bl" rotWithShape="0">
                    <a:schemeClr val="accent5"/>
                  </a:outerShdw>
                </a:effectLst>
                <a:latin typeface="AlHor" panose="02060603050605020204" pitchFamily="18" charset="-78"/>
                <a:cs typeface="DecoType Naskh" panose="02010400000000000000" pitchFamily="2" charset="-78"/>
              </a:rPr>
              <a:t>أذكر بعض من الثدييات التي ورد ذكرها في القرآن الكريم؟ </a:t>
            </a:r>
          </a:p>
        </p:txBody>
      </p:sp>
      <p:sp>
        <p:nvSpPr>
          <p:cNvPr id="5" name="مستطيل 4"/>
          <p:cNvSpPr/>
          <p:nvPr/>
        </p:nvSpPr>
        <p:spPr>
          <a:xfrm>
            <a:off x="6641586" y="797051"/>
            <a:ext cx="3672407"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txBody>
          <a:bodyPr wrap="square" lIns="91440" tIns="45720" rIns="91440" bIns="45720">
            <a:spAutoFit/>
          </a:bodyPr>
          <a:lstStyle/>
          <a:p>
            <a:pPr algn="ctr"/>
            <a:r>
              <a:rPr lang="ar-SA" sz="4800" b="1" dirty="0">
                <a:ln w="13462">
                  <a:solidFill>
                    <a:schemeClr val="bg1"/>
                  </a:solidFill>
                  <a:prstDash val="solid"/>
                </a:ln>
                <a:solidFill>
                  <a:srgbClr val="00B0F0"/>
                </a:solidFill>
                <a:effectLst>
                  <a:outerShdw dist="38100" dir="2700000" algn="bl" rotWithShape="0">
                    <a:schemeClr val="accent5"/>
                  </a:outerShdw>
                </a:effectLst>
                <a:latin typeface="AlHor" panose="02060603050605020204" pitchFamily="18" charset="-78"/>
                <a:cs typeface="DecoType Naskh" panose="02010400000000000000" pitchFamily="2" charset="-78"/>
              </a:rPr>
              <a:t>أسلوب المناقشة  </a:t>
            </a:r>
          </a:p>
        </p:txBody>
      </p:sp>
      <p:pic>
        <p:nvPicPr>
          <p:cNvPr id="4100" name="Picture 4"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303908"/>
            <a:ext cx="4611638" cy="629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863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528049" y="2410481"/>
            <a:ext cx="3878099" cy="3416320"/>
          </a:xfrm>
          <a:prstGeom prst="rect">
            <a:avLst/>
          </a:prstGeom>
          <a:noFill/>
        </p:spPr>
        <p:txBody>
          <a:bodyPr wrap="square" lIns="91440" tIns="45720" rIns="91440" bIns="45720">
            <a:spAutoFit/>
          </a:bodyPr>
          <a:lstStyle/>
          <a:p>
            <a:pPr algn="ctr"/>
            <a:r>
              <a:rPr lang="ar-SA" sz="5400" b="1" dirty="0">
                <a:ln w="13462">
                  <a:solidFill>
                    <a:schemeClr val="bg1"/>
                  </a:solidFill>
                  <a:prstDash val="solid"/>
                </a:ln>
                <a:solidFill>
                  <a:srgbClr val="FF0000"/>
                </a:solidFill>
                <a:effectLst>
                  <a:outerShdw dist="38100" dir="2700000" algn="bl" rotWithShape="0">
                    <a:schemeClr val="accent5"/>
                  </a:outerShdw>
                </a:effectLst>
                <a:latin typeface="AlHor" panose="02060603050605020204" pitchFamily="18" charset="-78"/>
                <a:cs typeface="DecoType Naskh" panose="02010400000000000000" pitchFamily="2" charset="-78"/>
              </a:rPr>
              <a:t>أذكر بعض مميزات الثدييات وبماذا نسمى هذه المميزات؟</a:t>
            </a:r>
          </a:p>
        </p:txBody>
      </p:sp>
      <p:sp>
        <p:nvSpPr>
          <p:cNvPr id="5" name="مستطيل 4"/>
          <p:cNvSpPr/>
          <p:nvPr/>
        </p:nvSpPr>
        <p:spPr>
          <a:xfrm>
            <a:off x="6578139" y="908720"/>
            <a:ext cx="3816424"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txBody>
          <a:bodyPr wrap="square" lIns="91440" tIns="45720" rIns="91440" bIns="45720">
            <a:spAutoFit/>
          </a:bodyPr>
          <a:lstStyle/>
          <a:p>
            <a:pPr algn="ctr"/>
            <a:r>
              <a:rPr lang="ar-SA" sz="5400" b="1" dirty="0">
                <a:ln w="13462">
                  <a:solidFill>
                    <a:schemeClr val="bg1"/>
                  </a:solidFill>
                  <a:prstDash val="solid"/>
                </a:ln>
                <a:solidFill>
                  <a:srgbClr val="00B0F0"/>
                </a:solidFill>
                <a:effectLst>
                  <a:outerShdw dist="38100" dir="2700000" algn="bl" rotWithShape="0">
                    <a:schemeClr val="accent5"/>
                  </a:outerShdw>
                </a:effectLst>
                <a:latin typeface="AlHor" panose="02060603050605020204" pitchFamily="18" charset="-78"/>
                <a:cs typeface="DecoType Naskh" panose="02010400000000000000" pitchFamily="2" charset="-78"/>
              </a:rPr>
              <a:t>أسلوب المناقشة  </a:t>
            </a:r>
          </a:p>
        </p:txBody>
      </p:sp>
      <p:pic>
        <p:nvPicPr>
          <p:cNvPr id="5122" name="Picture 2" descr="صورة ذات صلة"/>
          <p:cNvPicPr>
            <a:picLocks noChangeAspect="1" noChangeArrowheads="1"/>
          </p:cNvPicPr>
          <p:nvPr/>
        </p:nvPicPr>
        <p:blipFill rotWithShape="1">
          <a:blip r:embed="rId2">
            <a:extLst>
              <a:ext uri="{28A0092B-C50C-407E-A947-70E740481C1C}">
                <a14:useLocalDpi xmlns:a14="http://schemas.microsoft.com/office/drawing/2010/main" val="0"/>
              </a:ext>
            </a:extLst>
          </a:blip>
          <a:srcRect t="5358" b="20895"/>
          <a:stretch/>
        </p:blipFill>
        <p:spPr bwMode="auto">
          <a:xfrm>
            <a:off x="2135560" y="620688"/>
            <a:ext cx="4104456"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165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87DEBA14-FDA2-45EF-9928-4F56DAB2E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6994"/>
            <a:ext cx="1217216" cy="863632"/>
          </a:xfrm>
          <a:custGeom>
            <a:avLst/>
            <a:gdLst>
              <a:gd name="connsiteX0" fmla="*/ 0 w 1217216"/>
              <a:gd name="connsiteY0" fmla="*/ 0 h 863632"/>
              <a:gd name="connsiteX1" fmla="*/ 1217216 w 1217216"/>
              <a:gd name="connsiteY1" fmla="*/ 0 h 863632"/>
              <a:gd name="connsiteX2" fmla="*/ 1217216 w 1217216"/>
              <a:gd name="connsiteY2" fmla="*/ 863632 h 863632"/>
              <a:gd name="connsiteX3" fmla="*/ 0 w 1217216"/>
              <a:gd name="connsiteY3" fmla="*/ 863632 h 863632"/>
            </a:gdLst>
            <a:ahLst/>
            <a:cxnLst>
              <a:cxn ang="0">
                <a:pos x="connsiteX0" y="connsiteY0"/>
              </a:cxn>
              <a:cxn ang="0">
                <a:pos x="connsiteX1" y="connsiteY1"/>
              </a:cxn>
              <a:cxn ang="0">
                <a:pos x="connsiteX2" y="connsiteY2"/>
              </a:cxn>
              <a:cxn ang="0">
                <a:pos x="connsiteX3" y="connsiteY3"/>
              </a:cxn>
            </a:cxnLst>
            <a:rect l="l" t="t" r="r" b="b"/>
            <a:pathLst>
              <a:path w="1217216" h="863632">
                <a:moveTo>
                  <a:pt x="0" y="0"/>
                </a:moveTo>
                <a:lnTo>
                  <a:pt x="1217216" y="0"/>
                </a:lnTo>
                <a:lnTo>
                  <a:pt x="1217216" y="863632"/>
                </a:lnTo>
                <a:lnTo>
                  <a:pt x="0" y="86363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4" name="Picture 6" descr="ØµÙØ±Ø© Ø°Ø§Øª ØµÙØ©">
            <a:extLst>
              <a:ext uri="{FF2B5EF4-FFF2-40B4-BE49-F238E27FC236}">
                <a16:creationId xmlns:a16="http://schemas.microsoft.com/office/drawing/2014/main" id="{9AF3DB25-5C26-4A2C-951D-DD7492E095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99585" y="773790"/>
            <a:ext cx="837404" cy="608074"/>
          </a:xfrm>
          <a:prstGeom prst="rect">
            <a:avLst/>
          </a:prstGeom>
          <a:noFill/>
          <a:extLst>
            <a:ext uri="{909E8E84-426E-40DD-AFC4-6F175D3DCCD1}">
              <a14:hiddenFill xmlns:a14="http://schemas.microsoft.com/office/drawing/2010/main">
                <a:solidFill>
                  <a:srgbClr val="FFFFFF"/>
                </a:solidFill>
              </a14:hiddenFill>
            </a:ext>
          </a:extLst>
        </p:spPr>
      </p:pic>
      <p:sp>
        <p:nvSpPr>
          <p:cNvPr id="81" name="Right Triangle 80">
            <a:extLst>
              <a:ext uri="{FF2B5EF4-FFF2-40B4-BE49-F238E27FC236}">
                <a16:creationId xmlns:a16="http://schemas.microsoft.com/office/drawing/2014/main" id="{E1FB3D03-386F-4B20-BFF7-5A6FF3C2D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29562"/>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9581B7DD-04B3-4856-8C61-59D7A3F65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5" y="2837669"/>
            <a:ext cx="2344059" cy="3416073"/>
          </a:xfrm>
          <a:custGeom>
            <a:avLst/>
            <a:gdLst>
              <a:gd name="connsiteX0" fmla="*/ 0 w 2344059"/>
              <a:gd name="connsiteY0" fmla="*/ 0 h 3416073"/>
              <a:gd name="connsiteX1" fmla="*/ 2344059 w 2344059"/>
              <a:gd name="connsiteY1" fmla="*/ 0 h 3416073"/>
              <a:gd name="connsiteX2" fmla="*/ 2344059 w 2344059"/>
              <a:gd name="connsiteY2" fmla="*/ 3416073 h 3416073"/>
              <a:gd name="connsiteX3" fmla="*/ 0 w 2344059"/>
              <a:gd name="connsiteY3" fmla="*/ 3416073 h 3416073"/>
            </a:gdLst>
            <a:ahLst/>
            <a:cxnLst>
              <a:cxn ang="0">
                <a:pos x="connsiteX0" y="connsiteY0"/>
              </a:cxn>
              <a:cxn ang="0">
                <a:pos x="connsiteX1" y="connsiteY1"/>
              </a:cxn>
              <a:cxn ang="0">
                <a:pos x="connsiteX2" y="connsiteY2"/>
              </a:cxn>
              <a:cxn ang="0">
                <a:pos x="connsiteX3" y="connsiteY3"/>
              </a:cxn>
            </a:cxnLst>
            <a:rect l="l" t="t" r="r" b="b"/>
            <a:pathLst>
              <a:path w="2344059" h="3416073">
                <a:moveTo>
                  <a:pt x="0" y="0"/>
                </a:moveTo>
                <a:lnTo>
                  <a:pt x="2344059" y="0"/>
                </a:lnTo>
                <a:lnTo>
                  <a:pt x="2344059" y="3416073"/>
                </a:lnTo>
                <a:lnTo>
                  <a:pt x="0" y="341607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Right Triangle 84">
            <a:extLst>
              <a:ext uri="{FF2B5EF4-FFF2-40B4-BE49-F238E27FC236}">
                <a16:creationId xmlns:a16="http://schemas.microsoft.com/office/drawing/2014/main" id="{1F3C359C-B3DD-4FB2-A6F9-1D519B65B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EB2088F-2F1B-43DE-957F-CF2F16D53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00" y="2828369"/>
            <a:ext cx="3471464" cy="2557932"/>
          </a:xfrm>
          <a:custGeom>
            <a:avLst/>
            <a:gdLst>
              <a:gd name="connsiteX0" fmla="*/ 0 w 3471464"/>
              <a:gd name="connsiteY0" fmla="*/ 0 h 2557932"/>
              <a:gd name="connsiteX1" fmla="*/ 3471464 w 3471464"/>
              <a:gd name="connsiteY1" fmla="*/ 0 h 2557932"/>
              <a:gd name="connsiteX2" fmla="*/ 3471464 w 3471464"/>
              <a:gd name="connsiteY2" fmla="*/ 2557932 h 2557932"/>
              <a:gd name="connsiteX3" fmla="*/ 0 w 3471464"/>
              <a:gd name="connsiteY3" fmla="*/ 2557932 h 2557932"/>
            </a:gdLst>
            <a:ahLst/>
            <a:cxnLst>
              <a:cxn ang="0">
                <a:pos x="connsiteX0" y="connsiteY0"/>
              </a:cxn>
              <a:cxn ang="0">
                <a:pos x="connsiteX1" y="connsiteY1"/>
              </a:cxn>
              <a:cxn ang="0">
                <a:pos x="connsiteX2" y="connsiteY2"/>
              </a:cxn>
              <a:cxn ang="0">
                <a:pos x="connsiteX3" y="connsiteY3"/>
              </a:cxn>
            </a:cxnLst>
            <a:rect l="l" t="t" r="r" b="b"/>
            <a:pathLst>
              <a:path w="3471464" h="2557932">
                <a:moveTo>
                  <a:pt x="0" y="0"/>
                </a:moveTo>
                <a:lnTo>
                  <a:pt x="3471464" y="0"/>
                </a:lnTo>
                <a:lnTo>
                  <a:pt x="3471464" y="2557932"/>
                </a:lnTo>
                <a:lnTo>
                  <a:pt x="0" y="255793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FF417D09-0122-4227-8FDD-2C4C19C68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9841" y="604258"/>
            <a:ext cx="1990594" cy="2254327"/>
          </a:xfrm>
          <a:custGeom>
            <a:avLst/>
            <a:gdLst>
              <a:gd name="connsiteX0" fmla="*/ 0 w 1990594"/>
              <a:gd name="connsiteY0" fmla="*/ 0 h 2254327"/>
              <a:gd name="connsiteX1" fmla="*/ 1990594 w 1990594"/>
              <a:gd name="connsiteY1" fmla="*/ 0 h 2254327"/>
              <a:gd name="connsiteX2" fmla="*/ 1990594 w 1990594"/>
              <a:gd name="connsiteY2" fmla="*/ 2254327 h 2254327"/>
              <a:gd name="connsiteX3" fmla="*/ 0 w 1990594"/>
              <a:gd name="connsiteY3" fmla="*/ 2254327 h 2254327"/>
            </a:gdLst>
            <a:ahLst/>
            <a:cxnLst>
              <a:cxn ang="0">
                <a:pos x="connsiteX0" y="connsiteY0"/>
              </a:cxn>
              <a:cxn ang="0">
                <a:pos x="connsiteX1" y="connsiteY1"/>
              </a:cxn>
              <a:cxn ang="0">
                <a:pos x="connsiteX2" y="connsiteY2"/>
              </a:cxn>
              <a:cxn ang="0">
                <a:pos x="connsiteX3" y="connsiteY3"/>
              </a:cxn>
            </a:cxnLst>
            <a:rect l="l" t="t" r="r" b="b"/>
            <a:pathLst>
              <a:path w="1990594" h="2254327">
                <a:moveTo>
                  <a:pt x="0" y="0"/>
                </a:moveTo>
                <a:lnTo>
                  <a:pt x="1990594" y="0"/>
                </a:lnTo>
                <a:lnTo>
                  <a:pt x="1990594" y="2254327"/>
                </a:lnTo>
                <a:lnTo>
                  <a:pt x="0" y="225432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Right Triangle 90">
            <a:extLst>
              <a:ext uri="{FF2B5EF4-FFF2-40B4-BE49-F238E27FC236}">
                <a16:creationId xmlns:a16="http://schemas.microsoft.com/office/drawing/2014/main" id="{FF35A874-2690-497F-80A0-03675049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9390" y="576989"/>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ight Triangle 92">
            <a:extLst>
              <a:ext uri="{FF2B5EF4-FFF2-40B4-BE49-F238E27FC236}">
                <a16:creationId xmlns:a16="http://schemas.microsoft.com/office/drawing/2014/main" id="{297C449B-67BB-4D99-86C4-E6ECDEA69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4934" y="633344"/>
            <a:ext cx="325600" cy="40663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C9D831B-1474-4A35-98F0-2826A355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ÙØªÙØ¬Ø© Ø¨Ø­Ø« Ø§ÙØµÙØ± Ø¹Ù âªmammals clipart  gifâ¬â">
            <a:extLst>
              <a:ext uri="{FF2B5EF4-FFF2-40B4-BE49-F238E27FC236}">
                <a16:creationId xmlns:a16="http://schemas.microsoft.com/office/drawing/2014/main" id="{96702D50-E1BE-49CF-86EC-5823D8D706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3118342" y="958879"/>
            <a:ext cx="1644158" cy="15249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ÙØªÙØ¬Ø© Ø¨Ø­Ø« Ø§ÙØµÙØ± Ø¹Ù âªmammals clipart  gifâ¬â">
            <a:extLst>
              <a:ext uri="{FF2B5EF4-FFF2-40B4-BE49-F238E27FC236}">
                <a16:creationId xmlns:a16="http://schemas.microsoft.com/office/drawing/2014/main" id="{7A0E6B56-EF66-4F12-A07B-03E379CD77A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774283" y="3522714"/>
            <a:ext cx="2036959" cy="2036959"/>
          </a:xfrm>
          <a:prstGeom prst="rect">
            <a:avLst/>
          </a:prstGeom>
          <a:noFill/>
          <a:extLst>
            <a:ext uri="{909E8E84-426E-40DD-AFC4-6F175D3DCCD1}">
              <a14:hiddenFill xmlns:a14="http://schemas.microsoft.com/office/drawing/2010/main">
                <a:solidFill>
                  <a:srgbClr val="FFFFFF"/>
                </a:solidFill>
              </a14:hiddenFill>
            </a:ext>
          </a:extLst>
        </p:spPr>
      </p:pic>
      <p:sp>
        <p:nvSpPr>
          <p:cNvPr id="97" name="Right Triangle 96">
            <a:extLst>
              <a:ext uri="{FF2B5EF4-FFF2-40B4-BE49-F238E27FC236}">
                <a16:creationId xmlns:a16="http://schemas.microsoft.com/office/drawing/2014/main" id="{946410AA-0894-4BBC-A1E1-6BB8EF472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1600" y="3243308"/>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ÙØªÙØ¬Ø© Ø¨Ø­Ø« Ø§ÙØµÙØ± Ø¹Ù âªmammals clipart  gifâ¬â">
            <a:extLst>
              <a:ext uri="{FF2B5EF4-FFF2-40B4-BE49-F238E27FC236}">
                <a16:creationId xmlns:a16="http://schemas.microsoft.com/office/drawing/2014/main" id="{F0BAB2B4-1486-4DC3-BDC9-33A6B1F2161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4467605" y="2970489"/>
            <a:ext cx="2649591" cy="2279428"/>
          </a:xfrm>
          <a:prstGeom prst="rect">
            <a:avLst/>
          </a:prstGeom>
          <a:noFill/>
          <a:extLst>
            <a:ext uri="{909E8E84-426E-40DD-AFC4-6F175D3DCCD1}">
              <a14:hiddenFill xmlns:a14="http://schemas.microsoft.com/office/drawing/2010/main">
                <a:solidFill>
                  <a:srgbClr val="FFFFFF"/>
                </a:solidFill>
              </a14:hiddenFill>
            </a:ext>
          </a:extLst>
        </p:spPr>
      </p:pic>
      <p:sp>
        <p:nvSpPr>
          <p:cNvPr id="99" name="Right Triangle 98">
            <a:extLst>
              <a:ext uri="{FF2B5EF4-FFF2-40B4-BE49-F238E27FC236}">
                <a16:creationId xmlns:a16="http://schemas.microsoft.com/office/drawing/2014/main" id="{21908082-D0BB-4FF0-A90D-6B6B3DE2A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6013" y="2827175"/>
            <a:ext cx="1092260" cy="2560320"/>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9419A395-0EE8-465E-9AAC-375DF289D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3205" y="631297"/>
            <a:ext cx="3837241" cy="5581640"/>
          </a:xfrm>
          <a:custGeom>
            <a:avLst/>
            <a:gdLst>
              <a:gd name="connsiteX0" fmla="*/ 0 w 3837241"/>
              <a:gd name="connsiteY0" fmla="*/ 0 h 5581640"/>
              <a:gd name="connsiteX1" fmla="*/ 3837241 w 3837241"/>
              <a:gd name="connsiteY1" fmla="*/ 0 h 5581640"/>
              <a:gd name="connsiteX2" fmla="*/ 3837241 w 3837241"/>
              <a:gd name="connsiteY2" fmla="*/ 5581640 h 5581640"/>
              <a:gd name="connsiteX3" fmla="*/ 0 w 3837241"/>
              <a:gd name="connsiteY3" fmla="*/ 5581640 h 5581640"/>
            </a:gdLst>
            <a:ahLst/>
            <a:cxnLst>
              <a:cxn ang="0">
                <a:pos x="connsiteX0" y="connsiteY0"/>
              </a:cxn>
              <a:cxn ang="0">
                <a:pos x="connsiteX1" y="connsiteY1"/>
              </a:cxn>
              <a:cxn ang="0">
                <a:pos x="connsiteX2" y="connsiteY2"/>
              </a:cxn>
              <a:cxn ang="0">
                <a:pos x="connsiteX3" y="connsiteY3"/>
              </a:cxn>
            </a:cxnLst>
            <a:rect l="l" t="t" r="r" b="b"/>
            <a:pathLst>
              <a:path w="3837241" h="5581640">
                <a:moveTo>
                  <a:pt x="0" y="0"/>
                </a:moveTo>
                <a:lnTo>
                  <a:pt x="3837241" y="0"/>
                </a:lnTo>
                <a:lnTo>
                  <a:pt x="3837241" y="5581640"/>
                </a:lnTo>
                <a:lnTo>
                  <a:pt x="0" y="558164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6" name="Picture 8" descr="ÙØªÙØ¬Ø© Ø¨Ø­Ø« Ø§ÙØµÙØ± Ø¹Ù âªmammals clipart  gifâ¬â">
            <a:extLst>
              <a:ext uri="{FF2B5EF4-FFF2-40B4-BE49-F238E27FC236}">
                <a16:creationId xmlns:a16="http://schemas.microsoft.com/office/drawing/2014/main" id="{8B4EE6FE-4022-4DB6-8E21-1AAE73B0134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tretch>
            <a:fillRect/>
          </a:stretch>
        </p:blipFill>
        <p:spPr bwMode="auto">
          <a:xfrm>
            <a:off x="8058151" y="1834266"/>
            <a:ext cx="3181990" cy="318199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D96F53F7-79B4-4902-A4EA-B541419F3E11}"/>
              </a:ext>
            </a:extLst>
          </p:cNvPr>
          <p:cNvSpPr/>
          <p:nvPr/>
        </p:nvSpPr>
        <p:spPr>
          <a:xfrm>
            <a:off x="7733205" y="614583"/>
            <a:ext cx="3837241" cy="1323439"/>
          </a:xfrm>
          <a:prstGeom prst="rect">
            <a:avLst/>
          </a:prstGeom>
          <a:solidFill>
            <a:schemeClr val="bg1"/>
          </a:solidFill>
        </p:spPr>
        <p:txBody>
          <a:bodyPr wrap="square" lIns="91440" tIns="45720" rIns="91440" bIns="45720">
            <a:spAutoFit/>
          </a:bodyPr>
          <a:lstStyle/>
          <a:p>
            <a:pPr algn="ctr"/>
            <a:r>
              <a:rPr lang="ar-SA" sz="8000" b="1" dirty="0">
                <a:ln w="0">
                  <a:solidFill>
                    <a:schemeClr val="tx1"/>
                  </a:solidFill>
                </a:ln>
                <a:effectLst>
                  <a:glow rad="101600">
                    <a:schemeClr val="accent4">
                      <a:satMod val="175000"/>
                      <a:alpha val="40000"/>
                    </a:schemeClr>
                  </a:glow>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الثدييات </a:t>
            </a:r>
            <a:endParaRPr lang="ar-SA" sz="8000" b="1" cap="none" spc="0" dirty="0">
              <a:ln w="0">
                <a:solidFill>
                  <a:schemeClr val="tx1"/>
                </a:solidFill>
              </a:ln>
              <a:solidFill>
                <a:schemeClr val="tx1"/>
              </a:solidFill>
              <a:effectLst>
                <a:glow rad="101600">
                  <a:schemeClr val="accent4">
                    <a:satMod val="175000"/>
                    <a:alpha val="40000"/>
                  </a:schemeClr>
                </a:glow>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45579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DFEA94-8BD8-4820-965B-8894335063C6}"/>
              </a:ext>
            </a:extLst>
          </p:cNvPr>
          <p:cNvSpPr/>
          <p:nvPr/>
        </p:nvSpPr>
        <p:spPr>
          <a:xfrm>
            <a:off x="5351656" y="1591140"/>
            <a:ext cx="4676264" cy="3675720"/>
          </a:xfrm>
          <a:prstGeom prst="roundRect">
            <a:avLst/>
          </a:prstGeom>
          <a:solidFill>
            <a:srgbClr val="00B0F0"/>
          </a:solidFill>
          <a:ln w="38100">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8800" b="1" dirty="0">
                <a:solidFill>
                  <a:srgbClr val="FFFF00"/>
                </a:solidFill>
                <a:effectLst>
                  <a:reflection blurRad="6350" stA="55000" endA="300" endPos="45500" dir="5400000" sy="-100000" algn="bl" rotWithShape="0"/>
                </a:effectLst>
                <a:cs typeface="Akhbar MT" pitchFamily="2" charset="-78"/>
              </a:rPr>
              <a:t>قصة الفيل والسيرك</a:t>
            </a:r>
          </a:p>
        </p:txBody>
      </p:sp>
      <p:pic>
        <p:nvPicPr>
          <p:cNvPr id="3" name="Picture 2" descr="نتيجة بحث الصور عن ‪Elephant in the circus clip art‬‏">
            <a:extLst>
              <a:ext uri="{FF2B5EF4-FFF2-40B4-BE49-F238E27FC236}">
                <a16:creationId xmlns:a16="http://schemas.microsoft.com/office/drawing/2014/main" id="{DF9E567D-C17D-4DFF-98B2-8A8E0117E2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89" t="3854" r="7819"/>
          <a:stretch/>
        </p:blipFill>
        <p:spPr bwMode="auto">
          <a:xfrm>
            <a:off x="1408480" y="299728"/>
            <a:ext cx="6408214" cy="6558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948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ABC4E6C5-81ED-417B-B0A3-4929D827A7AF}"/>
              </a:ext>
            </a:extLst>
          </p:cNvPr>
          <p:cNvPicPr>
            <a:picLocks noChangeAspect="1"/>
          </p:cNvPicPr>
          <p:nvPr/>
        </p:nvPicPr>
        <p:blipFill>
          <a:blip r:embed="rId2"/>
          <a:stretch>
            <a:fillRect/>
          </a:stretch>
        </p:blipFill>
        <p:spPr>
          <a:xfrm>
            <a:off x="-10160" y="0"/>
            <a:ext cx="7233920" cy="6858000"/>
          </a:xfrm>
          <a:prstGeom prst="rect">
            <a:avLst/>
          </a:prstGeom>
        </p:spPr>
      </p:pic>
      <p:pic>
        <p:nvPicPr>
          <p:cNvPr id="3" name="صورة 2">
            <a:extLst>
              <a:ext uri="{FF2B5EF4-FFF2-40B4-BE49-F238E27FC236}">
                <a16:creationId xmlns:a16="http://schemas.microsoft.com/office/drawing/2014/main" id="{4B3EC177-A916-46F6-B4A4-ADF94B229EC0}"/>
              </a:ext>
            </a:extLst>
          </p:cNvPr>
          <p:cNvPicPr>
            <a:picLocks noChangeAspect="1"/>
          </p:cNvPicPr>
          <p:nvPr/>
        </p:nvPicPr>
        <p:blipFill>
          <a:blip r:embed="rId3"/>
          <a:stretch>
            <a:fillRect/>
          </a:stretch>
        </p:blipFill>
        <p:spPr>
          <a:xfrm>
            <a:off x="7223760" y="-110404"/>
            <a:ext cx="4968240" cy="6968403"/>
          </a:xfrm>
          <a:prstGeom prst="rect">
            <a:avLst/>
          </a:prstGeom>
        </p:spPr>
      </p:pic>
    </p:spTree>
    <p:extLst>
      <p:ext uri="{BB962C8B-B14F-4D97-AF65-F5344CB8AC3E}">
        <p14:creationId xmlns:p14="http://schemas.microsoft.com/office/powerpoint/2010/main" val="1618525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CE535E87-425B-45FF-8424-7C9D0DBE6E3E}"/>
              </a:ext>
            </a:extLst>
          </p:cNvPr>
          <p:cNvPicPr>
            <a:picLocks noChangeAspect="1"/>
          </p:cNvPicPr>
          <p:nvPr/>
        </p:nvPicPr>
        <p:blipFill>
          <a:blip r:embed="rId2"/>
          <a:stretch>
            <a:fillRect/>
          </a:stretch>
        </p:blipFill>
        <p:spPr>
          <a:xfrm>
            <a:off x="6725920" y="128904"/>
            <a:ext cx="5328457" cy="6464935"/>
          </a:xfrm>
          <a:prstGeom prst="rect">
            <a:avLst/>
          </a:prstGeom>
        </p:spPr>
      </p:pic>
      <p:pic>
        <p:nvPicPr>
          <p:cNvPr id="3076" name="Picture 4" descr="ÙØªÙØ¬Ø© Ø¨Ø­Ø« Ø§ÙØµÙØ± Ø¹Ù âªMammalsâ¬â">
            <a:extLst>
              <a:ext uri="{FF2B5EF4-FFF2-40B4-BE49-F238E27FC236}">
                <a16:creationId xmlns:a16="http://schemas.microsoft.com/office/drawing/2014/main" id="{59F58FCF-510E-41BB-ABDD-2F8780301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65" y="128904"/>
            <a:ext cx="6286295" cy="646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8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7163B42-B715-45B9-967C-5183BCC74C01}"/>
              </a:ext>
            </a:extLst>
          </p:cNvPr>
          <p:cNvSpPr/>
          <p:nvPr/>
        </p:nvSpPr>
        <p:spPr>
          <a:xfrm>
            <a:off x="2062716" y="165672"/>
            <a:ext cx="9990908" cy="1323439"/>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1" spc="50" dirty="0">
                <a:ln w="0"/>
                <a:solidFill>
                  <a:sysClr val="windowText" lastClr="000000"/>
                </a:solidFill>
                <a:effectLst>
                  <a:innerShdw blurRad="63500" dist="50800" dir="13500000">
                    <a:srgbClr val="000000">
                      <a:alpha val="50000"/>
                    </a:srgbClr>
                  </a:innerShdw>
                </a:effectLst>
              </a:rPr>
              <a:t>بالتعاون مع زملائك في المجموعة افحص صور الثدييات التي أمامك ثم لخص أهم الصفات المشتركة بينها </a:t>
            </a:r>
            <a:endParaRPr lang="ar-SA" sz="4000" b="1" cap="none" spc="50" dirty="0">
              <a:ln w="0"/>
              <a:solidFill>
                <a:sysClr val="windowText" lastClr="000000"/>
              </a:solidFill>
              <a:effectLst>
                <a:innerShdw blurRad="63500" dist="50800" dir="13500000">
                  <a:srgbClr val="000000">
                    <a:alpha val="50000"/>
                  </a:srgbClr>
                </a:innerShdw>
              </a:effectLst>
            </a:endParaRPr>
          </a:p>
        </p:txBody>
      </p:sp>
      <p:sp>
        <p:nvSpPr>
          <p:cNvPr id="4" name="مستطيل 3">
            <a:extLst>
              <a:ext uri="{FF2B5EF4-FFF2-40B4-BE49-F238E27FC236}">
                <a16:creationId xmlns:a16="http://schemas.microsoft.com/office/drawing/2014/main" id="{57C515AE-0401-48F0-B62F-81B8A4FA1308}"/>
              </a:ext>
            </a:extLst>
          </p:cNvPr>
          <p:cNvSpPr/>
          <p:nvPr/>
        </p:nvSpPr>
        <p:spPr>
          <a:xfrm>
            <a:off x="212804" y="288782"/>
            <a:ext cx="1679944" cy="1077218"/>
          </a:xfrm>
          <a:prstGeom prst="rect">
            <a:avLst/>
          </a:prstGeom>
          <a:solidFill>
            <a:srgbClr val="FFFF00"/>
          </a:solidFill>
          <a:ln w="38100">
            <a:solidFill>
              <a:schemeClr val="tx1"/>
            </a:solidFill>
          </a:ln>
        </p:spPr>
        <p:txBody>
          <a:bodyPr wrap="square" lIns="91440" tIns="45720" rIns="91440" bIns="45720">
            <a:spAutoFit/>
          </a:bodyPr>
          <a:lstStyle/>
          <a:p>
            <a:pPr algn="ctr"/>
            <a:r>
              <a:rPr lang="ar-SA" sz="3200" b="1" spc="50" dirty="0">
                <a:ln w="0"/>
                <a:solidFill>
                  <a:sysClr val="windowText" lastClr="000000"/>
                </a:solidFill>
                <a:effectLst>
                  <a:innerShdw blurRad="63500" dist="50800" dir="13500000">
                    <a:srgbClr val="000000">
                      <a:alpha val="50000"/>
                    </a:srgbClr>
                  </a:innerShdw>
                </a:effectLst>
              </a:rPr>
              <a:t>الملاحظة والوصف </a:t>
            </a:r>
            <a:endParaRPr lang="ar-SA" sz="3200" b="1" cap="none" spc="50" dirty="0">
              <a:ln w="0"/>
              <a:solidFill>
                <a:sysClr val="windowText" lastClr="000000"/>
              </a:solidFill>
              <a:effectLst>
                <a:innerShdw blurRad="63500" dist="50800" dir="13500000">
                  <a:srgbClr val="000000">
                    <a:alpha val="50000"/>
                  </a:srgbClr>
                </a:innerShdw>
              </a:effectLst>
            </a:endParaRPr>
          </a:p>
        </p:txBody>
      </p:sp>
      <p:sp>
        <p:nvSpPr>
          <p:cNvPr id="5" name="مستطيل 4">
            <a:extLst>
              <a:ext uri="{FF2B5EF4-FFF2-40B4-BE49-F238E27FC236}">
                <a16:creationId xmlns:a16="http://schemas.microsoft.com/office/drawing/2014/main" id="{0C57605F-0DE8-4D20-9254-4E26BADDCF16}"/>
              </a:ext>
            </a:extLst>
          </p:cNvPr>
          <p:cNvSpPr/>
          <p:nvPr/>
        </p:nvSpPr>
        <p:spPr>
          <a:xfrm>
            <a:off x="9314121" y="1690577"/>
            <a:ext cx="2700000" cy="23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475CBF8A-B816-4FA5-9EC6-586809B86D08}"/>
              </a:ext>
            </a:extLst>
          </p:cNvPr>
          <p:cNvSpPr/>
          <p:nvPr/>
        </p:nvSpPr>
        <p:spPr>
          <a:xfrm>
            <a:off x="9314121" y="4232043"/>
            <a:ext cx="2700000" cy="23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9A4D02BB-DC44-4A19-9610-CA9FBBDE48AA}"/>
              </a:ext>
            </a:extLst>
          </p:cNvPr>
          <p:cNvSpPr/>
          <p:nvPr/>
        </p:nvSpPr>
        <p:spPr>
          <a:xfrm>
            <a:off x="177879" y="1687752"/>
            <a:ext cx="2700000" cy="23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6245CAB0-9914-49D7-9764-AFE0B47145F7}"/>
              </a:ext>
            </a:extLst>
          </p:cNvPr>
          <p:cNvSpPr/>
          <p:nvPr/>
        </p:nvSpPr>
        <p:spPr>
          <a:xfrm>
            <a:off x="177879" y="4229218"/>
            <a:ext cx="2700000" cy="23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363B9119-AA9D-484D-B755-52EBD81D9159}"/>
              </a:ext>
            </a:extLst>
          </p:cNvPr>
          <p:cNvSpPr/>
          <p:nvPr/>
        </p:nvSpPr>
        <p:spPr>
          <a:xfrm>
            <a:off x="3203944" y="1708732"/>
            <a:ext cx="2700000" cy="23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8F355F2B-8AEC-4EB0-89AA-F6F58D018105}"/>
              </a:ext>
            </a:extLst>
          </p:cNvPr>
          <p:cNvSpPr/>
          <p:nvPr/>
        </p:nvSpPr>
        <p:spPr>
          <a:xfrm>
            <a:off x="3203944" y="4250198"/>
            <a:ext cx="2700000" cy="234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B63A9B26-2919-4712-87F6-099818142657}"/>
              </a:ext>
            </a:extLst>
          </p:cNvPr>
          <p:cNvSpPr/>
          <p:nvPr/>
        </p:nvSpPr>
        <p:spPr>
          <a:xfrm>
            <a:off x="6230009" y="1708732"/>
            <a:ext cx="2700000" cy="234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D3B98DFE-6734-4C30-8CD0-E00A803B3057}"/>
              </a:ext>
            </a:extLst>
          </p:cNvPr>
          <p:cNvSpPr/>
          <p:nvPr/>
        </p:nvSpPr>
        <p:spPr>
          <a:xfrm>
            <a:off x="6230009" y="4271750"/>
            <a:ext cx="2700000" cy="234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181034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254000" y="260648"/>
            <a:ext cx="11683999" cy="6336704"/>
          </a:xfrm>
          <a:prstGeom prst="rect">
            <a:avLst/>
          </a:prstGeom>
        </p:spPr>
      </p:pic>
      <p:sp>
        <p:nvSpPr>
          <p:cNvPr id="4" name="مستطيل 3"/>
          <p:cNvSpPr/>
          <p:nvPr/>
        </p:nvSpPr>
        <p:spPr>
          <a:xfrm>
            <a:off x="3765207" y="1905506"/>
            <a:ext cx="4155305" cy="3046988"/>
          </a:xfrm>
          <a:prstGeom prst="rect">
            <a:avLst/>
          </a:prstGeom>
          <a:noFill/>
        </p:spPr>
        <p:txBody>
          <a:bodyPr wrap="none" lIns="91440" tIns="45720" rIns="91440" bIns="45720">
            <a:spAutoFit/>
          </a:bodyPr>
          <a:lstStyle/>
          <a:p>
            <a:pPr algn="ctr"/>
            <a:r>
              <a:rPr lang="ar-SA" sz="9600" dirty="0">
                <a:ln w="0"/>
                <a:effectLst>
                  <a:outerShdw blurRad="50800" dist="76200" dir="13500000" algn="br" rotWithShape="0">
                    <a:schemeClr val="tx2">
                      <a:lumMod val="60000"/>
                      <a:lumOff val="40000"/>
                      <a:alpha val="40000"/>
                    </a:schemeClr>
                  </a:outerShdw>
                </a:effectLst>
                <a:cs typeface="DecoType Naskh Special" panose="02010000000000000000" pitchFamily="2" charset="-78"/>
              </a:rPr>
              <a:t>خصائص </a:t>
            </a:r>
          </a:p>
          <a:p>
            <a:pPr algn="ctr"/>
            <a:r>
              <a:rPr lang="ar-SA" sz="9600" dirty="0">
                <a:ln w="0"/>
                <a:effectLst>
                  <a:outerShdw blurRad="50800" dist="76200" dir="13500000" algn="br" rotWithShape="0">
                    <a:schemeClr val="tx2">
                      <a:lumMod val="60000"/>
                      <a:lumOff val="40000"/>
                      <a:alpha val="40000"/>
                    </a:schemeClr>
                  </a:outerShdw>
                </a:effectLst>
                <a:cs typeface="DecoType Naskh Special" panose="02010000000000000000" pitchFamily="2" charset="-78"/>
              </a:rPr>
              <a:t>الثدييات </a:t>
            </a:r>
          </a:p>
        </p:txBody>
      </p:sp>
    </p:spTree>
    <p:extLst>
      <p:ext uri="{BB962C8B-B14F-4D97-AF65-F5344CB8AC3E}">
        <p14:creationId xmlns:p14="http://schemas.microsoft.com/office/powerpoint/2010/main" val="2553068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a:br>
              <a:rPr lang="en-US" dirty="0">
                <a:cs typeface="Arial" pitchFamily="34" charset="0"/>
              </a:rPr>
            </a:br>
            <a:endParaRPr lang="en-US" dirty="0">
              <a:cs typeface="Times New Roman" pitchFamily="18" charset="0"/>
            </a:endParaRPr>
          </a:p>
        </p:txBody>
      </p:sp>
      <p:sp>
        <p:nvSpPr>
          <p:cNvPr id="4099" name="Rectangle 3"/>
          <p:cNvSpPr>
            <a:spLocks noGrp="1" noChangeArrowheads="1"/>
          </p:cNvSpPr>
          <p:nvPr>
            <p:ph idx="1"/>
          </p:nvPr>
        </p:nvSpPr>
        <p:spPr>
          <a:xfrm>
            <a:off x="6562973" y="1124745"/>
            <a:ext cx="3682752" cy="3797969"/>
          </a:xfrm>
        </p:spPr>
        <p:txBody>
          <a:bodyPr>
            <a:noAutofit/>
          </a:bodyPr>
          <a:lstStyle/>
          <a:p>
            <a:pPr algn="ctr"/>
            <a:r>
              <a:rPr lang="ar-SA" sz="4800" kern="10" dirty="0">
                <a:ln w="12700">
                  <a:solidFill>
                    <a:schemeClr val="bg2"/>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هيا نركب معاحافلة المعرفة في رحلة  </a:t>
            </a:r>
          </a:p>
          <a:p>
            <a:pPr algn="ctr"/>
            <a:r>
              <a:rPr lang="ar-SA" sz="4800" kern="10" dirty="0">
                <a:ln w="12700">
                  <a:solidFill>
                    <a:schemeClr val="bg2"/>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داخل اجهزة الثدييات </a:t>
            </a:r>
            <a:r>
              <a:rPr lang="ar-SA" sz="5400" kern="10" dirty="0">
                <a:ln w="12700">
                  <a:solidFill>
                    <a:schemeClr val="bg2"/>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لنتعرف أكثر </a:t>
            </a:r>
          </a:p>
          <a:p>
            <a:pPr eaLnBrk="1" hangingPunct="1"/>
            <a:endParaRPr lang="en-US" sz="5400" dirty="0">
              <a:cs typeface="Arial" pitchFamily="34" charset="0"/>
            </a:endParaRPr>
          </a:p>
        </p:txBody>
      </p:sp>
      <p:sp>
        <p:nvSpPr>
          <p:cNvPr id="4100" name="WordArt 4"/>
          <p:cNvSpPr>
            <a:spLocks noChangeArrowheads="1" noChangeShapeType="1" noTextEdit="1"/>
          </p:cNvSpPr>
          <p:nvPr/>
        </p:nvSpPr>
        <p:spPr bwMode="auto">
          <a:xfrm>
            <a:off x="5808663" y="3500439"/>
            <a:ext cx="4437062" cy="2376487"/>
          </a:xfrm>
          <a:prstGeom prst="rect">
            <a:avLst/>
          </a:prstGeom>
        </p:spPr>
        <p:txBody>
          <a:bodyPr wrap="none" fromWordArt="1">
            <a:prstTxWarp prst="textPlain">
              <a:avLst>
                <a:gd name="adj" fmla="val 50000"/>
              </a:avLst>
            </a:prstTxWarp>
          </a:bodyPr>
          <a:lstStyle/>
          <a:p>
            <a:pPr algn="ctr"/>
            <a:endParaRPr lang="ar-SA" sz="3600" kern="10" dirty="0">
              <a:ln w="12700">
                <a:solidFill>
                  <a:srgbClr val="EEECE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endParaRPr>
          </a:p>
        </p:txBody>
      </p:sp>
      <p:sp>
        <p:nvSpPr>
          <p:cNvPr id="2" name="Rectangle 1"/>
          <p:cNvSpPr/>
          <p:nvPr/>
        </p:nvSpPr>
        <p:spPr>
          <a:xfrm>
            <a:off x="4312196" y="274639"/>
            <a:ext cx="4184158" cy="769441"/>
          </a:xfrm>
          <a:prstGeom prst="rect">
            <a:avLst/>
          </a:prstGeom>
        </p:spPr>
        <p:txBody>
          <a:bodyPr wrap="none">
            <a:spAutoFit/>
          </a:bodyPr>
          <a:lstStyle/>
          <a:p>
            <a:r>
              <a:rPr lang="ar-SA" sz="4400" dirty="0">
                <a:solidFill>
                  <a:prstClr val="black"/>
                </a:solidFill>
                <a:ea typeface="+mj-ea"/>
                <a:cs typeface="Times New Roman"/>
              </a:rPr>
              <a:t>نتعلم اليوم عن </a:t>
            </a:r>
            <a:r>
              <a:rPr lang="ar-SA" sz="4400" dirty="0">
                <a:solidFill>
                  <a:srgbClr val="FF3300"/>
                </a:solidFill>
                <a:ea typeface="+mj-ea"/>
                <a:cs typeface="Times New Roman"/>
              </a:rPr>
              <a:t>الثدييات</a:t>
            </a:r>
            <a:endParaRPr lang="ar-SA" dirty="0"/>
          </a:p>
        </p:txBody>
      </p:sp>
      <p:pic>
        <p:nvPicPr>
          <p:cNvPr id="1028" name="Picture 4" descr="نتيجة بحث الصور عن ‫باص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1021185"/>
            <a:ext cx="4581773" cy="543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876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20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blinds(horizontal)">
                                      <p:cBhvr>
                                        <p:cTn id="12" dur="500"/>
                                        <p:tgtEl>
                                          <p:spTgt spid="4099">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animEffect transition="in" filter="blinds(horizontal)">
                                      <p:cBhvr>
                                        <p:cTn id="15" dur="500"/>
                                        <p:tgtEl>
                                          <p:spTgt spid="4099">
                                            <p:txEl>
                                              <p:pRg st="1" end="1"/>
                                            </p:txEl>
                                          </p:spTgt>
                                        </p:tgtEl>
                                      </p:cBhvr>
                                    </p:animEffect>
                                  </p:childTnLst>
                                </p:cTn>
                              </p:par>
                              <p:par>
                                <p:cTn id="16" presetID="53" presetClass="entr" presetSubtype="0" fill="hold" grpId="0" nodeType="withEffect" nodePh="1">
                                  <p:stCondLst>
                                    <p:cond delay="0"/>
                                  </p:stCondLst>
                                  <p:endCondLst>
                                    <p:cond evt="begin" delay="0">
                                      <p:tn val="16"/>
                                    </p:cond>
                                  </p:endCondLst>
                                  <p:childTnLst>
                                    <p:set>
                                      <p:cBhvr>
                                        <p:cTn id="17" dur="1" fill="hold">
                                          <p:stCondLst>
                                            <p:cond delay="0"/>
                                          </p:stCondLst>
                                        </p:cTn>
                                        <p:tgtEl>
                                          <p:spTgt spid="4100"/>
                                        </p:tgtEl>
                                        <p:attrNameLst>
                                          <p:attrName>style.visibility</p:attrName>
                                        </p:attrNameLst>
                                      </p:cBhvr>
                                      <p:to>
                                        <p:strVal val="visible"/>
                                      </p:to>
                                    </p:set>
                                    <p:anim calcmode="lin" valueType="num">
                                      <p:cBhvr>
                                        <p:cTn id="18" dur="1000" fill="hold"/>
                                        <p:tgtEl>
                                          <p:spTgt spid="4100"/>
                                        </p:tgtEl>
                                        <p:attrNameLst>
                                          <p:attrName>ppt_w</p:attrName>
                                        </p:attrNameLst>
                                      </p:cBhvr>
                                      <p:tavLst>
                                        <p:tav tm="0">
                                          <p:val>
                                            <p:fltVal val="0"/>
                                          </p:val>
                                        </p:tav>
                                        <p:tav tm="100000">
                                          <p:val>
                                            <p:strVal val="#ppt_w"/>
                                          </p:val>
                                        </p:tav>
                                      </p:tavLst>
                                    </p:anim>
                                    <p:anim calcmode="lin" valueType="num">
                                      <p:cBhvr>
                                        <p:cTn id="19" dur="1000" fill="hold"/>
                                        <p:tgtEl>
                                          <p:spTgt spid="4100"/>
                                        </p:tgtEl>
                                        <p:attrNameLst>
                                          <p:attrName>ppt_h</p:attrName>
                                        </p:attrNameLst>
                                      </p:cBhvr>
                                      <p:tavLst>
                                        <p:tav tm="0">
                                          <p:val>
                                            <p:fltVal val="0"/>
                                          </p:val>
                                        </p:tav>
                                        <p:tav tm="100000">
                                          <p:val>
                                            <p:strVal val="#ppt_h"/>
                                          </p:val>
                                        </p:tav>
                                      </p:tavLst>
                                    </p:anim>
                                    <p:animEffect transition="in" filter="fade">
                                      <p:cBhvr>
                                        <p:cTn id="20"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10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نتيجة بحث الصور عن ‫باص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16632"/>
            <a:ext cx="8619678" cy="48965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نتيجة بحث الصور عن حديقة"/>
          <p:cNvPicPr>
            <a:picLocks noChangeAspect="1" noChangeArrowheads="1"/>
          </p:cNvPicPr>
          <p:nvPr/>
        </p:nvPicPr>
        <p:blipFill rotWithShape="1">
          <a:blip r:embed="rId3">
            <a:extLst>
              <a:ext uri="{28A0092B-C50C-407E-A947-70E740481C1C}">
                <a14:useLocalDpi xmlns:a14="http://schemas.microsoft.com/office/drawing/2010/main" val="0"/>
              </a:ext>
            </a:extLst>
          </a:blip>
          <a:srcRect t="26177" b="56023"/>
          <a:stretch/>
        </p:blipFill>
        <p:spPr bwMode="auto">
          <a:xfrm>
            <a:off x="6096001" y="5589240"/>
            <a:ext cx="4585073" cy="12241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نتيجة بحث الصور عن حديقة"/>
          <p:cNvPicPr>
            <a:picLocks noChangeAspect="1" noChangeArrowheads="1"/>
          </p:cNvPicPr>
          <p:nvPr/>
        </p:nvPicPr>
        <p:blipFill rotWithShape="1">
          <a:blip r:embed="rId3">
            <a:extLst>
              <a:ext uri="{28A0092B-C50C-407E-A947-70E740481C1C}">
                <a14:useLocalDpi xmlns:a14="http://schemas.microsoft.com/office/drawing/2010/main" val="0"/>
              </a:ext>
            </a:extLst>
          </a:blip>
          <a:srcRect t="26575" b="56023"/>
          <a:stretch/>
        </p:blipFill>
        <p:spPr bwMode="auto">
          <a:xfrm>
            <a:off x="1510928" y="5661248"/>
            <a:ext cx="4657080" cy="119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08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صورة ذات صلة">
            <a:extLst>
              <a:ext uri="{FF2B5EF4-FFF2-40B4-BE49-F238E27FC236}">
                <a16:creationId xmlns:a16="http://schemas.microsoft.com/office/drawing/2014/main" id="{3423887F-1BBB-4CFE-B19C-F24F6F14A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15"/>
            <a:ext cx="12192000" cy="675336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5707991" y="422645"/>
            <a:ext cx="129614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bg1"/>
                </a:solidFill>
              </a:rPr>
              <a:t>الفكرة العامة </a:t>
            </a:r>
          </a:p>
        </p:txBody>
      </p:sp>
      <p:sp>
        <p:nvSpPr>
          <p:cNvPr id="4" name="مربع نص 3"/>
          <p:cNvSpPr txBox="1"/>
          <p:nvPr/>
        </p:nvSpPr>
        <p:spPr>
          <a:xfrm>
            <a:off x="1068636" y="476672"/>
            <a:ext cx="4451300" cy="3477875"/>
          </a:xfrm>
          <a:prstGeom prst="rect">
            <a:avLst/>
          </a:prstGeom>
          <a:noFill/>
        </p:spPr>
        <p:txBody>
          <a:bodyPr wrap="square" rtlCol="1">
            <a:spAutoFit/>
          </a:bodyPr>
          <a:lstStyle/>
          <a:p>
            <a:pPr algn="ctr"/>
            <a:r>
              <a:rPr lang="ar-SA" sz="4400" b="1" dirty="0">
                <a:solidFill>
                  <a:schemeClr val="bg1"/>
                </a:solidFill>
              </a:rPr>
              <a:t>ميز الله الثدييات بمجموعة من التكيفات للمحافظة على اتزانها الداخلي و العيش في البيئات المختلفة.</a:t>
            </a:r>
          </a:p>
        </p:txBody>
      </p:sp>
    </p:spTree>
    <p:extLst>
      <p:ext uri="{BB962C8B-B14F-4D97-AF65-F5344CB8AC3E}">
        <p14:creationId xmlns:p14="http://schemas.microsoft.com/office/powerpoint/2010/main" val="174995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صورة ذات صلة">
            <a:extLst>
              <a:ext uri="{FF2B5EF4-FFF2-40B4-BE49-F238E27FC236}">
                <a16:creationId xmlns:a16="http://schemas.microsoft.com/office/drawing/2014/main" id="{3423887F-1BBB-4CFE-B19C-F24F6F14A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15"/>
            <a:ext cx="12192000" cy="675336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5464366" y="422645"/>
            <a:ext cx="1539769"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bg1"/>
                </a:solidFill>
              </a:rPr>
              <a:t>الفكرة الرئيسة </a:t>
            </a:r>
          </a:p>
        </p:txBody>
      </p:sp>
      <p:sp>
        <p:nvSpPr>
          <p:cNvPr id="4" name="مربع نص 3"/>
          <p:cNvSpPr txBox="1"/>
          <p:nvPr/>
        </p:nvSpPr>
        <p:spPr>
          <a:xfrm>
            <a:off x="628346" y="1210674"/>
            <a:ext cx="4451300" cy="2123658"/>
          </a:xfrm>
          <a:prstGeom prst="rect">
            <a:avLst/>
          </a:prstGeom>
          <a:noFill/>
        </p:spPr>
        <p:txBody>
          <a:bodyPr wrap="square" rtlCol="1">
            <a:spAutoFit/>
          </a:bodyPr>
          <a:lstStyle/>
          <a:p>
            <a:pPr algn="ctr"/>
            <a:r>
              <a:rPr lang="ar-SA" sz="4400" b="1" dirty="0">
                <a:solidFill>
                  <a:schemeClr val="bg1"/>
                </a:solidFill>
              </a:rPr>
              <a:t>للثدييات خاصيتان مميزتان هما الشعر والغدد اللبنية</a:t>
            </a:r>
          </a:p>
        </p:txBody>
      </p:sp>
    </p:spTree>
    <p:extLst>
      <p:ext uri="{BB962C8B-B14F-4D97-AF65-F5344CB8AC3E}">
        <p14:creationId xmlns:p14="http://schemas.microsoft.com/office/powerpoint/2010/main" val="162978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57C3F81-FFD7-46A3-BAE2-E307F5C450A7}"/>
              </a:ext>
            </a:extLst>
          </p:cNvPr>
          <p:cNvSpPr/>
          <p:nvPr/>
        </p:nvSpPr>
        <p:spPr>
          <a:xfrm>
            <a:off x="10457590" y="206762"/>
            <a:ext cx="1558439" cy="1764000"/>
          </a:xfrm>
          <a:prstGeom prst="rect">
            <a:avLst/>
          </a:prstGeom>
          <a:solidFill>
            <a:schemeClr val="accent2">
              <a:lumMod val="60000"/>
              <a:lumOff val="40000"/>
            </a:schemeClr>
          </a:solidFill>
          <a:ln w="38100">
            <a:solidFill>
              <a:schemeClr val="tx1"/>
            </a:solidFill>
          </a:ln>
        </p:spPr>
        <p:txBody>
          <a:bodyPr wrap="none" lIns="91440" tIns="45720" rIns="91440" bIns="45720">
            <a:noAutofit/>
          </a:bodyPr>
          <a:lstStyle/>
          <a:p>
            <a:pPr algn="ctr"/>
            <a:r>
              <a:rPr lang="ar-SA" sz="4800" b="1" cap="none" spc="0" dirty="0">
                <a:ln w="0"/>
                <a:effectLst>
                  <a:outerShdw blurRad="38100" dist="19050" dir="2700000" algn="tl" rotWithShape="0">
                    <a:schemeClr val="dk1">
                      <a:alpha val="40000"/>
                    </a:schemeClr>
                  </a:outerShdw>
                </a:effectLst>
              </a:rPr>
              <a:t>جدول</a:t>
            </a:r>
          </a:p>
          <a:p>
            <a:pPr algn="ctr"/>
            <a:r>
              <a:rPr lang="ar-SA" sz="4800" b="1" cap="none" spc="0" dirty="0">
                <a:ln w="0"/>
                <a:effectLst>
                  <a:outerShdw blurRad="38100" dist="19050" dir="2700000" algn="tl" rotWithShape="0">
                    <a:schemeClr val="dk1">
                      <a:alpha val="40000"/>
                    </a:schemeClr>
                  </a:outerShdw>
                </a:effectLst>
              </a:rPr>
              <a:t> التعلم </a:t>
            </a:r>
          </a:p>
        </p:txBody>
      </p:sp>
      <p:graphicFrame>
        <p:nvGraphicFramePr>
          <p:cNvPr id="4" name="جدول 3">
            <a:extLst>
              <a:ext uri="{FF2B5EF4-FFF2-40B4-BE49-F238E27FC236}">
                <a16:creationId xmlns:a16="http://schemas.microsoft.com/office/drawing/2014/main" id="{C940F090-5CE8-434F-9C39-401059D75B45}"/>
              </a:ext>
            </a:extLst>
          </p:cNvPr>
          <p:cNvGraphicFramePr>
            <a:graphicFrameLocks noGrp="1"/>
          </p:cNvGraphicFramePr>
          <p:nvPr>
            <p:extLst>
              <p:ext uri="{D42A27DB-BD31-4B8C-83A1-F6EECF244321}">
                <p14:modId xmlns:p14="http://schemas.microsoft.com/office/powerpoint/2010/main" val="3009862417"/>
              </p:ext>
            </p:extLst>
          </p:nvPr>
        </p:nvGraphicFramePr>
        <p:xfrm>
          <a:off x="3960003" y="2133791"/>
          <a:ext cx="7957677" cy="4507773"/>
        </p:xfrm>
        <a:graphic>
          <a:graphicData uri="http://schemas.openxmlformats.org/drawingml/2006/table">
            <a:tbl>
              <a:tblPr rtl="1" firstRow="1" bandRow="1">
                <a:tableStyleId>{5C22544A-7EE6-4342-B048-85BDC9FD1C3A}</a:tableStyleId>
              </a:tblPr>
              <a:tblGrid>
                <a:gridCol w="2557677">
                  <a:extLst>
                    <a:ext uri="{9D8B030D-6E8A-4147-A177-3AD203B41FA5}">
                      <a16:colId xmlns:a16="http://schemas.microsoft.com/office/drawing/2014/main" val="2418179221"/>
                    </a:ext>
                  </a:extLst>
                </a:gridCol>
                <a:gridCol w="2700000">
                  <a:extLst>
                    <a:ext uri="{9D8B030D-6E8A-4147-A177-3AD203B41FA5}">
                      <a16:colId xmlns:a16="http://schemas.microsoft.com/office/drawing/2014/main" val="1736408618"/>
                    </a:ext>
                  </a:extLst>
                </a:gridCol>
                <a:gridCol w="2700000">
                  <a:extLst>
                    <a:ext uri="{9D8B030D-6E8A-4147-A177-3AD203B41FA5}">
                      <a16:colId xmlns:a16="http://schemas.microsoft.com/office/drawing/2014/main" val="434216919"/>
                    </a:ext>
                  </a:extLst>
                </a:gridCol>
              </a:tblGrid>
              <a:tr h="1267773">
                <a:tc>
                  <a:txBody>
                    <a:bodyPr/>
                    <a:lstStyle/>
                    <a:p>
                      <a:pPr algn="ctr" rtl="1"/>
                      <a:r>
                        <a:rPr lang="ar-SA" sz="3600" dirty="0">
                          <a:solidFill>
                            <a:sysClr val="windowText" lastClr="000000"/>
                          </a:solidFill>
                        </a:rPr>
                        <a:t>ماذا أعرف؟</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solidFill>
                            <a:sysClr val="windowText" lastClr="000000"/>
                          </a:solidFill>
                        </a:rPr>
                        <a:t>ماذا أود ان أعرف؟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solidFill>
                            <a:sysClr val="windowText" lastClr="000000"/>
                          </a:solidFill>
                        </a:rPr>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2298221"/>
                  </a:ext>
                </a:extLst>
              </a:tr>
              <a:tr h="3240000">
                <a:tc>
                  <a:txBody>
                    <a:bodyPr/>
                    <a:lstStyle/>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197752"/>
                  </a:ext>
                </a:extLst>
              </a:tr>
            </a:tbl>
          </a:graphicData>
        </a:graphic>
      </p:graphicFrame>
      <p:sp>
        <p:nvSpPr>
          <p:cNvPr id="5" name="مستطيل 4">
            <a:extLst>
              <a:ext uri="{FF2B5EF4-FFF2-40B4-BE49-F238E27FC236}">
                <a16:creationId xmlns:a16="http://schemas.microsoft.com/office/drawing/2014/main" id="{5D8CA4B1-A0CA-42E8-B3B0-853B22E19474}"/>
              </a:ext>
            </a:extLst>
          </p:cNvPr>
          <p:cNvSpPr/>
          <p:nvPr/>
        </p:nvSpPr>
        <p:spPr>
          <a:xfrm>
            <a:off x="48767" y="216436"/>
            <a:ext cx="10190509" cy="1754326"/>
          </a:xfrm>
          <a:prstGeom prst="rect">
            <a:avLst/>
          </a:prstGeom>
          <a:solidFill>
            <a:srgbClr val="47FF9A"/>
          </a:solidFill>
          <a:ln w="38100">
            <a:solidFill>
              <a:schemeClr val="tx1"/>
            </a:solidFill>
          </a:ln>
        </p:spPr>
        <p:txBody>
          <a:bodyPr wrap="square" lIns="91440" tIns="45720" rIns="91440" bIns="45720">
            <a:spAutoFit/>
          </a:bodyPr>
          <a:lstStyle/>
          <a:p>
            <a:pPr algn="ctr"/>
            <a:r>
              <a:rPr lang="ar-SA" sz="3600" b="1" cap="none" spc="0" dirty="0">
                <a:ln w="0"/>
                <a:effectLst>
                  <a:outerShdw blurRad="38100" dist="19050" dir="2700000" algn="tl" rotWithShape="0">
                    <a:schemeClr val="dk1">
                      <a:alpha val="40000"/>
                    </a:schemeClr>
                  </a:outerShdw>
                </a:effectLst>
              </a:rPr>
              <a:t>باستخدام استراتيجية التصفح اطلع على </a:t>
            </a:r>
            <a:r>
              <a:rPr lang="ar-SA" sz="3600" b="1" dirty="0">
                <a:ln w="0"/>
                <a:effectLst>
                  <a:outerShdw blurRad="38100" dist="19050" dir="2700000" algn="tl" rotWithShape="0">
                    <a:schemeClr val="dk1">
                      <a:alpha val="40000"/>
                    </a:schemeClr>
                  </a:outerShdw>
                </a:effectLst>
              </a:rPr>
              <a:t>عناصر </a:t>
            </a:r>
            <a:r>
              <a:rPr lang="ar-SA" sz="3600" b="1" cap="none" spc="0" dirty="0">
                <a:ln w="0"/>
                <a:effectLst>
                  <a:outerShdw blurRad="38100" dist="19050" dir="2700000" algn="tl" rotWithShape="0">
                    <a:schemeClr val="dk1">
                      <a:alpha val="40000"/>
                    </a:schemeClr>
                  </a:outerShdw>
                </a:effectLst>
              </a:rPr>
              <a:t>الدرس  في كتابكـ المقرر وحدد العناصر التي سبق أن تعلمتها(ماذا أعرف) والعناصر التي لم تتعلم عنها (ماذا أود أن أتعلم)</a:t>
            </a:r>
          </a:p>
        </p:txBody>
      </p:sp>
      <p:pic>
        <p:nvPicPr>
          <p:cNvPr id="1026" name="Picture 2" descr="ØµÙØ±Ø© Ø°Ø§Øª ØµÙØ©">
            <a:extLst>
              <a:ext uri="{FF2B5EF4-FFF2-40B4-BE49-F238E27FC236}">
                <a16:creationId xmlns:a16="http://schemas.microsoft.com/office/drawing/2014/main" id="{56561416-EB47-441F-BA8A-E20C25C42FF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 y="2418271"/>
            <a:ext cx="3651881" cy="412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06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6FD506A7-C6E8-4766-96D1-A809F2317604}"/>
              </a:ext>
            </a:extLst>
          </p:cNvPr>
          <p:cNvSpPr/>
          <p:nvPr/>
        </p:nvSpPr>
        <p:spPr>
          <a:xfrm>
            <a:off x="1782384" y="636798"/>
            <a:ext cx="4655442" cy="1015663"/>
          </a:xfrm>
          <a:prstGeom prst="rect">
            <a:avLst/>
          </a:prstGeom>
          <a:noFill/>
        </p:spPr>
        <p:txBody>
          <a:bodyPr wrap="none" lIns="91440" tIns="45720" rIns="91440" bIns="45720">
            <a:spAutoFit/>
          </a:bodyPr>
          <a:lstStyle/>
          <a:p>
            <a:pPr algn="ctr"/>
            <a:r>
              <a:rPr lang="ar-SA" sz="6000" dirty="0">
                <a:ln w="0"/>
                <a:solidFill>
                  <a:srgbClr val="FF0000"/>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**تحدد</a:t>
            </a:r>
            <a:r>
              <a:rPr lang="ar-SA" sz="6000" dirty="0">
                <a:ln w="0"/>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 خصائص الثدييات </a:t>
            </a:r>
            <a:endParaRPr lang="ar-SA" sz="6000" b="0"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
        <p:nvSpPr>
          <p:cNvPr id="5" name="مستطيل 4">
            <a:extLst>
              <a:ext uri="{FF2B5EF4-FFF2-40B4-BE49-F238E27FC236}">
                <a16:creationId xmlns:a16="http://schemas.microsoft.com/office/drawing/2014/main" id="{9CF356CB-42E2-445C-A6F3-4202414C8944}"/>
              </a:ext>
            </a:extLst>
          </p:cNvPr>
          <p:cNvSpPr/>
          <p:nvPr/>
        </p:nvSpPr>
        <p:spPr>
          <a:xfrm>
            <a:off x="448381" y="2015578"/>
            <a:ext cx="6911147" cy="1938992"/>
          </a:xfrm>
          <a:prstGeom prst="rect">
            <a:avLst/>
          </a:prstGeom>
          <a:noFill/>
        </p:spPr>
        <p:txBody>
          <a:bodyPr wrap="square" lIns="91440" tIns="45720" rIns="91440" bIns="45720">
            <a:spAutoFit/>
          </a:bodyPr>
          <a:lstStyle/>
          <a:p>
            <a:pPr algn="ctr"/>
            <a:r>
              <a:rPr lang="ar-SA" sz="6000" dirty="0">
                <a:ln w="0"/>
                <a:solidFill>
                  <a:srgbClr val="FF0000"/>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**تصف</a:t>
            </a:r>
            <a:r>
              <a:rPr lang="ar-SA" sz="6000" dirty="0">
                <a:ln w="0"/>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 كيف تحافظ الثدييات على درجة حرارة ثابته للوصول إلى الاتزان الداخلي </a:t>
            </a:r>
            <a:endParaRPr lang="ar-SA" sz="6000" b="0"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
        <p:nvSpPr>
          <p:cNvPr id="6" name="مستطيل 5">
            <a:extLst>
              <a:ext uri="{FF2B5EF4-FFF2-40B4-BE49-F238E27FC236}">
                <a16:creationId xmlns:a16="http://schemas.microsoft.com/office/drawing/2014/main" id="{4459EE3D-0007-46F6-87F8-E05B10A0CAED}"/>
              </a:ext>
            </a:extLst>
          </p:cNvPr>
          <p:cNvSpPr/>
          <p:nvPr/>
        </p:nvSpPr>
        <p:spPr>
          <a:xfrm>
            <a:off x="636257" y="4446888"/>
            <a:ext cx="6535394" cy="1938992"/>
          </a:xfrm>
          <a:prstGeom prst="rect">
            <a:avLst/>
          </a:prstGeom>
          <a:noFill/>
        </p:spPr>
        <p:txBody>
          <a:bodyPr wrap="square" lIns="91440" tIns="45720" rIns="91440" bIns="45720">
            <a:spAutoFit/>
          </a:bodyPr>
          <a:lstStyle/>
          <a:p>
            <a:pPr algn="ctr"/>
            <a:r>
              <a:rPr lang="ar-SA" sz="6000" dirty="0">
                <a:ln w="0"/>
                <a:solidFill>
                  <a:srgbClr val="FF0000"/>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**تميز</a:t>
            </a:r>
            <a:r>
              <a:rPr lang="ar-SA" sz="6000" dirty="0">
                <a:ln w="0"/>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 بين التنفس في الثدييات والتنفس في الفقاريات الأخرى </a:t>
            </a:r>
            <a:endParaRPr lang="ar-SA" sz="6000" b="0"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pic>
        <p:nvPicPr>
          <p:cNvPr id="2052" name="Picture 4" descr="ØµÙØ±Ø© Ø°Ø§Øª ØµÙØ©">
            <a:extLst>
              <a:ext uri="{FF2B5EF4-FFF2-40B4-BE49-F238E27FC236}">
                <a16:creationId xmlns:a16="http://schemas.microsoft.com/office/drawing/2014/main" id="{B5C58C1E-C047-4364-99AE-2EF530C39F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69075" y="1658678"/>
            <a:ext cx="4057053" cy="459178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177DC741-F7A4-4C61-BF91-63F24DAC10F3}"/>
              </a:ext>
            </a:extLst>
          </p:cNvPr>
          <p:cNvSpPr/>
          <p:nvPr/>
        </p:nvSpPr>
        <p:spPr>
          <a:xfrm>
            <a:off x="8750492" y="846775"/>
            <a:ext cx="1744387" cy="1015663"/>
          </a:xfrm>
          <a:prstGeom prst="rect">
            <a:avLst/>
          </a:prstGeom>
          <a:noFill/>
        </p:spPr>
        <p:txBody>
          <a:bodyPr wrap="none" lIns="91440" tIns="45720" rIns="91440" bIns="45720">
            <a:spAutoFit/>
          </a:bodyPr>
          <a:lstStyle/>
          <a:p>
            <a:pPr algn="ctr"/>
            <a:r>
              <a:rPr lang="ar-SA" sz="6000" b="1" dirty="0">
                <a:ln w="0"/>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الأهداف </a:t>
            </a:r>
            <a:endParaRPr lang="ar-SA" sz="60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470301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1775521" y="399842"/>
            <a:ext cx="8450973" cy="2954548"/>
            <a:chOff x="251520" y="440482"/>
            <a:chExt cx="8450973" cy="2954548"/>
          </a:xfrm>
        </p:grpSpPr>
        <p:sp>
          <p:nvSpPr>
            <p:cNvPr id="3" name="مستطيل 2"/>
            <p:cNvSpPr/>
            <p:nvPr/>
          </p:nvSpPr>
          <p:spPr>
            <a:xfrm>
              <a:off x="251520" y="832644"/>
              <a:ext cx="5421577" cy="2308324"/>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منذ صغري كان السيرك يسحرني أما أكثر شيء أعجبني فهو الحيوانات</a:t>
              </a:r>
            </a:p>
          </p:txBody>
        </p:sp>
        <p:pic>
          <p:nvPicPr>
            <p:cNvPr id="3074" name="Picture 2" descr="نتيجة بحث الصور عن ‪ Elephant in the circus clip ar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0" b="4265"/>
            <a:stretch/>
          </p:blipFill>
          <p:spPr bwMode="auto">
            <a:xfrm>
              <a:off x="5796136" y="440482"/>
              <a:ext cx="2906357" cy="29545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مجموعة 6"/>
          <p:cNvGrpSpPr/>
          <p:nvPr/>
        </p:nvGrpSpPr>
        <p:grpSpPr>
          <a:xfrm>
            <a:off x="1826552" y="3732460"/>
            <a:ext cx="8475203" cy="2576860"/>
            <a:chOff x="302551" y="3732460"/>
            <a:chExt cx="8475203" cy="2576860"/>
          </a:xfrm>
        </p:grpSpPr>
        <p:sp>
          <p:nvSpPr>
            <p:cNvPr id="4" name="مستطيل 3"/>
            <p:cNvSpPr/>
            <p:nvPr/>
          </p:nvSpPr>
          <p:spPr>
            <a:xfrm>
              <a:off x="2670501" y="3811786"/>
              <a:ext cx="6107253" cy="2308324"/>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وكان أكثر حيوان يشد </a:t>
              </a:r>
              <a:r>
                <a:rPr lang="ar-SA" sz="4800" dirty="0" err="1">
                  <a:ln w="0"/>
                  <a:effectLst>
                    <a:outerShdw blurRad="38100" dist="19050" dir="2700000" algn="tl" rotWithShape="0">
                      <a:schemeClr val="dk1">
                        <a:alpha val="40000"/>
                      </a:schemeClr>
                    </a:outerShdw>
                  </a:effectLst>
                </a:rPr>
                <a:t>أنتباهي</a:t>
              </a:r>
              <a:r>
                <a:rPr lang="ar-SA" sz="4800" dirty="0">
                  <a:ln w="0"/>
                  <a:effectLst>
                    <a:outerShdw blurRad="38100" dist="19050" dir="2700000" algn="tl" rotWithShape="0">
                      <a:schemeClr val="dk1">
                        <a:alpha val="40000"/>
                      </a:schemeClr>
                    </a:outerShdw>
                  </a:effectLst>
                </a:rPr>
                <a:t> ـ كالكثيرين غيري ـ هو الفيل بحجمه و قوته وضخامته </a:t>
              </a:r>
            </a:p>
          </p:txBody>
        </p:sp>
        <p:pic>
          <p:nvPicPr>
            <p:cNvPr id="3078" name="Picture 6" descr="نتيجة بحث الصور عن ‪ Elephant in the circus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51" y="3732460"/>
              <a:ext cx="2181217" cy="257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46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جدول 5"/>
          <p:cNvGraphicFramePr>
            <a:graphicFrameLocks noGrp="1"/>
          </p:cNvGraphicFramePr>
          <p:nvPr/>
        </p:nvGraphicFramePr>
        <p:xfrm>
          <a:off x="3316567" y="1001943"/>
          <a:ext cx="7056000" cy="5052288"/>
        </p:xfrm>
        <a:graphic>
          <a:graphicData uri="http://schemas.openxmlformats.org/drawingml/2006/table">
            <a:tbl>
              <a:tblPr rtl="1" firstRow="1" bandRow="1">
                <a:tableStyleId>{5C22544A-7EE6-4342-B048-85BDC9FD1C3A}</a:tableStyleId>
              </a:tblPr>
              <a:tblGrid>
                <a:gridCol w="2520000">
                  <a:extLst>
                    <a:ext uri="{9D8B030D-6E8A-4147-A177-3AD203B41FA5}">
                      <a16:colId xmlns:a16="http://schemas.microsoft.com/office/drawing/2014/main" val="20000"/>
                    </a:ext>
                  </a:extLst>
                </a:gridCol>
                <a:gridCol w="1512000">
                  <a:extLst>
                    <a:ext uri="{9D8B030D-6E8A-4147-A177-3AD203B41FA5}">
                      <a16:colId xmlns:a16="http://schemas.microsoft.com/office/drawing/2014/main" val="20001"/>
                    </a:ext>
                  </a:extLst>
                </a:gridCol>
                <a:gridCol w="1512000">
                  <a:extLst>
                    <a:ext uri="{9D8B030D-6E8A-4147-A177-3AD203B41FA5}">
                      <a16:colId xmlns:a16="http://schemas.microsoft.com/office/drawing/2014/main" val="20002"/>
                    </a:ext>
                  </a:extLst>
                </a:gridCol>
                <a:gridCol w="1512000">
                  <a:extLst>
                    <a:ext uri="{9D8B030D-6E8A-4147-A177-3AD203B41FA5}">
                      <a16:colId xmlns:a16="http://schemas.microsoft.com/office/drawing/2014/main" val="20003"/>
                    </a:ext>
                  </a:extLst>
                </a:gridCol>
              </a:tblGrid>
              <a:tr h="907008">
                <a:tc>
                  <a:txBody>
                    <a:bodyPr/>
                    <a:lstStyle/>
                    <a:p>
                      <a:pPr algn="ctr" rtl="1"/>
                      <a:r>
                        <a:rPr lang="ar-SA" sz="3200" dirty="0">
                          <a:solidFill>
                            <a:schemeClr val="tx1"/>
                          </a:solidFill>
                        </a:rPr>
                        <a:t>المفردة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rtl="1"/>
                      <a:r>
                        <a:rPr lang="ar-SA" sz="2400" dirty="0">
                          <a:solidFill>
                            <a:schemeClr val="tx1"/>
                          </a:solidFill>
                        </a:rPr>
                        <a:t>سمعت عنها واعرفها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rtl="1"/>
                      <a:r>
                        <a:rPr lang="ar-SA" sz="2400" dirty="0">
                          <a:solidFill>
                            <a:schemeClr val="tx1"/>
                          </a:solidFill>
                        </a:rPr>
                        <a:t>سمعت عنها ولا أعرفها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rtl="1"/>
                      <a:r>
                        <a:rPr lang="ar-SA" sz="2400" dirty="0">
                          <a:solidFill>
                            <a:schemeClr val="tx1"/>
                          </a:solidFill>
                        </a:rPr>
                        <a:t>لم أسمع عنها ولا أعرفها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extLst>
                  <a:ext uri="{0D108BD9-81ED-4DB2-BD59-A6C34878D82A}">
                    <a16:rowId xmlns:a16="http://schemas.microsoft.com/office/drawing/2014/main" val="10000"/>
                  </a:ext>
                </a:extLst>
              </a:tr>
              <a:tr h="370840">
                <a:tc>
                  <a:txBody>
                    <a:bodyPr/>
                    <a:lstStyle/>
                    <a:p>
                      <a:pPr rtl="1"/>
                      <a:r>
                        <a:rPr lang="ar-SA" sz="2800" dirty="0"/>
                        <a:t>الغدة اللبنية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rtl="1"/>
                      <a:r>
                        <a:rPr lang="ar-SA" sz="2800" dirty="0"/>
                        <a:t>الحجاب الحاجز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rtl="1"/>
                      <a:r>
                        <a:rPr lang="ar-SA" sz="2800" dirty="0"/>
                        <a:t>القشرة المخية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rtl="1"/>
                      <a:r>
                        <a:rPr lang="ar-SA" sz="2800" dirty="0"/>
                        <a:t>المخيخ</a:t>
                      </a:r>
                      <a:r>
                        <a:rPr lang="ar-SA" sz="2800" baseline="0" dirty="0"/>
                        <a:t> </a:t>
                      </a:r>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rtl="1"/>
                      <a:r>
                        <a:rPr lang="ar-SA" sz="2800" dirty="0"/>
                        <a:t>الغدة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rtl="1"/>
                      <a:r>
                        <a:rPr lang="ar-SA" sz="2800" dirty="0"/>
                        <a:t>الرحم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rtl="1"/>
                      <a:r>
                        <a:rPr lang="ar-SA" sz="2800" dirty="0"/>
                        <a:t>المشيمة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pPr rtl="1"/>
                      <a:r>
                        <a:rPr lang="ar-SA" sz="2800" dirty="0"/>
                        <a:t>الحمل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pic>
        <p:nvPicPr>
          <p:cNvPr id="9" name="صورة 11" descr="animated smilies_040.gif"/>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5997" y="4230690"/>
            <a:ext cx="268165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ستطيل 4"/>
          <p:cNvSpPr/>
          <p:nvPr/>
        </p:nvSpPr>
        <p:spPr>
          <a:xfrm>
            <a:off x="4548908" y="155163"/>
            <a:ext cx="4591321" cy="769441"/>
          </a:xfrm>
          <a:prstGeom prst="rect">
            <a:avLst/>
          </a:prstGeom>
          <a:noFill/>
        </p:spPr>
        <p:txBody>
          <a:bodyPr wrap="none" lIns="91440" tIns="45720" rIns="91440" bIns="45720">
            <a:spAutoFit/>
          </a:bodyPr>
          <a:lstStyle/>
          <a:p>
            <a:pPr algn="ctr"/>
            <a:r>
              <a:rPr lang="ar-SA" sz="4400" b="1" dirty="0" err="1">
                <a:ln w="0">
                  <a:solidFill>
                    <a:srgbClr val="FFFF00"/>
                  </a:solidFill>
                </a:ln>
                <a:solidFill>
                  <a:srgbClr val="28F877"/>
                </a:solidFill>
                <a:effectLst>
                  <a:glow rad="101600">
                    <a:schemeClr val="accent2">
                      <a:satMod val="175000"/>
                      <a:alpha val="40000"/>
                    </a:schemeClr>
                  </a:glow>
                  <a:outerShdw blurRad="38100" dist="19050" dir="2700000" algn="tl" rotWithShape="0">
                    <a:schemeClr val="dk1">
                      <a:alpha val="40000"/>
                    </a:schemeClr>
                  </a:outerShdw>
                </a:effectLst>
                <a:cs typeface="Akhbar MT" pitchFamily="2" charset="-78"/>
              </a:rPr>
              <a:t>استيراتيجية</a:t>
            </a:r>
            <a:r>
              <a:rPr lang="ar-SA" sz="4400" b="1" dirty="0">
                <a:ln w="0">
                  <a:solidFill>
                    <a:srgbClr val="FFFF00"/>
                  </a:solidFill>
                </a:ln>
                <a:solidFill>
                  <a:srgbClr val="28F877"/>
                </a:solidFill>
                <a:effectLst>
                  <a:glow rad="101600">
                    <a:schemeClr val="accent2">
                      <a:satMod val="175000"/>
                      <a:alpha val="40000"/>
                    </a:schemeClr>
                  </a:glow>
                  <a:outerShdw blurRad="38100" dist="19050" dir="2700000" algn="tl" rotWithShape="0">
                    <a:schemeClr val="dk1">
                      <a:alpha val="40000"/>
                    </a:schemeClr>
                  </a:outerShdw>
                </a:effectLst>
                <a:cs typeface="Akhbar MT" pitchFamily="2" charset="-78"/>
              </a:rPr>
              <a:t> كلمة ومعنى</a:t>
            </a:r>
          </a:p>
        </p:txBody>
      </p:sp>
      <p:sp>
        <p:nvSpPr>
          <p:cNvPr id="7" name="شكل بيضاوي 6"/>
          <p:cNvSpPr/>
          <p:nvPr/>
        </p:nvSpPr>
        <p:spPr>
          <a:xfrm>
            <a:off x="1703512" y="96842"/>
            <a:ext cx="1785950" cy="1714512"/>
          </a:xfrm>
          <a:prstGeom prst="ellipse">
            <a:avLst/>
          </a:prstGeom>
          <a:gradFill flip="none" rotWithShape="1">
            <a:gsLst>
              <a:gs pos="0">
                <a:srgbClr val="FF3399">
                  <a:shade val="30000"/>
                  <a:satMod val="115000"/>
                </a:srgbClr>
              </a:gs>
              <a:gs pos="50000">
                <a:srgbClr val="FF3399">
                  <a:shade val="67500"/>
                  <a:satMod val="115000"/>
                </a:srgbClr>
              </a:gs>
              <a:gs pos="100000">
                <a:srgbClr val="FF3399">
                  <a:shade val="100000"/>
                  <a:satMod val="115000"/>
                </a:srgbClr>
              </a:gs>
            </a:gsLst>
            <a:lin ang="2700000" scaled="1"/>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200" dirty="0">
                <a:ln w="18415" cmpd="sng">
                  <a:solidFill>
                    <a:srgbClr val="FFFFFF"/>
                  </a:solidFill>
                  <a:prstDash val="solid"/>
                </a:ln>
                <a:solidFill>
                  <a:srgbClr val="FFFFFF"/>
                </a:solidFill>
                <a:effectLst>
                  <a:outerShdw blurRad="63500" dir="3600000" algn="tl" rotWithShape="0">
                    <a:srgbClr val="000000">
                      <a:alpha val="70000"/>
                    </a:srgbClr>
                  </a:outerShdw>
                </a:effectLst>
                <a:cs typeface="DecoType Thuluth" pitchFamily="2" charset="-78"/>
              </a:rPr>
              <a:t>المفردات الجديدة </a:t>
            </a:r>
          </a:p>
        </p:txBody>
      </p:sp>
      <p:sp>
        <p:nvSpPr>
          <p:cNvPr id="8" name="مستطيل 7"/>
          <p:cNvSpPr/>
          <p:nvPr/>
        </p:nvSpPr>
        <p:spPr>
          <a:xfrm rot="21152358">
            <a:off x="1427470" y="4529162"/>
            <a:ext cx="2393724" cy="10161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DecoType Naskh Variants" pitchFamily="2" charset="-78"/>
              </a:rPr>
              <a:t>لنستعرض سوياَ</a:t>
            </a:r>
          </a:p>
        </p:txBody>
      </p:sp>
    </p:spTree>
    <p:extLst>
      <p:ext uri="{BB962C8B-B14F-4D97-AF65-F5344CB8AC3E}">
        <p14:creationId xmlns:p14="http://schemas.microsoft.com/office/powerpoint/2010/main" val="210877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8)">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haybco\Pictures\الثدييات\الشعر-الغدد اللبنية\1506182_583649755062560_610403679_o.jpg"/>
          <p:cNvPicPr>
            <a:picLocks noChangeAspect="1" noChangeArrowheads="1"/>
          </p:cNvPicPr>
          <p:nvPr/>
        </p:nvPicPr>
        <p:blipFill>
          <a:blip r:embed="rId2" cstate="print"/>
          <a:srcRect/>
          <a:stretch>
            <a:fillRect/>
          </a:stretch>
        </p:blipFill>
        <p:spPr bwMode="auto">
          <a:xfrm>
            <a:off x="2119784" y="1988840"/>
            <a:ext cx="3760192" cy="2952328"/>
          </a:xfrm>
          <a:prstGeom prst="rect">
            <a:avLst/>
          </a:prstGeom>
          <a:noFill/>
        </p:spPr>
      </p:pic>
      <p:pic>
        <p:nvPicPr>
          <p:cNvPr id="3" name="Picture 3" descr="C:\Users\shaybco\Pictures\الثدييات\الشعر-الغدد اللبنية\7acc8bb6cf.jpg"/>
          <p:cNvPicPr>
            <a:picLocks noChangeAspect="1" noChangeArrowheads="1"/>
          </p:cNvPicPr>
          <p:nvPr/>
        </p:nvPicPr>
        <p:blipFill>
          <a:blip r:embed="rId3" cstate="print"/>
          <a:srcRect/>
          <a:stretch>
            <a:fillRect/>
          </a:stretch>
        </p:blipFill>
        <p:spPr bwMode="auto">
          <a:xfrm>
            <a:off x="6700292" y="1916832"/>
            <a:ext cx="4323308" cy="2981335"/>
          </a:xfrm>
          <a:prstGeom prst="rect">
            <a:avLst/>
          </a:prstGeom>
          <a:noFill/>
        </p:spPr>
      </p:pic>
      <p:sp>
        <p:nvSpPr>
          <p:cNvPr id="4" name="TextBox 3"/>
          <p:cNvSpPr txBox="1"/>
          <p:nvPr/>
        </p:nvSpPr>
        <p:spPr>
          <a:xfrm>
            <a:off x="7516552" y="869529"/>
            <a:ext cx="1952104" cy="1015663"/>
          </a:xfrm>
          <a:prstGeom prst="rect">
            <a:avLst/>
          </a:prstGeom>
          <a:noFill/>
        </p:spPr>
        <p:txBody>
          <a:bodyPr wrap="square" rtlCol="1">
            <a:spAutoFit/>
          </a:bodyPr>
          <a:lstStyle/>
          <a:p>
            <a:pPr algn="ctr"/>
            <a:r>
              <a:rPr lang="ar-SA" sz="6000" dirty="0">
                <a:effectLst>
                  <a:glow rad="101600">
                    <a:schemeClr val="accent4">
                      <a:satMod val="175000"/>
                      <a:alpha val="40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الشعر</a:t>
            </a:r>
            <a:r>
              <a:rPr lang="ar-SA" sz="6000" dirty="0">
                <a:solidFill>
                  <a:srgbClr val="FF0000"/>
                </a:solidFill>
              </a:rPr>
              <a:t> </a:t>
            </a:r>
          </a:p>
        </p:txBody>
      </p:sp>
      <p:sp>
        <p:nvSpPr>
          <p:cNvPr id="7" name="مربع نص 6"/>
          <p:cNvSpPr txBox="1"/>
          <p:nvPr/>
        </p:nvSpPr>
        <p:spPr>
          <a:xfrm>
            <a:off x="2571470" y="166139"/>
            <a:ext cx="6729700" cy="830997"/>
          </a:xfrm>
          <a:prstGeom prst="rect">
            <a:avLst/>
          </a:prstGeom>
          <a:noFill/>
        </p:spPr>
        <p:txBody>
          <a:bodyPr wrap="square" rtlCol="1">
            <a:spAutoFit/>
          </a:bodyPr>
          <a:lstStyle/>
          <a:p>
            <a:r>
              <a:rPr lang="ar-SA" sz="4800" b="1" dirty="0">
                <a:solidFill>
                  <a:srgbClr val="FF0000"/>
                </a:solidFill>
                <a:effectLst>
                  <a:outerShdw blurRad="50800" dist="76200" dir="13500000" algn="br" rotWithShape="0">
                    <a:srgbClr val="28F877">
                      <a:alpha val="40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للثدييات خاصيتان مميزتان هما :</a:t>
            </a:r>
          </a:p>
        </p:txBody>
      </p:sp>
      <p:sp>
        <p:nvSpPr>
          <p:cNvPr id="8" name="قوس كبير أيسر 7"/>
          <p:cNvSpPr/>
          <p:nvPr/>
        </p:nvSpPr>
        <p:spPr>
          <a:xfrm rot="5400000">
            <a:off x="5540276" y="-1035496"/>
            <a:ext cx="792088" cy="5112568"/>
          </a:xfrm>
          <a:prstGeom prst="leftBrace">
            <a:avLst/>
          </a:prstGeom>
        </p:spPr>
        <p:style>
          <a:lnRef idx="3">
            <a:schemeClr val="dk1"/>
          </a:lnRef>
          <a:fillRef idx="0">
            <a:schemeClr val="dk1"/>
          </a:fillRef>
          <a:effectRef idx="2">
            <a:schemeClr val="dk1"/>
          </a:effectRef>
          <a:fontRef idx="minor">
            <a:schemeClr val="tx1"/>
          </a:fontRef>
        </p:style>
        <p:txBody>
          <a:bodyPr rtlCol="1" anchor="ctr"/>
          <a:lstStyle/>
          <a:p>
            <a:pPr algn="ctr"/>
            <a:endParaRPr lang="ar-SA"/>
          </a:p>
        </p:txBody>
      </p:sp>
      <p:sp>
        <p:nvSpPr>
          <p:cNvPr id="9" name="TextBox 3"/>
          <p:cNvSpPr txBox="1"/>
          <p:nvPr/>
        </p:nvSpPr>
        <p:spPr>
          <a:xfrm>
            <a:off x="1487096" y="869528"/>
            <a:ext cx="3432212" cy="1015663"/>
          </a:xfrm>
          <a:prstGeom prst="rect">
            <a:avLst/>
          </a:prstGeom>
          <a:noFill/>
        </p:spPr>
        <p:txBody>
          <a:bodyPr wrap="square" rtlCol="1">
            <a:spAutoFit/>
          </a:bodyPr>
          <a:lstStyle/>
          <a:p>
            <a:r>
              <a:rPr lang="ar-SA" sz="6000" dirty="0">
                <a:effectLst>
                  <a:glow rad="101600">
                    <a:schemeClr val="accent4">
                      <a:satMod val="175000"/>
                      <a:alpha val="40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الغدد اللبنية </a:t>
            </a:r>
          </a:p>
        </p:txBody>
      </p:sp>
      <p:sp>
        <p:nvSpPr>
          <p:cNvPr id="10" name="مربع نص 9">
            <a:extLst>
              <a:ext uri="{FF2B5EF4-FFF2-40B4-BE49-F238E27FC236}">
                <a16:creationId xmlns:a16="http://schemas.microsoft.com/office/drawing/2014/main" id="{BA7D4B61-7670-4DA6-A509-931C12727EAA}"/>
              </a:ext>
            </a:extLst>
          </p:cNvPr>
          <p:cNvSpPr txBox="1"/>
          <p:nvPr/>
        </p:nvSpPr>
        <p:spPr>
          <a:xfrm>
            <a:off x="1085736" y="5167343"/>
            <a:ext cx="4936632" cy="1446550"/>
          </a:xfrm>
          <a:prstGeom prst="rect">
            <a:avLst/>
          </a:prstGeom>
          <a:noFill/>
        </p:spPr>
        <p:txBody>
          <a:bodyPr wrap="square" rtlCol="1">
            <a:spAutoFit/>
          </a:bodyPr>
          <a:lstStyle/>
          <a:p>
            <a:pPr algn="ctr"/>
            <a:r>
              <a:rPr lang="ar-SA" sz="4400" dirty="0">
                <a:solidFill>
                  <a:prstClr val="black"/>
                </a:solidFill>
              </a:rPr>
              <a:t>غدة  تنتج وتفرز </a:t>
            </a:r>
            <a:r>
              <a:rPr lang="ar-SA" sz="4400" dirty="0">
                <a:solidFill>
                  <a:srgbClr val="1F497D">
                    <a:lumMod val="60000"/>
                    <a:lumOff val="40000"/>
                  </a:srgbClr>
                </a:solidFill>
              </a:rPr>
              <a:t>الحليب </a:t>
            </a:r>
            <a:r>
              <a:rPr lang="ar-SA" sz="4400" dirty="0">
                <a:solidFill>
                  <a:prstClr val="black"/>
                </a:solidFill>
                <a:effectLst/>
              </a:rPr>
              <a:t>لـ</a:t>
            </a:r>
            <a:r>
              <a:rPr lang="ar-SA" sz="4400" dirty="0">
                <a:solidFill>
                  <a:schemeClr val="accent1">
                    <a:lumMod val="75000"/>
                  </a:schemeClr>
                </a:solidFill>
                <a:effectLst/>
              </a:rPr>
              <a:t>تغذية</a:t>
            </a:r>
            <a:r>
              <a:rPr lang="ar-SA" sz="4400" dirty="0">
                <a:solidFill>
                  <a:schemeClr val="accent1">
                    <a:lumMod val="75000"/>
                  </a:schemeClr>
                </a:solidFill>
              </a:rPr>
              <a:t> </a:t>
            </a:r>
            <a:r>
              <a:rPr lang="ar-SA" sz="4400" dirty="0">
                <a:solidFill>
                  <a:prstClr val="black"/>
                </a:solidFill>
              </a:rPr>
              <a:t> الصغير النامي.</a:t>
            </a:r>
          </a:p>
        </p:txBody>
      </p:sp>
      <p:sp>
        <p:nvSpPr>
          <p:cNvPr id="11" name="مربع نص 10">
            <a:extLst>
              <a:ext uri="{FF2B5EF4-FFF2-40B4-BE49-F238E27FC236}">
                <a16:creationId xmlns:a16="http://schemas.microsoft.com/office/drawing/2014/main" id="{335E1626-3B7D-4B6B-8771-1828E2B05CA2}"/>
              </a:ext>
            </a:extLst>
          </p:cNvPr>
          <p:cNvSpPr txBox="1"/>
          <p:nvPr/>
        </p:nvSpPr>
        <p:spPr>
          <a:xfrm>
            <a:off x="6292030" y="5167343"/>
            <a:ext cx="4936632" cy="1446550"/>
          </a:xfrm>
          <a:prstGeom prst="rect">
            <a:avLst/>
          </a:prstGeom>
          <a:noFill/>
        </p:spPr>
        <p:txBody>
          <a:bodyPr wrap="square" rtlCol="1">
            <a:spAutoFit/>
          </a:bodyPr>
          <a:lstStyle/>
          <a:p>
            <a:pPr algn="ctr"/>
            <a:r>
              <a:rPr lang="ar-SA" sz="4400" dirty="0">
                <a:solidFill>
                  <a:prstClr val="black"/>
                </a:solidFill>
              </a:rPr>
              <a:t>ما يغطي </a:t>
            </a:r>
            <a:r>
              <a:rPr lang="ar-SA" sz="4400" dirty="0">
                <a:solidFill>
                  <a:schemeClr val="accent1">
                    <a:lumMod val="75000"/>
                  </a:schemeClr>
                </a:solidFill>
              </a:rPr>
              <a:t>جسم </a:t>
            </a:r>
            <a:r>
              <a:rPr lang="ar-SA" sz="4400" dirty="0">
                <a:solidFill>
                  <a:prstClr val="black"/>
                </a:solidFill>
              </a:rPr>
              <a:t>الحيوانات </a:t>
            </a:r>
            <a:r>
              <a:rPr lang="ar-SA" sz="4400" dirty="0" err="1">
                <a:solidFill>
                  <a:schemeClr val="accent1">
                    <a:lumMod val="75000"/>
                  </a:schemeClr>
                </a:solidFill>
              </a:rPr>
              <a:t>الثديية</a:t>
            </a:r>
            <a:r>
              <a:rPr lang="ar-SA" sz="4400" dirty="0">
                <a:solidFill>
                  <a:schemeClr val="accent1">
                    <a:lumMod val="75000"/>
                  </a:schemeClr>
                </a:solidFill>
              </a:rPr>
              <a:t> </a:t>
            </a:r>
            <a:r>
              <a:rPr lang="ar-SA" sz="4400" dirty="0">
                <a:solidFill>
                  <a:prstClr val="black"/>
                </a:solidFill>
              </a:rPr>
              <a:t>من الخارج</a:t>
            </a:r>
          </a:p>
        </p:txBody>
      </p:sp>
    </p:spTree>
    <p:extLst>
      <p:ext uri="{BB962C8B-B14F-4D97-AF65-F5344CB8AC3E}">
        <p14:creationId xmlns:p14="http://schemas.microsoft.com/office/powerpoint/2010/main" val="422613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heckerboard(across)">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97F4D-908D-4E4F-85A6-C4BD4873DF24}"/>
              </a:ext>
            </a:extLst>
          </p:cNvPr>
          <p:cNvSpPr txBox="1"/>
          <p:nvPr/>
        </p:nvSpPr>
        <p:spPr>
          <a:xfrm>
            <a:off x="6096000" y="1771124"/>
            <a:ext cx="5552442" cy="4247317"/>
          </a:xfrm>
          <a:prstGeom prst="rect">
            <a:avLst/>
          </a:prstGeom>
          <a:solidFill>
            <a:srgbClr val="47FF9A"/>
          </a:solidFill>
          <a:ln w="38100">
            <a:solidFill>
              <a:schemeClr val="tx1"/>
            </a:solidFill>
          </a:ln>
        </p:spPr>
        <p:txBody>
          <a:bodyPr wrap="square" rtlCol="1">
            <a:spAutoFit/>
          </a:bodyPr>
          <a:lstStyle/>
          <a:p>
            <a:pPr algn="ctr"/>
            <a:r>
              <a:rPr lang="ar-SA" sz="5400" dirty="0"/>
              <a:t>سم الحيوان الذي في البطاقة  ثم اربطه (بالبطاقة)بالوظيفة التي تعتقد أن الجلد يؤديها في هذا الحيوان </a:t>
            </a:r>
          </a:p>
        </p:txBody>
      </p:sp>
      <p:sp>
        <p:nvSpPr>
          <p:cNvPr id="3" name="TextBox 1">
            <a:extLst>
              <a:ext uri="{FF2B5EF4-FFF2-40B4-BE49-F238E27FC236}">
                <a16:creationId xmlns:a16="http://schemas.microsoft.com/office/drawing/2014/main" id="{5F23C62F-A864-40C5-80A4-2E832CF7CC6A}"/>
              </a:ext>
            </a:extLst>
          </p:cNvPr>
          <p:cNvSpPr txBox="1"/>
          <p:nvPr/>
        </p:nvSpPr>
        <p:spPr>
          <a:xfrm>
            <a:off x="6096000" y="231944"/>
            <a:ext cx="5552442" cy="1200329"/>
          </a:xfrm>
          <a:prstGeom prst="rect">
            <a:avLst/>
          </a:prstGeom>
          <a:solidFill>
            <a:srgbClr val="FFFF00"/>
          </a:solidFill>
          <a:ln w="38100">
            <a:solidFill>
              <a:schemeClr val="tx1"/>
            </a:solidFill>
          </a:ln>
        </p:spPr>
        <p:txBody>
          <a:bodyPr wrap="square" rtlCol="1">
            <a:spAutoFit/>
          </a:bodyPr>
          <a:lstStyle/>
          <a:p>
            <a:pPr algn="ctr"/>
            <a:r>
              <a:rPr lang="ar-SA" sz="3600" dirty="0"/>
              <a:t>استراتيجية قراءة الصور </a:t>
            </a:r>
          </a:p>
          <a:p>
            <a:pPr algn="ctr"/>
            <a:r>
              <a:rPr lang="ar-SA" sz="3600" dirty="0"/>
              <a:t>استراتيجية البحث عن قرين </a:t>
            </a:r>
          </a:p>
        </p:txBody>
      </p:sp>
      <p:pic>
        <p:nvPicPr>
          <p:cNvPr id="3074" name="Picture 2" descr="ØµÙØ±Ø© Ø°Ø§Øª ØµÙØ©">
            <a:extLst>
              <a:ext uri="{FF2B5EF4-FFF2-40B4-BE49-F238E27FC236}">
                <a16:creationId xmlns:a16="http://schemas.microsoft.com/office/drawing/2014/main" id="{B77C5F59-DE9D-4F7A-B422-5BA9E5DA1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01288">
            <a:off x="3238183" y="737661"/>
            <a:ext cx="2200275" cy="2066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6" name="Picture 4" descr="ÙØªÙØ¬Ø© Ø¨Ø­Ø« Ø§ÙØµÙØ± Ø¹Ù âªMammals clipart gifâ¬â">
            <a:extLst>
              <a:ext uri="{FF2B5EF4-FFF2-40B4-BE49-F238E27FC236}">
                <a16:creationId xmlns:a16="http://schemas.microsoft.com/office/drawing/2014/main" id="{6AF112B6-0049-4564-B91C-DAC1001327E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811809">
            <a:off x="2308063" y="3105062"/>
            <a:ext cx="2431427" cy="2091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8" name="Picture 6" descr="ÙØªÙØ¬Ø© Ø¨Ø­Ø« Ø§ÙØµÙØ± Ø¹Ù âªbear clipartâ¬â">
            <a:extLst>
              <a:ext uri="{FF2B5EF4-FFF2-40B4-BE49-F238E27FC236}">
                <a16:creationId xmlns:a16="http://schemas.microsoft.com/office/drawing/2014/main" id="{40AEFB9F-F56E-47E0-B5D4-62234C732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71038">
            <a:off x="601089" y="1200319"/>
            <a:ext cx="2354942" cy="18829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مستطيل 3">
            <a:extLst>
              <a:ext uri="{FF2B5EF4-FFF2-40B4-BE49-F238E27FC236}">
                <a16:creationId xmlns:a16="http://schemas.microsoft.com/office/drawing/2014/main" id="{6528335B-2CA5-4AE9-AC3C-4C6641BF89C8}"/>
              </a:ext>
            </a:extLst>
          </p:cNvPr>
          <p:cNvSpPr/>
          <p:nvPr/>
        </p:nvSpPr>
        <p:spPr>
          <a:xfrm rot="19981375">
            <a:off x="710319" y="4234502"/>
            <a:ext cx="1800000" cy="1260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الحماية </a:t>
            </a:r>
          </a:p>
        </p:txBody>
      </p:sp>
      <p:sp>
        <p:nvSpPr>
          <p:cNvPr id="8" name="مستطيل 7">
            <a:extLst>
              <a:ext uri="{FF2B5EF4-FFF2-40B4-BE49-F238E27FC236}">
                <a16:creationId xmlns:a16="http://schemas.microsoft.com/office/drawing/2014/main" id="{46DC3200-C8D1-4B59-98CA-CB5B18060D91}"/>
              </a:ext>
            </a:extLst>
          </p:cNvPr>
          <p:cNvSpPr/>
          <p:nvPr/>
        </p:nvSpPr>
        <p:spPr>
          <a:xfrm rot="563050">
            <a:off x="3919700" y="4974186"/>
            <a:ext cx="1800000" cy="12600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التمويه </a:t>
            </a:r>
          </a:p>
        </p:txBody>
      </p:sp>
      <p:sp>
        <p:nvSpPr>
          <p:cNvPr id="9" name="مستطيل 8">
            <a:extLst>
              <a:ext uri="{FF2B5EF4-FFF2-40B4-BE49-F238E27FC236}">
                <a16:creationId xmlns:a16="http://schemas.microsoft.com/office/drawing/2014/main" id="{85C4C671-06BA-4C52-A730-912FED7B7A63}"/>
              </a:ext>
            </a:extLst>
          </p:cNvPr>
          <p:cNvSpPr/>
          <p:nvPr/>
        </p:nvSpPr>
        <p:spPr>
          <a:xfrm rot="19981375">
            <a:off x="1849636" y="288428"/>
            <a:ext cx="1800000" cy="12600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العزل</a:t>
            </a:r>
          </a:p>
        </p:txBody>
      </p:sp>
    </p:spTree>
    <p:extLst>
      <p:ext uri="{BB962C8B-B14F-4D97-AF65-F5344CB8AC3E}">
        <p14:creationId xmlns:p14="http://schemas.microsoft.com/office/powerpoint/2010/main" val="1420650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1A62242-9AE0-434F-AC7E-7D7B6141EEB2}"/>
              </a:ext>
            </a:extLst>
          </p:cNvPr>
          <p:cNvSpPr/>
          <p:nvPr/>
        </p:nvSpPr>
        <p:spPr>
          <a:xfrm>
            <a:off x="8188960" y="152400"/>
            <a:ext cx="3780000" cy="360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1292C1A4-587D-4BA0-A11B-4C7F915CCDF8}"/>
              </a:ext>
            </a:extLst>
          </p:cNvPr>
          <p:cNvSpPr/>
          <p:nvPr/>
        </p:nvSpPr>
        <p:spPr>
          <a:xfrm>
            <a:off x="4206000" y="152400"/>
            <a:ext cx="3780000" cy="360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73DFFC4B-216E-4EAB-B387-69D3FF800AE2}"/>
              </a:ext>
            </a:extLst>
          </p:cNvPr>
          <p:cNvSpPr/>
          <p:nvPr/>
        </p:nvSpPr>
        <p:spPr>
          <a:xfrm>
            <a:off x="223040" y="152400"/>
            <a:ext cx="3780000" cy="36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TextBox 1">
            <a:extLst>
              <a:ext uri="{FF2B5EF4-FFF2-40B4-BE49-F238E27FC236}">
                <a16:creationId xmlns:a16="http://schemas.microsoft.com/office/drawing/2014/main" id="{840A4659-3A5D-4343-AB77-B98A719474E4}"/>
              </a:ext>
            </a:extLst>
          </p:cNvPr>
          <p:cNvSpPr txBox="1"/>
          <p:nvPr/>
        </p:nvSpPr>
        <p:spPr>
          <a:xfrm>
            <a:off x="8188960" y="4036804"/>
            <a:ext cx="3780000" cy="2554545"/>
          </a:xfrm>
          <a:prstGeom prst="rect">
            <a:avLst/>
          </a:prstGeom>
          <a:solidFill>
            <a:srgbClr val="FFFF85"/>
          </a:solidFill>
          <a:ln w="38100">
            <a:solidFill>
              <a:schemeClr val="tx1"/>
            </a:solidFill>
          </a:ln>
        </p:spPr>
        <p:txBody>
          <a:bodyPr wrap="square" rtlCol="1">
            <a:spAutoFit/>
          </a:bodyPr>
          <a:lstStyle/>
          <a:p>
            <a:pPr algn="ctr"/>
            <a:r>
              <a:rPr lang="ar-SA" sz="4000" dirty="0"/>
              <a:t>العزل ضد البرودة والمحافظة على درجة حرارة أجسامها ومنع فقدها </a:t>
            </a:r>
          </a:p>
        </p:txBody>
      </p:sp>
      <p:sp>
        <p:nvSpPr>
          <p:cNvPr id="8" name="TextBox 1">
            <a:extLst>
              <a:ext uri="{FF2B5EF4-FFF2-40B4-BE49-F238E27FC236}">
                <a16:creationId xmlns:a16="http://schemas.microsoft.com/office/drawing/2014/main" id="{0245D371-25E4-40E1-95A3-8C66A8BDE5BE}"/>
              </a:ext>
            </a:extLst>
          </p:cNvPr>
          <p:cNvSpPr txBox="1"/>
          <p:nvPr/>
        </p:nvSpPr>
        <p:spPr>
          <a:xfrm>
            <a:off x="4206000" y="4036803"/>
            <a:ext cx="3780000" cy="2554545"/>
          </a:xfrm>
          <a:prstGeom prst="rect">
            <a:avLst/>
          </a:prstGeom>
          <a:solidFill>
            <a:srgbClr val="ABDEFB"/>
          </a:solidFill>
          <a:ln w="38100">
            <a:solidFill>
              <a:schemeClr val="tx1"/>
            </a:solidFill>
          </a:ln>
        </p:spPr>
        <p:txBody>
          <a:bodyPr wrap="square" rtlCol="1">
            <a:spAutoFit/>
          </a:bodyPr>
          <a:lstStyle/>
          <a:p>
            <a:pPr algn="ctr"/>
            <a:endParaRPr lang="ar-SA" sz="4000" dirty="0"/>
          </a:p>
          <a:p>
            <a:pPr algn="ctr"/>
            <a:r>
              <a:rPr lang="ar-SA" sz="4000" dirty="0"/>
              <a:t>التخفي والانسجام مع بيئتها</a:t>
            </a:r>
          </a:p>
          <a:p>
            <a:pPr algn="ctr"/>
            <a:r>
              <a:rPr lang="ar-SA" sz="4000" dirty="0"/>
              <a:t> </a:t>
            </a:r>
          </a:p>
        </p:txBody>
      </p:sp>
      <p:sp>
        <p:nvSpPr>
          <p:cNvPr id="9" name="TextBox 1">
            <a:extLst>
              <a:ext uri="{FF2B5EF4-FFF2-40B4-BE49-F238E27FC236}">
                <a16:creationId xmlns:a16="http://schemas.microsoft.com/office/drawing/2014/main" id="{24650E98-5570-4C1D-B8F4-57C71D918C1E}"/>
              </a:ext>
            </a:extLst>
          </p:cNvPr>
          <p:cNvSpPr txBox="1"/>
          <p:nvPr/>
        </p:nvSpPr>
        <p:spPr>
          <a:xfrm>
            <a:off x="223040" y="4036802"/>
            <a:ext cx="3780000" cy="2554545"/>
          </a:xfrm>
          <a:prstGeom prst="rect">
            <a:avLst/>
          </a:prstGeom>
          <a:solidFill>
            <a:srgbClr val="85FFBC"/>
          </a:solidFill>
          <a:ln w="38100">
            <a:solidFill>
              <a:schemeClr val="tx1"/>
            </a:solidFill>
          </a:ln>
        </p:spPr>
        <p:txBody>
          <a:bodyPr wrap="square" rtlCol="1">
            <a:spAutoFit/>
          </a:bodyPr>
          <a:lstStyle/>
          <a:p>
            <a:pPr algn="ctr"/>
            <a:r>
              <a:rPr lang="ar-SA" sz="4000" dirty="0"/>
              <a:t>الإحساس يستخدم شعر الشاربين لتتبع الفريسة من خلال الإحساس بالتغيرات في الماء </a:t>
            </a:r>
          </a:p>
        </p:txBody>
      </p:sp>
    </p:spTree>
    <p:extLst>
      <p:ext uri="{BB962C8B-B14F-4D97-AF65-F5344CB8AC3E}">
        <p14:creationId xmlns:p14="http://schemas.microsoft.com/office/powerpoint/2010/main" val="117472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1A62242-9AE0-434F-AC7E-7D7B6141EEB2}"/>
              </a:ext>
            </a:extLst>
          </p:cNvPr>
          <p:cNvSpPr/>
          <p:nvPr/>
        </p:nvSpPr>
        <p:spPr>
          <a:xfrm>
            <a:off x="8188960" y="152400"/>
            <a:ext cx="3780000" cy="360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1292C1A4-587D-4BA0-A11B-4C7F915CCDF8}"/>
              </a:ext>
            </a:extLst>
          </p:cNvPr>
          <p:cNvSpPr/>
          <p:nvPr/>
        </p:nvSpPr>
        <p:spPr>
          <a:xfrm>
            <a:off x="4206000" y="152400"/>
            <a:ext cx="3780000" cy="360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73DFFC4B-216E-4EAB-B387-69D3FF800AE2}"/>
              </a:ext>
            </a:extLst>
          </p:cNvPr>
          <p:cNvSpPr/>
          <p:nvPr/>
        </p:nvSpPr>
        <p:spPr>
          <a:xfrm>
            <a:off x="223040" y="152400"/>
            <a:ext cx="3780000" cy="36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TextBox 1">
            <a:extLst>
              <a:ext uri="{FF2B5EF4-FFF2-40B4-BE49-F238E27FC236}">
                <a16:creationId xmlns:a16="http://schemas.microsoft.com/office/drawing/2014/main" id="{840A4659-3A5D-4343-AB77-B98A719474E4}"/>
              </a:ext>
            </a:extLst>
          </p:cNvPr>
          <p:cNvSpPr txBox="1"/>
          <p:nvPr/>
        </p:nvSpPr>
        <p:spPr>
          <a:xfrm>
            <a:off x="8188960" y="4036804"/>
            <a:ext cx="3780000" cy="2556000"/>
          </a:xfrm>
          <a:prstGeom prst="rect">
            <a:avLst/>
          </a:prstGeom>
          <a:solidFill>
            <a:srgbClr val="FFFF85"/>
          </a:solidFill>
          <a:ln w="38100">
            <a:solidFill>
              <a:schemeClr val="tx1"/>
            </a:solidFill>
          </a:ln>
        </p:spPr>
        <p:txBody>
          <a:bodyPr wrap="square" rtlCol="1">
            <a:noAutofit/>
          </a:bodyPr>
          <a:lstStyle/>
          <a:p>
            <a:pPr algn="ctr"/>
            <a:r>
              <a:rPr lang="ar-SA" sz="3600" dirty="0"/>
              <a:t>مقاومة الماء فالشعر يمنع وصول الماء إلى جلدها مما يساعد على حفظ درجة حرارة أجسامها </a:t>
            </a:r>
          </a:p>
        </p:txBody>
      </p:sp>
      <p:sp>
        <p:nvSpPr>
          <p:cNvPr id="8" name="TextBox 1">
            <a:extLst>
              <a:ext uri="{FF2B5EF4-FFF2-40B4-BE49-F238E27FC236}">
                <a16:creationId xmlns:a16="http://schemas.microsoft.com/office/drawing/2014/main" id="{0245D371-25E4-40E1-95A3-8C66A8BDE5BE}"/>
              </a:ext>
            </a:extLst>
          </p:cNvPr>
          <p:cNvSpPr txBox="1"/>
          <p:nvPr/>
        </p:nvSpPr>
        <p:spPr>
          <a:xfrm>
            <a:off x="4206000" y="4036803"/>
            <a:ext cx="3780000" cy="2556000"/>
          </a:xfrm>
          <a:prstGeom prst="rect">
            <a:avLst/>
          </a:prstGeom>
          <a:solidFill>
            <a:srgbClr val="ABDEFB"/>
          </a:solidFill>
          <a:ln w="38100">
            <a:solidFill>
              <a:schemeClr val="tx1"/>
            </a:solidFill>
          </a:ln>
        </p:spPr>
        <p:txBody>
          <a:bodyPr wrap="square" rtlCol="1">
            <a:noAutofit/>
          </a:bodyPr>
          <a:lstStyle/>
          <a:p>
            <a:pPr algn="ctr"/>
            <a:r>
              <a:rPr lang="ar-SA" sz="3600" dirty="0"/>
              <a:t>التواصل فالغزلان ذات الذيل الأبيض عندما تهرب ترفع ذيولها لتظهر المنطقة البيضاء  </a:t>
            </a:r>
          </a:p>
        </p:txBody>
      </p:sp>
      <p:sp>
        <p:nvSpPr>
          <p:cNvPr id="9" name="TextBox 1">
            <a:extLst>
              <a:ext uri="{FF2B5EF4-FFF2-40B4-BE49-F238E27FC236}">
                <a16:creationId xmlns:a16="http://schemas.microsoft.com/office/drawing/2014/main" id="{24650E98-5570-4C1D-B8F4-57C71D918C1E}"/>
              </a:ext>
            </a:extLst>
          </p:cNvPr>
          <p:cNvSpPr txBox="1"/>
          <p:nvPr/>
        </p:nvSpPr>
        <p:spPr>
          <a:xfrm>
            <a:off x="223040" y="4036802"/>
            <a:ext cx="3780000" cy="2554545"/>
          </a:xfrm>
          <a:prstGeom prst="rect">
            <a:avLst/>
          </a:prstGeom>
          <a:solidFill>
            <a:srgbClr val="85FFBC"/>
          </a:solidFill>
          <a:ln w="38100">
            <a:solidFill>
              <a:schemeClr val="tx1"/>
            </a:solidFill>
          </a:ln>
        </p:spPr>
        <p:txBody>
          <a:bodyPr wrap="square" rtlCol="1">
            <a:spAutoFit/>
          </a:bodyPr>
          <a:lstStyle/>
          <a:p>
            <a:pPr algn="ctr"/>
            <a:r>
              <a:rPr lang="ar-SA" sz="4000" dirty="0"/>
              <a:t>الدفاع فقد يتحور الشعر لأشواك تهدد المفترس وتلتصق به عند الهجوم وتطعنه </a:t>
            </a:r>
          </a:p>
        </p:txBody>
      </p:sp>
    </p:spTree>
    <p:extLst>
      <p:ext uri="{BB962C8B-B14F-4D97-AF65-F5344CB8AC3E}">
        <p14:creationId xmlns:p14="http://schemas.microsoft.com/office/powerpoint/2010/main" val="386837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8AB974-0463-4FAC-8C30-6E07047C2505}"/>
              </a:ext>
            </a:extLst>
          </p:cNvPr>
          <p:cNvSpPr txBox="1"/>
          <p:nvPr/>
        </p:nvSpPr>
        <p:spPr>
          <a:xfrm>
            <a:off x="9367520" y="1537801"/>
            <a:ext cx="2534922" cy="4401205"/>
          </a:xfrm>
          <a:prstGeom prst="rect">
            <a:avLst/>
          </a:prstGeom>
          <a:solidFill>
            <a:srgbClr val="FFFF85"/>
          </a:solidFill>
          <a:ln w="38100">
            <a:solidFill>
              <a:schemeClr val="tx1"/>
            </a:solidFill>
          </a:ln>
        </p:spPr>
        <p:txBody>
          <a:bodyPr wrap="square" rtlCol="1">
            <a:spAutoFit/>
          </a:bodyPr>
          <a:lstStyle/>
          <a:p>
            <a:pPr algn="ctr"/>
            <a:r>
              <a:rPr lang="ar-SA" sz="4000" dirty="0"/>
              <a:t>من خلال فهمك للنشاط السابق تعاون مع زميلاتك ثم صمم خريطة مفاهيم توضح وظائف الشعر </a:t>
            </a:r>
          </a:p>
        </p:txBody>
      </p:sp>
      <p:pic>
        <p:nvPicPr>
          <p:cNvPr id="3" name="صورة 2">
            <a:extLst>
              <a:ext uri="{FF2B5EF4-FFF2-40B4-BE49-F238E27FC236}">
                <a16:creationId xmlns:a16="http://schemas.microsoft.com/office/drawing/2014/main" id="{85270F62-590B-4E3E-8364-6E3FD0E36D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64174"/>
            <a:ext cx="1440160" cy="1214084"/>
          </a:xfrm>
          <a:prstGeom prst="rect">
            <a:avLst/>
          </a:prstGeom>
          <a:ln w="38100">
            <a:noFill/>
          </a:ln>
        </p:spPr>
      </p:pic>
      <p:sp>
        <p:nvSpPr>
          <p:cNvPr id="4" name="Oval 1">
            <a:extLst>
              <a:ext uri="{FF2B5EF4-FFF2-40B4-BE49-F238E27FC236}">
                <a16:creationId xmlns:a16="http://schemas.microsoft.com/office/drawing/2014/main" id="{838FD97A-1A18-4373-8BDF-A47FAD783FF8}"/>
              </a:ext>
            </a:extLst>
          </p:cNvPr>
          <p:cNvSpPr/>
          <p:nvPr/>
        </p:nvSpPr>
        <p:spPr>
          <a:xfrm>
            <a:off x="3203848" y="2605544"/>
            <a:ext cx="2520000" cy="1800000"/>
          </a:xfrm>
          <a:prstGeom prst="roundRect">
            <a:avLst/>
          </a:prstGeom>
          <a:solidFill>
            <a:srgbClr val="FFC000"/>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4800" b="1" dirty="0">
                <a:solidFill>
                  <a:schemeClr val="tx1"/>
                </a:solidFill>
              </a:rPr>
              <a:t>وظائف الشعر </a:t>
            </a:r>
          </a:p>
        </p:txBody>
      </p:sp>
      <p:sp>
        <p:nvSpPr>
          <p:cNvPr id="5" name="TextBox 2">
            <a:extLst>
              <a:ext uri="{FF2B5EF4-FFF2-40B4-BE49-F238E27FC236}">
                <a16:creationId xmlns:a16="http://schemas.microsoft.com/office/drawing/2014/main" id="{C8AE3AF2-B193-44EC-A63F-856418AB6972}"/>
              </a:ext>
            </a:extLst>
          </p:cNvPr>
          <p:cNvSpPr txBox="1"/>
          <p:nvPr/>
        </p:nvSpPr>
        <p:spPr>
          <a:xfrm>
            <a:off x="9367520" y="160400"/>
            <a:ext cx="2534922" cy="1077218"/>
          </a:xfrm>
          <a:prstGeom prst="rect">
            <a:avLst/>
          </a:prstGeom>
          <a:solidFill>
            <a:srgbClr val="85FFBC"/>
          </a:solidFill>
          <a:ln w="38100">
            <a:solidFill>
              <a:schemeClr val="tx1"/>
            </a:solidFill>
          </a:ln>
        </p:spPr>
        <p:txBody>
          <a:bodyPr wrap="square" rtlCol="1">
            <a:spAutoFit/>
          </a:bodyPr>
          <a:lstStyle/>
          <a:p>
            <a:pPr algn="ctr"/>
            <a:r>
              <a:rPr lang="ar-SA" sz="3200" dirty="0">
                <a:ln w="0"/>
                <a:effectLst>
                  <a:outerShdw blurRad="38100" dist="19050" dir="2700000" algn="tl" rotWithShape="0">
                    <a:schemeClr val="dk1">
                      <a:alpha val="40000"/>
                    </a:schemeClr>
                  </a:outerShdw>
                </a:effectLst>
              </a:rPr>
              <a:t>استراتيجية </a:t>
            </a:r>
          </a:p>
          <a:p>
            <a:pPr algn="ctr"/>
            <a:r>
              <a:rPr lang="ar-SA" sz="3200" dirty="0">
                <a:ln w="0"/>
                <a:effectLst>
                  <a:outerShdw blurRad="38100" dist="19050" dir="2700000" algn="tl" rotWithShape="0">
                    <a:schemeClr val="dk1">
                      <a:alpha val="40000"/>
                    </a:schemeClr>
                  </a:outerShdw>
                </a:effectLst>
              </a:rPr>
              <a:t>شبكة المفاهيم</a:t>
            </a:r>
            <a:endParaRPr lang="ar-SA" sz="3600" dirty="0">
              <a:ln w="0"/>
              <a:effectLst>
                <a:outerShdw blurRad="38100" dist="19050" dir="2700000" algn="tl" rotWithShape="0">
                  <a:schemeClr val="dk1">
                    <a:alpha val="40000"/>
                  </a:schemeClr>
                </a:outerShdw>
              </a:effectLst>
            </a:endParaRPr>
          </a:p>
        </p:txBody>
      </p:sp>
      <p:grpSp>
        <p:nvGrpSpPr>
          <p:cNvPr id="6" name="مجموعة 5">
            <a:extLst>
              <a:ext uri="{FF2B5EF4-FFF2-40B4-BE49-F238E27FC236}">
                <a16:creationId xmlns:a16="http://schemas.microsoft.com/office/drawing/2014/main" id="{16F08953-E65E-4C68-B231-8476EFB7AF3F}"/>
              </a:ext>
            </a:extLst>
          </p:cNvPr>
          <p:cNvGrpSpPr/>
          <p:nvPr/>
        </p:nvGrpSpPr>
        <p:grpSpPr>
          <a:xfrm>
            <a:off x="6358249" y="1640827"/>
            <a:ext cx="2160000" cy="1337123"/>
            <a:chOff x="6754293" y="1242266"/>
            <a:chExt cx="2160000" cy="1337123"/>
          </a:xfrm>
          <a:solidFill>
            <a:schemeClr val="accent6">
              <a:lumMod val="20000"/>
              <a:lumOff val="80000"/>
            </a:schemeClr>
          </a:solidFill>
        </p:grpSpPr>
        <p:sp>
          <p:nvSpPr>
            <p:cNvPr id="7" name="Oval 4">
              <a:extLst>
                <a:ext uri="{FF2B5EF4-FFF2-40B4-BE49-F238E27FC236}">
                  <a16:creationId xmlns:a16="http://schemas.microsoft.com/office/drawing/2014/main" id="{113B9813-9120-4781-AC38-AFE58DE389D0}"/>
                </a:ext>
              </a:extLst>
            </p:cNvPr>
            <p:cNvSpPr/>
            <p:nvPr/>
          </p:nvSpPr>
          <p:spPr>
            <a:xfrm>
              <a:off x="6760484" y="2039389"/>
              <a:ext cx="720000" cy="540000"/>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6">
              <a:extLst>
                <a:ext uri="{FF2B5EF4-FFF2-40B4-BE49-F238E27FC236}">
                  <a16:creationId xmlns:a16="http://schemas.microsoft.com/office/drawing/2014/main" id="{3D7915EA-701E-439D-8925-3E39EAF63A07}"/>
                </a:ext>
              </a:extLst>
            </p:cNvPr>
            <p:cNvSpPr/>
            <p:nvPr/>
          </p:nvSpPr>
          <p:spPr>
            <a:xfrm>
              <a:off x="6754293" y="1242266"/>
              <a:ext cx="2160000" cy="720000"/>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9" name="مجموعة 8">
            <a:extLst>
              <a:ext uri="{FF2B5EF4-FFF2-40B4-BE49-F238E27FC236}">
                <a16:creationId xmlns:a16="http://schemas.microsoft.com/office/drawing/2014/main" id="{6116D8F3-9D57-40DD-B499-8FDB698118D6}"/>
              </a:ext>
            </a:extLst>
          </p:cNvPr>
          <p:cNvGrpSpPr/>
          <p:nvPr/>
        </p:nvGrpSpPr>
        <p:grpSpPr>
          <a:xfrm>
            <a:off x="3412486" y="949593"/>
            <a:ext cx="2160000" cy="1337123"/>
            <a:chOff x="6754293" y="1242266"/>
            <a:chExt cx="2160000" cy="1337123"/>
          </a:xfrm>
        </p:grpSpPr>
        <p:sp>
          <p:nvSpPr>
            <p:cNvPr id="10" name="Oval 4">
              <a:extLst>
                <a:ext uri="{FF2B5EF4-FFF2-40B4-BE49-F238E27FC236}">
                  <a16:creationId xmlns:a16="http://schemas.microsoft.com/office/drawing/2014/main" id="{1743BE96-0267-4672-9885-9D9E52DAEE58}"/>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Rectangle 6">
              <a:extLst>
                <a:ext uri="{FF2B5EF4-FFF2-40B4-BE49-F238E27FC236}">
                  <a16:creationId xmlns:a16="http://schemas.microsoft.com/office/drawing/2014/main" id="{D3584130-89C0-4B1D-89FD-92860CB402FF}"/>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2" name="مجموعة 11">
            <a:extLst>
              <a:ext uri="{FF2B5EF4-FFF2-40B4-BE49-F238E27FC236}">
                <a16:creationId xmlns:a16="http://schemas.microsoft.com/office/drawing/2014/main" id="{2A8B282D-B390-4B9B-B6B1-FD3D65355DF0}"/>
              </a:ext>
            </a:extLst>
          </p:cNvPr>
          <p:cNvGrpSpPr/>
          <p:nvPr/>
        </p:nvGrpSpPr>
        <p:grpSpPr>
          <a:xfrm>
            <a:off x="413354" y="1669593"/>
            <a:ext cx="2160000" cy="1337123"/>
            <a:chOff x="6754293" y="1242266"/>
            <a:chExt cx="2160000" cy="1337123"/>
          </a:xfrm>
        </p:grpSpPr>
        <p:sp>
          <p:nvSpPr>
            <p:cNvPr id="13" name="Oval 4">
              <a:extLst>
                <a:ext uri="{FF2B5EF4-FFF2-40B4-BE49-F238E27FC236}">
                  <a16:creationId xmlns:a16="http://schemas.microsoft.com/office/drawing/2014/main" id="{275B5D42-5DF0-44F7-9A4D-DD7A089F547F}"/>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Rectangle 6">
              <a:extLst>
                <a:ext uri="{FF2B5EF4-FFF2-40B4-BE49-F238E27FC236}">
                  <a16:creationId xmlns:a16="http://schemas.microsoft.com/office/drawing/2014/main" id="{6F8FEF0E-D055-468C-A27E-58AC6ECE42D5}"/>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5" name="مجموعة 14">
            <a:extLst>
              <a:ext uri="{FF2B5EF4-FFF2-40B4-BE49-F238E27FC236}">
                <a16:creationId xmlns:a16="http://schemas.microsoft.com/office/drawing/2014/main" id="{04E80B18-038D-420B-87FC-D430F0B2A6DA}"/>
              </a:ext>
            </a:extLst>
          </p:cNvPr>
          <p:cNvGrpSpPr/>
          <p:nvPr/>
        </p:nvGrpSpPr>
        <p:grpSpPr>
          <a:xfrm>
            <a:off x="395536" y="4612157"/>
            <a:ext cx="2160000" cy="1337123"/>
            <a:chOff x="6754293" y="1242266"/>
            <a:chExt cx="2160000" cy="1337123"/>
          </a:xfrm>
        </p:grpSpPr>
        <p:sp>
          <p:nvSpPr>
            <p:cNvPr id="16" name="Oval 4">
              <a:extLst>
                <a:ext uri="{FF2B5EF4-FFF2-40B4-BE49-F238E27FC236}">
                  <a16:creationId xmlns:a16="http://schemas.microsoft.com/office/drawing/2014/main" id="{3441928F-8FC3-46E5-A98A-5E869D8D2FA6}"/>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Rectangle 6">
              <a:extLst>
                <a:ext uri="{FF2B5EF4-FFF2-40B4-BE49-F238E27FC236}">
                  <a16:creationId xmlns:a16="http://schemas.microsoft.com/office/drawing/2014/main" id="{A07C0AA2-4CB1-4175-9897-3FF7C8D56989}"/>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8" name="مجموعة 17">
            <a:extLst>
              <a:ext uri="{FF2B5EF4-FFF2-40B4-BE49-F238E27FC236}">
                <a16:creationId xmlns:a16="http://schemas.microsoft.com/office/drawing/2014/main" id="{F986049B-65AB-44F5-A8E5-FE56C9B8327C}"/>
              </a:ext>
            </a:extLst>
          </p:cNvPr>
          <p:cNvGrpSpPr/>
          <p:nvPr/>
        </p:nvGrpSpPr>
        <p:grpSpPr>
          <a:xfrm>
            <a:off x="6300192" y="4756173"/>
            <a:ext cx="2160000" cy="1337123"/>
            <a:chOff x="6754293" y="1242266"/>
            <a:chExt cx="2160000" cy="1337123"/>
          </a:xfrm>
        </p:grpSpPr>
        <p:sp>
          <p:nvSpPr>
            <p:cNvPr id="19" name="Oval 4">
              <a:extLst>
                <a:ext uri="{FF2B5EF4-FFF2-40B4-BE49-F238E27FC236}">
                  <a16:creationId xmlns:a16="http://schemas.microsoft.com/office/drawing/2014/main" id="{4E4739F4-8FA2-486A-8C56-10051120D8ED}"/>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Rectangle 6">
              <a:extLst>
                <a:ext uri="{FF2B5EF4-FFF2-40B4-BE49-F238E27FC236}">
                  <a16:creationId xmlns:a16="http://schemas.microsoft.com/office/drawing/2014/main" id="{8319C9E5-5886-40B0-908C-D7EE1A24241A}"/>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21" name="مجموعة 20">
            <a:extLst>
              <a:ext uri="{FF2B5EF4-FFF2-40B4-BE49-F238E27FC236}">
                <a16:creationId xmlns:a16="http://schemas.microsoft.com/office/drawing/2014/main" id="{3DDDFCF5-C306-4A58-B6F0-A2BB5CF23639}"/>
              </a:ext>
            </a:extLst>
          </p:cNvPr>
          <p:cNvGrpSpPr/>
          <p:nvPr/>
        </p:nvGrpSpPr>
        <p:grpSpPr>
          <a:xfrm>
            <a:off x="3347984" y="5217436"/>
            <a:ext cx="2160000" cy="1337123"/>
            <a:chOff x="6754293" y="1242266"/>
            <a:chExt cx="2160000" cy="1337123"/>
          </a:xfrm>
        </p:grpSpPr>
        <p:sp>
          <p:nvSpPr>
            <p:cNvPr id="22" name="Oval 4">
              <a:extLst>
                <a:ext uri="{FF2B5EF4-FFF2-40B4-BE49-F238E27FC236}">
                  <a16:creationId xmlns:a16="http://schemas.microsoft.com/office/drawing/2014/main" id="{E621AE20-311F-4DC1-939B-24DA55489342}"/>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Rectangle 6">
              <a:extLst>
                <a:ext uri="{FF2B5EF4-FFF2-40B4-BE49-F238E27FC236}">
                  <a16:creationId xmlns:a16="http://schemas.microsoft.com/office/drawing/2014/main" id="{BCDF8155-A328-45B0-B968-3DD5356E5A60}"/>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4" name="سهم لأعلى 48">
            <a:extLst>
              <a:ext uri="{FF2B5EF4-FFF2-40B4-BE49-F238E27FC236}">
                <a16:creationId xmlns:a16="http://schemas.microsoft.com/office/drawing/2014/main" id="{31CAC424-5899-4CC5-99AC-0164F7120C9E}"/>
              </a:ext>
            </a:extLst>
          </p:cNvPr>
          <p:cNvSpPr/>
          <p:nvPr/>
        </p:nvSpPr>
        <p:spPr>
          <a:xfrm>
            <a:off x="4427984" y="1704341"/>
            <a:ext cx="252000" cy="860563"/>
          </a:xfrm>
          <a:prstGeom prst="up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سهم لأعلى 49">
            <a:extLst>
              <a:ext uri="{FF2B5EF4-FFF2-40B4-BE49-F238E27FC236}">
                <a16:creationId xmlns:a16="http://schemas.microsoft.com/office/drawing/2014/main" id="{35428B3D-BE58-4AB4-8666-FB070854F8C2}"/>
              </a:ext>
            </a:extLst>
          </p:cNvPr>
          <p:cNvSpPr/>
          <p:nvPr/>
        </p:nvSpPr>
        <p:spPr>
          <a:xfrm flipV="1">
            <a:off x="4403940" y="4366763"/>
            <a:ext cx="252000" cy="864000"/>
          </a:xfrm>
          <a:prstGeom prst="up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سهم إلى اليمين 51">
            <a:extLst>
              <a:ext uri="{FF2B5EF4-FFF2-40B4-BE49-F238E27FC236}">
                <a16:creationId xmlns:a16="http://schemas.microsoft.com/office/drawing/2014/main" id="{FCDA992E-C2CD-4573-AF6C-66A8FA2AD09F}"/>
              </a:ext>
            </a:extLst>
          </p:cNvPr>
          <p:cNvSpPr/>
          <p:nvPr/>
        </p:nvSpPr>
        <p:spPr>
          <a:xfrm rot="2115093">
            <a:off x="5669902" y="4393396"/>
            <a:ext cx="648000" cy="252000"/>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سهم إلى اليمين 52">
            <a:extLst>
              <a:ext uri="{FF2B5EF4-FFF2-40B4-BE49-F238E27FC236}">
                <a16:creationId xmlns:a16="http://schemas.microsoft.com/office/drawing/2014/main" id="{C80935EE-DD99-4A39-A5AE-03C31E1873C1}"/>
              </a:ext>
            </a:extLst>
          </p:cNvPr>
          <p:cNvSpPr/>
          <p:nvPr/>
        </p:nvSpPr>
        <p:spPr>
          <a:xfrm rot="20138804">
            <a:off x="5672156" y="2365298"/>
            <a:ext cx="648000" cy="252000"/>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سهم إلى اليمين 53">
            <a:extLst>
              <a:ext uri="{FF2B5EF4-FFF2-40B4-BE49-F238E27FC236}">
                <a16:creationId xmlns:a16="http://schemas.microsoft.com/office/drawing/2014/main" id="{E4EE38CF-4596-4594-85D8-1450E7C93FBB}"/>
              </a:ext>
            </a:extLst>
          </p:cNvPr>
          <p:cNvSpPr/>
          <p:nvPr/>
        </p:nvSpPr>
        <p:spPr>
          <a:xfrm rot="9338804">
            <a:off x="2589156" y="4320184"/>
            <a:ext cx="648000" cy="252000"/>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سهم إلى اليمين 54">
            <a:extLst>
              <a:ext uri="{FF2B5EF4-FFF2-40B4-BE49-F238E27FC236}">
                <a16:creationId xmlns:a16="http://schemas.microsoft.com/office/drawing/2014/main" id="{C855E0FC-89F9-493C-B122-10DB41F47E7A}"/>
              </a:ext>
            </a:extLst>
          </p:cNvPr>
          <p:cNvSpPr/>
          <p:nvPr/>
        </p:nvSpPr>
        <p:spPr>
          <a:xfrm rot="12261196" flipV="1">
            <a:off x="2578905" y="2406534"/>
            <a:ext cx="648000" cy="252000"/>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3" name="مستطيل 32">
            <a:extLst>
              <a:ext uri="{FF2B5EF4-FFF2-40B4-BE49-F238E27FC236}">
                <a16:creationId xmlns:a16="http://schemas.microsoft.com/office/drawing/2014/main" id="{6DF18FEE-E59D-45CD-BF76-B1962F5DF798}"/>
              </a:ext>
            </a:extLst>
          </p:cNvPr>
          <p:cNvSpPr/>
          <p:nvPr/>
        </p:nvSpPr>
        <p:spPr>
          <a:xfrm>
            <a:off x="3505877" y="922008"/>
            <a:ext cx="1980208" cy="76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العزل </a:t>
            </a:r>
          </a:p>
        </p:txBody>
      </p:sp>
      <p:sp>
        <p:nvSpPr>
          <p:cNvPr id="34" name="مستطيل 33">
            <a:extLst>
              <a:ext uri="{FF2B5EF4-FFF2-40B4-BE49-F238E27FC236}">
                <a16:creationId xmlns:a16="http://schemas.microsoft.com/office/drawing/2014/main" id="{BDD0E7AD-2912-4461-A5C9-F04BB0F59D4D}"/>
              </a:ext>
            </a:extLst>
          </p:cNvPr>
          <p:cNvSpPr/>
          <p:nvPr/>
        </p:nvSpPr>
        <p:spPr>
          <a:xfrm>
            <a:off x="6479984" y="1598897"/>
            <a:ext cx="1980208" cy="76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الإحساس  </a:t>
            </a:r>
          </a:p>
        </p:txBody>
      </p:sp>
      <p:sp>
        <p:nvSpPr>
          <p:cNvPr id="35" name="مستطيل 34">
            <a:extLst>
              <a:ext uri="{FF2B5EF4-FFF2-40B4-BE49-F238E27FC236}">
                <a16:creationId xmlns:a16="http://schemas.microsoft.com/office/drawing/2014/main" id="{F10282B4-8992-420B-BB9A-1811818E3106}"/>
              </a:ext>
            </a:extLst>
          </p:cNvPr>
          <p:cNvSpPr/>
          <p:nvPr/>
        </p:nvSpPr>
        <p:spPr>
          <a:xfrm>
            <a:off x="6304668" y="4716145"/>
            <a:ext cx="2160000" cy="76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مقاومة الماء </a:t>
            </a:r>
          </a:p>
        </p:txBody>
      </p:sp>
      <p:sp>
        <p:nvSpPr>
          <p:cNvPr id="36" name="مستطيل 35">
            <a:extLst>
              <a:ext uri="{FF2B5EF4-FFF2-40B4-BE49-F238E27FC236}">
                <a16:creationId xmlns:a16="http://schemas.microsoft.com/office/drawing/2014/main" id="{DD990376-E10B-430E-ACF9-B30569894081}"/>
              </a:ext>
            </a:extLst>
          </p:cNvPr>
          <p:cNvSpPr/>
          <p:nvPr/>
        </p:nvSpPr>
        <p:spPr>
          <a:xfrm>
            <a:off x="3394590" y="5189252"/>
            <a:ext cx="1980208" cy="76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التواصل </a:t>
            </a:r>
          </a:p>
        </p:txBody>
      </p:sp>
      <p:sp>
        <p:nvSpPr>
          <p:cNvPr id="37" name="مستطيل 36">
            <a:extLst>
              <a:ext uri="{FF2B5EF4-FFF2-40B4-BE49-F238E27FC236}">
                <a16:creationId xmlns:a16="http://schemas.microsoft.com/office/drawing/2014/main" id="{D2FC9292-A5A6-4AC4-BF3C-1F9D170F6490}"/>
              </a:ext>
            </a:extLst>
          </p:cNvPr>
          <p:cNvSpPr/>
          <p:nvPr/>
        </p:nvSpPr>
        <p:spPr>
          <a:xfrm>
            <a:off x="526215" y="4598957"/>
            <a:ext cx="1980208" cy="76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التخفي </a:t>
            </a:r>
          </a:p>
        </p:txBody>
      </p:sp>
      <p:sp>
        <p:nvSpPr>
          <p:cNvPr id="38" name="مستطيل 37">
            <a:extLst>
              <a:ext uri="{FF2B5EF4-FFF2-40B4-BE49-F238E27FC236}">
                <a16:creationId xmlns:a16="http://schemas.microsoft.com/office/drawing/2014/main" id="{D89F1631-81D1-4D07-B700-1C54DB0337F8}"/>
              </a:ext>
            </a:extLst>
          </p:cNvPr>
          <p:cNvSpPr/>
          <p:nvPr/>
        </p:nvSpPr>
        <p:spPr>
          <a:xfrm>
            <a:off x="503250" y="1620813"/>
            <a:ext cx="1980208" cy="76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الدفاع  </a:t>
            </a:r>
          </a:p>
        </p:txBody>
      </p:sp>
      <p:grpSp>
        <p:nvGrpSpPr>
          <p:cNvPr id="30" name="مجموعة 29">
            <a:extLst>
              <a:ext uri="{FF2B5EF4-FFF2-40B4-BE49-F238E27FC236}">
                <a16:creationId xmlns:a16="http://schemas.microsoft.com/office/drawing/2014/main" id="{5A72DDFA-06D3-4CDF-91F2-6710A499B98F}"/>
              </a:ext>
            </a:extLst>
          </p:cNvPr>
          <p:cNvGrpSpPr/>
          <p:nvPr/>
        </p:nvGrpSpPr>
        <p:grpSpPr>
          <a:xfrm>
            <a:off x="3411936" y="949593"/>
            <a:ext cx="2160000" cy="1337123"/>
            <a:chOff x="6754293" y="1242266"/>
            <a:chExt cx="2160000" cy="1337123"/>
          </a:xfrm>
        </p:grpSpPr>
        <p:sp>
          <p:nvSpPr>
            <p:cNvPr id="31" name="Oval 4">
              <a:extLst>
                <a:ext uri="{FF2B5EF4-FFF2-40B4-BE49-F238E27FC236}">
                  <a16:creationId xmlns:a16="http://schemas.microsoft.com/office/drawing/2014/main" id="{841D31A6-CAEB-4B7A-B744-ACE2B1C97831}"/>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 name="Rectangle 6">
              <a:extLst>
                <a:ext uri="{FF2B5EF4-FFF2-40B4-BE49-F238E27FC236}">
                  <a16:creationId xmlns:a16="http://schemas.microsoft.com/office/drawing/2014/main" id="{2B59F3D3-B003-4B97-AA9C-947E38C1ABBD}"/>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39" name="مجموعة 38">
            <a:extLst>
              <a:ext uri="{FF2B5EF4-FFF2-40B4-BE49-F238E27FC236}">
                <a16:creationId xmlns:a16="http://schemas.microsoft.com/office/drawing/2014/main" id="{A7428A56-3D25-4FC4-B22F-0B4ED290E5A0}"/>
              </a:ext>
            </a:extLst>
          </p:cNvPr>
          <p:cNvGrpSpPr/>
          <p:nvPr/>
        </p:nvGrpSpPr>
        <p:grpSpPr>
          <a:xfrm>
            <a:off x="6358249" y="1640827"/>
            <a:ext cx="2160000" cy="1337123"/>
            <a:chOff x="6754293" y="1242266"/>
            <a:chExt cx="2160000" cy="1337123"/>
          </a:xfrm>
        </p:grpSpPr>
        <p:sp>
          <p:nvSpPr>
            <p:cNvPr id="40" name="Oval 4">
              <a:extLst>
                <a:ext uri="{FF2B5EF4-FFF2-40B4-BE49-F238E27FC236}">
                  <a16:creationId xmlns:a16="http://schemas.microsoft.com/office/drawing/2014/main" id="{0CECC0C0-BC44-4FF7-AB3B-290EB3957544}"/>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Rectangle 6">
              <a:extLst>
                <a:ext uri="{FF2B5EF4-FFF2-40B4-BE49-F238E27FC236}">
                  <a16:creationId xmlns:a16="http://schemas.microsoft.com/office/drawing/2014/main" id="{704BBAEA-9EA7-4D70-BDE5-08E6C4FD8A9D}"/>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42" name="مجموعة 41">
            <a:extLst>
              <a:ext uri="{FF2B5EF4-FFF2-40B4-BE49-F238E27FC236}">
                <a16:creationId xmlns:a16="http://schemas.microsoft.com/office/drawing/2014/main" id="{6F8D02CC-E23A-4E25-AFB2-145C38D81A84}"/>
              </a:ext>
            </a:extLst>
          </p:cNvPr>
          <p:cNvGrpSpPr/>
          <p:nvPr/>
        </p:nvGrpSpPr>
        <p:grpSpPr>
          <a:xfrm>
            <a:off x="6298984" y="4759422"/>
            <a:ext cx="2160000" cy="1337123"/>
            <a:chOff x="6754293" y="1242266"/>
            <a:chExt cx="2160000" cy="1337123"/>
          </a:xfrm>
        </p:grpSpPr>
        <p:sp>
          <p:nvSpPr>
            <p:cNvPr id="43" name="Oval 4">
              <a:extLst>
                <a:ext uri="{FF2B5EF4-FFF2-40B4-BE49-F238E27FC236}">
                  <a16:creationId xmlns:a16="http://schemas.microsoft.com/office/drawing/2014/main" id="{40D328E4-5C26-4637-A695-C6FF77D00228}"/>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Rectangle 6">
              <a:extLst>
                <a:ext uri="{FF2B5EF4-FFF2-40B4-BE49-F238E27FC236}">
                  <a16:creationId xmlns:a16="http://schemas.microsoft.com/office/drawing/2014/main" id="{3C0E8EA9-C526-446D-AE23-31104810A854}"/>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45" name="مجموعة 44">
            <a:extLst>
              <a:ext uri="{FF2B5EF4-FFF2-40B4-BE49-F238E27FC236}">
                <a16:creationId xmlns:a16="http://schemas.microsoft.com/office/drawing/2014/main" id="{F1DAD278-29E1-4232-B891-E5F0B018BD35}"/>
              </a:ext>
            </a:extLst>
          </p:cNvPr>
          <p:cNvGrpSpPr/>
          <p:nvPr/>
        </p:nvGrpSpPr>
        <p:grpSpPr>
          <a:xfrm>
            <a:off x="3339422" y="5217436"/>
            <a:ext cx="2160000" cy="1337123"/>
            <a:chOff x="6754293" y="1242266"/>
            <a:chExt cx="2160000" cy="1337123"/>
          </a:xfrm>
        </p:grpSpPr>
        <p:sp>
          <p:nvSpPr>
            <p:cNvPr id="46" name="Oval 4">
              <a:extLst>
                <a:ext uri="{FF2B5EF4-FFF2-40B4-BE49-F238E27FC236}">
                  <a16:creationId xmlns:a16="http://schemas.microsoft.com/office/drawing/2014/main" id="{029A1B85-4622-4D39-B476-BFF55DE52B37}"/>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Rectangle 6">
              <a:extLst>
                <a:ext uri="{FF2B5EF4-FFF2-40B4-BE49-F238E27FC236}">
                  <a16:creationId xmlns:a16="http://schemas.microsoft.com/office/drawing/2014/main" id="{182C09D7-F620-4FEF-BC0D-6857635CE2F2}"/>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48" name="مجموعة 47">
            <a:extLst>
              <a:ext uri="{FF2B5EF4-FFF2-40B4-BE49-F238E27FC236}">
                <a16:creationId xmlns:a16="http://schemas.microsoft.com/office/drawing/2014/main" id="{9D977D6E-3480-4C98-892C-3669D2C1745A}"/>
              </a:ext>
            </a:extLst>
          </p:cNvPr>
          <p:cNvGrpSpPr/>
          <p:nvPr/>
        </p:nvGrpSpPr>
        <p:grpSpPr>
          <a:xfrm>
            <a:off x="395536" y="4612157"/>
            <a:ext cx="2160000" cy="1337123"/>
            <a:chOff x="6754293" y="1242266"/>
            <a:chExt cx="2160000" cy="1337123"/>
          </a:xfrm>
        </p:grpSpPr>
        <p:sp>
          <p:nvSpPr>
            <p:cNvPr id="49" name="Oval 4">
              <a:extLst>
                <a:ext uri="{FF2B5EF4-FFF2-40B4-BE49-F238E27FC236}">
                  <a16:creationId xmlns:a16="http://schemas.microsoft.com/office/drawing/2014/main" id="{E70E72B4-DBA5-48F2-8302-2B21CDB7E329}"/>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0" name="Rectangle 6">
              <a:extLst>
                <a:ext uri="{FF2B5EF4-FFF2-40B4-BE49-F238E27FC236}">
                  <a16:creationId xmlns:a16="http://schemas.microsoft.com/office/drawing/2014/main" id="{FD0C7C8D-95E8-4BB0-AD19-AB23C57B6D45}"/>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51" name="مجموعة 50">
            <a:extLst>
              <a:ext uri="{FF2B5EF4-FFF2-40B4-BE49-F238E27FC236}">
                <a16:creationId xmlns:a16="http://schemas.microsoft.com/office/drawing/2014/main" id="{C6CD30AF-1396-4EEE-9173-DD0646600557}"/>
              </a:ext>
            </a:extLst>
          </p:cNvPr>
          <p:cNvGrpSpPr/>
          <p:nvPr/>
        </p:nvGrpSpPr>
        <p:grpSpPr>
          <a:xfrm>
            <a:off x="404091" y="1667691"/>
            <a:ext cx="2160000" cy="1337123"/>
            <a:chOff x="6754293" y="1242266"/>
            <a:chExt cx="2160000" cy="1337123"/>
          </a:xfrm>
        </p:grpSpPr>
        <p:sp>
          <p:nvSpPr>
            <p:cNvPr id="52" name="Oval 4">
              <a:extLst>
                <a:ext uri="{FF2B5EF4-FFF2-40B4-BE49-F238E27FC236}">
                  <a16:creationId xmlns:a16="http://schemas.microsoft.com/office/drawing/2014/main" id="{71D502A0-DA87-4277-BC74-838240C1C291}"/>
                </a:ext>
              </a:extLst>
            </p:cNvPr>
            <p:cNvSpPr/>
            <p:nvPr/>
          </p:nvSpPr>
          <p:spPr>
            <a:xfrm>
              <a:off x="6760484" y="2039389"/>
              <a:ext cx="720000" cy="54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3" name="Rectangle 6">
              <a:extLst>
                <a:ext uri="{FF2B5EF4-FFF2-40B4-BE49-F238E27FC236}">
                  <a16:creationId xmlns:a16="http://schemas.microsoft.com/office/drawing/2014/main" id="{780E3203-0EC9-4778-A66A-70B0DC77A66E}"/>
                </a:ext>
              </a:extLst>
            </p:cNvPr>
            <p:cNvSpPr/>
            <p:nvPr/>
          </p:nvSpPr>
          <p:spPr>
            <a:xfrm>
              <a:off x="6754293" y="1242266"/>
              <a:ext cx="2160000" cy="7200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31292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48"/>
                                        </p:tgtEl>
                                      </p:cBhvr>
                                    </p:animEffect>
                                    <p:set>
                                      <p:cBhvr>
                                        <p:cTn id="27" dur="1" fill="hold">
                                          <p:stCondLst>
                                            <p:cond delay="499"/>
                                          </p:stCondLst>
                                        </p:cTn>
                                        <p:tgtEl>
                                          <p:spTgt spid="4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51"/>
                                        </p:tgtEl>
                                      </p:cBhvr>
                                    </p:animEffect>
                                    <p:set>
                                      <p:cBhvr>
                                        <p:cTn id="3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نتيجة بحث الصور عن ‪Cute bear clip art gif‬‏">
            <a:extLst>
              <a:ext uri="{FF2B5EF4-FFF2-40B4-BE49-F238E27FC236}">
                <a16:creationId xmlns:a16="http://schemas.microsoft.com/office/drawing/2014/main" id="{3FC98F8F-5B87-4DF0-8CE1-AF9ACDA274C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2240" y="1706880"/>
            <a:ext cx="4480560" cy="49227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06C33B-BF2A-4E50-A1DC-10333D8D9AEC}"/>
              </a:ext>
            </a:extLst>
          </p:cNvPr>
          <p:cNvSpPr txBox="1"/>
          <p:nvPr/>
        </p:nvSpPr>
        <p:spPr>
          <a:xfrm>
            <a:off x="142240" y="95081"/>
            <a:ext cx="11907520" cy="1323439"/>
          </a:xfrm>
          <a:prstGeom prst="rect">
            <a:avLst/>
          </a:prstGeom>
          <a:solidFill>
            <a:srgbClr val="FFFF85"/>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يحتوي الشعر </a:t>
            </a:r>
            <a:r>
              <a:rPr lang="ar-SA" sz="4000" b="1" dirty="0">
                <a:ln w="0">
                  <a:noFill/>
                </a:ln>
                <a:solidFill>
                  <a:sysClr val="windowText" lastClr="000000"/>
                </a:solidFill>
                <a:effectLst>
                  <a:outerShdw blurRad="38100" dist="19050" dir="2700000" algn="tl" rotWithShape="0">
                    <a:prstClr val="black">
                      <a:alpha val="40000"/>
                    </a:prstClr>
                  </a:outerShdw>
                </a:effectLst>
              </a:rPr>
              <a:t>على بروتين ليفي قاس للتعرف على هذا البروتين أوجد الكلمات المرادفة واكتب حروفها أمام الأرقام المقابلة </a:t>
            </a:r>
            <a:endParaRPr lang="ar-SA" sz="4000" dirty="0">
              <a:solidFill>
                <a:sysClr val="windowText" lastClr="000000"/>
              </a:solidFill>
            </a:endParaRPr>
          </a:p>
        </p:txBody>
      </p:sp>
      <p:graphicFrame>
        <p:nvGraphicFramePr>
          <p:cNvPr id="4" name="جدول 3">
            <a:extLst>
              <a:ext uri="{FF2B5EF4-FFF2-40B4-BE49-F238E27FC236}">
                <a16:creationId xmlns:a16="http://schemas.microsoft.com/office/drawing/2014/main" id="{ABBF0167-9639-43E8-A04C-D01FC56E44E6}"/>
              </a:ext>
            </a:extLst>
          </p:cNvPr>
          <p:cNvGraphicFramePr>
            <a:graphicFrameLocks noGrp="1"/>
          </p:cNvGraphicFramePr>
          <p:nvPr>
            <p:extLst>
              <p:ext uri="{D42A27DB-BD31-4B8C-83A1-F6EECF244321}">
                <p14:modId xmlns:p14="http://schemas.microsoft.com/office/powerpoint/2010/main" val="2364684943"/>
              </p:ext>
            </p:extLst>
          </p:nvPr>
        </p:nvGraphicFramePr>
        <p:xfrm>
          <a:off x="3810001" y="1786466"/>
          <a:ext cx="8127999" cy="1402080"/>
        </p:xfrm>
        <a:graphic>
          <a:graphicData uri="http://schemas.openxmlformats.org/drawingml/2006/table">
            <a:tbl>
              <a:tblPr rtl="1" firstRow="1" bandRow="1">
                <a:tableStyleId>{5C22544A-7EE6-4342-B048-85BDC9FD1C3A}</a:tableStyleId>
              </a:tblPr>
              <a:tblGrid>
                <a:gridCol w="903111">
                  <a:extLst>
                    <a:ext uri="{9D8B030D-6E8A-4147-A177-3AD203B41FA5}">
                      <a16:colId xmlns:a16="http://schemas.microsoft.com/office/drawing/2014/main" val="3561923067"/>
                    </a:ext>
                  </a:extLst>
                </a:gridCol>
                <a:gridCol w="903111">
                  <a:extLst>
                    <a:ext uri="{9D8B030D-6E8A-4147-A177-3AD203B41FA5}">
                      <a16:colId xmlns:a16="http://schemas.microsoft.com/office/drawing/2014/main" val="3957167959"/>
                    </a:ext>
                  </a:extLst>
                </a:gridCol>
                <a:gridCol w="903111">
                  <a:extLst>
                    <a:ext uri="{9D8B030D-6E8A-4147-A177-3AD203B41FA5}">
                      <a16:colId xmlns:a16="http://schemas.microsoft.com/office/drawing/2014/main" val="3040700332"/>
                    </a:ext>
                  </a:extLst>
                </a:gridCol>
                <a:gridCol w="903111">
                  <a:extLst>
                    <a:ext uri="{9D8B030D-6E8A-4147-A177-3AD203B41FA5}">
                      <a16:colId xmlns:a16="http://schemas.microsoft.com/office/drawing/2014/main" val="344127236"/>
                    </a:ext>
                  </a:extLst>
                </a:gridCol>
                <a:gridCol w="903111">
                  <a:extLst>
                    <a:ext uri="{9D8B030D-6E8A-4147-A177-3AD203B41FA5}">
                      <a16:colId xmlns:a16="http://schemas.microsoft.com/office/drawing/2014/main" val="2700030138"/>
                    </a:ext>
                  </a:extLst>
                </a:gridCol>
                <a:gridCol w="903111">
                  <a:extLst>
                    <a:ext uri="{9D8B030D-6E8A-4147-A177-3AD203B41FA5}">
                      <a16:colId xmlns:a16="http://schemas.microsoft.com/office/drawing/2014/main" val="3484933092"/>
                    </a:ext>
                  </a:extLst>
                </a:gridCol>
                <a:gridCol w="903111">
                  <a:extLst>
                    <a:ext uri="{9D8B030D-6E8A-4147-A177-3AD203B41FA5}">
                      <a16:colId xmlns:a16="http://schemas.microsoft.com/office/drawing/2014/main" val="2557001005"/>
                    </a:ext>
                  </a:extLst>
                </a:gridCol>
                <a:gridCol w="903111">
                  <a:extLst>
                    <a:ext uri="{9D8B030D-6E8A-4147-A177-3AD203B41FA5}">
                      <a16:colId xmlns:a16="http://schemas.microsoft.com/office/drawing/2014/main" val="2987335870"/>
                    </a:ext>
                  </a:extLst>
                </a:gridCol>
                <a:gridCol w="903111">
                  <a:extLst>
                    <a:ext uri="{9D8B030D-6E8A-4147-A177-3AD203B41FA5}">
                      <a16:colId xmlns:a16="http://schemas.microsoft.com/office/drawing/2014/main" val="3230940353"/>
                    </a:ext>
                  </a:extLst>
                </a:gridCol>
              </a:tblGrid>
              <a:tr h="370840">
                <a:tc>
                  <a:txBody>
                    <a:bodyPr/>
                    <a:lstStyle/>
                    <a:p>
                      <a:pPr algn="ctr" rtl="1"/>
                      <a:r>
                        <a:rPr lang="ar-SA" sz="4000" dirty="0">
                          <a:solidFill>
                            <a:sysClr val="windowText" lastClr="000000"/>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4000" dirty="0">
                          <a:solidFill>
                            <a:sysClr val="windowText" lastClr="000000"/>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4000" dirty="0">
                          <a:solidFill>
                            <a:sysClr val="windowText" lastClr="000000"/>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4000" dirty="0">
                          <a:solidFill>
                            <a:sysClr val="windowText" lastClr="000000"/>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4000" dirty="0">
                          <a:solidFill>
                            <a:sysClr val="windowText" lastClr="000000"/>
                          </a:solidFill>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4000" dirty="0">
                          <a:solidFill>
                            <a:sysClr val="windowText" lastClr="000000"/>
                          </a:solidFill>
                        </a:rPr>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4000" dirty="0">
                          <a:solidFill>
                            <a:sysClr val="windowText" lastClr="000000"/>
                          </a:solidFill>
                        </a:rPr>
                        <a:t>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4000" dirty="0">
                          <a:solidFill>
                            <a:sysClr val="windowText" lastClr="000000"/>
                          </a:solidFill>
                        </a:rPr>
                        <a:t>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4000" dirty="0">
                          <a:solidFill>
                            <a:sysClr val="windowText" lastClr="000000"/>
                          </a:solidFill>
                        </a:rPr>
                        <a:t>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extLst>
                  <a:ext uri="{0D108BD9-81ED-4DB2-BD59-A6C34878D82A}">
                    <a16:rowId xmlns:a16="http://schemas.microsoft.com/office/drawing/2014/main" val="3333373996"/>
                  </a:ext>
                </a:extLst>
              </a:tr>
              <a:tr h="370840">
                <a:tc>
                  <a:txBody>
                    <a:bodyPr/>
                    <a:lstStyle/>
                    <a:p>
                      <a:pPr algn="ctr" rtl="1"/>
                      <a:r>
                        <a:rPr lang="ar-SA" sz="4000" dirty="0"/>
                        <a:t>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ك</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ت</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dirty="0"/>
                        <a:t>ن</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9293938"/>
                  </a:ext>
                </a:extLst>
              </a:tr>
            </a:tbl>
          </a:graphicData>
        </a:graphic>
      </p:graphicFrame>
      <p:sp>
        <p:nvSpPr>
          <p:cNvPr id="5" name="TextBox 1">
            <a:extLst>
              <a:ext uri="{FF2B5EF4-FFF2-40B4-BE49-F238E27FC236}">
                <a16:creationId xmlns:a16="http://schemas.microsoft.com/office/drawing/2014/main" id="{9789CB00-E2AE-4969-8D85-DF2C82F4D2C7}"/>
              </a:ext>
            </a:extLst>
          </p:cNvPr>
          <p:cNvSpPr txBox="1"/>
          <p:nvPr/>
        </p:nvSpPr>
        <p:spPr>
          <a:xfrm>
            <a:off x="3810000" y="3469640"/>
            <a:ext cx="8127999" cy="1938992"/>
          </a:xfrm>
          <a:prstGeom prst="rect">
            <a:avLst/>
          </a:prstGeom>
          <a:noFill/>
          <a:ln w="38100">
            <a:noFill/>
          </a:ln>
        </p:spPr>
        <p:txBody>
          <a:bodyPr wrap="square" rtlCol="1">
            <a:spAutoFit/>
          </a:bodyPr>
          <a:lstStyle/>
          <a:p>
            <a:r>
              <a:rPr lang="ar-SA" sz="4000" b="1" dirty="0">
                <a:ln w="0">
                  <a:noFill/>
                </a:ln>
                <a:solidFill>
                  <a:sysClr val="windowText" lastClr="000000"/>
                </a:solidFill>
                <a:effectLst>
                  <a:outerShdw blurRad="38100" dist="19050" dir="2700000" algn="tl" rotWithShape="0">
                    <a:prstClr val="black">
                      <a:alpha val="40000"/>
                    </a:prstClr>
                  </a:outerShdw>
                </a:effectLst>
              </a:rPr>
              <a:t> 1+2+5+4 = السقي </a:t>
            </a:r>
          </a:p>
          <a:p>
            <a:r>
              <a:rPr lang="ar-SA" sz="4000" b="1" dirty="0">
                <a:ln w="0">
                  <a:noFill/>
                </a:ln>
                <a:solidFill>
                  <a:sysClr val="windowText" lastClr="000000"/>
                </a:solidFill>
                <a:effectLst>
                  <a:outerShdw blurRad="38100" dist="19050" dir="2700000" algn="tl" rotWithShape="0">
                    <a:prstClr val="black">
                      <a:alpha val="40000"/>
                    </a:prstClr>
                  </a:outerShdw>
                </a:effectLst>
              </a:rPr>
              <a:t>7+8+9 = من الفواكه</a:t>
            </a:r>
          </a:p>
          <a:p>
            <a:r>
              <a:rPr lang="ar-SA" sz="4000" b="1" dirty="0">
                <a:ln w="0">
                  <a:noFill/>
                </a:ln>
                <a:solidFill>
                  <a:sysClr val="windowText" lastClr="000000"/>
                </a:solidFill>
                <a:effectLst>
                  <a:outerShdw blurRad="38100" dist="19050" dir="2700000" algn="tl" rotWithShape="0">
                    <a:prstClr val="black">
                      <a:alpha val="40000"/>
                    </a:prstClr>
                  </a:outerShdw>
                </a:effectLst>
              </a:rPr>
              <a:t>8+6+3+2= يتناول الطعام </a:t>
            </a:r>
          </a:p>
        </p:txBody>
      </p:sp>
      <p:sp>
        <p:nvSpPr>
          <p:cNvPr id="7" name="TextBox 1">
            <a:extLst>
              <a:ext uri="{FF2B5EF4-FFF2-40B4-BE49-F238E27FC236}">
                <a16:creationId xmlns:a16="http://schemas.microsoft.com/office/drawing/2014/main" id="{EBAD60BC-2D2B-49D6-98E8-F9B00D8E7AEF}"/>
              </a:ext>
            </a:extLst>
          </p:cNvPr>
          <p:cNvSpPr txBox="1"/>
          <p:nvPr/>
        </p:nvSpPr>
        <p:spPr>
          <a:xfrm>
            <a:off x="4439920" y="5463434"/>
            <a:ext cx="7609840" cy="1200329"/>
          </a:xfrm>
          <a:prstGeom prst="rect">
            <a:avLst/>
          </a:prstGeom>
          <a:solidFill>
            <a:schemeClr val="accent4">
              <a:lumMod val="60000"/>
              <a:lumOff val="40000"/>
            </a:schemeClr>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البروتين الذي يكون الجلد والشعر والأظافر هو </a:t>
            </a:r>
            <a:r>
              <a:rPr lang="ar-SA" sz="3600" b="1" dirty="0" err="1">
                <a:ln w="0">
                  <a:noFill/>
                </a:ln>
                <a:solidFill>
                  <a:sysClr val="windowText" lastClr="000000"/>
                </a:solidFill>
                <a:effectLst>
                  <a:outerShdw blurRad="38100" dist="19050" dir="2700000" algn="tl" rotWithShape="0">
                    <a:prstClr val="black">
                      <a:alpha val="40000"/>
                    </a:prstClr>
                  </a:outerShdw>
                </a:effectLst>
              </a:rPr>
              <a:t>الكيراتين</a:t>
            </a:r>
            <a:r>
              <a:rPr lang="ar-SA" sz="3600" b="1" dirty="0">
                <a:ln w="0">
                  <a:noFill/>
                </a:ln>
                <a:solidFill>
                  <a:sysClr val="windowText" lastClr="000000"/>
                </a:solidFill>
                <a:effectLst>
                  <a:outerShdw blurRad="38100" dist="19050" dir="2700000" algn="tl" rotWithShape="0">
                    <a:prstClr val="black">
                      <a:alpha val="40000"/>
                    </a:prstClr>
                  </a:outerShdw>
                </a:effectLst>
              </a:rPr>
              <a:t> </a:t>
            </a:r>
            <a:endParaRPr lang="ar-SA" sz="4000" dirty="0">
              <a:solidFill>
                <a:sysClr val="windowText" lastClr="000000"/>
              </a:solidFill>
            </a:endParaRPr>
          </a:p>
        </p:txBody>
      </p:sp>
      <p:sp>
        <p:nvSpPr>
          <p:cNvPr id="8" name="TextBox 1">
            <a:extLst>
              <a:ext uri="{FF2B5EF4-FFF2-40B4-BE49-F238E27FC236}">
                <a16:creationId xmlns:a16="http://schemas.microsoft.com/office/drawing/2014/main" id="{E71FA757-7066-419A-A0D5-BBDD01DBB4C4}"/>
              </a:ext>
            </a:extLst>
          </p:cNvPr>
          <p:cNvSpPr txBox="1"/>
          <p:nvPr/>
        </p:nvSpPr>
        <p:spPr>
          <a:xfrm>
            <a:off x="4439920" y="5463434"/>
            <a:ext cx="7609840" cy="1200329"/>
          </a:xfrm>
          <a:prstGeom prst="rect">
            <a:avLst/>
          </a:prstGeom>
          <a:solidFill>
            <a:schemeClr val="accent4">
              <a:lumMod val="60000"/>
              <a:lumOff val="40000"/>
            </a:schemeClr>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البروتين الذي يكون الجلد والشعر والأظافر هو ............................... </a:t>
            </a:r>
            <a:endParaRPr lang="ar-SA" sz="4000" dirty="0">
              <a:solidFill>
                <a:sysClr val="windowText" lastClr="000000"/>
              </a:solidFill>
            </a:endParaRPr>
          </a:p>
        </p:txBody>
      </p:sp>
      <p:sp>
        <p:nvSpPr>
          <p:cNvPr id="9" name="مستطيل 8">
            <a:extLst>
              <a:ext uri="{FF2B5EF4-FFF2-40B4-BE49-F238E27FC236}">
                <a16:creationId xmlns:a16="http://schemas.microsoft.com/office/drawing/2014/main" id="{6AB86248-CBEB-4A2C-ADA6-65D31E26014C}"/>
              </a:ext>
            </a:extLst>
          </p:cNvPr>
          <p:cNvSpPr/>
          <p:nvPr/>
        </p:nvSpPr>
        <p:spPr>
          <a:xfrm>
            <a:off x="11104880" y="2528146"/>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0DDF4B6E-B863-45CF-AB67-7DABCA339ADD}"/>
              </a:ext>
            </a:extLst>
          </p:cNvPr>
          <p:cNvSpPr/>
          <p:nvPr/>
        </p:nvSpPr>
        <p:spPr>
          <a:xfrm>
            <a:off x="10190480" y="2533137"/>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7094392C-C357-4961-8A0C-6004F9D059AE}"/>
              </a:ext>
            </a:extLst>
          </p:cNvPr>
          <p:cNvSpPr/>
          <p:nvPr/>
        </p:nvSpPr>
        <p:spPr>
          <a:xfrm>
            <a:off x="7485840" y="2532026"/>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AA54EEA0-93EB-4C5E-AA96-EEA30BE4B64A}"/>
              </a:ext>
            </a:extLst>
          </p:cNvPr>
          <p:cNvSpPr/>
          <p:nvPr/>
        </p:nvSpPr>
        <p:spPr>
          <a:xfrm>
            <a:off x="8375760" y="2548466"/>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82392F8B-822E-45C5-8A14-123469BF3A22}"/>
              </a:ext>
            </a:extLst>
          </p:cNvPr>
          <p:cNvSpPr/>
          <p:nvPr/>
        </p:nvSpPr>
        <p:spPr>
          <a:xfrm>
            <a:off x="5656800" y="2538306"/>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8C09C538-0873-43B5-B502-EBFB06EBE2F4}"/>
              </a:ext>
            </a:extLst>
          </p:cNvPr>
          <p:cNvSpPr/>
          <p:nvPr/>
        </p:nvSpPr>
        <p:spPr>
          <a:xfrm>
            <a:off x="4774160" y="2517986"/>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BB8A0374-530C-4C20-93C3-3F599244A67A}"/>
              </a:ext>
            </a:extLst>
          </p:cNvPr>
          <p:cNvSpPr/>
          <p:nvPr/>
        </p:nvSpPr>
        <p:spPr>
          <a:xfrm>
            <a:off x="3882960" y="2528852"/>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54EEDAA6-E5A8-4795-B800-CF524EAF6847}"/>
              </a:ext>
            </a:extLst>
          </p:cNvPr>
          <p:cNvSpPr/>
          <p:nvPr/>
        </p:nvSpPr>
        <p:spPr>
          <a:xfrm>
            <a:off x="6625120" y="2533719"/>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E8157843-35CF-4D4B-B8D4-E134127C70DC}"/>
              </a:ext>
            </a:extLst>
          </p:cNvPr>
          <p:cNvSpPr/>
          <p:nvPr/>
        </p:nvSpPr>
        <p:spPr>
          <a:xfrm>
            <a:off x="9287280" y="2538306"/>
            <a:ext cx="756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22734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قوس كبير أيسر 7">
            <a:extLst>
              <a:ext uri="{FF2B5EF4-FFF2-40B4-BE49-F238E27FC236}">
                <a16:creationId xmlns:a16="http://schemas.microsoft.com/office/drawing/2014/main" id="{6D42DDD3-91AA-4310-A2BF-A617B54121C3}"/>
              </a:ext>
            </a:extLst>
          </p:cNvPr>
          <p:cNvSpPr/>
          <p:nvPr/>
        </p:nvSpPr>
        <p:spPr>
          <a:xfrm rot="5400000">
            <a:off x="8232344" y="8263"/>
            <a:ext cx="243879" cy="3960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 name="TextBox 1">
            <a:extLst>
              <a:ext uri="{FF2B5EF4-FFF2-40B4-BE49-F238E27FC236}">
                <a16:creationId xmlns:a16="http://schemas.microsoft.com/office/drawing/2014/main" id="{C347F745-3902-4841-B4F1-38BBD54F1DBC}"/>
              </a:ext>
            </a:extLst>
          </p:cNvPr>
          <p:cNvSpPr txBox="1"/>
          <p:nvPr/>
        </p:nvSpPr>
        <p:spPr>
          <a:xfrm>
            <a:off x="142240" y="100268"/>
            <a:ext cx="11907520" cy="707886"/>
          </a:xfrm>
          <a:prstGeom prst="rect">
            <a:avLst/>
          </a:prstGeom>
          <a:solidFill>
            <a:srgbClr val="ABDEFB"/>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a:t>
            </a:r>
            <a:r>
              <a:rPr lang="ar-SA" sz="4000" b="1" dirty="0">
                <a:ln w="0">
                  <a:noFill/>
                </a:ln>
                <a:solidFill>
                  <a:sysClr val="windowText" lastClr="000000"/>
                </a:solidFill>
                <a:effectLst>
                  <a:outerShdw blurRad="38100" dist="19050" dir="2700000" algn="tl" rotWithShape="0">
                    <a:prstClr val="black">
                      <a:alpha val="40000"/>
                    </a:prstClr>
                  </a:outerShdw>
                </a:effectLst>
              </a:rPr>
              <a:t>بالتعاون مع زملائك في المجموعة أكمل المخطط السهمي التالي  </a:t>
            </a:r>
            <a:endParaRPr lang="ar-SA" sz="4000" dirty="0">
              <a:solidFill>
                <a:sysClr val="windowText" lastClr="000000"/>
              </a:solidFill>
            </a:endParaRPr>
          </a:p>
        </p:txBody>
      </p:sp>
      <p:sp>
        <p:nvSpPr>
          <p:cNvPr id="3" name="TextBox 1">
            <a:extLst>
              <a:ext uri="{FF2B5EF4-FFF2-40B4-BE49-F238E27FC236}">
                <a16:creationId xmlns:a16="http://schemas.microsoft.com/office/drawing/2014/main" id="{ECC5BE45-C602-4DD8-A75A-47634871FFDA}"/>
              </a:ext>
            </a:extLst>
          </p:cNvPr>
          <p:cNvSpPr txBox="1"/>
          <p:nvPr/>
        </p:nvSpPr>
        <p:spPr>
          <a:xfrm>
            <a:off x="6194283" y="1060225"/>
            <a:ext cx="4320000" cy="707886"/>
          </a:xfrm>
          <a:prstGeom prst="rect">
            <a:avLst/>
          </a:prstGeom>
          <a:solidFill>
            <a:schemeClr val="accent2">
              <a:lumMod val="60000"/>
              <a:lumOff val="40000"/>
            </a:schemeClr>
          </a:solidFill>
          <a:ln w="38100">
            <a:solidFill>
              <a:schemeClr val="tx1"/>
            </a:solidFill>
          </a:ln>
        </p:spPr>
        <p:txBody>
          <a:bodyPr wrap="square" rtlCol="1">
            <a:no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a:t>
            </a:r>
            <a:r>
              <a:rPr lang="ar-SA" sz="4000" b="1" dirty="0">
                <a:ln w="0">
                  <a:noFill/>
                </a:ln>
                <a:solidFill>
                  <a:sysClr val="windowText" lastClr="000000"/>
                </a:solidFill>
                <a:effectLst>
                  <a:outerShdw blurRad="38100" dist="19050" dir="2700000" algn="tl" rotWithShape="0">
                    <a:prstClr val="black">
                      <a:alpha val="40000"/>
                    </a:prstClr>
                  </a:outerShdw>
                </a:effectLst>
              </a:rPr>
              <a:t>هناك نوعان من الشعر</a:t>
            </a:r>
            <a:endParaRPr lang="ar-SA" sz="4000" dirty="0">
              <a:solidFill>
                <a:sysClr val="windowText" lastClr="000000"/>
              </a:solidFill>
            </a:endParaRPr>
          </a:p>
        </p:txBody>
      </p:sp>
      <p:sp>
        <p:nvSpPr>
          <p:cNvPr id="4" name="TextBox 1">
            <a:extLst>
              <a:ext uri="{FF2B5EF4-FFF2-40B4-BE49-F238E27FC236}">
                <a16:creationId xmlns:a16="http://schemas.microsoft.com/office/drawing/2014/main" id="{88A1BB1A-1D74-4A3F-BF77-E90AF6BE8342}"/>
              </a:ext>
            </a:extLst>
          </p:cNvPr>
          <p:cNvSpPr txBox="1"/>
          <p:nvPr/>
        </p:nvSpPr>
        <p:spPr>
          <a:xfrm>
            <a:off x="9282702" y="2145291"/>
            <a:ext cx="2700000" cy="707886"/>
          </a:xfrm>
          <a:prstGeom prst="rect">
            <a:avLst/>
          </a:prstGeom>
          <a:solidFill>
            <a:srgbClr val="85FFBC"/>
          </a:solidFill>
          <a:ln w="38100">
            <a:solidFill>
              <a:schemeClr val="tx1"/>
            </a:solidFill>
          </a:ln>
        </p:spPr>
        <p:txBody>
          <a:bodyPr wrap="square" rtlCol="1">
            <a:no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الشعر الطويل </a:t>
            </a:r>
            <a:endParaRPr lang="ar-SA" sz="4000" dirty="0">
              <a:solidFill>
                <a:sysClr val="windowText" lastClr="000000"/>
              </a:solidFill>
            </a:endParaRPr>
          </a:p>
        </p:txBody>
      </p:sp>
      <p:sp>
        <p:nvSpPr>
          <p:cNvPr id="5" name="TextBox 1">
            <a:extLst>
              <a:ext uri="{FF2B5EF4-FFF2-40B4-BE49-F238E27FC236}">
                <a16:creationId xmlns:a16="http://schemas.microsoft.com/office/drawing/2014/main" id="{F0368EC5-F0CC-41A9-A85F-6DB4AE807287}"/>
              </a:ext>
            </a:extLst>
          </p:cNvPr>
          <p:cNvSpPr txBox="1"/>
          <p:nvPr/>
        </p:nvSpPr>
        <p:spPr>
          <a:xfrm>
            <a:off x="5293304" y="2148930"/>
            <a:ext cx="2700000" cy="707886"/>
          </a:xfrm>
          <a:prstGeom prst="rect">
            <a:avLst/>
          </a:prstGeom>
          <a:solidFill>
            <a:srgbClr val="85FFBC"/>
          </a:solidFill>
          <a:ln w="38100">
            <a:solidFill>
              <a:schemeClr val="tx1"/>
            </a:solidFill>
          </a:ln>
        </p:spPr>
        <p:txBody>
          <a:bodyPr wrap="square" rtlCol="1">
            <a:no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a:t>
            </a:r>
            <a:r>
              <a:rPr lang="ar-SA" sz="4000" b="1" dirty="0">
                <a:ln w="0">
                  <a:noFill/>
                </a:ln>
                <a:solidFill>
                  <a:sysClr val="windowText" lastClr="000000"/>
                </a:solidFill>
                <a:effectLst>
                  <a:outerShdw blurRad="38100" dist="19050" dir="2700000" algn="tl" rotWithShape="0">
                    <a:prstClr val="black">
                      <a:alpha val="40000"/>
                    </a:prstClr>
                  </a:outerShdw>
                </a:effectLst>
              </a:rPr>
              <a:t>الشعر القصير </a:t>
            </a:r>
            <a:endParaRPr lang="ar-SA" sz="4000" dirty="0">
              <a:solidFill>
                <a:sysClr val="windowText" lastClr="000000"/>
              </a:solidFill>
            </a:endParaRPr>
          </a:p>
        </p:txBody>
      </p:sp>
      <p:sp>
        <p:nvSpPr>
          <p:cNvPr id="6" name="TextBox 1">
            <a:extLst>
              <a:ext uri="{FF2B5EF4-FFF2-40B4-BE49-F238E27FC236}">
                <a16:creationId xmlns:a16="http://schemas.microsoft.com/office/drawing/2014/main" id="{365EF2F2-3151-4BEC-A94F-15C37379B867}"/>
              </a:ext>
            </a:extLst>
          </p:cNvPr>
          <p:cNvSpPr txBox="1"/>
          <p:nvPr/>
        </p:nvSpPr>
        <p:spPr>
          <a:xfrm>
            <a:off x="9282702" y="3302926"/>
            <a:ext cx="2700000" cy="1800000"/>
          </a:xfrm>
          <a:prstGeom prst="rect">
            <a:avLst/>
          </a:prstGeom>
          <a:solidFill>
            <a:srgbClr val="FFFF85"/>
          </a:solidFill>
          <a:ln w="38100">
            <a:solidFill>
              <a:schemeClr val="tx1"/>
            </a:solidFill>
          </a:ln>
        </p:spPr>
        <p:txBody>
          <a:bodyPr wrap="square" rtlCol="1">
            <a:no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a:t>
            </a:r>
            <a:r>
              <a:rPr lang="ar-SA" sz="4000" b="1" dirty="0">
                <a:ln w="0">
                  <a:noFill/>
                </a:ln>
                <a:solidFill>
                  <a:sysClr val="windowText" lastClr="000000"/>
                </a:solidFill>
                <a:effectLst>
                  <a:outerShdw blurRad="38100" dist="19050" dir="2700000" algn="tl" rotWithShape="0">
                    <a:prstClr val="black">
                      <a:alpha val="40000"/>
                    </a:prstClr>
                  </a:outerShdw>
                </a:effectLst>
              </a:rPr>
              <a:t>يحمي الشعر القصير الذي تحته </a:t>
            </a:r>
            <a:endParaRPr lang="ar-SA" sz="4000" dirty="0">
              <a:solidFill>
                <a:sysClr val="windowText" lastClr="000000"/>
              </a:solidFill>
            </a:endParaRPr>
          </a:p>
        </p:txBody>
      </p:sp>
      <p:sp>
        <p:nvSpPr>
          <p:cNvPr id="7" name="TextBox 1">
            <a:extLst>
              <a:ext uri="{FF2B5EF4-FFF2-40B4-BE49-F238E27FC236}">
                <a16:creationId xmlns:a16="http://schemas.microsoft.com/office/drawing/2014/main" id="{ADB5E7E2-C735-4D06-92EB-E94AF2CEB3EA}"/>
              </a:ext>
            </a:extLst>
          </p:cNvPr>
          <p:cNvSpPr txBox="1"/>
          <p:nvPr/>
        </p:nvSpPr>
        <p:spPr>
          <a:xfrm>
            <a:off x="5289224" y="3231806"/>
            <a:ext cx="2700000" cy="3456000"/>
          </a:xfrm>
          <a:prstGeom prst="rect">
            <a:avLst/>
          </a:prstGeom>
          <a:solidFill>
            <a:srgbClr val="FFFF85"/>
          </a:solidFill>
          <a:ln w="38100">
            <a:solidFill>
              <a:schemeClr val="tx1"/>
            </a:solidFill>
          </a:ln>
        </p:spPr>
        <p:txBody>
          <a:bodyPr wrap="square" rtlCol="1">
            <a:no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يحصر هواء بداخله ليصبح عازل ضد البرودة ليحافظ على درجة حرارة الجسم  </a:t>
            </a:r>
            <a:endParaRPr lang="ar-SA" sz="4000" dirty="0">
              <a:solidFill>
                <a:sysClr val="windowText" lastClr="000000"/>
              </a:solidFill>
            </a:endParaRPr>
          </a:p>
        </p:txBody>
      </p:sp>
      <p:pic>
        <p:nvPicPr>
          <p:cNvPr id="1032" name="Picture 8" descr="ÙØªÙØ¬Ø© Ø¨Ø­Ø« Ø§ÙØµÙØ± Ø¹Ù âªLIONâ¬â">
            <a:extLst>
              <a:ext uri="{FF2B5EF4-FFF2-40B4-BE49-F238E27FC236}">
                <a16:creationId xmlns:a16="http://schemas.microsoft.com/office/drawing/2014/main" id="{E5B36B2B-2E2A-4C3E-ACA0-DB444C0E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98" y="1052920"/>
            <a:ext cx="4596382" cy="55917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7B1E496F-9EC8-4C67-9107-221A04A127FE}"/>
              </a:ext>
            </a:extLst>
          </p:cNvPr>
          <p:cNvSpPr txBox="1"/>
          <p:nvPr/>
        </p:nvSpPr>
        <p:spPr>
          <a:xfrm>
            <a:off x="9282702" y="2145872"/>
            <a:ext cx="2700000" cy="707886"/>
          </a:xfrm>
          <a:prstGeom prst="rect">
            <a:avLst/>
          </a:prstGeom>
          <a:solidFill>
            <a:srgbClr val="85FFBC"/>
          </a:solidFill>
          <a:ln w="38100">
            <a:solidFill>
              <a:schemeClr val="tx1"/>
            </a:solidFill>
          </a:ln>
        </p:spPr>
        <p:txBody>
          <a:bodyPr wrap="square" rtlCol="1">
            <a:no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الشعر ......... </a:t>
            </a:r>
            <a:endParaRPr lang="ar-SA" sz="4000" dirty="0">
              <a:solidFill>
                <a:sysClr val="windowText" lastClr="000000"/>
              </a:solidFill>
            </a:endParaRPr>
          </a:p>
        </p:txBody>
      </p:sp>
      <p:sp>
        <p:nvSpPr>
          <p:cNvPr id="14" name="TextBox 1">
            <a:extLst>
              <a:ext uri="{FF2B5EF4-FFF2-40B4-BE49-F238E27FC236}">
                <a16:creationId xmlns:a16="http://schemas.microsoft.com/office/drawing/2014/main" id="{211923A0-DEDC-4BF0-A0E5-CCA0625F0CD2}"/>
              </a:ext>
            </a:extLst>
          </p:cNvPr>
          <p:cNvSpPr txBox="1"/>
          <p:nvPr/>
        </p:nvSpPr>
        <p:spPr>
          <a:xfrm>
            <a:off x="5299384" y="2145872"/>
            <a:ext cx="2700000" cy="707886"/>
          </a:xfrm>
          <a:prstGeom prst="rect">
            <a:avLst/>
          </a:prstGeom>
          <a:solidFill>
            <a:srgbClr val="85FFBC"/>
          </a:solidFill>
          <a:ln w="38100">
            <a:solidFill>
              <a:schemeClr val="tx1"/>
            </a:solidFill>
          </a:ln>
        </p:spPr>
        <p:txBody>
          <a:bodyPr wrap="square" rtlCol="1">
            <a:no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الشعر ......... </a:t>
            </a:r>
            <a:endParaRPr lang="ar-SA" sz="4000" dirty="0">
              <a:solidFill>
                <a:sysClr val="windowText" lastClr="000000"/>
              </a:solidFill>
            </a:endParaRPr>
          </a:p>
        </p:txBody>
      </p:sp>
      <p:sp>
        <p:nvSpPr>
          <p:cNvPr id="18" name="TextBox 1">
            <a:extLst>
              <a:ext uri="{FF2B5EF4-FFF2-40B4-BE49-F238E27FC236}">
                <a16:creationId xmlns:a16="http://schemas.microsoft.com/office/drawing/2014/main" id="{D7640A4B-6DEE-4FB6-8711-12255D2D49B5}"/>
              </a:ext>
            </a:extLst>
          </p:cNvPr>
          <p:cNvSpPr txBox="1"/>
          <p:nvPr/>
        </p:nvSpPr>
        <p:spPr>
          <a:xfrm>
            <a:off x="9282702" y="3302926"/>
            <a:ext cx="2700000" cy="3348000"/>
          </a:xfrm>
          <a:prstGeom prst="rect">
            <a:avLst/>
          </a:prstGeom>
          <a:solidFill>
            <a:srgbClr val="FFFF85"/>
          </a:solidFill>
          <a:ln w="38100">
            <a:solidFill>
              <a:schemeClr val="tx1"/>
            </a:solidFill>
          </a:ln>
        </p:spPr>
        <p:txBody>
          <a:bodyPr wrap="square" rtlCol="1">
            <a:no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a:t>
            </a:r>
            <a:endParaRPr lang="ar-SA" sz="4000" dirty="0">
              <a:solidFill>
                <a:sysClr val="windowText" lastClr="000000"/>
              </a:solidFill>
            </a:endParaRPr>
          </a:p>
        </p:txBody>
      </p:sp>
      <p:sp>
        <p:nvSpPr>
          <p:cNvPr id="9" name="وسيلة الشرح: سهم لأسفل 8">
            <a:extLst>
              <a:ext uri="{FF2B5EF4-FFF2-40B4-BE49-F238E27FC236}">
                <a16:creationId xmlns:a16="http://schemas.microsoft.com/office/drawing/2014/main" id="{6467AA18-B7AD-4E58-ABE5-3B54275124C3}"/>
              </a:ext>
            </a:extLst>
          </p:cNvPr>
          <p:cNvSpPr/>
          <p:nvPr/>
        </p:nvSpPr>
        <p:spPr>
          <a:xfrm>
            <a:off x="10146702" y="2869019"/>
            <a:ext cx="972000" cy="648000"/>
          </a:xfrm>
          <a:prstGeom prst="downArrowCallou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FF0000"/>
                </a:solidFill>
              </a:rPr>
              <a:t>أهميته </a:t>
            </a:r>
          </a:p>
        </p:txBody>
      </p:sp>
      <p:sp>
        <p:nvSpPr>
          <p:cNvPr id="19" name="TextBox 1">
            <a:extLst>
              <a:ext uri="{FF2B5EF4-FFF2-40B4-BE49-F238E27FC236}">
                <a16:creationId xmlns:a16="http://schemas.microsoft.com/office/drawing/2014/main" id="{8BDBD5A7-0790-4AD4-BECF-3F3D9F3F60BE}"/>
              </a:ext>
            </a:extLst>
          </p:cNvPr>
          <p:cNvSpPr txBox="1"/>
          <p:nvPr/>
        </p:nvSpPr>
        <p:spPr>
          <a:xfrm>
            <a:off x="5289224" y="3228748"/>
            <a:ext cx="2700000" cy="3456000"/>
          </a:xfrm>
          <a:prstGeom prst="rect">
            <a:avLst/>
          </a:prstGeom>
          <a:solidFill>
            <a:srgbClr val="FFFF85"/>
          </a:solidFill>
          <a:ln w="38100">
            <a:solidFill>
              <a:schemeClr val="tx1"/>
            </a:solidFill>
          </a:ln>
        </p:spPr>
        <p:txBody>
          <a:bodyPr wrap="square" rtlCol="1">
            <a:no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a:t>
            </a:r>
            <a:endParaRPr lang="ar-SA" sz="4000" dirty="0">
              <a:solidFill>
                <a:sysClr val="windowText" lastClr="000000"/>
              </a:solidFill>
            </a:endParaRPr>
          </a:p>
        </p:txBody>
      </p:sp>
      <p:sp>
        <p:nvSpPr>
          <p:cNvPr id="17" name="وسيلة الشرح: سهم لأسفل 16">
            <a:extLst>
              <a:ext uri="{FF2B5EF4-FFF2-40B4-BE49-F238E27FC236}">
                <a16:creationId xmlns:a16="http://schemas.microsoft.com/office/drawing/2014/main" id="{58F09F22-18AE-4DA2-A681-81AA583D4C53}"/>
              </a:ext>
            </a:extLst>
          </p:cNvPr>
          <p:cNvSpPr/>
          <p:nvPr/>
        </p:nvSpPr>
        <p:spPr>
          <a:xfrm>
            <a:off x="6072191" y="2869019"/>
            <a:ext cx="972000" cy="648000"/>
          </a:xfrm>
          <a:prstGeom prst="downArrowCallou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rgbClr val="FF0000"/>
                </a:solidFill>
              </a:rPr>
              <a:t>أهميته </a:t>
            </a:r>
          </a:p>
        </p:txBody>
      </p:sp>
    </p:spTree>
    <p:extLst>
      <p:ext uri="{BB962C8B-B14F-4D97-AF65-F5344CB8AC3E}">
        <p14:creationId xmlns:p14="http://schemas.microsoft.com/office/powerpoint/2010/main" val="25594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8"/>
                                        </p:tgtEl>
                                      </p:cBhvr>
                                    </p:animEffect>
                                    <p:set>
                                      <p:cBhvr>
                                        <p:cTn id="17" dur="1" fill="hold">
                                          <p:stCondLst>
                                            <p:cond delay="19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9"/>
                                        </p:tgtEl>
                                      </p:cBhvr>
                                    </p:animEffect>
                                    <p:set>
                                      <p:cBhvr>
                                        <p:cTn id="22"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50D83B-03A9-4CF0-BEA0-1499E7DED038}"/>
              </a:ext>
            </a:extLst>
          </p:cNvPr>
          <p:cNvSpPr txBox="1"/>
          <p:nvPr/>
        </p:nvSpPr>
        <p:spPr>
          <a:xfrm>
            <a:off x="6096000" y="100268"/>
            <a:ext cx="5953760" cy="3170099"/>
          </a:xfrm>
          <a:prstGeom prst="rect">
            <a:avLst/>
          </a:prstGeom>
          <a:solidFill>
            <a:schemeClr val="accent4">
              <a:lumMod val="20000"/>
              <a:lumOff val="80000"/>
            </a:schemeClr>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قديما قيل (الصبر مفتاح الفرج) </a:t>
            </a:r>
          </a:p>
          <a:p>
            <a:pPr algn="ctr"/>
            <a:r>
              <a:rPr lang="ar-SA" sz="4000" b="1" dirty="0">
                <a:ln w="0">
                  <a:noFill/>
                </a:ln>
                <a:solidFill>
                  <a:sysClr val="windowText" lastClr="000000"/>
                </a:solidFill>
                <a:effectLst>
                  <a:outerShdw blurRad="38100" dist="19050" dir="2700000" algn="tl" rotWithShape="0">
                    <a:prstClr val="black">
                      <a:alpha val="40000"/>
                    </a:prstClr>
                  </a:outerShdw>
                </a:effectLst>
              </a:rPr>
              <a:t>فكل ضائقة ستفرج وينفتح بابها ولكن إذا ملكن مفاتيح الصبر والثقة بالله تعالى والإيمان بقوله تعالى </a:t>
            </a:r>
          </a:p>
          <a:p>
            <a:pPr algn="ctr"/>
            <a:r>
              <a:rPr lang="ar-SA" sz="4000" b="1" dirty="0">
                <a:ln w="0">
                  <a:noFill/>
                </a:ln>
                <a:solidFill>
                  <a:sysClr val="windowText" lastClr="000000"/>
                </a:solidFill>
                <a:effectLst>
                  <a:outerShdw blurRad="38100" dist="19050" dir="2700000" algn="tl" rotWithShape="0">
                    <a:prstClr val="black">
                      <a:alpha val="40000"/>
                    </a:prstClr>
                  </a:outerShdw>
                </a:effectLst>
              </a:rPr>
              <a:t>(أن بعد العسر يسرى)</a:t>
            </a:r>
            <a:endParaRPr lang="ar-SA" sz="4000" dirty="0">
              <a:solidFill>
                <a:sysClr val="windowText" lastClr="000000"/>
              </a:solidFill>
            </a:endParaRPr>
          </a:p>
        </p:txBody>
      </p:sp>
      <p:pic>
        <p:nvPicPr>
          <p:cNvPr id="1026" name="Picture 2" descr="ÙØªÙØ¬Ø© Ø¨Ø­Ø« Ø§ÙØµÙØ± Ø¹Ù Ø§Ù ÙØ¹ Ø§ÙØ¹Ø³Ø± ÙØ³Ø±Ø§">
            <a:extLst>
              <a:ext uri="{FF2B5EF4-FFF2-40B4-BE49-F238E27FC236}">
                <a16:creationId xmlns:a16="http://schemas.microsoft.com/office/drawing/2014/main" id="{C030C29E-8D7A-4B71-8653-D995E659B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267"/>
          <a:stretch/>
        </p:blipFill>
        <p:spPr bwMode="auto">
          <a:xfrm>
            <a:off x="6096000" y="3413760"/>
            <a:ext cx="5953760" cy="3343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ÙØªÙØ¬Ø© Ø¨Ø­Ø« Ø§ÙØµÙØ± Ø¹Ù Ø§Ù ÙØ¹ Ø§ÙØ¹Ø³Ø± ÙØ³Ø±Ø§">
            <a:extLst>
              <a:ext uri="{FF2B5EF4-FFF2-40B4-BE49-F238E27FC236}">
                <a16:creationId xmlns:a16="http://schemas.microsoft.com/office/drawing/2014/main" id="{4DB3275C-19AD-4430-BDD0-2C18B9D39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 y="100268"/>
            <a:ext cx="5781040" cy="665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486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A0D08-62C3-4CCA-89A8-973582B520B5}"/>
              </a:ext>
            </a:extLst>
          </p:cNvPr>
          <p:cNvSpPr txBox="1"/>
          <p:nvPr/>
        </p:nvSpPr>
        <p:spPr>
          <a:xfrm>
            <a:off x="2363646" y="141353"/>
            <a:ext cx="8109959" cy="1200329"/>
          </a:xfrm>
          <a:prstGeom prst="rect">
            <a:avLst/>
          </a:prstGeom>
          <a:solidFill>
            <a:srgbClr val="85FFBC"/>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بالتعاون مع زملائك في المجموعة اربط كل قفل بالمفتاح الذي يناسبه وكلمة السر تكمن في (الوظيفة)</a:t>
            </a:r>
            <a:endParaRPr lang="ar-SA" sz="3600" dirty="0">
              <a:ln w="0">
                <a:noFill/>
              </a:ln>
              <a:solidFill>
                <a:sysClr val="windowText" lastClr="000000"/>
              </a:solidFill>
            </a:endParaRPr>
          </a:p>
        </p:txBody>
      </p:sp>
      <p:grpSp>
        <p:nvGrpSpPr>
          <p:cNvPr id="6" name="مجموعة 5">
            <a:extLst>
              <a:ext uri="{FF2B5EF4-FFF2-40B4-BE49-F238E27FC236}">
                <a16:creationId xmlns:a16="http://schemas.microsoft.com/office/drawing/2014/main" id="{D3B5F729-9A47-44F6-9812-BAAC70AC04D2}"/>
              </a:ext>
            </a:extLst>
          </p:cNvPr>
          <p:cNvGrpSpPr/>
          <p:nvPr/>
        </p:nvGrpSpPr>
        <p:grpSpPr>
          <a:xfrm>
            <a:off x="9674599" y="1493519"/>
            <a:ext cx="2367280" cy="2520000"/>
            <a:chOff x="9674599" y="1493519"/>
            <a:chExt cx="2367280" cy="2520000"/>
          </a:xfrm>
        </p:grpSpPr>
        <p:sp>
          <p:nvSpPr>
            <p:cNvPr id="4" name="مستطيل 3">
              <a:extLst>
                <a:ext uri="{FF2B5EF4-FFF2-40B4-BE49-F238E27FC236}">
                  <a16:creationId xmlns:a16="http://schemas.microsoft.com/office/drawing/2014/main" id="{02D8869C-9724-429A-9331-48ABE8362F59}"/>
                </a:ext>
              </a:extLst>
            </p:cNvPr>
            <p:cNvSpPr/>
            <p:nvPr/>
          </p:nvSpPr>
          <p:spPr>
            <a:xfrm>
              <a:off x="9674599" y="1493519"/>
              <a:ext cx="2367280" cy="252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5457A8A6-3B12-4D66-94E6-C5AD40E8A4A1}"/>
                </a:ext>
              </a:extLst>
            </p:cNvPr>
            <p:cNvSpPr/>
            <p:nvPr/>
          </p:nvSpPr>
          <p:spPr>
            <a:xfrm>
              <a:off x="9857161" y="2450673"/>
              <a:ext cx="2133918" cy="646331"/>
            </a:xfrm>
            <a:prstGeom prst="rect">
              <a:avLst/>
            </a:prstGeom>
            <a:noFill/>
          </p:spPr>
          <p:txBody>
            <a:bodyPr wrap="none" lIns="91440" tIns="45720" rIns="91440" bIns="45720">
              <a:spAutoFit/>
            </a:bodyPr>
            <a:lstStyle/>
            <a:p>
              <a:pPr algn="ctr"/>
              <a:r>
                <a:rPr lang="ar-SA" sz="3600" b="0" cap="none" spc="0" dirty="0">
                  <a:ln w="0"/>
                  <a:effectLst>
                    <a:outerShdw blurRad="38100" dist="19050" dir="2700000" algn="tl" rotWithShape="0">
                      <a:schemeClr val="dk1">
                        <a:alpha val="40000"/>
                      </a:schemeClr>
                    </a:outerShdw>
                  </a:effectLst>
                </a:rPr>
                <a:t>الغدد العرقية </a:t>
              </a:r>
              <a:endParaRPr lang="ar-SA" sz="1600" b="0" cap="none" spc="0" dirty="0">
                <a:ln w="0"/>
                <a:effectLst>
                  <a:outerShdw blurRad="38100" dist="19050" dir="2700000" algn="tl" rotWithShape="0">
                    <a:schemeClr val="dk1">
                      <a:alpha val="40000"/>
                    </a:schemeClr>
                  </a:outerShdw>
                </a:effectLst>
              </a:endParaRPr>
            </a:p>
          </p:txBody>
        </p:sp>
      </p:grpSp>
      <p:grpSp>
        <p:nvGrpSpPr>
          <p:cNvPr id="5" name="مجموعة 4">
            <a:extLst>
              <a:ext uri="{FF2B5EF4-FFF2-40B4-BE49-F238E27FC236}">
                <a16:creationId xmlns:a16="http://schemas.microsoft.com/office/drawing/2014/main" id="{4501F008-844E-49B1-97EB-F718328C1383}"/>
              </a:ext>
            </a:extLst>
          </p:cNvPr>
          <p:cNvGrpSpPr/>
          <p:nvPr/>
        </p:nvGrpSpPr>
        <p:grpSpPr>
          <a:xfrm>
            <a:off x="3688081" y="1525326"/>
            <a:ext cx="2367280" cy="2520000"/>
            <a:chOff x="3688081" y="1525326"/>
            <a:chExt cx="2367280" cy="2520000"/>
          </a:xfrm>
        </p:grpSpPr>
        <p:sp>
          <p:nvSpPr>
            <p:cNvPr id="11" name="مستطيل 10">
              <a:extLst>
                <a:ext uri="{FF2B5EF4-FFF2-40B4-BE49-F238E27FC236}">
                  <a16:creationId xmlns:a16="http://schemas.microsoft.com/office/drawing/2014/main" id="{21F0975E-A9B5-47DA-A146-EDA8907809F8}"/>
                </a:ext>
              </a:extLst>
            </p:cNvPr>
            <p:cNvSpPr/>
            <p:nvPr/>
          </p:nvSpPr>
          <p:spPr>
            <a:xfrm>
              <a:off x="3688081" y="1525326"/>
              <a:ext cx="2367280" cy="252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DDF38543-7B72-44FD-852B-F04DC8B10C03}"/>
                </a:ext>
              </a:extLst>
            </p:cNvPr>
            <p:cNvSpPr/>
            <p:nvPr/>
          </p:nvSpPr>
          <p:spPr>
            <a:xfrm>
              <a:off x="3853345" y="2482159"/>
              <a:ext cx="2080953" cy="646331"/>
            </a:xfrm>
            <a:prstGeom prst="rect">
              <a:avLst/>
            </a:prstGeom>
            <a:noFill/>
          </p:spPr>
          <p:txBody>
            <a:bodyPr wrap="square" lIns="91440" tIns="45720" rIns="91440" bIns="45720">
              <a:spAutoFit/>
            </a:bodyPr>
            <a:lstStyle/>
            <a:p>
              <a:pPr algn="ctr"/>
              <a:r>
                <a:rPr lang="ar-SA" sz="3600" b="0" cap="none" spc="0" dirty="0">
                  <a:ln w="0"/>
                  <a:effectLst>
                    <a:outerShdw blurRad="38100" dist="19050" dir="2700000" algn="tl" rotWithShape="0">
                      <a:schemeClr val="dk1">
                        <a:alpha val="40000"/>
                      </a:schemeClr>
                    </a:outerShdw>
                  </a:effectLst>
                </a:rPr>
                <a:t>الغدد اللبنية </a:t>
              </a:r>
            </a:p>
          </p:txBody>
        </p:sp>
      </p:grpSp>
      <p:grpSp>
        <p:nvGrpSpPr>
          <p:cNvPr id="7" name="مجموعة 6">
            <a:extLst>
              <a:ext uri="{FF2B5EF4-FFF2-40B4-BE49-F238E27FC236}">
                <a16:creationId xmlns:a16="http://schemas.microsoft.com/office/drawing/2014/main" id="{5956E265-6086-4020-B0E8-63B532B7D3A9}"/>
              </a:ext>
            </a:extLst>
          </p:cNvPr>
          <p:cNvGrpSpPr/>
          <p:nvPr/>
        </p:nvGrpSpPr>
        <p:grpSpPr>
          <a:xfrm>
            <a:off x="9674599" y="4153794"/>
            <a:ext cx="2367280" cy="2520000"/>
            <a:chOff x="9674599" y="4153794"/>
            <a:chExt cx="2367280" cy="2520000"/>
          </a:xfrm>
        </p:grpSpPr>
        <p:sp>
          <p:nvSpPr>
            <p:cNvPr id="15" name="مستطيل 14">
              <a:extLst>
                <a:ext uri="{FF2B5EF4-FFF2-40B4-BE49-F238E27FC236}">
                  <a16:creationId xmlns:a16="http://schemas.microsoft.com/office/drawing/2014/main" id="{8FAA3957-1BC2-4E43-9E80-B41480F3EAEE}"/>
                </a:ext>
              </a:extLst>
            </p:cNvPr>
            <p:cNvSpPr/>
            <p:nvPr/>
          </p:nvSpPr>
          <p:spPr>
            <a:xfrm>
              <a:off x="9674599" y="4153794"/>
              <a:ext cx="2367280" cy="252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DFB96E84-1ED0-4530-80C0-0AF09B1695A6}"/>
                </a:ext>
              </a:extLst>
            </p:cNvPr>
            <p:cNvSpPr/>
            <p:nvPr/>
          </p:nvSpPr>
          <p:spPr>
            <a:xfrm>
              <a:off x="9799596" y="5128840"/>
              <a:ext cx="2079415" cy="646331"/>
            </a:xfrm>
            <a:prstGeom prst="rect">
              <a:avLst/>
            </a:prstGeom>
            <a:noFill/>
          </p:spPr>
          <p:txBody>
            <a:bodyPr wrap="none" lIns="91440" tIns="45720" rIns="91440" bIns="45720">
              <a:spAutoFit/>
            </a:bodyPr>
            <a:lstStyle/>
            <a:p>
              <a:pPr algn="ctr"/>
              <a:r>
                <a:rPr lang="ar-SA" sz="3600" b="0" cap="none" spc="0" dirty="0">
                  <a:ln w="0"/>
                  <a:effectLst>
                    <a:outerShdw blurRad="38100" dist="19050" dir="2700000" algn="tl" rotWithShape="0">
                      <a:schemeClr val="dk1">
                        <a:alpha val="40000"/>
                      </a:schemeClr>
                    </a:outerShdw>
                  </a:effectLst>
                </a:rPr>
                <a:t>الغدد الدهنية </a:t>
              </a:r>
            </a:p>
          </p:txBody>
        </p:sp>
      </p:grpSp>
      <p:grpSp>
        <p:nvGrpSpPr>
          <p:cNvPr id="8" name="مجموعة 7">
            <a:extLst>
              <a:ext uri="{FF2B5EF4-FFF2-40B4-BE49-F238E27FC236}">
                <a16:creationId xmlns:a16="http://schemas.microsoft.com/office/drawing/2014/main" id="{0AC08A2C-C97E-4C78-9452-5FD8D4720E2F}"/>
              </a:ext>
            </a:extLst>
          </p:cNvPr>
          <p:cNvGrpSpPr/>
          <p:nvPr/>
        </p:nvGrpSpPr>
        <p:grpSpPr>
          <a:xfrm>
            <a:off x="3688080" y="4195760"/>
            <a:ext cx="2367280" cy="2520000"/>
            <a:chOff x="3688080" y="4195760"/>
            <a:chExt cx="2367280" cy="2520000"/>
          </a:xfrm>
        </p:grpSpPr>
        <p:sp>
          <p:nvSpPr>
            <p:cNvPr id="16" name="مستطيل 15">
              <a:extLst>
                <a:ext uri="{FF2B5EF4-FFF2-40B4-BE49-F238E27FC236}">
                  <a16:creationId xmlns:a16="http://schemas.microsoft.com/office/drawing/2014/main" id="{3245B1B9-394E-4DFD-A574-0568D04150F6}"/>
                </a:ext>
              </a:extLst>
            </p:cNvPr>
            <p:cNvSpPr/>
            <p:nvPr/>
          </p:nvSpPr>
          <p:spPr>
            <a:xfrm>
              <a:off x="3688080" y="4195760"/>
              <a:ext cx="2367280" cy="252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B9BD498A-5D1B-49A0-83E0-60A377E790F1}"/>
                </a:ext>
              </a:extLst>
            </p:cNvPr>
            <p:cNvSpPr/>
            <p:nvPr/>
          </p:nvSpPr>
          <p:spPr>
            <a:xfrm>
              <a:off x="3848204" y="5168154"/>
              <a:ext cx="2039341" cy="646331"/>
            </a:xfrm>
            <a:prstGeom prst="rect">
              <a:avLst/>
            </a:prstGeom>
            <a:noFill/>
          </p:spPr>
          <p:txBody>
            <a:bodyPr wrap="none" lIns="91440" tIns="45720" rIns="91440" bIns="45720">
              <a:spAutoFit/>
            </a:bodyPr>
            <a:lstStyle/>
            <a:p>
              <a:pPr algn="ctr"/>
              <a:r>
                <a:rPr lang="ar-SA" sz="3600" dirty="0">
                  <a:ln w="0"/>
                  <a:effectLst>
                    <a:outerShdw blurRad="38100" dist="19050" dir="2700000" algn="tl" rotWithShape="0">
                      <a:schemeClr val="dk1">
                        <a:alpha val="40000"/>
                      </a:schemeClr>
                    </a:outerShdw>
                  </a:effectLst>
                </a:rPr>
                <a:t>غدد الرائحة </a:t>
              </a:r>
              <a:endParaRPr lang="ar-SA" sz="1600" b="0" cap="none" spc="0" dirty="0">
                <a:ln w="0"/>
                <a:effectLst>
                  <a:outerShdw blurRad="38100" dist="19050" dir="2700000" algn="tl" rotWithShape="0">
                    <a:schemeClr val="dk1">
                      <a:alpha val="40000"/>
                    </a:schemeClr>
                  </a:outerShdw>
                </a:effectLst>
              </a:endParaRPr>
            </a:p>
          </p:txBody>
        </p:sp>
      </p:grpSp>
      <p:grpSp>
        <p:nvGrpSpPr>
          <p:cNvPr id="3" name="مجموعة 2">
            <a:extLst>
              <a:ext uri="{FF2B5EF4-FFF2-40B4-BE49-F238E27FC236}">
                <a16:creationId xmlns:a16="http://schemas.microsoft.com/office/drawing/2014/main" id="{840F6E2C-5B3E-4ACD-91EC-5B49345FDDF9}"/>
              </a:ext>
            </a:extLst>
          </p:cNvPr>
          <p:cNvGrpSpPr/>
          <p:nvPr/>
        </p:nvGrpSpPr>
        <p:grpSpPr>
          <a:xfrm>
            <a:off x="6224856" y="1525326"/>
            <a:ext cx="3474411" cy="2520000"/>
            <a:chOff x="6224856" y="1525326"/>
            <a:chExt cx="3474411" cy="2520000"/>
          </a:xfrm>
        </p:grpSpPr>
        <p:sp>
          <p:nvSpPr>
            <p:cNvPr id="23" name="مستطيل 22">
              <a:extLst>
                <a:ext uri="{FF2B5EF4-FFF2-40B4-BE49-F238E27FC236}">
                  <a16:creationId xmlns:a16="http://schemas.microsoft.com/office/drawing/2014/main" id="{B1F44AE8-D60B-4E49-993F-5A5F9E766D29}"/>
                </a:ext>
              </a:extLst>
            </p:cNvPr>
            <p:cNvSpPr/>
            <p:nvPr/>
          </p:nvSpPr>
          <p:spPr>
            <a:xfrm>
              <a:off x="6224856" y="1525326"/>
              <a:ext cx="3240000" cy="252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ستطيل 25">
              <a:extLst>
                <a:ext uri="{FF2B5EF4-FFF2-40B4-BE49-F238E27FC236}">
                  <a16:creationId xmlns:a16="http://schemas.microsoft.com/office/drawing/2014/main" id="{CBA73C2B-F4F5-4CE8-AF01-4D0F1314852A}"/>
                </a:ext>
              </a:extLst>
            </p:cNvPr>
            <p:cNvSpPr/>
            <p:nvPr/>
          </p:nvSpPr>
          <p:spPr>
            <a:xfrm>
              <a:off x="6459266" y="2381881"/>
              <a:ext cx="3240001" cy="584775"/>
            </a:xfrm>
            <a:prstGeom prst="rect">
              <a:avLst/>
            </a:prstGeom>
            <a:noFill/>
          </p:spPr>
          <p:txBody>
            <a:bodyPr wrap="square" lIns="91440" tIns="45720" rIns="91440" bIns="45720">
              <a:spAutoFit/>
            </a:bodyPr>
            <a:lstStyle/>
            <a:p>
              <a:pPr algn="ctr"/>
              <a:r>
                <a:rPr lang="ar-SA" sz="3200" b="0" cap="none" spc="0" dirty="0">
                  <a:ln w="0"/>
                  <a:effectLst>
                    <a:outerShdw blurRad="38100" dist="19050" dir="2700000" algn="tl" rotWithShape="0">
                      <a:schemeClr val="dk1">
                        <a:alpha val="40000"/>
                      </a:schemeClr>
                    </a:outerShdw>
                  </a:effectLst>
                </a:rPr>
                <a:t>الحفاظ على درجة</a:t>
              </a:r>
              <a:endParaRPr lang="ar-SA" sz="1400" b="0" cap="none" spc="0" dirty="0">
                <a:ln w="0"/>
                <a:effectLst>
                  <a:outerShdw blurRad="38100" dist="19050" dir="2700000" algn="tl" rotWithShape="0">
                    <a:schemeClr val="dk1">
                      <a:alpha val="40000"/>
                    </a:schemeClr>
                  </a:outerShdw>
                </a:effectLst>
              </a:endParaRPr>
            </a:p>
          </p:txBody>
        </p:sp>
        <p:sp>
          <p:nvSpPr>
            <p:cNvPr id="27" name="مستطيل 26">
              <a:extLst>
                <a:ext uri="{FF2B5EF4-FFF2-40B4-BE49-F238E27FC236}">
                  <a16:creationId xmlns:a16="http://schemas.microsoft.com/office/drawing/2014/main" id="{A5CAF5C6-47BE-476E-98D0-11BE77E60726}"/>
                </a:ext>
              </a:extLst>
            </p:cNvPr>
            <p:cNvSpPr/>
            <p:nvPr/>
          </p:nvSpPr>
          <p:spPr>
            <a:xfrm>
              <a:off x="6388146" y="2745299"/>
              <a:ext cx="1425868" cy="1077218"/>
            </a:xfrm>
            <a:prstGeom prst="rect">
              <a:avLst/>
            </a:prstGeom>
            <a:noFill/>
          </p:spPr>
          <p:txBody>
            <a:bodyPr wrap="square" lIns="91440" tIns="45720" rIns="91440" bIns="45720">
              <a:spAutoFit/>
            </a:bodyPr>
            <a:lstStyle/>
            <a:p>
              <a:pPr algn="ctr"/>
              <a:r>
                <a:rPr lang="ar-SA" sz="3200" b="0" cap="none" spc="0" dirty="0">
                  <a:ln w="0"/>
                  <a:effectLst>
                    <a:outerShdw blurRad="38100" dist="19050" dir="2700000" algn="tl" rotWithShape="0">
                      <a:schemeClr val="dk1">
                        <a:alpha val="40000"/>
                      </a:schemeClr>
                    </a:outerShdw>
                  </a:effectLst>
                </a:rPr>
                <a:t>حرارة الجسم </a:t>
              </a:r>
              <a:endParaRPr lang="ar-SA" sz="1400" b="0" cap="none" spc="0" dirty="0">
                <a:ln w="0"/>
                <a:effectLst>
                  <a:outerShdw blurRad="38100" dist="19050" dir="2700000" algn="tl" rotWithShape="0">
                    <a:schemeClr val="dk1">
                      <a:alpha val="40000"/>
                    </a:schemeClr>
                  </a:outerShdw>
                </a:effectLst>
              </a:endParaRPr>
            </a:p>
          </p:txBody>
        </p:sp>
      </p:grpSp>
      <p:grpSp>
        <p:nvGrpSpPr>
          <p:cNvPr id="10" name="مجموعة 9">
            <a:extLst>
              <a:ext uri="{FF2B5EF4-FFF2-40B4-BE49-F238E27FC236}">
                <a16:creationId xmlns:a16="http://schemas.microsoft.com/office/drawing/2014/main" id="{52CA5126-1C06-4BD9-90E8-D98C2CEC393D}"/>
              </a:ext>
            </a:extLst>
          </p:cNvPr>
          <p:cNvGrpSpPr/>
          <p:nvPr/>
        </p:nvGrpSpPr>
        <p:grpSpPr>
          <a:xfrm>
            <a:off x="297556" y="1528618"/>
            <a:ext cx="3397895" cy="2520000"/>
            <a:chOff x="297556" y="1528618"/>
            <a:chExt cx="3397895" cy="2520000"/>
          </a:xfrm>
        </p:grpSpPr>
        <p:sp>
          <p:nvSpPr>
            <p:cNvPr id="13" name="مستطيل 12">
              <a:extLst>
                <a:ext uri="{FF2B5EF4-FFF2-40B4-BE49-F238E27FC236}">
                  <a16:creationId xmlns:a16="http://schemas.microsoft.com/office/drawing/2014/main" id="{0AB4EC4E-251E-4CF2-95EF-D940C0E831AF}"/>
                </a:ext>
              </a:extLst>
            </p:cNvPr>
            <p:cNvSpPr/>
            <p:nvPr/>
          </p:nvSpPr>
          <p:spPr>
            <a:xfrm>
              <a:off x="322788" y="1528618"/>
              <a:ext cx="3240000" cy="252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مستطيل 27">
              <a:extLst>
                <a:ext uri="{FF2B5EF4-FFF2-40B4-BE49-F238E27FC236}">
                  <a16:creationId xmlns:a16="http://schemas.microsoft.com/office/drawing/2014/main" id="{3D185A72-48CB-4563-ADB4-A4AD064FEEF2}"/>
                </a:ext>
              </a:extLst>
            </p:cNvPr>
            <p:cNvSpPr/>
            <p:nvPr/>
          </p:nvSpPr>
          <p:spPr>
            <a:xfrm>
              <a:off x="455450" y="2265630"/>
              <a:ext cx="3240001" cy="584775"/>
            </a:xfrm>
            <a:prstGeom prst="rect">
              <a:avLst/>
            </a:prstGeom>
            <a:noFill/>
          </p:spPr>
          <p:txBody>
            <a:bodyPr wrap="square" lIns="91440" tIns="45720" rIns="91440" bIns="45720">
              <a:spAutoFit/>
            </a:bodyPr>
            <a:lstStyle/>
            <a:p>
              <a:pPr algn="ctr"/>
              <a:r>
                <a:rPr lang="ar-SA" sz="3200" b="0" cap="none" spc="0" dirty="0">
                  <a:ln w="0"/>
                  <a:effectLst>
                    <a:outerShdw blurRad="38100" dist="19050" dir="2700000" algn="tl" rotWithShape="0">
                      <a:schemeClr val="dk1">
                        <a:alpha val="40000"/>
                      </a:schemeClr>
                    </a:outerShdw>
                  </a:effectLst>
                </a:rPr>
                <a:t>تنتج الحليب الذي </a:t>
              </a:r>
              <a:endParaRPr lang="ar-SA" sz="1400" b="0" cap="none" spc="0" dirty="0">
                <a:ln w="0"/>
                <a:effectLst>
                  <a:outerShdw blurRad="38100" dist="19050" dir="2700000" algn="tl" rotWithShape="0">
                    <a:schemeClr val="dk1">
                      <a:alpha val="40000"/>
                    </a:schemeClr>
                  </a:outerShdw>
                </a:effectLst>
              </a:endParaRPr>
            </a:p>
          </p:txBody>
        </p:sp>
        <p:sp>
          <p:nvSpPr>
            <p:cNvPr id="29" name="مستطيل 28">
              <a:extLst>
                <a:ext uri="{FF2B5EF4-FFF2-40B4-BE49-F238E27FC236}">
                  <a16:creationId xmlns:a16="http://schemas.microsoft.com/office/drawing/2014/main" id="{7769D0A2-5824-4304-8AF0-D87FF77A7EEF}"/>
                </a:ext>
              </a:extLst>
            </p:cNvPr>
            <p:cNvSpPr/>
            <p:nvPr/>
          </p:nvSpPr>
          <p:spPr>
            <a:xfrm>
              <a:off x="297556" y="2690033"/>
              <a:ext cx="1682105" cy="1077218"/>
            </a:xfrm>
            <a:prstGeom prst="rect">
              <a:avLst/>
            </a:prstGeom>
            <a:noFill/>
          </p:spPr>
          <p:txBody>
            <a:bodyPr wrap="square" lIns="91440" tIns="45720" rIns="91440" bIns="45720">
              <a:spAutoFit/>
            </a:bodyPr>
            <a:lstStyle/>
            <a:p>
              <a:pPr algn="ctr"/>
              <a:r>
                <a:rPr lang="ar-SA" sz="3200" b="0" cap="none" spc="0" dirty="0">
                  <a:ln w="0"/>
                  <a:effectLst>
                    <a:outerShdw blurRad="38100" dist="19050" dir="2700000" algn="tl" rotWithShape="0">
                      <a:schemeClr val="dk1">
                        <a:alpha val="40000"/>
                      </a:schemeClr>
                    </a:outerShdw>
                  </a:effectLst>
                </a:rPr>
                <a:t>يغذي الصغار </a:t>
              </a:r>
              <a:endParaRPr lang="ar-SA" sz="1400" b="0" cap="none" spc="0" dirty="0">
                <a:ln w="0"/>
                <a:effectLst>
                  <a:outerShdw blurRad="38100" dist="19050" dir="2700000" algn="tl" rotWithShape="0">
                    <a:schemeClr val="dk1">
                      <a:alpha val="40000"/>
                    </a:schemeClr>
                  </a:outerShdw>
                </a:effectLst>
              </a:endParaRPr>
            </a:p>
          </p:txBody>
        </p:sp>
      </p:grpSp>
      <p:grpSp>
        <p:nvGrpSpPr>
          <p:cNvPr id="31" name="مجموعة 30">
            <a:extLst>
              <a:ext uri="{FF2B5EF4-FFF2-40B4-BE49-F238E27FC236}">
                <a16:creationId xmlns:a16="http://schemas.microsoft.com/office/drawing/2014/main" id="{D13CA07B-0650-4754-8A4B-05BC6B9BD085}"/>
              </a:ext>
            </a:extLst>
          </p:cNvPr>
          <p:cNvGrpSpPr/>
          <p:nvPr/>
        </p:nvGrpSpPr>
        <p:grpSpPr>
          <a:xfrm>
            <a:off x="6224856" y="4202344"/>
            <a:ext cx="3474411" cy="2520000"/>
            <a:chOff x="6224856" y="1525326"/>
            <a:chExt cx="3474411" cy="2520000"/>
          </a:xfrm>
        </p:grpSpPr>
        <p:sp>
          <p:nvSpPr>
            <p:cNvPr id="32" name="مستطيل 31">
              <a:extLst>
                <a:ext uri="{FF2B5EF4-FFF2-40B4-BE49-F238E27FC236}">
                  <a16:creationId xmlns:a16="http://schemas.microsoft.com/office/drawing/2014/main" id="{E913D962-98DC-4ECC-B517-5A292EE5440D}"/>
                </a:ext>
              </a:extLst>
            </p:cNvPr>
            <p:cNvSpPr/>
            <p:nvPr/>
          </p:nvSpPr>
          <p:spPr>
            <a:xfrm>
              <a:off x="6224856" y="1525326"/>
              <a:ext cx="3240000" cy="252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3" name="مستطيل 32">
              <a:extLst>
                <a:ext uri="{FF2B5EF4-FFF2-40B4-BE49-F238E27FC236}">
                  <a16:creationId xmlns:a16="http://schemas.microsoft.com/office/drawing/2014/main" id="{B387A46D-AFAC-4509-9172-B3C0D71B68D0}"/>
                </a:ext>
              </a:extLst>
            </p:cNvPr>
            <p:cNvSpPr/>
            <p:nvPr/>
          </p:nvSpPr>
          <p:spPr>
            <a:xfrm>
              <a:off x="6459266" y="2381881"/>
              <a:ext cx="3240001" cy="584775"/>
            </a:xfrm>
            <a:prstGeom prst="rect">
              <a:avLst/>
            </a:prstGeom>
            <a:noFill/>
          </p:spPr>
          <p:txBody>
            <a:bodyPr wrap="square" lIns="91440" tIns="45720" rIns="91440" bIns="45720">
              <a:spAutoFit/>
            </a:bodyPr>
            <a:lstStyle/>
            <a:p>
              <a:pPr algn="ctr"/>
              <a:r>
                <a:rPr lang="ar-SA" sz="3200" b="0" cap="none" spc="0" dirty="0">
                  <a:ln w="0"/>
                  <a:effectLst>
                    <a:outerShdw blurRad="38100" dist="19050" dir="2700000" algn="tl" rotWithShape="0">
                      <a:schemeClr val="dk1">
                        <a:alpha val="40000"/>
                      </a:schemeClr>
                    </a:outerShdw>
                  </a:effectLst>
                </a:rPr>
                <a:t>جودة وسلامة شعر</a:t>
              </a:r>
              <a:endParaRPr lang="ar-SA" sz="1400" b="0" cap="none" spc="0" dirty="0">
                <a:ln w="0"/>
                <a:effectLst>
                  <a:outerShdw blurRad="38100" dist="19050" dir="2700000" algn="tl" rotWithShape="0">
                    <a:schemeClr val="dk1">
                      <a:alpha val="40000"/>
                    </a:schemeClr>
                  </a:outerShdw>
                </a:effectLst>
              </a:endParaRPr>
            </a:p>
          </p:txBody>
        </p:sp>
        <p:sp>
          <p:nvSpPr>
            <p:cNvPr id="34" name="مستطيل 33">
              <a:extLst>
                <a:ext uri="{FF2B5EF4-FFF2-40B4-BE49-F238E27FC236}">
                  <a16:creationId xmlns:a16="http://schemas.microsoft.com/office/drawing/2014/main" id="{CE207511-9EDE-4FA2-8A33-6DDDEBA2EBE3}"/>
                </a:ext>
              </a:extLst>
            </p:cNvPr>
            <p:cNvSpPr/>
            <p:nvPr/>
          </p:nvSpPr>
          <p:spPr>
            <a:xfrm>
              <a:off x="6388146" y="2745299"/>
              <a:ext cx="1425868" cy="1077218"/>
            </a:xfrm>
            <a:prstGeom prst="rect">
              <a:avLst/>
            </a:prstGeom>
            <a:noFill/>
          </p:spPr>
          <p:txBody>
            <a:bodyPr wrap="square" lIns="91440" tIns="45720" rIns="91440" bIns="45720">
              <a:spAutoFit/>
            </a:bodyPr>
            <a:lstStyle/>
            <a:p>
              <a:pPr algn="ctr"/>
              <a:r>
                <a:rPr lang="ar-SA" sz="3200" b="0" cap="none" spc="0" dirty="0">
                  <a:ln w="0"/>
                  <a:effectLst>
                    <a:outerShdw blurRad="38100" dist="19050" dir="2700000" algn="tl" rotWithShape="0">
                      <a:schemeClr val="dk1">
                        <a:alpha val="40000"/>
                      </a:schemeClr>
                    </a:outerShdw>
                  </a:effectLst>
                </a:rPr>
                <a:t>المخلوق وجلده </a:t>
              </a:r>
              <a:endParaRPr lang="ar-SA" sz="1400" b="0" cap="none" spc="0" dirty="0">
                <a:ln w="0"/>
                <a:effectLst>
                  <a:outerShdw blurRad="38100" dist="19050" dir="2700000" algn="tl" rotWithShape="0">
                    <a:schemeClr val="dk1">
                      <a:alpha val="40000"/>
                    </a:schemeClr>
                  </a:outerShdw>
                </a:effectLst>
              </a:endParaRPr>
            </a:p>
          </p:txBody>
        </p:sp>
      </p:grpSp>
      <p:grpSp>
        <p:nvGrpSpPr>
          <p:cNvPr id="36" name="مجموعة 35">
            <a:extLst>
              <a:ext uri="{FF2B5EF4-FFF2-40B4-BE49-F238E27FC236}">
                <a16:creationId xmlns:a16="http://schemas.microsoft.com/office/drawing/2014/main" id="{0F98CADA-6585-49C0-B39E-18CA71C6490E}"/>
              </a:ext>
            </a:extLst>
          </p:cNvPr>
          <p:cNvGrpSpPr/>
          <p:nvPr/>
        </p:nvGrpSpPr>
        <p:grpSpPr>
          <a:xfrm>
            <a:off x="240020" y="4231319"/>
            <a:ext cx="3397895" cy="2520000"/>
            <a:chOff x="297556" y="1528618"/>
            <a:chExt cx="3397895" cy="2520000"/>
          </a:xfrm>
        </p:grpSpPr>
        <p:sp>
          <p:nvSpPr>
            <p:cNvPr id="37" name="مستطيل 36">
              <a:extLst>
                <a:ext uri="{FF2B5EF4-FFF2-40B4-BE49-F238E27FC236}">
                  <a16:creationId xmlns:a16="http://schemas.microsoft.com/office/drawing/2014/main" id="{84E3AAB2-3E13-45B0-A9AC-8283CE4BAC68}"/>
                </a:ext>
              </a:extLst>
            </p:cNvPr>
            <p:cNvSpPr/>
            <p:nvPr/>
          </p:nvSpPr>
          <p:spPr>
            <a:xfrm>
              <a:off x="322788" y="1528618"/>
              <a:ext cx="3240000" cy="252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مستطيل 37">
              <a:extLst>
                <a:ext uri="{FF2B5EF4-FFF2-40B4-BE49-F238E27FC236}">
                  <a16:creationId xmlns:a16="http://schemas.microsoft.com/office/drawing/2014/main" id="{FC279C01-C063-41D2-BFEF-63B9B336D1F9}"/>
                </a:ext>
              </a:extLst>
            </p:cNvPr>
            <p:cNvSpPr/>
            <p:nvPr/>
          </p:nvSpPr>
          <p:spPr>
            <a:xfrm>
              <a:off x="455450" y="2265630"/>
              <a:ext cx="3240001" cy="584775"/>
            </a:xfrm>
            <a:prstGeom prst="rect">
              <a:avLst/>
            </a:prstGeom>
            <a:noFill/>
          </p:spPr>
          <p:txBody>
            <a:bodyPr wrap="square" lIns="91440" tIns="45720" rIns="91440" bIns="45720">
              <a:spAutoFit/>
            </a:bodyPr>
            <a:lstStyle/>
            <a:p>
              <a:pPr algn="ctr"/>
              <a:r>
                <a:rPr lang="ar-SA" sz="3200" b="0" cap="none" spc="0" dirty="0">
                  <a:ln w="0"/>
                  <a:effectLst>
                    <a:outerShdw blurRad="38100" dist="19050" dir="2700000" algn="tl" rotWithShape="0">
                      <a:schemeClr val="dk1">
                        <a:alpha val="40000"/>
                      </a:schemeClr>
                    </a:outerShdw>
                  </a:effectLst>
                </a:rPr>
                <a:t>لتحديد مناطقها وجذب </a:t>
              </a:r>
              <a:endParaRPr lang="ar-SA" sz="1400" b="0" cap="none" spc="0" dirty="0">
                <a:ln w="0"/>
                <a:effectLst>
                  <a:outerShdw blurRad="38100" dist="19050" dir="2700000" algn="tl" rotWithShape="0">
                    <a:schemeClr val="dk1">
                      <a:alpha val="40000"/>
                    </a:schemeClr>
                  </a:outerShdw>
                </a:effectLst>
              </a:endParaRPr>
            </a:p>
          </p:txBody>
        </p:sp>
        <p:sp>
          <p:nvSpPr>
            <p:cNvPr id="39" name="مستطيل 38">
              <a:extLst>
                <a:ext uri="{FF2B5EF4-FFF2-40B4-BE49-F238E27FC236}">
                  <a16:creationId xmlns:a16="http://schemas.microsoft.com/office/drawing/2014/main" id="{9ABC5050-103C-47E6-9A20-C34E6EA7C0D4}"/>
                </a:ext>
              </a:extLst>
            </p:cNvPr>
            <p:cNvSpPr/>
            <p:nvPr/>
          </p:nvSpPr>
          <p:spPr>
            <a:xfrm>
              <a:off x="297556" y="2690033"/>
              <a:ext cx="1682105" cy="1077218"/>
            </a:xfrm>
            <a:prstGeom prst="rect">
              <a:avLst/>
            </a:prstGeom>
            <a:noFill/>
          </p:spPr>
          <p:txBody>
            <a:bodyPr wrap="square" lIns="91440" tIns="45720" rIns="91440" bIns="45720">
              <a:spAutoFit/>
            </a:bodyPr>
            <a:lstStyle/>
            <a:p>
              <a:pPr algn="ctr"/>
              <a:r>
                <a:rPr lang="ar-SA" sz="3200" b="0" cap="none" spc="0" dirty="0">
                  <a:ln w="0"/>
                  <a:effectLst>
                    <a:outerShdw blurRad="38100" dist="19050" dir="2700000" algn="tl" rotWithShape="0">
                      <a:schemeClr val="dk1">
                        <a:alpha val="40000"/>
                      </a:schemeClr>
                    </a:outerShdw>
                  </a:effectLst>
                </a:rPr>
                <a:t>شريك التزاوج</a:t>
              </a:r>
              <a:endParaRPr lang="ar-SA" sz="1400" b="0" cap="none" spc="0" dirty="0">
                <a:ln w="0"/>
                <a:effectLst>
                  <a:outerShdw blurRad="38100" dist="19050" dir="2700000" algn="tl" rotWithShape="0">
                    <a:schemeClr val="dk1">
                      <a:alpha val="40000"/>
                    </a:schemeClr>
                  </a:outerShdw>
                </a:effectLst>
              </a:endParaRPr>
            </a:p>
          </p:txBody>
        </p:sp>
      </p:grpSp>
      <p:sp>
        <p:nvSpPr>
          <p:cNvPr id="40" name="TextBox 1">
            <a:extLst>
              <a:ext uri="{FF2B5EF4-FFF2-40B4-BE49-F238E27FC236}">
                <a16:creationId xmlns:a16="http://schemas.microsoft.com/office/drawing/2014/main" id="{E05FBCB8-2A1B-48F8-A2D9-AE504ECCF6AD}"/>
              </a:ext>
            </a:extLst>
          </p:cNvPr>
          <p:cNvSpPr txBox="1"/>
          <p:nvPr/>
        </p:nvSpPr>
        <p:spPr>
          <a:xfrm>
            <a:off x="322788" y="147704"/>
            <a:ext cx="1867161" cy="1200329"/>
          </a:xfrm>
          <a:prstGeom prst="rect">
            <a:avLst/>
          </a:prstGeom>
          <a:solidFill>
            <a:srgbClr val="FFFF00"/>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 القفل والمفتاح </a:t>
            </a:r>
            <a:endParaRPr lang="ar-SA" sz="3600" dirty="0">
              <a:ln w="0">
                <a:noFill/>
              </a:ln>
              <a:solidFill>
                <a:sysClr val="windowText" lastClr="000000"/>
              </a:solidFill>
            </a:endParaRPr>
          </a:p>
        </p:txBody>
      </p:sp>
      <p:pic>
        <p:nvPicPr>
          <p:cNvPr id="1026" name="Picture 2" descr="ØµÙØ±Ø© Ø°Ø§Øª ØµÙØ©">
            <a:extLst>
              <a:ext uri="{FF2B5EF4-FFF2-40B4-BE49-F238E27FC236}">
                <a16:creationId xmlns:a16="http://schemas.microsoft.com/office/drawing/2014/main" id="{D7129DB4-E92D-49A0-9C56-2129D6167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1713" y="160510"/>
            <a:ext cx="1465079" cy="120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2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439817" y="260648"/>
            <a:ext cx="5941003" cy="3785652"/>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ولكن بعد العرض وفي فترة الاستراحة كان الفيل يبقى مقيدا بسلسلة حديدية تضغط على أحد قدميه مثبته بوتد صغير مثبت في الأرض</a:t>
            </a:r>
          </a:p>
        </p:txBody>
      </p:sp>
      <p:sp>
        <p:nvSpPr>
          <p:cNvPr id="11" name="مستطيل 10"/>
          <p:cNvSpPr/>
          <p:nvPr/>
        </p:nvSpPr>
        <p:spPr>
          <a:xfrm>
            <a:off x="1775518" y="4365104"/>
            <a:ext cx="5467922" cy="2308324"/>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وقد كان ذلك الوتد مجرد قطعة خشبية صغيرة أما السلسلة فهي قوية وثخينة </a:t>
            </a:r>
          </a:p>
        </p:txBody>
      </p:sp>
      <p:pic>
        <p:nvPicPr>
          <p:cNvPr id="4108" name="Picture 12" descr="نتيجة بحث الصور عن فيل مربوط بسلس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056" y="260648"/>
            <a:ext cx="2857500" cy="396044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نتيجة بحث الصور عن فيل مربوط بسلس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153" y="4365105"/>
            <a:ext cx="2909523"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78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AA5D2E-9058-48FC-A720-F6D45BC9C75D}"/>
              </a:ext>
            </a:extLst>
          </p:cNvPr>
          <p:cNvSpPr txBox="1"/>
          <p:nvPr/>
        </p:nvSpPr>
        <p:spPr>
          <a:xfrm>
            <a:off x="2153920" y="100713"/>
            <a:ext cx="9712960" cy="1323439"/>
          </a:xfrm>
          <a:prstGeom prst="rect">
            <a:avLst/>
          </a:prstGeom>
          <a:solidFill>
            <a:srgbClr val="FFFF00"/>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افحص الجدول (1ـ3) الذي يوضح نسب المواد الغذائية في حليب الثدييات ثم أجب عن الأسئلة التالية </a:t>
            </a:r>
            <a:endParaRPr lang="ar-SA" sz="4000" dirty="0">
              <a:ln w="0">
                <a:noFill/>
              </a:ln>
              <a:solidFill>
                <a:sysClr val="windowText" lastClr="000000"/>
              </a:solidFill>
            </a:endParaRPr>
          </a:p>
        </p:txBody>
      </p:sp>
      <p:sp>
        <p:nvSpPr>
          <p:cNvPr id="3" name="TextBox 1">
            <a:extLst>
              <a:ext uri="{FF2B5EF4-FFF2-40B4-BE49-F238E27FC236}">
                <a16:creationId xmlns:a16="http://schemas.microsoft.com/office/drawing/2014/main" id="{43656A0F-ADED-4079-9B56-59700885BF01}"/>
              </a:ext>
            </a:extLst>
          </p:cNvPr>
          <p:cNvSpPr txBox="1"/>
          <p:nvPr/>
        </p:nvSpPr>
        <p:spPr>
          <a:xfrm>
            <a:off x="325120" y="100713"/>
            <a:ext cx="1524000" cy="646331"/>
          </a:xfrm>
          <a:prstGeom prst="rect">
            <a:avLst/>
          </a:prstGeom>
          <a:solidFill>
            <a:srgbClr val="ABDEFB"/>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مهارة </a:t>
            </a:r>
            <a:endParaRPr lang="ar-SA" sz="3600" dirty="0">
              <a:ln w="0">
                <a:noFill/>
              </a:ln>
              <a:solidFill>
                <a:sysClr val="windowText" lastClr="000000"/>
              </a:solidFill>
            </a:endParaRPr>
          </a:p>
        </p:txBody>
      </p:sp>
      <p:pic>
        <p:nvPicPr>
          <p:cNvPr id="4" name="صورة 3">
            <a:extLst>
              <a:ext uri="{FF2B5EF4-FFF2-40B4-BE49-F238E27FC236}">
                <a16:creationId xmlns:a16="http://schemas.microsoft.com/office/drawing/2014/main" id="{7FA318B1-950A-40E7-8F7B-3D7EECD0895C}"/>
              </a:ext>
            </a:extLst>
          </p:cNvPr>
          <p:cNvPicPr>
            <a:picLocks noChangeAspect="1"/>
          </p:cNvPicPr>
          <p:nvPr/>
        </p:nvPicPr>
        <p:blipFill>
          <a:blip r:embed="rId2"/>
          <a:stretch>
            <a:fillRect/>
          </a:stretch>
        </p:blipFill>
        <p:spPr>
          <a:xfrm>
            <a:off x="218539" y="1566537"/>
            <a:ext cx="8041541" cy="5150110"/>
          </a:xfrm>
          <a:prstGeom prst="rect">
            <a:avLst/>
          </a:prstGeom>
        </p:spPr>
      </p:pic>
      <p:sp>
        <p:nvSpPr>
          <p:cNvPr id="5" name="TextBox 1">
            <a:extLst>
              <a:ext uri="{FF2B5EF4-FFF2-40B4-BE49-F238E27FC236}">
                <a16:creationId xmlns:a16="http://schemas.microsoft.com/office/drawing/2014/main" id="{A3A8CC50-9664-4F02-9CDF-CC2A27FD4F7A}"/>
              </a:ext>
            </a:extLst>
          </p:cNvPr>
          <p:cNvSpPr txBox="1"/>
          <p:nvPr/>
        </p:nvSpPr>
        <p:spPr>
          <a:xfrm>
            <a:off x="8397140" y="1604393"/>
            <a:ext cx="3469740" cy="1938992"/>
          </a:xfrm>
          <a:prstGeom prst="rect">
            <a:avLst/>
          </a:prstGeom>
          <a:solidFill>
            <a:schemeClr val="accent4">
              <a:lumMod val="60000"/>
              <a:lumOff val="40000"/>
            </a:schemeClr>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س/ما هي المواد المغذية التي يتركب منها حليب الثدييات؟ </a:t>
            </a:r>
            <a:endParaRPr lang="ar-SA" sz="4000" dirty="0">
              <a:ln w="0">
                <a:noFill/>
              </a:ln>
              <a:solidFill>
                <a:sysClr val="windowText" lastClr="000000"/>
              </a:solidFill>
            </a:endParaRPr>
          </a:p>
        </p:txBody>
      </p:sp>
      <p:sp>
        <p:nvSpPr>
          <p:cNvPr id="6" name="TextBox 1">
            <a:extLst>
              <a:ext uri="{FF2B5EF4-FFF2-40B4-BE49-F238E27FC236}">
                <a16:creationId xmlns:a16="http://schemas.microsoft.com/office/drawing/2014/main" id="{FD42B06C-E51F-40DD-9DFE-7B0BEAEEC4FE}"/>
              </a:ext>
            </a:extLst>
          </p:cNvPr>
          <p:cNvSpPr txBox="1"/>
          <p:nvPr/>
        </p:nvSpPr>
        <p:spPr>
          <a:xfrm>
            <a:off x="8397140" y="3819273"/>
            <a:ext cx="3469740" cy="2554545"/>
          </a:xfrm>
          <a:prstGeom prst="rect">
            <a:avLst/>
          </a:prstGeom>
          <a:solidFill>
            <a:srgbClr val="85FFBC"/>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الماء </a:t>
            </a:r>
          </a:p>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البروتين </a:t>
            </a:r>
          </a:p>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الدهون </a:t>
            </a:r>
          </a:p>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السكر (اللاكتوز)</a:t>
            </a:r>
            <a:endParaRPr lang="ar-SA" sz="4000" dirty="0">
              <a:ln w="0">
                <a:noFill/>
              </a:ln>
              <a:solidFill>
                <a:sysClr val="windowText" lastClr="000000"/>
              </a:solidFill>
            </a:endParaRPr>
          </a:p>
        </p:txBody>
      </p:sp>
    </p:spTree>
    <p:extLst>
      <p:ext uri="{BB962C8B-B14F-4D97-AF65-F5344CB8AC3E}">
        <p14:creationId xmlns:p14="http://schemas.microsoft.com/office/powerpoint/2010/main" val="632834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AA5D2E-9058-48FC-A720-F6D45BC9C75D}"/>
              </a:ext>
            </a:extLst>
          </p:cNvPr>
          <p:cNvSpPr txBox="1"/>
          <p:nvPr/>
        </p:nvSpPr>
        <p:spPr>
          <a:xfrm>
            <a:off x="2153920" y="100713"/>
            <a:ext cx="9712960" cy="1323439"/>
          </a:xfrm>
          <a:prstGeom prst="rect">
            <a:avLst/>
          </a:prstGeom>
          <a:solidFill>
            <a:srgbClr val="FFFF00"/>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افحص الجدول (1ـ3) الذي يوضح نسب المواد الغذائية في حليب الثدييات ثم أجب عن الأسئلة التالية </a:t>
            </a:r>
            <a:endParaRPr lang="ar-SA" sz="4000" dirty="0">
              <a:ln w="0">
                <a:noFill/>
              </a:ln>
              <a:solidFill>
                <a:sysClr val="windowText" lastClr="000000"/>
              </a:solidFill>
            </a:endParaRPr>
          </a:p>
        </p:txBody>
      </p:sp>
      <p:sp>
        <p:nvSpPr>
          <p:cNvPr id="3" name="TextBox 1">
            <a:extLst>
              <a:ext uri="{FF2B5EF4-FFF2-40B4-BE49-F238E27FC236}">
                <a16:creationId xmlns:a16="http://schemas.microsoft.com/office/drawing/2014/main" id="{43656A0F-ADED-4079-9B56-59700885BF01}"/>
              </a:ext>
            </a:extLst>
          </p:cNvPr>
          <p:cNvSpPr txBox="1"/>
          <p:nvPr/>
        </p:nvSpPr>
        <p:spPr>
          <a:xfrm>
            <a:off x="325120" y="100713"/>
            <a:ext cx="1524000" cy="646331"/>
          </a:xfrm>
          <a:prstGeom prst="rect">
            <a:avLst/>
          </a:prstGeom>
          <a:solidFill>
            <a:srgbClr val="ABDEFB"/>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مهارة </a:t>
            </a:r>
            <a:endParaRPr lang="ar-SA" sz="3600" dirty="0">
              <a:ln w="0">
                <a:noFill/>
              </a:ln>
              <a:solidFill>
                <a:sysClr val="windowText" lastClr="000000"/>
              </a:solidFill>
            </a:endParaRPr>
          </a:p>
        </p:txBody>
      </p:sp>
      <p:pic>
        <p:nvPicPr>
          <p:cNvPr id="4" name="صورة 3">
            <a:extLst>
              <a:ext uri="{FF2B5EF4-FFF2-40B4-BE49-F238E27FC236}">
                <a16:creationId xmlns:a16="http://schemas.microsoft.com/office/drawing/2014/main" id="{7FA318B1-950A-40E7-8F7B-3D7EECD0895C}"/>
              </a:ext>
            </a:extLst>
          </p:cNvPr>
          <p:cNvPicPr>
            <a:picLocks noChangeAspect="1"/>
          </p:cNvPicPr>
          <p:nvPr/>
        </p:nvPicPr>
        <p:blipFill>
          <a:blip r:embed="rId2"/>
          <a:stretch>
            <a:fillRect/>
          </a:stretch>
        </p:blipFill>
        <p:spPr>
          <a:xfrm>
            <a:off x="218539" y="1566537"/>
            <a:ext cx="8041541" cy="5150110"/>
          </a:xfrm>
          <a:prstGeom prst="rect">
            <a:avLst/>
          </a:prstGeom>
        </p:spPr>
      </p:pic>
      <p:sp>
        <p:nvSpPr>
          <p:cNvPr id="5" name="TextBox 1">
            <a:extLst>
              <a:ext uri="{FF2B5EF4-FFF2-40B4-BE49-F238E27FC236}">
                <a16:creationId xmlns:a16="http://schemas.microsoft.com/office/drawing/2014/main" id="{A3A8CC50-9664-4F02-9CDF-CC2A27FD4F7A}"/>
              </a:ext>
            </a:extLst>
          </p:cNvPr>
          <p:cNvSpPr txBox="1"/>
          <p:nvPr/>
        </p:nvSpPr>
        <p:spPr>
          <a:xfrm>
            <a:off x="8397140" y="1604393"/>
            <a:ext cx="3469740" cy="3170099"/>
          </a:xfrm>
          <a:prstGeom prst="rect">
            <a:avLst/>
          </a:prstGeom>
          <a:solidFill>
            <a:schemeClr val="accent4">
              <a:lumMod val="60000"/>
              <a:lumOff val="40000"/>
            </a:schemeClr>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احكم على صحة العبارة </a:t>
            </a:r>
          </a:p>
          <a:p>
            <a:pPr algn="ctr"/>
            <a:r>
              <a:rPr lang="ar-SA" sz="4000" b="1" dirty="0">
                <a:ln w="0">
                  <a:noFill/>
                </a:ln>
                <a:solidFill>
                  <a:sysClr val="windowText" lastClr="000000"/>
                </a:solidFill>
                <a:effectLst>
                  <a:outerShdw blurRad="38100" dist="19050" dir="2700000" algn="tl" rotWithShape="0">
                    <a:prstClr val="black">
                      <a:alpha val="40000"/>
                    </a:prstClr>
                  </a:outerShdw>
                </a:effectLst>
              </a:rPr>
              <a:t>تتساوى نسب المواد الغذائية في حليب الثدييات كلها </a:t>
            </a:r>
            <a:endParaRPr lang="ar-SA" sz="4000" dirty="0">
              <a:ln w="0">
                <a:noFill/>
              </a:ln>
              <a:solidFill>
                <a:sysClr val="windowText" lastClr="000000"/>
              </a:solidFill>
            </a:endParaRPr>
          </a:p>
        </p:txBody>
      </p:sp>
      <p:sp>
        <p:nvSpPr>
          <p:cNvPr id="6" name="TextBox 1">
            <a:extLst>
              <a:ext uri="{FF2B5EF4-FFF2-40B4-BE49-F238E27FC236}">
                <a16:creationId xmlns:a16="http://schemas.microsoft.com/office/drawing/2014/main" id="{FD42B06C-E51F-40DD-9DFE-7B0BEAEEC4FE}"/>
              </a:ext>
            </a:extLst>
          </p:cNvPr>
          <p:cNvSpPr txBox="1"/>
          <p:nvPr/>
        </p:nvSpPr>
        <p:spPr>
          <a:xfrm>
            <a:off x="8397140" y="4954733"/>
            <a:ext cx="3469740" cy="1323439"/>
          </a:xfrm>
          <a:prstGeom prst="rect">
            <a:avLst/>
          </a:prstGeom>
          <a:solidFill>
            <a:srgbClr val="85FFBC"/>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تختلف نسب المواد المغذية  في حليب </a:t>
            </a:r>
            <a:endParaRPr lang="ar-SA" sz="4000" dirty="0">
              <a:ln w="0">
                <a:noFill/>
              </a:ln>
              <a:solidFill>
                <a:sysClr val="windowText" lastClr="000000"/>
              </a:solidFill>
            </a:endParaRPr>
          </a:p>
        </p:txBody>
      </p:sp>
      <p:pic>
        <p:nvPicPr>
          <p:cNvPr id="8" name="رسم 7" descr="إغلاق">
            <a:extLst>
              <a:ext uri="{FF2B5EF4-FFF2-40B4-BE49-F238E27FC236}">
                <a16:creationId xmlns:a16="http://schemas.microsoft.com/office/drawing/2014/main" id="{06FB81D1-9443-4D14-BC25-669D95B9E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8960" y="4141592"/>
            <a:ext cx="914400" cy="914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39953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AA5D2E-9058-48FC-A720-F6D45BC9C75D}"/>
              </a:ext>
            </a:extLst>
          </p:cNvPr>
          <p:cNvSpPr txBox="1"/>
          <p:nvPr/>
        </p:nvSpPr>
        <p:spPr>
          <a:xfrm>
            <a:off x="2153920" y="110873"/>
            <a:ext cx="9712960" cy="1323439"/>
          </a:xfrm>
          <a:prstGeom prst="rect">
            <a:avLst/>
          </a:prstGeom>
          <a:solidFill>
            <a:srgbClr val="FFFF00"/>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افحص الجدول (1ـ3) الذي يوضح نسب المواد الغذائية في حليب الثدييات ثم أجب عن الأسئلة التالية </a:t>
            </a:r>
            <a:endParaRPr lang="ar-SA" sz="4000" dirty="0">
              <a:ln w="0">
                <a:noFill/>
              </a:ln>
              <a:solidFill>
                <a:sysClr val="windowText" lastClr="000000"/>
              </a:solidFill>
            </a:endParaRPr>
          </a:p>
        </p:txBody>
      </p:sp>
      <p:sp>
        <p:nvSpPr>
          <p:cNvPr id="3" name="TextBox 1">
            <a:extLst>
              <a:ext uri="{FF2B5EF4-FFF2-40B4-BE49-F238E27FC236}">
                <a16:creationId xmlns:a16="http://schemas.microsoft.com/office/drawing/2014/main" id="{43656A0F-ADED-4079-9B56-59700885BF01}"/>
              </a:ext>
            </a:extLst>
          </p:cNvPr>
          <p:cNvSpPr txBox="1"/>
          <p:nvPr/>
        </p:nvSpPr>
        <p:spPr>
          <a:xfrm>
            <a:off x="325120" y="100713"/>
            <a:ext cx="1524000" cy="646331"/>
          </a:xfrm>
          <a:prstGeom prst="rect">
            <a:avLst/>
          </a:prstGeom>
          <a:solidFill>
            <a:srgbClr val="ABDEFB"/>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مهارة </a:t>
            </a:r>
            <a:endParaRPr lang="ar-SA" sz="3600" dirty="0">
              <a:ln w="0">
                <a:noFill/>
              </a:ln>
              <a:solidFill>
                <a:sysClr val="windowText" lastClr="000000"/>
              </a:solidFill>
            </a:endParaRPr>
          </a:p>
        </p:txBody>
      </p:sp>
      <p:pic>
        <p:nvPicPr>
          <p:cNvPr id="4" name="صورة 3">
            <a:extLst>
              <a:ext uri="{FF2B5EF4-FFF2-40B4-BE49-F238E27FC236}">
                <a16:creationId xmlns:a16="http://schemas.microsoft.com/office/drawing/2014/main" id="{7FA318B1-950A-40E7-8F7B-3D7EECD0895C}"/>
              </a:ext>
            </a:extLst>
          </p:cNvPr>
          <p:cNvPicPr>
            <a:picLocks noChangeAspect="1"/>
          </p:cNvPicPr>
          <p:nvPr/>
        </p:nvPicPr>
        <p:blipFill>
          <a:blip r:embed="rId2"/>
          <a:stretch>
            <a:fillRect/>
          </a:stretch>
        </p:blipFill>
        <p:spPr>
          <a:xfrm>
            <a:off x="218539" y="1566537"/>
            <a:ext cx="8041541" cy="5150110"/>
          </a:xfrm>
          <a:prstGeom prst="rect">
            <a:avLst/>
          </a:prstGeom>
        </p:spPr>
      </p:pic>
      <p:sp>
        <p:nvSpPr>
          <p:cNvPr id="5" name="TextBox 1">
            <a:extLst>
              <a:ext uri="{FF2B5EF4-FFF2-40B4-BE49-F238E27FC236}">
                <a16:creationId xmlns:a16="http://schemas.microsoft.com/office/drawing/2014/main" id="{A3A8CC50-9664-4F02-9CDF-CC2A27FD4F7A}"/>
              </a:ext>
            </a:extLst>
          </p:cNvPr>
          <p:cNvSpPr txBox="1"/>
          <p:nvPr/>
        </p:nvSpPr>
        <p:spPr>
          <a:xfrm>
            <a:off x="8397140" y="1604393"/>
            <a:ext cx="3469740" cy="2554545"/>
          </a:xfrm>
          <a:prstGeom prst="rect">
            <a:avLst/>
          </a:prstGeom>
          <a:solidFill>
            <a:schemeClr val="accent4">
              <a:lumMod val="60000"/>
              <a:lumOff val="40000"/>
            </a:schemeClr>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ماهي الثدييات التي تمتلك أعلى نسبة من الدهون في حليبها </a:t>
            </a:r>
            <a:endParaRPr lang="ar-SA" sz="4000" dirty="0">
              <a:ln w="0">
                <a:noFill/>
              </a:ln>
              <a:solidFill>
                <a:sysClr val="windowText" lastClr="000000"/>
              </a:solidFill>
            </a:endParaRPr>
          </a:p>
        </p:txBody>
      </p:sp>
      <p:sp>
        <p:nvSpPr>
          <p:cNvPr id="6" name="TextBox 1">
            <a:extLst>
              <a:ext uri="{FF2B5EF4-FFF2-40B4-BE49-F238E27FC236}">
                <a16:creationId xmlns:a16="http://schemas.microsoft.com/office/drawing/2014/main" id="{FD42B06C-E51F-40DD-9DFE-7B0BEAEEC4FE}"/>
              </a:ext>
            </a:extLst>
          </p:cNvPr>
          <p:cNvSpPr txBox="1"/>
          <p:nvPr/>
        </p:nvSpPr>
        <p:spPr>
          <a:xfrm>
            <a:off x="8397140" y="4954733"/>
            <a:ext cx="3469740" cy="707886"/>
          </a:xfrm>
          <a:prstGeom prst="rect">
            <a:avLst/>
          </a:prstGeom>
          <a:solidFill>
            <a:srgbClr val="85FFBC"/>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الثدييات المائية </a:t>
            </a:r>
            <a:endParaRPr lang="ar-SA" sz="4000" dirty="0">
              <a:ln w="0">
                <a:noFill/>
              </a:ln>
              <a:solidFill>
                <a:sysClr val="windowText" lastClr="000000"/>
              </a:solidFill>
            </a:endParaRPr>
          </a:p>
        </p:txBody>
      </p:sp>
    </p:spTree>
    <p:extLst>
      <p:ext uri="{BB962C8B-B14F-4D97-AF65-F5344CB8AC3E}">
        <p14:creationId xmlns:p14="http://schemas.microsoft.com/office/powerpoint/2010/main" val="38830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AA5D2E-9058-48FC-A720-F6D45BC9C75D}"/>
              </a:ext>
            </a:extLst>
          </p:cNvPr>
          <p:cNvSpPr txBox="1"/>
          <p:nvPr/>
        </p:nvSpPr>
        <p:spPr>
          <a:xfrm>
            <a:off x="2153920" y="100713"/>
            <a:ext cx="9712960" cy="1323439"/>
          </a:xfrm>
          <a:prstGeom prst="rect">
            <a:avLst/>
          </a:prstGeom>
          <a:solidFill>
            <a:srgbClr val="FFFF00"/>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افحص الجدول (1ـ3) الذي يوضح نسب المواد الغذائية في حليب الثدييات ثم أجب عن الأسئلة التالية </a:t>
            </a:r>
            <a:endParaRPr lang="ar-SA" sz="4000" dirty="0">
              <a:ln w="0">
                <a:noFill/>
              </a:ln>
              <a:solidFill>
                <a:sysClr val="windowText" lastClr="000000"/>
              </a:solidFill>
            </a:endParaRPr>
          </a:p>
        </p:txBody>
      </p:sp>
      <p:sp>
        <p:nvSpPr>
          <p:cNvPr id="3" name="TextBox 1">
            <a:extLst>
              <a:ext uri="{FF2B5EF4-FFF2-40B4-BE49-F238E27FC236}">
                <a16:creationId xmlns:a16="http://schemas.microsoft.com/office/drawing/2014/main" id="{43656A0F-ADED-4079-9B56-59700885BF01}"/>
              </a:ext>
            </a:extLst>
          </p:cNvPr>
          <p:cNvSpPr txBox="1"/>
          <p:nvPr/>
        </p:nvSpPr>
        <p:spPr>
          <a:xfrm>
            <a:off x="325120" y="100713"/>
            <a:ext cx="1524000" cy="646331"/>
          </a:xfrm>
          <a:prstGeom prst="rect">
            <a:avLst/>
          </a:prstGeom>
          <a:solidFill>
            <a:srgbClr val="ABDEFB"/>
          </a:solidFill>
          <a:ln w="38100">
            <a:solidFill>
              <a:schemeClr val="tx1"/>
            </a:solidFill>
          </a:ln>
        </p:spPr>
        <p:txBody>
          <a:bodyPr wrap="square" rtlCol="1">
            <a:spAutoFit/>
          </a:bodyPr>
          <a:lstStyle/>
          <a:p>
            <a:pPr algn="ctr"/>
            <a:r>
              <a:rPr lang="ar-SA" sz="3600" b="1" dirty="0">
                <a:ln w="0">
                  <a:noFill/>
                </a:ln>
                <a:solidFill>
                  <a:sysClr val="windowText" lastClr="000000"/>
                </a:solidFill>
                <a:effectLst>
                  <a:outerShdw blurRad="38100" dist="19050" dir="2700000" algn="tl" rotWithShape="0">
                    <a:prstClr val="black">
                      <a:alpha val="40000"/>
                    </a:prstClr>
                  </a:outerShdw>
                </a:effectLst>
              </a:rPr>
              <a:t>مهارة </a:t>
            </a:r>
            <a:endParaRPr lang="ar-SA" sz="3600" dirty="0">
              <a:ln w="0">
                <a:noFill/>
              </a:ln>
              <a:solidFill>
                <a:sysClr val="windowText" lastClr="000000"/>
              </a:solidFill>
            </a:endParaRPr>
          </a:p>
        </p:txBody>
      </p:sp>
      <p:pic>
        <p:nvPicPr>
          <p:cNvPr id="4" name="صورة 3">
            <a:extLst>
              <a:ext uri="{FF2B5EF4-FFF2-40B4-BE49-F238E27FC236}">
                <a16:creationId xmlns:a16="http://schemas.microsoft.com/office/drawing/2014/main" id="{7FA318B1-950A-40E7-8F7B-3D7EECD0895C}"/>
              </a:ext>
            </a:extLst>
          </p:cNvPr>
          <p:cNvPicPr>
            <a:picLocks noChangeAspect="1"/>
          </p:cNvPicPr>
          <p:nvPr/>
        </p:nvPicPr>
        <p:blipFill>
          <a:blip r:embed="rId2"/>
          <a:stretch>
            <a:fillRect/>
          </a:stretch>
        </p:blipFill>
        <p:spPr>
          <a:xfrm>
            <a:off x="218539" y="1566537"/>
            <a:ext cx="8041541" cy="5150110"/>
          </a:xfrm>
          <a:prstGeom prst="rect">
            <a:avLst/>
          </a:prstGeom>
        </p:spPr>
      </p:pic>
      <p:sp>
        <p:nvSpPr>
          <p:cNvPr id="5" name="TextBox 1">
            <a:extLst>
              <a:ext uri="{FF2B5EF4-FFF2-40B4-BE49-F238E27FC236}">
                <a16:creationId xmlns:a16="http://schemas.microsoft.com/office/drawing/2014/main" id="{A3A8CC50-9664-4F02-9CDF-CC2A27FD4F7A}"/>
              </a:ext>
            </a:extLst>
          </p:cNvPr>
          <p:cNvSpPr txBox="1"/>
          <p:nvPr/>
        </p:nvSpPr>
        <p:spPr>
          <a:xfrm>
            <a:off x="8397140" y="1553593"/>
            <a:ext cx="3469740" cy="2554545"/>
          </a:xfrm>
          <a:prstGeom prst="rect">
            <a:avLst/>
          </a:prstGeom>
          <a:solidFill>
            <a:schemeClr val="accent4">
              <a:lumMod val="60000"/>
              <a:lumOff val="40000"/>
            </a:schemeClr>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فسر:</a:t>
            </a:r>
          </a:p>
          <a:p>
            <a:pPr algn="ctr"/>
            <a:r>
              <a:rPr lang="ar-SA" sz="4000" b="1" dirty="0">
                <a:ln w="0">
                  <a:noFill/>
                </a:ln>
                <a:solidFill>
                  <a:sysClr val="windowText" lastClr="000000"/>
                </a:solidFill>
                <a:effectLst>
                  <a:outerShdw blurRad="38100" dist="19050" dir="2700000" algn="tl" rotWithShape="0">
                    <a:prstClr val="black">
                      <a:alpha val="40000"/>
                    </a:prstClr>
                  </a:outerShdw>
                </a:effectLst>
              </a:rPr>
              <a:t>تكون نسبة الدهون عالية  في حليب الثدييات المائية  </a:t>
            </a:r>
            <a:endParaRPr lang="ar-SA" sz="4000" dirty="0">
              <a:ln w="0">
                <a:noFill/>
              </a:ln>
              <a:solidFill>
                <a:sysClr val="windowText" lastClr="000000"/>
              </a:solidFill>
            </a:endParaRPr>
          </a:p>
        </p:txBody>
      </p:sp>
      <p:sp>
        <p:nvSpPr>
          <p:cNvPr id="6" name="TextBox 1">
            <a:extLst>
              <a:ext uri="{FF2B5EF4-FFF2-40B4-BE49-F238E27FC236}">
                <a16:creationId xmlns:a16="http://schemas.microsoft.com/office/drawing/2014/main" id="{FD42B06C-E51F-40DD-9DFE-7B0BEAEEC4FE}"/>
              </a:ext>
            </a:extLst>
          </p:cNvPr>
          <p:cNvSpPr txBox="1"/>
          <p:nvPr/>
        </p:nvSpPr>
        <p:spPr>
          <a:xfrm>
            <a:off x="8397140" y="4202742"/>
            <a:ext cx="3469740" cy="2554545"/>
          </a:xfrm>
          <a:prstGeom prst="rect">
            <a:avLst/>
          </a:prstGeom>
          <a:solidFill>
            <a:srgbClr val="85FFBC"/>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لأنها تستخدم الدهون كطبقة عازلة تحفظ حرارة اجسامها </a:t>
            </a:r>
            <a:endParaRPr lang="ar-SA" sz="4000" dirty="0">
              <a:ln w="0">
                <a:noFill/>
              </a:ln>
              <a:solidFill>
                <a:sysClr val="windowText" lastClr="000000"/>
              </a:solidFill>
            </a:endParaRPr>
          </a:p>
        </p:txBody>
      </p:sp>
    </p:spTree>
    <p:extLst>
      <p:ext uri="{BB962C8B-B14F-4D97-AF65-F5344CB8AC3E}">
        <p14:creationId xmlns:p14="http://schemas.microsoft.com/office/powerpoint/2010/main" val="356831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B445B-73CD-43FC-A6AB-DE874EE161D7}"/>
              </a:ext>
            </a:extLst>
          </p:cNvPr>
          <p:cNvSpPr txBox="1"/>
          <p:nvPr/>
        </p:nvSpPr>
        <p:spPr>
          <a:xfrm>
            <a:off x="314960" y="128107"/>
            <a:ext cx="11704320" cy="707886"/>
          </a:xfrm>
          <a:prstGeom prst="rect">
            <a:avLst/>
          </a:prstGeom>
          <a:solidFill>
            <a:srgbClr val="85FFBC"/>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حدد البيئة التي يعيش فيها كل من الحيوانات </a:t>
            </a:r>
            <a:r>
              <a:rPr lang="ar-SA" sz="4000" b="1" dirty="0" err="1">
                <a:ln w="0">
                  <a:noFill/>
                </a:ln>
                <a:solidFill>
                  <a:sysClr val="windowText" lastClr="000000"/>
                </a:solidFill>
                <a:effectLst>
                  <a:outerShdw blurRad="38100" dist="19050" dir="2700000" algn="tl" rotWithShape="0">
                    <a:prstClr val="black">
                      <a:alpha val="40000"/>
                    </a:prstClr>
                  </a:outerShdw>
                </a:effectLst>
              </a:rPr>
              <a:t>الثدييه</a:t>
            </a:r>
            <a:r>
              <a:rPr lang="ar-SA" sz="4000" b="1" dirty="0">
                <a:ln w="0">
                  <a:noFill/>
                </a:ln>
                <a:solidFill>
                  <a:sysClr val="windowText" lastClr="000000"/>
                </a:solidFill>
                <a:effectLst>
                  <a:outerShdw blurRad="38100" dist="19050" dir="2700000" algn="tl" rotWithShape="0">
                    <a:prstClr val="black">
                      <a:alpha val="40000"/>
                    </a:prstClr>
                  </a:outerShdw>
                </a:effectLst>
              </a:rPr>
              <a:t> التالية </a:t>
            </a:r>
            <a:endParaRPr lang="ar-SA" sz="4000" dirty="0">
              <a:ln w="0">
                <a:noFill/>
              </a:ln>
              <a:solidFill>
                <a:sysClr val="windowText" lastClr="000000"/>
              </a:solidFill>
            </a:endParaRPr>
          </a:p>
        </p:txBody>
      </p:sp>
      <p:graphicFrame>
        <p:nvGraphicFramePr>
          <p:cNvPr id="4" name="جدول 4">
            <a:extLst>
              <a:ext uri="{FF2B5EF4-FFF2-40B4-BE49-F238E27FC236}">
                <a16:creationId xmlns:a16="http://schemas.microsoft.com/office/drawing/2014/main" id="{549E81B3-5AD4-4A64-9567-453B216D986C}"/>
              </a:ext>
            </a:extLst>
          </p:cNvPr>
          <p:cNvGraphicFramePr>
            <a:graphicFrameLocks noGrp="1"/>
          </p:cNvGraphicFramePr>
          <p:nvPr>
            <p:extLst>
              <p:ext uri="{D42A27DB-BD31-4B8C-83A1-F6EECF244321}">
                <p14:modId xmlns:p14="http://schemas.microsoft.com/office/powerpoint/2010/main" val="1722352892"/>
              </p:ext>
            </p:extLst>
          </p:nvPr>
        </p:nvGraphicFramePr>
        <p:xfrm>
          <a:off x="355280" y="979120"/>
          <a:ext cx="11664000" cy="5746800"/>
        </p:xfrm>
        <a:graphic>
          <a:graphicData uri="http://schemas.openxmlformats.org/drawingml/2006/table">
            <a:tbl>
              <a:tblPr rtl="1" firstRow="1" bandRow="1">
                <a:tableStyleId>{5C22544A-7EE6-4342-B048-85BDC9FD1C3A}</a:tableStyleId>
              </a:tblPr>
              <a:tblGrid>
                <a:gridCol w="2916000">
                  <a:extLst>
                    <a:ext uri="{9D8B030D-6E8A-4147-A177-3AD203B41FA5}">
                      <a16:colId xmlns:a16="http://schemas.microsoft.com/office/drawing/2014/main" val="841909185"/>
                    </a:ext>
                  </a:extLst>
                </a:gridCol>
                <a:gridCol w="2916000">
                  <a:extLst>
                    <a:ext uri="{9D8B030D-6E8A-4147-A177-3AD203B41FA5}">
                      <a16:colId xmlns:a16="http://schemas.microsoft.com/office/drawing/2014/main" val="3578671889"/>
                    </a:ext>
                  </a:extLst>
                </a:gridCol>
                <a:gridCol w="2916000">
                  <a:extLst>
                    <a:ext uri="{9D8B030D-6E8A-4147-A177-3AD203B41FA5}">
                      <a16:colId xmlns:a16="http://schemas.microsoft.com/office/drawing/2014/main" val="2139342699"/>
                    </a:ext>
                  </a:extLst>
                </a:gridCol>
                <a:gridCol w="2916000">
                  <a:extLst>
                    <a:ext uri="{9D8B030D-6E8A-4147-A177-3AD203B41FA5}">
                      <a16:colId xmlns:a16="http://schemas.microsoft.com/office/drawing/2014/main" val="2892921085"/>
                    </a:ext>
                  </a:extLst>
                </a:gridCol>
              </a:tblGrid>
              <a:tr h="1980000">
                <a:tc>
                  <a:txBody>
                    <a:bodyPr/>
                    <a:lstStyle/>
                    <a:p>
                      <a:pPr rtl="1"/>
                      <a:r>
                        <a:rPr lang="ar-SA" sz="3600" dirty="0">
                          <a:solidFill>
                            <a:schemeClr val="tx1"/>
                          </a:solidFill>
                        </a:rPr>
                        <a:t>الجمل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r>
                        <a:rPr lang="ar-SA" sz="3600" dirty="0">
                          <a:solidFill>
                            <a:schemeClr val="tx1"/>
                          </a:solidFill>
                        </a:rPr>
                        <a:t>الفقمة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r>
                        <a:rPr lang="ar-SA" sz="3600" dirty="0">
                          <a:solidFill>
                            <a:schemeClr val="tx1"/>
                          </a:solidFill>
                        </a:rPr>
                        <a:t>الفيل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rtl="1"/>
                      <a:r>
                        <a:rPr lang="ar-SA" sz="3600" dirty="0">
                          <a:solidFill>
                            <a:schemeClr val="tx1"/>
                          </a:solidFill>
                        </a:rPr>
                        <a:t>الظبي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117281912"/>
                  </a:ext>
                </a:extLst>
              </a:tr>
              <a:tr h="720000">
                <a:tc>
                  <a:txBody>
                    <a:bodyPr/>
                    <a:lstStyle/>
                    <a:p>
                      <a:pPr algn="ctr" rtl="1"/>
                      <a:r>
                        <a:rPr lang="ar-SA" sz="3200" dirty="0"/>
                        <a:t>الصحراء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المناطق المعتدلة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t>المناطق الاستوائي والشبه استوائية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الصحراء</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3748554"/>
                  </a:ext>
                </a:extLst>
              </a:tr>
              <a:tr h="1980000">
                <a:tc>
                  <a:txBody>
                    <a:bodyPr/>
                    <a:lstStyle/>
                    <a:p>
                      <a:pPr rtl="1"/>
                      <a:r>
                        <a:rPr lang="ar-SA" sz="3600" dirty="0">
                          <a:solidFill>
                            <a:schemeClr val="tx1"/>
                          </a:solidFill>
                        </a:rPr>
                        <a:t>الذئب القطبي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rtl="1"/>
                      <a:r>
                        <a:rPr lang="ar-SA" sz="3600" dirty="0">
                          <a:solidFill>
                            <a:schemeClr val="tx1"/>
                          </a:solidFill>
                        </a:rPr>
                        <a:t>الدب القطبي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7">
                        <a:extLst>
                          <a:ext uri="{28A0092B-C50C-407E-A947-70E740481C1C}">
                            <a14:useLocalDpi xmlns:a14="http://schemas.microsoft.com/office/drawing/2010/main" val="0"/>
                          </a:ext>
                        </a:extLst>
                      </a:blip>
                      <a:srcRect/>
                      <a:stretch>
                        <a:fillRect/>
                      </a:stretch>
                    </a:blipFill>
                  </a:tcPr>
                </a:tc>
                <a:tc>
                  <a:txBody>
                    <a:bodyPr/>
                    <a:lstStyle/>
                    <a:p>
                      <a:pPr rtl="1"/>
                      <a:r>
                        <a:rPr lang="ar-SA" sz="3600" b="1" dirty="0">
                          <a:solidFill>
                            <a:schemeClr val="tx1"/>
                          </a:solidFill>
                        </a:rPr>
                        <a:t>ثعلب الماء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8">
                        <a:extLst>
                          <a:ext uri="{28A0092B-C50C-407E-A947-70E740481C1C}">
                            <a14:useLocalDpi xmlns:a14="http://schemas.microsoft.com/office/drawing/2010/main" val="0"/>
                          </a:ext>
                        </a:extLst>
                      </a:blip>
                      <a:srcRect/>
                      <a:stretch>
                        <a:fillRect/>
                      </a:stretch>
                    </a:blipFill>
                  </a:tcPr>
                </a:tc>
                <a:tc>
                  <a:txBody>
                    <a:bodyPr/>
                    <a:lstStyle/>
                    <a:p>
                      <a:pPr rtl="1"/>
                      <a:r>
                        <a:rPr lang="ar-SA" sz="3600" dirty="0">
                          <a:solidFill>
                            <a:schemeClr val="tx1"/>
                          </a:solidFill>
                        </a:rPr>
                        <a:t>حمار الوحش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976875699"/>
                  </a:ext>
                </a:extLst>
              </a:tr>
              <a:tr h="720000">
                <a:tc>
                  <a:txBody>
                    <a:bodyPr/>
                    <a:lstStyle/>
                    <a:p>
                      <a:pPr algn="ctr" rtl="1"/>
                      <a:r>
                        <a:rPr lang="ar-SA" sz="3600" dirty="0"/>
                        <a:t>الغابات الشمالية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القطبين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الماء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err="1"/>
                        <a:t>السفانا</a:t>
                      </a:r>
                      <a:r>
                        <a:rPr lang="ar-SA" sz="3600" dirty="0"/>
                        <a:t> الاستوائية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9132692"/>
                  </a:ext>
                </a:extLst>
              </a:tr>
            </a:tbl>
          </a:graphicData>
        </a:graphic>
      </p:graphicFrame>
      <p:sp>
        <p:nvSpPr>
          <p:cNvPr id="3" name="مستطيل 2">
            <a:extLst>
              <a:ext uri="{FF2B5EF4-FFF2-40B4-BE49-F238E27FC236}">
                <a16:creationId xmlns:a16="http://schemas.microsoft.com/office/drawing/2014/main" id="{B024A9C6-7642-4908-95CA-B1C00885035A}"/>
              </a:ext>
            </a:extLst>
          </p:cNvPr>
          <p:cNvSpPr/>
          <p:nvPr/>
        </p:nvSpPr>
        <p:spPr>
          <a:xfrm>
            <a:off x="9184640" y="3027680"/>
            <a:ext cx="2692400" cy="9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776FB658-31EC-4B51-9FDF-9586873FBD76}"/>
              </a:ext>
            </a:extLst>
          </p:cNvPr>
          <p:cNvSpPr/>
          <p:nvPr/>
        </p:nvSpPr>
        <p:spPr>
          <a:xfrm>
            <a:off x="6263640" y="3027680"/>
            <a:ext cx="2692400" cy="9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D6B6A810-A064-4BAE-9E22-2CE8A41C0FEB}"/>
              </a:ext>
            </a:extLst>
          </p:cNvPr>
          <p:cNvSpPr/>
          <p:nvPr/>
        </p:nvSpPr>
        <p:spPr>
          <a:xfrm>
            <a:off x="3403600" y="3032760"/>
            <a:ext cx="2692400" cy="9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B8A33C81-E6EB-4827-A4E2-0F9DFC8A0540}"/>
              </a:ext>
            </a:extLst>
          </p:cNvPr>
          <p:cNvSpPr/>
          <p:nvPr/>
        </p:nvSpPr>
        <p:spPr>
          <a:xfrm>
            <a:off x="472280" y="3039960"/>
            <a:ext cx="2692400" cy="9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52BCBDCD-7A47-406A-BCCF-E761E1EBAA10}"/>
              </a:ext>
            </a:extLst>
          </p:cNvPr>
          <p:cNvSpPr/>
          <p:nvPr/>
        </p:nvSpPr>
        <p:spPr>
          <a:xfrm>
            <a:off x="9184640" y="6085840"/>
            <a:ext cx="2692400" cy="579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7A72CFB1-9C96-435C-8B74-950F2BB2D09B}"/>
              </a:ext>
            </a:extLst>
          </p:cNvPr>
          <p:cNvSpPr/>
          <p:nvPr/>
        </p:nvSpPr>
        <p:spPr>
          <a:xfrm>
            <a:off x="6309360" y="6085840"/>
            <a:ext cx="2692400" cy="579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9F7AA82A-2250-418B-B0E1-4E27BAF3C250}"/>
              </a:ext>
            </a:extLst>
          </p:cNvPr>
          <p:cNvSpPr/>
          <p:nvPr/>
        </p:nvSpPr>
        <p:spPr>
          <a:xfrm>
            <a:off x="3342640" y="6060440"/>
            <a:ext cx="2692400" cy="579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BC285CF5-A3F8-4FFD-8ADF-729DA8B0C6FD}"/>
              </a:ext>
            </a:extLst>
          </p:cNvPr>
          <p:cNvSpPr/>
          <p:nvPr/>
        </p:nvSpPr>
        <p:spPr>
          <a:xfrm>
            <a:off x="436880" y="6080760"/>
            <a:ext cx="2692400" cy="579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6C8D2619-A1DB-4ADF-8020-598616340F45}"/>
              </a:ext>
            </a:extLst>
          </p:cNvPr>
          <p:cNvSpPr/>
          <p:nvPr/>
        </p:nvSpPr>
        <p:spPr>
          <a:xfrm>
            <a:off x="446767" y="1481128"/>
            <a:ext cx="11481028" cy="1107996"/>
          </a:xfrm>
          <a:prstGeom prst="rect">
            <a:avLst/>
          </a:prstGeom>
          <a:solidFill>
            <a:srgbClr val="FFFF00"/>
          </a:solidFill>
          <a:ln w="38100">
            <a:solidFill>
              <a:schemeClr val="tx1"/>
            </a:solidFill>
          </a:ln>
        </p:spPr>
        <p:txBody>
          <a:bodyPr wrap="none" lIns="91440" tIns="45720" rIns="91440" bIns="45720">
            <a:spAutoFit/>
          </a:bodyPr>
          <a:lstStyle/>
          <a:p>
            <a:pPr algn="ctr"/>
            <a:r>
              <a:rPr lang="ar-SA" sz="6600" dirty="0">
                <a:ln w="0"/>
                <a:effectLst>
                  <a:outerShdw blurRad="38100" dist="19050" dir="2700000" algn="tl" rotWithShape="0">
                    <a:schemeClr val="dk1">
                      <a:alpha val="40000"/>
                    </a:schemeClr>
                  </a:outerShdw>
                </a:effectLst>
              </a:rPr>
              <a:t>إذن تعيش الثدييات في جميع أنواع البيئات </a:t>
            </a:r>
            <a:endParaRPr lang="ar-SA" sz="6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223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37212D95-63A2-4F09-9B52-10601CA8806A}"/>
              </a:ext>
            </a:extLst>
          </p:cNvPr>
          <p:cNvSpPr/>
          <p:nvPr/>
        </p:nvSpPr>
        <p:spPr>
          <a:xfrm>
            <a:off x="5537200" y="221288"/>
            <a:ext cx="6362942" cy="2308324"/>
          </a:xfrm>
          <a:prstGeom prst="rect">
            <a:avLst/>
          </a:prstGeom>
          <a:solidFill>
            <a:srgbClr val="85FFBC"/>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فسر: </a:t>
            </a:r>
          </a:p>
          <a:p>
            <a:pPr algn="ctr"/>
            <a:r>
              <a:rPr lang="ar-SA" sz="4800" dirty="0">
                <a:ln w="0"/>
                <a:effectLst>
                  <a:outerShdw blurRad="38100" dist="19050" dir="2700000" algn="tl" rotWithShape="0">
                    <a:schemeClr val="dk1">
                      <a:alpha val="40000"/>
                    </a:schemeClr>
                  </a:outerShdw>
                </a:effectLst>
              </a:rPr>
              <a:t>تستطيع الثدييات أن تعيش  في جميع الأنظمة البيئة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6A258BC9-0500-4D6C-9BDB-86115C5A237A}"/>
              </a:ext>
            </a:extLst>
          </p:cNvPr>
          <p:cNvSpPr/>
          <p:nvPr/>
        </p:nvSpPr>
        <p:spPr>
          <a:xfrm>
            <a:off x="5537200" y="2954328"/>
            <a:ext cx="6362942" cy="3046988"/>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لأنها تستطيع أن تحفظ درجة حرارة أجسامها ثابتة </a:t>
            </a:r>
          </a:p>
          <a:p>
            <a:pPr algn="ctr"/>
            <a:r>
              <a:rPr lang="ar-SA" sz="4800" b="0" cap="none" spc="0" dirty="0">
                <a:ln w="0"/>
                <a:solidFill>
                  <a:schemeClr val="tx1"/>
                </a:solidFill>
                <a:effectLst>
                  <a:outerShdw blurRad="38100" dist="19050" dir="2700000" algn="tl" rotWithShape="0">
                    <a:schemeClr val="dk1">
                      <a:alpha val="40000"/>
                    </a:schemeClr>
                  </a:outerShdw>
                </a:effectLst>
              </a:rPr>
              <a:t>(مخلوقات ثابتة درجة الحرارة) </a:t>
            </a:r>
            <a:r>
              <a:rPr lang="ar-SA" sz="4800" dirty="0">
                <a:ln w="0"/>
                <a:effectLst>
                  <a:outerShdw blurRad="38100" dist="19050" dir="2700000" algn="tl" rotWithShape="0">
                    <a:schemeClr val="dk1">
                      <a:alpha val="40000"/>
                    </a:schemeClr>
                  </a:outerShdw>
                </a:effectLst>
              </a:rPr>
              <a:t>لأنها تنتج حرارة جسمها داخليا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ÙØªÙØ¬Ø© Ø¨Ø­Ø« Ø§ÙØµÙØ± Ø¹Ù âªMammalsâ¬â">
            <a:extLst>
              <a:ext uri="{FF2B5EF4-FFF2-40B4-BE49-F238E27FC236}">
                <a16:creationId xmlns:a16="http://schemas.microsoft.com/office/drawing/2014/main" id="{36BE72D6-90A4-4B2E-B665-B7381E1F2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840" y="302568"/>
            <a:ext cx="4039870" cy="2308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ÙØªÙØ¬Ø© Ø¨Ø­Ø« Ø§ÙØµÙØ± Ø¹Ù âªMammalsâ¬â">
            <a:extLst>
              <a:ext uri="{FF2B5EF4-FFF2-40B4-BE49-F238E27FC236}">
                <a16:creationId xmlns:a16="http://schemas.microsoft.com/office/drawing/2014/main" id="{09E03D29-3763-49D7-9148-8BFC7F4AD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58" y="1856334"/>
            <a:ext cx="2148765" cy="3853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ÙØªÙØ¬Ø© Ø¨Ø­Ø« Ø§ÙØµÙØ± Ø¹Ù âªMammalsâ¬â">
            <a:extLst>
              <a:ext uri="{FF2B5EF4-FFF2-40B4-BE49-F238E27FC236}">
                <a16:creationId xmlns:a16="http://schemas.microsoft.com/office/drawing/2014/main" id="{081C388E-4863-4438-9F63-C280BFBDD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284" y="2811512"/>
            <a:ext cx="26384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ØµÙØ±Ø© Ø°Ø§Øª ØµÙØ©">
            <a:extLst>
              <a:ext uri="{FF2B5EF4-FFF2-40B4-BE49-F238E27FC236}">
                <a16:creationId xmlns:a16="http://schemas.microsoft.com/office/drawing/2014/main" id="{03E23EC0-6519-40A9-9738-BD05B30DB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934" y="4745682"/>
            <a:ext cx="3406775"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5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37212D95-63A2-4F09-9B52-10601CA8806A}"/>
              </a:ext>
            </a:extLst>
          </p:cNvPr>
          <p:cNvSpPr/>
          <p:nvPr/>
        </p:nvSpPr>
        <p:spPr>
          <a:xfrm>
            <a:off x="5537200" y="221288"/>
            <a:ext cx="6362942" cy="2308324"/>
          </a:xfrm>
          <a:prstGeom prst="rect">
            <a:avLst/>
          </a:prstGeom>
          <a:solidFill>
            <a:srgbClr val="85FFBC"/>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فسر: </a:t>
            </a:r>
          </a:p>
          <a:p>
            <a:pPr algn="ctr"/>
            <a:r>
              <a:rPr lang="ar-SA" sz="4800" dirty="0">
                <a:ln w="0"/>
                <a:effectLst>
                  <a:outerShdw blurRad="38100" dist="19050" dir="2700000" algn="tl" rotWithShape="0">
                    <a:schemeClr val="dk1">
                      <a:alpha val="40000"/>
                    </a:schemeClr>
                  </a:outerShdw>
                </a:effectLst>
              </a:rPr>
              <a:t>تستطيع الثدييات أن تحفظ درجة حرارتها ثابته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6A258BC9-0500-4D6C-9BDB-86115C5A237A}"/>
              </a:ext>
            </a:extLst>
          </p:cNvPr>
          <p:cNvSpPr/>
          <p:nvPr/>
        </p:nvSpPr>
        <p:spPr>
          <a:xfrm>
            <a:off x="5537200" y="2791768"/>
            <a:ext cx="6362942" cy="3785652"/>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لأنها تنتج حارة جسمها داخليا ومصدر الحرارة هذه هو معدلات الأيض المرتفعة ويتم التحكم في حرارة الجسم بآليات تغذية راجعة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ÙØªÙØ¬Ø© Ø¨Ø­Ø« Ø§ÙØµÙØ± Ø¹Ù âªMammalsâ¬â">
            <a:extLst>
              <a:ext uri="{FF2B5EF4-FFF2-40B4-BE49-F238E27FC236}">
                <a16:creationId xmlns:a16="http://schemas.microsoft.com/office/drawing/2014/main" id="{36BE72D6-90A4-4B2E-B665-B7381E1F2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840" y="302568"/>
            <a:ext cx="4039870" cy="2308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ÙØªÙØ¬Ø© Ø¨Ø­Ø« Ø§ÙØµÙØ± Ø¹Ù âªMammalsâ¬â">
            <a:extLst>
              <a:ext uri="{FF2B5EF4-FFF2-40B4-BE49-F238E27FC236}">
                <a16:creationId xmlns:a16="http://schemas.microsoft.com/office/drawing/2014/main" id="{09E03D29-3763-49D7-9148-8BFC7F4AD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58" y="1856334"/>
            <a:ext cx="2148765" cy="3853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ÙØªÙØ¬Ø© Ø¨Ø­Ø« Ø§ÙØµÙØ± Ø¹Ù âªMammalsâ¬â">
            <a:extLst>
              <a:ext uri="{FF2B5EF4-FFF2-40B4-BE49-F238E27FC236}">
                <a16:creationId xmlns:a16="http://schemas.microsoft.com/office/drawing/2014/main" id="{081C388E-4863-4438-9F63-C280BFBDD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284" y="2811512"/>
            <a:ext cx="26384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ØµÙØ±Ø© Ø°Ø§Øª ØµÙØ©">
            <a:extLst>
              <a:ext uri="{FF2B5EF4-FFF2-40B4-BE49-F238E27FC236}">
                <a16:creationId xmlns:a16="http://schemas.microsoft.com/office/drawing/2014/main" id="{03E23EC0-6519-40A9-9738-BD05B30DB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934" y="4745682"/>
            <a:ext cx="3406775"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4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D81282-C0FF-4C5C-AC03-6E957D8FEFC3}"/>
              </a:ext>
            </a:extLst>
          </p:cNvPr>
          <p:cNvSpPr txBox="1"/>
          <p:nvPr/>
        </p:nvSpPr>
        <p:spPr>
          <a:xfrm>
            <a:off x="355600" y="202313"/>
            <a:ext cx="11511280" cy="1323439"/>
          </a:xfrm>
          <a:prstGeom prst="rect">
            <a:avLst/>
          </a:prstGeom>
          <a:solidFill>
            <a:srgbClr val="3BCCFF"/>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 اقرأ ثم لخص  كيف تعمل اجسام الثدييات على خفض درجة حرارة أجسامها عندما ترتفع بسبب ارتفاع درجة حرارة الجو أو بذل مجهود  </a:t>
            </a:r>
            <a:endParaRPr lang="ar-SA" sz="4000" dirty="0">
              <a:ln w="0">
                <a:noFill/>
              </a:ln>
              <a:solidFill>
                <a:sysClr val="windowText" lastClr="000000"/>
              </a:solidFill>
            </a:endParaRPr>
          </a:p>
        </p:txBody>
      </p:sp>
      <p:sp>
        <p:nvSpPr>
          <p:cNvPr id="3" name="TextBox 1">
            <a:extLst>
              <a:ext uri="{FF2B5EF4-FFF2-40B4-BE49-F238E27FC236}">
                <a16:creationId xmlns:a16="http://schemas.microsoft.com/office/drawing/2014/main" id="{71DDD1C3-4D9F-4F3D-BE1C-C8A4D04BA71B}"/>
              </a:ext>
            </a:extLst>
          </p:cNvPr>
          <p:cNvSpPr txBox="1"/>
          <p:nvPr/>
        </p:nvSpPr>
        <p:spPr>
          <a:xfrm>
            <a:off x="5852160" y="1807593"/>
            <a:ext cx="5999480" cy="707886"/>
          </a:xfrm>
          <a:prstGeom prst="rect">
            <a:avLst/>
          </a:prstGeom>
          <a:solidFill>
            <a:srgbClr val="85FFBC"/>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تنشط الغدد العرقية لتفرز العرق </a:t>
            </a:r>
            <a:endParaRPr lang="ar-SA" sz="4000" dirty="0">
              <a:ln w="0">
                <a:noFill/>
              </a:ln>
              <a:solidFill>
                <a:sysClr val="windowText" lastClr="000000"/>
              </a:solidFill>
            </a:endParaRPr>
          </a:p>
        </p:txBody>
      </p:sp>
      <p:sp>
        <p:nvSpPr>
          <p:cNvPr id="4" name="TextBox 1">
            <a:extLst>
              <a:ext uri="{FF2B5EF4-FFF2-40B4-BE49-F238E27FC236}">
                <a16:creationId xmlns:a16="http://schemas.microsoft.com/office/drawing/2014/main" id="{4B7E292E-678F-44E6-9510-06FE7191DF32}"/>
              </a:ext>
            </a:extLst>
          </p:cNvPr>
          <p:cNvSpPr txBox="1"/>
          <p:nvPr/>
        </p:nvSpPr>
        <p:spPr>
          <a:xfrm>
            <a:off x="5852160" y="2640713"/>
            <a:ext cx="5984240" cy="707886"/>
          </a:xfrm>
          <a:prstGeom prst="rect">
            <a:avLst/>
          </a:prstGeom>
          <a:solidFill>
            <a:srgbClr val="FFC000"/>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يتبخر العرق ويمتص حرارة الجسم </a:t>
            </a:r>
            <a:endParaRPr lang="ar-SA" sz="4000" dirty="0">
              <a:ln w="0">
                <a:noFill/>
              </a:ln>
              <a:solidFill>
                <a:sysClr val="windowText" lastClr="000000"/>
              </a:solidFill>
            </a:endParaRPr>
          </a:p>
        </p:txBody>
      </p:sp>
      <p:sp>
        <p:nvSpPr>
          <p:cNvPr id="5" name="TextBox 1">
            <a:extLst>
              <a:ext uri="{FF2B5EF4-FFF2-40B4-BE49-F238E27FC236}">
                <a16:creationId xmlns:a16="http://schemas.microsoft.com/office/drawing/2014/main" id="{30DF5E0E-CF06-4F99-8FC5-5705F7771D5E}"/>
              </a:ext>
            </a:extLst>
          </p:cNvPr>
          <p:cNvSpPr txBox="1"/>
          <p:nvPr/>
        </p:nvSpPr>
        <p:spPr>
          <a:xfrm>
            <a:off x="340360" y="1771366"/>
            <a:ext cx="4826000" cy="707886"/>
          </a:xfrm>
          <a:prstGeom prst="rect">
            <a:avLst/>
          </a:prstGeom>
          <a:solidFill>
            <a:srgbClr val="47FF9A"/>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يزداد لهاث الجسم </a:t>
            </a:r>
            <a:endParaRPr lang="ar-SA" sz="4000" dirty="0">
              <a:ln w="0">
                <a:noFill/>
              </a:ln>
              <a:solidFill>
                <a:sysClr val="windowText" lastClr="000000"/>
              </a:solidFill>
            </a:endParaRPr>
          </a:p>
        </p:txBody>
      </p:sp>
      <p:sp>
        <p:nvSpPr>
          <p:cNvPr id="6" name="TextBox 1">
            <a:extLst>
              <a:ext uri="{FF2B5EF4-FFF2-40B4-BE49-F238E27FC236}">
                <a16:creationId xmlns:a16="http://schemas.microsoft.com/office/drawing/2014/main" id="{BFEE57D0-3F8B-4DD2-B682-C0737F6B67E0}"/>
              </a:ext>
            </a:extLst>
          </p:cNvPr>
          <p:cNvSpPr txBox="1"/>
          <p:nvPr/>
        </p:nvSpPr>
        <p:spPr>
          <a:xfrm>
            <a:off x="340360" y="2631440"/>
            <a:ext cx="4826000" cy="707886"/>
          </a:xfrm>
          <a:prstGeom prst="rect">
            <a:avLst/>
          </a:prstGeom>
          <a:solidFill>
            <a:srgbClr val="FFC000"/>
          </a:solidFill>
          <a:ln w="38100">
            <a:solidFill>
              <a:schemeClr val="tx1"/>
            </a:solidFill>
          </a:ln>
        </p:spPr>
        <p:txBody>
          <a:bodyPr wrap="square" rtlCol="1">
            <a:spAutoFit/>
          </a:bodyPr>
          <a:lstStyle/>
          <a:p>
            <a:pPr algn="ctr"/>
            <a:r>
              <a:rPr lang="ar-SA" sz="4000" b="1" dirty="0">
                <a:ln w="0">
                  <a:noFill/>
                </a:ln>
                <a:solidFill>
                  <a:sysClr val="windowText" lastClr="000000"/>
                </a:solidFill>
                <a:effectLst>
                  <a:outerShdw blurRad="38100" dist="19050" dir="2700000" algn="tl" rotWithShape="0">
                    <a:prstClr val="black">
                      <a:alpha val="40000"/>
                    </a:prstClr>
                  </a:outerShdw>
                </a:effectLst>
              </a:rPr>
              <a:t>يتبخر الماء من الانف والفم </a:t>
            </a:r>
            <a:endParaRPr lang="ar-SA" sz="4000" dirty="0">
              <a:ln w="0">
                <a:noFill/>
              </a:ln>
              <a:solidFill>
                <a:sysClr val="windowText" lastClr="000000"/>
              </a:solidFill>
            </a:endParaRPr>
          </a:p>
        </p:txBody>
      </p:sp>
      <p:pic>
        <p:nvPicPr>
          <p:cNvPr id="7" name="صورة 6">
            <a:extLst>
              <a:ext uri="{FF2B5EF4-FFF2-40B4-BE49-F238E27FC236}">
                <a16:creationId xmlns:a16="http://schemas.microsoft.com/office/drawing/2014/main" id="{FB652EDE-9684-409E-8F22-FDF9EA9485F1}"/>
              </a:ext>
            </a:extLst>
          </p:cNvPr>
          <p:cNvPicPr>
            <a:picLocks noChangeAspect="1"/>
          </p:cNvPicPr>
          <p:nvPr/>
        </p:nvPicPr>
        <p:blipFill>
          <a:blip r:embed="rId2"/>
          <a:stretch>
            <a:fillRect/>
          </a:stretch>
        </p:blipFill>
        <p:spPr>
          <a:xfrm>
            <a:off x="5852161" y="3483993"/>
            <a:ext cx="5984240" cy="3171694"/>
          </a:xfrm>
          <a:prstGeom prst="rect">
            <a:avLst/>
          </a:prstGeom>
        </p:spPr>
      </p:pic>
      <p:pic>
        <p:nvPicPr>
          <p:cNvPr id="2050" name="Picture 2" descr="ØµÙØ±Ø© Ø°Ø§Øª ØµÙØ©">
            <a:extLst>
              <a:ext uri="{FF2B5EF4-FFF2-40B4-BE49-F238E27FC236}">
                <a16:creationId xmlns:a16="http://schemas.microsoft.com/office/drawing/2014/main" id="{4B86E2D9-8187-44DC-807A-D86AB79A7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99" y="3518675"/>
            <a:ext cx="4810761" cy="313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35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 calcmode="lin" valueType="num">
                                      <p:cBhvr>
                                        <p:cTn id="34" dur="500" fill="hold"/>
                                        <p:tgtEl>
                                          <p:spTgt spid="2050"/>
                                        </p:tgtEl>
                                        <p:attrNameLst>
                                          <p:attrName>ppt_w</p:attrName>
                                        </p:attrNameLst>
                                      </p:cBhvr>
                                      <p:tavLst>
                                        <p:tav tm="0">
                                          <p:val>
                                            <p:fltVal val="0"/>
                                          </p:val>
                                        </p:tav>
                                        <p:tav tm="100000">
                                          <p:val>
                                            <p:strVal val="#ppt_w"/>
                                          </p:val>
                                        </p:tav>
                                      </p:tavLst>
                                    </p:anim>
                                    <p:anim calcmode="lin" valueType="num">
                                      <p:cBhvr>
                                        <p:cTn id="35" dur="500" fill="hold"/>
                                        <p:tgtEl>
                                          <p:spTgt spid="2050"/>
                                        </p:tgtEl>
                                        <p:attrNameLst>
                                          <p:attrName>ppt_h</p:attrName>
                                        </p:attrNameLst>
                                      </p:cBhvr>
                                      <p:tavLst>
                                        <p:tav tm="0">
                                          <p:val>
                                            <p:fltVal val="0"/>
                                          </p:val>
                                        </p:tav>
                                        <p:tav tm="100000">
                                          <p:val>
                                            <p:strVal val="#ppt_h"/>
                                          </p:val>
                                        </p:tav>
                                      </p:tavLst>
                                    </p:anim>
                                    <p:animEffect transition="in" filter="fade">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94AEB24-E9B4-4EDB-AC05-2D142A6D8CA2}"/>
              </a:ext>
            </a:extLst>
          </p:cNvPr>
          <p:cNvPicPr>
            <a:picLocks noChangeAspect="1"/>
          </p:cNvPicPr>
          <p:nvPr/>
        </p:nvPicPr>
        <p:blipFill>
          <a:blip r:embed="rId2"/>
          <a:stretch>
            <a:fillRect/>
          </a:stretch>
        </p:blipFill>
        <p:spPr>
          <a:xfrm>
            <a:off x="660400" y="152399"/>
            <a:ext cx="10972800" cy="6209099"/>
          </a:xfrm>
          <a:prstGeom prst="rect">
            <a:avLst/>
          </a:prstGeom>
        </p:spPr>
      </p:pic>
      <p:sp>
        <p:nvSpPr>
          <p:cNvPr id="3" name="مستطيل 2">
            <a:extLst>
              <a:ext uri="{FF2B5EF4-FFF2-40B4-BE49-F238E27FC236}">
                <a16:creationId xmlns:a16="http://schemas.microsoft.com/office/drawing/2014/main" id="{4B2D9B42-1AFB-40B4-B2BA-0AD36FA75DCC}"/>
              </a:ext>
            </a:extLst>
          </p:cNvPr>
          <p:cNvSpPr/>
          <p:nvPr/>
        </p:nvSpPr>
        <p:spPr>
          <a:xfrm>
            <a:off x="1870759" y="5976777"/>
            <a:ext cx="8760732" cy="769441"/>
          </a:xfrm>
          <a:prstGeom prst="rect">
            <a:avLst/>
          </a:prstGeom>
          <a:solidFill>
            <a:srgbClr val="FFFF00"/>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حلل: ما العلاقة بين كتلة الجسم ومعدل الأيض  </a:t>
            </a:r>
          </a:p>
        </p:txBody>
      </p:sp>
    </p:spTree>
    <p:extLst>
      <p:ext uri="{BB962C8B-B14F-4D97-AF65-F5344CB8AC3E}">
        <p14:creationId xmlns:p14="http://schemas.microsoft.com/office/powerpoint/2010/main" val="1321325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94AEB24-E9B4-4EDB-AC05-2D142A6D8CA2}"/>
              </a:ext>
            </a:extLst>
          </p:cNvPr>
          <p:cNvPicPr>
            <a:picLocks noChangeAspect="1"/>
          </p:cNvPicPr>
          <p:nvPr/>
        </p:nvPicPr>
        <p:blipFill>
          <a:blip r:embed="rId2"/>
          <a:stretch>
            <a:fillRect/>
          </a:stretch>
        </p:blipFill>
        <p:spPr>
          <a:xfrm>
            <a:off x="660400" y="152399"/>
            <a:ext cx="10972800" cy="6209099"/>
          </a:xfrm>
          <a:prstGeom prst="rect">
            <a:avLst/>
          </a:prstGeom>
        </p:spPr>
      </p:pic>
      <p:sp>
        <p:nvSpPr>
          <p:cNvPr id="3" name="مستطيل 2">
            <a:extLst>
              <a:ext uri="{FF2B5EF4-FFF2-40B4-BE49-F238E27FC236}">
                <a16:creationId xmlns:a16="http://schemas.microsoft.com/office/drawing/2014/main" id="{4B2D9B42-1AFB-40B4-B2BA-0AD36FA75DCC}"/>
              </a:ext>
            </a:extLst>
          </p:cNvPr>
          <p:cNvSpPr/>
          <p:nvPr/>
        </p:nvSpPr>
        <p:spPr>
          <a:xfrm>
            <a:off x="931414" y="5976777"/>
            <a:ext cx="10639451" cy="646331"/>
          </a:xfrm>
          <a:prstGeom prst="rect">
            <a:avLst/>
          </a:prstGeom>
          <a:solidFill>
            <a:srgbClr val="FFFF00"/>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حلل: ما كمية الطعام بالكيلو التي يجب أن يأكلها الفأر ذو الأنف الطويل </a:t>
            </a:r>
          </a:p>
        </p:txBody>
      </p:sp>
    </p:spTree>
    <p:extLst>
      <p:ext uri="{BB962C8B-B14F-4D97-AF65-F5344CB8AC3E}">
        <p14:creationId xmlns:p14="http://schemas.microsoft.com/office/powerpoint/2010/main" val="2152181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مجموعة 9"/>
          <p:cNvGrpSpPr/>
          <p:nvPr/>
        </p:nvGrpSpPr>
        <p:grpSpPr>
          <a:xfrm>
            <a:off x="1794372" y="3381772"/>
            <a:ext cx="8507382" cy="3143572"/>
            <a:chOff x="270372" y="3381772"/>
            <a:chExt cx="8507382" cy="3143572"/>
          </a:xfrm>
        </p:grpSpPr>
        <p:sp>
          <p:nvSpPr>
            <p:cNvPr id="4" name="مستطيل 3"/>
            <p:cNvSpPr/>
            <p:nvPr/>
          </p:nvSpPr>
          <p:spPr>
            <a:xfrm>
              <a:off x="2670501" y="3811786"/>
              <a:ext cx="6107253" cy="2308324"/>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س/لماذا هذا الحيوان المعروف بقوته لا يحاول كسر السلسلة والتخلص من قيوده تلك؟!  </a:t>
              </a:r>
            </a:p>
          </p:txBody>
        </p:sp>
        <p:pic>
          <p:nvPicPr>
            <p:cNvPr id="5122" name="Picture 2" descr="نتيجة بحث الصور عن ولد يفكر"/>
            <p:cNvPicPr>
              <a:picLocks noChangeAspect="1" noChangeArrowheads="1"/>
            </p:cNvPicPr>
            <p:nvPr/>
          </p:nvPicPr>
          <p:blipFill rotWithShape="1">
            <a:blip r:embed="rId2">
              <a:extLst>
                <a:ext uri="{28A0092B-C50C-407E-A947-70E740481C1C}">
                  <a14:useLocalDpi xmlns:a14="http://schemas.microsoft.com/office/drawing/2010/main" val="0"/>
                </a:ext>
              </a:extLst>
            </a:blip>
            <a:srcRect b="32398"/>
            <a:stretch/>
          </p:blipFill>
          <p:spPr bwMode="auto">
            <a:xfrm>
              <a:off x="755576" y="4653136"/>
              <a:ext cx="2332484" cy="1872208"/>
            </a:xfrm>
            <a:prstGeom prst="rect">
              <a:avLst/>
            </a:prstGeom>
            <a:noFill/>
            <a:extLst>
              <a:ext uri="{909E8E84-426E-40DD-AFC4-6F175D3DCCD1}">
                <a14:hiddenFill xmlns:a14="http://schemas.microsoft.com/office/drawing/2010/main">
                  <a:solidFill>
                    <a:srgbClr val="FFFFFF"/>
                  </a:solidFill>
                </a14:hiddenFill>
              </a:ext>
            </a:extLst>
          </p:spPr>
        </p:pic>
        <p:sp>
          <p:nvSpPr>
            <p:cNvPr id="5" name="وسيلة شرح على شكل سحابة 4"/>
            <p:cNvSpPr/>
            <p:nvPr/>
          </p:nvSpPr>
          <p:spPr>
            <a:xfrm>
              <a:off x="270372" y="3381772"/>
              <a:ext cx="1584176" cy="1584176"/>
            </a:xfrm>
            <a:prstGeom prst="cloudCallout">
              <a:avLst>
                <a:gd name="adj1" fmla="val 43301"/>
                <a:gd name="adj2" fmla="val 46985"/>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 name="مستطيل 2"/>
          <p:cNvSpPr/>
          <p:nvPr/>
        </p:nvSpPr>
        <p:spPr>
          <a:xfrm>
            <a:off x="1775521" y="832644"/>
            <a:ext cx="5421577" cy="2308324"/>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وعندما أراه بهذا الحال أرى لغزا محيرا فيجول بخاطري دوما هذا السؤال ! </a:t>
            </a:r>
          </a:p>
        </p:txBody>
      </p:sp>
      <p:pic>
        <p:nvPicPr>
          <p:cNvPr id="15" name="Picture 12" descr="نتيجة بحث الصور عن فيل مربوط بسلسل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92144" y="569944"/>
            <a:ext cx="2909610" cy="28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24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8F59A92-6F0A-40BA-B260-04496A1C46C4}"/>
              </a:ext>
            </a:extLst>
          </p:cNvPr>
          <p:cNvSpPr/>
          <p:nvPr/>
        </p:nvSpPr>
        <p:spPr>
          <a:xfrm>
            <a:off x="7010400" y="337977"/>
            <a:ext cx="4541520" cy="2800767"/>
          </a:xfrm>
          <a:prstGeom prst="rect">
            <a:avLst/>
          </a:prstGeom>
          <a:solidFill>
            <a:srgbClr val="47FF9A"/>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حلل: كيف يتغلب الفأر ذو الأنف الطويل على مسألة احتياجه الكبير للطاقة   </a:t>
            </a:r>
          </a:p>
        </p:txBody>
      </p:sp>
      <p:sp>
        <p:nvSpPr>
          <p:cNvPr id="3" name="مستطيل 2">
            <a:extLst>
              <a:ext uri="{FF2B5EF4-FFF2-40B4-BE49-F238E27FC236}">
                <a16:creationId xmlns:a16="http://schemas.microsoft.com/office/drawing/2014/main" id="{C4C15545-C55B-454D-B0F2-BF674B07731C}"/>
              </a:ext>
            </a:extLst>
          </p:cNvPr>
          <p:cNvSpPr/>
          <p:nvPr/>
        </p:nvSpPr>
        <p:spPr>
          <a:xfrm>
            <a:off x="7010400" y="3424702"/>
            <a:ext cx="4541520" cy="2123658"/>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يحتاج أن يأكل كمية من الطعام يعادل حجمه </a:t>
            </a:r>
            <a:r>
              <a:rPr lang="ar-SA" sz="4400" b="0" cap="none" spc="0" dirty="0" err="1">
                <a:ln w="0"/>
                <a:solidFill>
                  <a:schemeClr val="tx1"/>
                </a:solidFill>
                <a:effectLst>
                  <a:outerShdw blurRad="38100" dist="19050" dir="2700000" algn="tl" rotWithShape="0">
                    <a:schemeClr val="dk1">
                      <a:alpha val="40000"/>
                    </a:schemeClr>
                  </a:outerShdw>
                </a:effectLst>
              </a:rPr>
              <a:t>تقرييا</a:t>
            </a:r>
            <a:r>
              <a:rPr lang="ar-SA" sz="4400" b="0" cap="none" spc="0" dirty="0">
                <a:ln w="0"/>
                <a:solidFill>
                  <a:schemeClr val="tx1"/>
                </a:solidFill>
                <a:effectLst>
                  <a:outerShdw blurRad="38100" dist="19050" dir="2700000" algn="tl" rotWithShape="0">
                    <a:schemeClr val="dk1">
                      <a:alpha val="40000"/>
                    </a:schemeClr>
                  </a:outerShdw>
                </a:effectLst>
              </a:rPr>
              <a:t> </a:t>
            </a:r>
          </a:p>
        </p:txBody>
      </p:sp>
      <p:pic>
        <p:nvPicPr>
          <p:cNvPr id="1026" name="Picture 2" descr="ØµÙØ±Ø© Ø°Ø§Øª ØµÙØ©">
            <a:extLst>
              <a:ext uri="{FF2B5EF4-FFF2-40B4-BE49-F238E27FC236}">
                <a16:creationId xmlns:a16="http://schemas.microsoft.com/office/drawing/2014/main" id="{D2B83884-2F75-489C-86CA-3D6DFA534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8" y="297336"/>
            <a:ext cx="6438581" cy="525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0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5F22D67-324D-4741-8B81-3B0E52D1DAC2}"/>
              </a:ext>
            </a:extLst>
          </p:cNvPr>
          <p:cNvSpPr/>
          <p:nvPr/>
        </p:nvSpPr>
        <p:spPr>
          <a:xfrm>
            <a:off x="406400" y="277017"/>
            <a:ext cx="11379200" cy="707886"/>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يقسم العلماء الثدييات إلى </a:t>
            </a:r>
            <a:r>
              <a:rPr lang="ar-SA" sz="4000" dirty="0">
                <a:ln w="0"/>
                <a:effectLst>
                  <a:outerShdw blurRad="38100" dist="19050" dir="2700000" algn="tl" rotWithShape="0">
                    <a:schemeClr val="dk1">
                      <a:alpha val="40000"/>
                    </a:schemeClr>
                  </a:outerShdw>
                </a:effectLst>
              </a:rPr>
              <a:t>أربع مجموعات </a:t>
            </a:r>
            <a:r>
              <a:rPr lang="ar-SA" sz="4000" b="0" cap="none" spc="0" dirty="0">
                <a:ln w="0"/>
                <a:solidFill>
                  <a:schemeClr val="tx1"/>
                </a:solidFill>
                <a:effectLst>
                  <a:outerShdw blurRad="38100" dist="19050" dir="2700000" algn="tl" rotWithShape="0">
                    <a:schemeClr val="dk1">
                      <a:alpha val="40000"/>
                    </a:schemeClr>
                  </a:outerShdw>
                </a:effectLst>
              </a:rPr>
              <a:t>اعتمادا على نوع غذائها  </a:t>
            </a:r>
          </a:p>
        </p:txBody>
      </p:sp>
      <p:sp>
        <p:nvSpPr>
          <p:cNvPr id="5" name="مستطيل 4">
            <a:extLst>
              <a:ext uri="{FF2B5EF4-FFF2-40B4-BE49-F238E27FC236}">
                <a16:creationId xmlns:a16="http://schemas.microsoft.com/office/drawing/2014/main" id="{5BF65738-0C23-457A-A6BE-40D0F59B9773}"/>
              </a:ext>
            </a:extLst>
          </p:cNvPr>
          <p:cNvSpPr/>
          <p:nvPr/>
        </p:nvSpPr>
        <p:spPr>
          <a:xfrm>
            <a:off x="3190240" y="1519234"/>
            <a:ext cx="2772000" cy="707886"/>
          </a:xfrm>
          <a:prstGeom prst="rect">
            <a:avLst/>
          </a:prstGeom>
          <a:solidFill>
            <a:srgbClr val="FFC000"/>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آكلات اللحوم </a:t>
            </a:r>
          </a:p>
        </p:txBody>
      </p:sp>
      <p:sp>
        <p:nvSpPr>
          <p:cNvPr id="6" name="مستطيل 5">
            <a:extLst>
              <a:ext uri="{FF2B5EF4-FFF2-40B4-BE49-F238E27FC236}">
                <a16:creationId xmlns:a16="http://schemas.microsoft.com/office/drawing/2014/main" id="{0CDEDF1E-C69F-48BB-BD56-CC43387F99F0}"/>
              </a:ext>
            </a:extLst>
          </p:cNvPr>
          <p:cNvSpPr/>
          <p:nvPr/>
        </p:nvSpPr>
        <p:spPr>
          <a:xfrm>
            <a:off x="121920" y="1519234"/>
            <a:ext cx="2772000" cy="707886"/>
          </a:xfrm>
          <a:prstGeom prst="rect">
            <a:avLst/>
          </a:prstGeom>
          <a:solidFill>
            <a:srgbClr val="3BCCFF"/>
          </a:solidFill>
          <a:ln w="38100">
            <a:solidFill>
              <a:schemeClr val="tx1"/>
            </a:solidFill>
          </a:ln>
        </p:spPr>
        <p:txBody>
          <a:bodyPr wrap="square" lIns="91440" tIns="45720" rIns="91440" bIns="45720">
            <a:noAutofit/>
          </a:bodyPr>
          <a:lstStyle/>
          <a:p>
            <a:pPr algn="ctr"/>
            <a:r>
              <a:rPr lang="ar-SA" sz="4000" b="0" cap="none" spc="0" dirty="0" err="1">
                <a:ln w="0"/>
                <a:solidFill>
                  <a:schemeClr val="tx1"/>
                </a:solidFill>
                <a:effectLst>
                  <a:outerShdw blurRad="38100" dist="19050" dir="2700000" algn="tl" rotWithShape="0">
                    <a:schemeClr val="dk1">
                      <a:alpha val="40000"/>
                    </a:schemeClr>
                  </a:outerShdw>
                </a:effectLst>
              </a:rPr>
              <a:t>القارته</a:t>
            </a:r>
            <a:r>
              <a:rPr lang="ar-SA" sz="4000" b="0" cap="none" spc="0" dirty="0">
                <a:ln w="0"/>
                <a:solidFill>
                  <a:schemeClr val="tx1"/>
                </a:solidFill>
                <a:effectLst>
                  <a:outerShdw blurRad="38100" dist="19050" dir="2700000" algn="tl" rotWithShape="0">
                    <a:schemeClr val="dk1">
                      <a:alpha val="40000"/>
                    </a:schemeClr>
                  </a:outerShdw>
                </a:effectLst>
              </a:rPr>
              <a:t> </a:t>
            </a:r>
          </a:p>
        </p:txBody>
      </p:sp>
      <p:sp>
        <p:nvSpPr>
          <p:cNvPr id="7" name="مستطيل 6">
            <a:extLst>
              <a:ext uri="{FF2B5EF4-FFF2-40B4-BE49-F238E27FC236}">
                <a16:creationId xmlns:a16="http://schemas.microsoft.com/office/drawing/2014/main" id="{2D195060-7950-45A7-AF50-874E5C30B0EC}"/>
              </a:ext>
            </a:extLst>
          </p:cNvPr>
          <p:cNvSpPr/>
          <p:nvPr/>
        </p:nvSpPr>
        <p:spPr>
          <a:xfrm>
            <a:off x="9298080" y="1519234"/>
            <a:ext cx="2772000" cy="707886"/>
          </a:xfrm>
          <a:prstGeom prst="rect">
            <a:avLst/>
          </a:prstGeom>
          <a:solidFill>
            <a:srgbClr val="47FF9A"/>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آكلات الحشرات </a:t>
            </a:r>
          </a:p>
        </p:txBody>
      </p:sp>
      <p:sp>
        <p:nvSpPr>
          <p:cNvPr id="8" name="مستطيل 7">
            <a:extLst>
              <a:ext uri="{FF2B5EF4-FFF2-40B4-BE49-F238E27FC236}">
                <a16:creationId xmlns:a16="http://schemas.microsoft.com/office/drawing/2014/main" id="{E17FFD43-032A-45AC-8F60-C53324D75BEF}"/>
              </a:ext>
            </a:extLst>
          </p:cNvPr>
          <p:cNvSpPr/>
          <p:nvPr/>
        </p:nvSpPr>
        <p:spPr>
          <a:xfrm>
            <a:off x="6229760" y="1521931"/>
            <a:ext cx="2772000" cy="707886"/>
          </a:xfrm>
          <a:prstGeom prst="rect">
            <a:avLst/>
          </a:prstGeom>
          <a:solidFill>
            <a:srgbClr val="FFFF00"/>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آكلات الأعشاب </a:t>
            </a:r>
          </a:p>
        </p:txBody>
      </p:sp>
      <p:sp>
        <p:nvSpPr>
          <p:cNvPr id="9" name="مستطيل 8">
            <a:extLst>
              <a:ext uri="{FF2B5EF4-FFF2-40B4-BE49-F238E27FC236}">
                <a16:creationId xmlns:a16="http://schemas.microsoft.com/office/drawing/2014/main" id="{397FFF20-3A4C-4F98-BB26-BD0272201CB8}"/>
              </a:ext>
            </a:extLst>
          </p:cNvPr>
          <p:cNvSpPr/>
          <p:nvPr/>
        </p:nvSpPr>
        <p:spPr>
          <a:xfrm>
            <a:off x="9298080" y="5338766"/>
            <a:ext cx="2772000" cy="1260000"/>
          </a:xfrm>
          <a:prstGeom prst="rect">
            <a:avLst/>
          </a:prstGeom>
          <a:solidFill>
            <a:srgbClr val="FFFF00"/>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الخلد والفأر ذو الأنف الطويل </a:t>
            </a:r>
          </a:p>
        </p:txBody>
      </p:sp>
      <p:sp>
        <p:nvSpPr>
          <p:cNvPr id="10" name="مستطيل 9">
            <a:extLst>
              <a:ext uri="{FF2B5EF4-FFF2-40B4-BE49-F238E27FC236}">
                <a16:creationId xmlns:a16="http://schemas.microsoft.com/office/drawing/2014/main" id="{6D7215FC-4004-431B-8F57-8F2958412533}"/>
              </a:ext>
            </a:extLst>
          </p:cNvPr>
          <p:cNvSpPr/>
          <p:nvPr/>
        </p:nvSpPr>
        <p:spPr>
          <a:xfrm>
            <a:off x="6229760" y="5338766"/>
            <a:ext cx="2772000" cy="1260000"/>
          </a:xfrm>
          <a:prstGeom prst="rect">
            <a:avLst/>
          </a:prstGeom>
          <a:solidFill>
            <a:srgbClr val="FFC000"/>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الأرانب والغزلان </a:t>
            </a:r>
          </a:p>
        </p:txBody>
      </p:sp>
      <p:sp>
        <p:nvSpPr>
          <p:cNvPr id="11" name="مستطيل 10">
            <a:extLst>
              <a:ext uri="{FF2B5EF4-FFF2-40B4-BE49-F238E27FC236}">
                <a16:creationId xmlns:a16="http://schemas.microsoft.com/office/drawing/2014/main" id="{DF4E8938-E81F-45BF-A0D6-D26F76A76F69}"/>
              </a:ext>
            </a:extLst>
          </p:cNvPr>
          <p:cNvSpPr/>
          <p:nvPr/>
        </p:nvSpPr>
        <p:spPr>
          <a:xfrm>
            <a:off x="3190240" y="5338766"/>
            <a:ext cx="2772000" cy="1260000"/>
          </a:xfrm>
          <a:prstGeom prst="rect">
            <a:avLst/>
          </a:prstGeom>
          <a:solidFill>
            <a:srgbClr val="3BCCFF"/>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الثعالب والأسود والنمور </a:t>
            </a:r>
          </a:p>
        </p:txBody>
      </p:sp>
      <p:sp>
        <p:nvSpPr>
          <p:cNvPr id="12" name="مستطيل 11">
            <a:extLst>
              <a:ext uri="{FF2B5EF4-FFF2-40B4-BE49-F238E27FC236}">
                <a16:creationId xmlns:a16="http://schemas.microsoft.com/office/drawing/2014/main" id="{4D688800-0A82-4E9D-AAAE-C4748A496F20}"/>
              </a:ext>
            </a:extLst>
          </p:cNvPr>
          <p:cNvSpPr/>
          <p:nvPr/>
        </p:nvSpPr>
        <p:spPr>
          <a:xfrm>
            <a:off x="121920" y="5338766"/>
            <a:ext cx="2772000" cy="1260000"/>
          </a:xfrm>
          <a:prstGeom prst="rect">
            <a:avLst/>
          </a:prstGeom>
          <a:solidFill>
            <a:srgbClr val="47FF9A"/>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الراكون ومعظم الرئيسيات </a:t>
            </a:r>
          </a:p>
        </p:txBody>
      </p:sp>
      <p:pic>
        <p:nvPicPr>
          <p:cNvPr id="1026" name="Picture 2" descr="ÙØªÙØ¬Ø© Ø¨Ø­Ø« Ø§ÙØµÙØ± Ø¹Ù âªMole eating Insectsâ¬â">
            <a:extLst>
              <a:ext uri="{FF2B5EF4-FFF2-40B4-BE49-F238E27FC236}">
                <a16:creationId xmlns:a16="http://schemas.microsoft.com/office/drawing/2014/main" id="{0C5B2E4B-F247-4D9F-ABEA-34CCD8881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9280" y="2360302"/>
            <a:ext cx="2800800" cy="2861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ÙØªÙØ¬Ø© Ø¨Ø­Ø« Ø§ÙØµÙØ± Ø¹Ù âªA rabbit eats herbsâ¬â">
            <a:extLst>
              <a:ext uri="{FF2B5EF4-FFF2-40B4-BE49-F238E27FC236}">
                <a16:creationId xmlns:a16="http://schemas.microsoft.com/office/drawing/2014/main" id="{8A8A2851-70FF-45C6-B1F3-4BE392804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61" y="2360302"/>
            <a:ext cx="2772000" cy="28619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مجموعة 3">
            <a:extLst>
              <a:ext uri="{FF2B5EF4-FFF2-40B4-BE49-F238E27FC236}">
                <a16:creationId xmlns:a16="http://schemas.microsoft.com/office/drawing/2014/main" id="{7EED97A1-9301-48A2-8DC0-CD069BB968AE}"/>
              </a:ext>
            </a:extLst>
          </p:cNvPr>
          <p:cNvGrpSpPr/>
          <p:nvPr/>
        </p:nvGrpSpPr>
        <p:grpSpPr>
          <a:xfrm>
            <a:off x="1482400" y="1014243"/>
            <a:ext cx="9360000" cy="468000"/>
            <a:chOff x="1482400" y="912643"/>
            <a:chExt cx="9360000" cy="548328"/>
          </a:xfrm>
        </p:grpSpPr>
        <p:sp>
          <p:nvSpPr>
            <p:cNvPr id="3" name="قوس كبير أيسر 2">
              <a:extLst>
                <a:ext uri="{FF2B5EF4-FFF2-40B4-BE49-F238E27FC236}">
                  <a16:creationId xmlns:a16="http://schemas.microsoft.com/office/drawing/2014/main" id="{9D6ABE63-8238-4A8C-9B75-F62B1DA0FD2C}"/>
                </a:ext>
              </a:extLst>
            </p:cNvPr>
            <p:cNvSpPr/>
            <p:nvPr/>
          </p:nvSpPr>
          <p:spPr>
            <a:xfrm rot="5400000">
              <a:off x="5892400" y="-3489029"/>
              <a:ext cx="540000" cy="9360000"/>
            </a:xfrm>
            <a:prstGeom prst="leftBrace">
              <a:avLst/>
            </a:prstGeom>
            <a:ln w="28575">
              <a:solidFill>
                <a:schemeClr val="tx1"/>
              </a:solidFill>
              <a:extLst>
                <a:ext uri="{C807C97D-BFC1-408E-A445-0C87EB9F89A2}">
                  <ask:lineSketchStyleProps xmlns:ask="http://schemas.microsoft.com/office/drawing/2018/sketchyshapes" sd="755923744">
                    <a:custGeom>
                      <a:avLst/>
                      <a:gdLst>
                        <a:gd name="connsiteX0" fmla="*/ 540000 w 540000"/>
                        <a:gd name="connsiteY0" fmla="*/ 9360000 h 9360000"/>
                        <a:gd name="connsiteX1" fmla="*/ 270000 w 540000"/>
                        <a:gd name="connsiteY1" fmla="*/ 9315002 h 9360000"/>
                        <a:gd name="connsiteX2" fmla="*/ 270000 w 540000"/>
                        <a:gd name="connsiteY2" fmla="*/ 4724998 h 9360000"/>
                        <a:gd name="connsiteX3" fmla="*/ 0 w 540000"/>
                        <a:gd name="connsiteY3" fmla="*/ 4680000 h 9360000"/>
                        <a:gd name="connsiteX4" fmla="*/ 270000 w 540000"/>
                        <a:gd name="connsiteY4" fmla="*/ 4635002 h 9360000"/>
                        <a:gd name="connsiteX5" fmla="*/ 270000 w 540000"/>
                        <a:gd name="connsiteY5" fmla="*/ 44998 h 9360000"/>
                        <a:gd name="connsiteX6" fmla="*/ 540000 w 540000"/>
                        <a:gd name="connsiteY6" fmla="*/ 0 h 9360000"/>
                        <a:gd name="connsiteX7" fmla="*/ 540000 w 540000"/>
                        <a:gd name="connsiteY7" fmla="*/ 9360000 h 9360000"/>
                        <a:gd name="connsiteX0" fmla="*/ 540000 w 540000"/>
                        <a:gd name="connsiteY0" fmla="*/ 9360000 h 9360000"/>
                        <a:gd name="connsiteX1" fmla="*/ 270000 w 540000"/>
                        <a:gd name="connsiteY1" fmla="*/ 9315002 h 9360000"/>
                        <a:gd name="connsiteX2" fmla="*/ 270000 w 540000"/>
                        <a:gd name="connsiteY2" fmla="*/ 4724998 h 9360000"/>
                        <a:gd name="connsiteX3" fmla="*/ 0 w 540000"/>
                        <a:gd name="connsiteY3" fmla="*/ 4680000 h 9360000"/>
                        <a:gd name="connsiteX4" fmla="*/ 270000 w 540000"/>
                        <a:gd name="connsiteY4" fmla="*/ 4635002 h 9360000"/>
                        <a:gd name="connsiteX5" fmla="*/ 270000 w 540000"/>
                        <a:gd name="connsiteY5" fmla="*/ 44998 h 9360000"/>
                        <a:gd name="connsiteX6" fmla="*/ 540000 w 540000"/>
                        <a:gd name="connsiteY6" fmla="*/ 0 h 9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000" h="9360000" stroke="0" extrusionOk="0">
                          <a:moveTo>
                            <a:pt x="540000" y="9360000"/>
                          </a:moveTo>
                          <a:cubicBezTo>
                            <a:pt x="389490" y="9361184"/>
                            <a:pt x="271075" y="9339261"/>
                            <a:pt x="270000" y="9315002"/>
                          </a:cubicBezTo>
                          <a:cubicBezTo>
                            <a:pt x="154545" y="8299194"/>
                            <a:pt x="359239" y="6884740"/>
                            <a:pt x="270000" y="4724998"/>
                          </a:cubicBezTo>
                          <a:cubicBezTo>
                            <a:pt x="262410" y="4698351"/>
                            <a:pt x="131607" y="4675220"/>
                            <a:pt x="0" y="4680000"/>
                          </a:cubicBezTo>
                          <a:cubicBezTo>
                            <a:pt x="147915" y="4684410"/>
                            <a:pt x="273556" y="4657611"/>
                            <a:pt x="270000" y="4635002"/>
                          </a:cubicBezTo>
                          <a:cubicBezTo>
                            <a:pt x="333253" y="4082006"/>
                            <a:pt x="315969" y="614292"/>
                            <a:pt x="270000" y="44998"/>
                          </a:cubicBezTo>
                          <a:cubicBezTo>
                            <a:pt x="267416" y="15002"/>
                            <a:pt x="401064" y="10614"/>
                            <a:pt x="540000" y="0"/>
                          </a:cubicBezTo>
                          <a:cubicBezTo>
                            <a:pt x="459015" y="4600091"/>
                            <a:pt x="690999" y="5330623"/>
                            <a:pt x="540000" y="9360000"/>
                          </a:cubicBezTo>
                          <a:close/>
                        </a:path>
                        <a:path w="540000" h="9360000" fill="none" extrusionOk="0">
                          <a:moveTo>
                            <a:pt x="540000" y="9360000"/>
                          </a:moveTo>
                          <a:cubicBezTo>
                            <a:pt x="389493" y="9360994"/>
                            <a:pt x="273969" y="9338241"/>
                            <a:pt x="270000" y="9315002"/>
                          </a:cubicBezTo>
                          <a:cubicBezTo>
                            <a:pt x="235871" y="8851684"/>
                            <a:pt x="308820" y="5247305"/>
                            <a:pt x="270000" y="4724998"/>
                          </a:cubicBezTo>
                          <a:cubicBezTo>
                            <a:pt x="262938" y="4695357"/>
                            <a:pt x="137116" y="4681978"/>
                            <a:pt x="0" y="4680000"/>
                          </a:cubicBezTo>
                          <a:cubicBezTo>
                            <a:pt x="148758" y="4679963"/>
                            <a:pt x="270861" y="4660097"/>
                            <a:pt x="270000" y="4635002"/>
                          </a:cubicBezTo>
                          <a:cubicBezTo>
                            <a:pt x="270031" y="3557331"/>
                            <a:pt x="126619" y="1564435"/>
                            <a:pt x="270000" y="44998"/>
                          </a:cubicBezTo>
                          <a:cubicBezTo>
                            <a:pt x="272383" y="41336"/>
                            <a:pt x="380690" y="-8242"/>
                            <a:pt x="540000"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14" name="قوس كبير أيسر 13">
              <a:extLst>
                <a:ext uri="{FF2B5EF4-FFF2-40B4-BE49-F238E27FC236}">
                  <a16:creationId xmlns:a16="http://schemas.microsoft.com/office/drawing/2014/main" id="{84F31209-2794-4EC3-BE4C-C96794B4FD2B}"/>
                </a:ext>
              </a:extLst>
            </p:cNvPr>
            <p:cNvSpPr/>
            <p:nvPr/>
          </p:nvSpPr>
          <p:spPr>
            <a:xfrm rot="5400000">
              <a:off x="5901440" y="-1517357"/>
              <a:ext cx="540000" cy="5400000"/>
            </a:xfrm>
            <a:prstGeom prst="leftBrace">
              <a:avLst/>
            </a:prstGeom>
            <a:ln w="28575">
              <a:solidFill>
                <a:schemeClr val="tx1"/>
              </a:solidFill>
              <a:extLst>
                <a:ext uri="{C807C97D-BFC1-408E-A445-0C87EB9F89A2}">
                  <ask:lineSketchStyleProps xmlns:ask="http://schemas.microsoft.com/office/drawing/2018/sketchyshapes" sd="755923744">
                    <a:custGeom>
                      <a:avLst/>
                      <a:gdLst>
                        <a:gd name="connsiteX0" fmla="*/ 540000 w 540000"/>
                        <a:gd name="connsiteY0" fmla="*/ 5400000 h 5400000"/>
                        <a:gd name="connsiteX1" fmla="*/ 270000 w 540000"/>
                        <a:gd name="connsiteY1" fmla="*/ 5355002 h 5400000"/>
                        <a:gd name="connsiteX2" fmla="*/ 270000 w 540000"/>
                        <a:gd name="connsiteY2" fmla="*/ 2744998 h 5400000"/>
                        <a:gd name="connsiteX3" fmla="*/ 0 w 540000"/>
                        <a:gd name="connsiteY3" fmla="*/ 2700000 h 5400000"/>
                        <a:gd name="connsiteX4" fmla="*/ 270000 w 540000"/>
                        <a:gd name="connsiteY4" fmla="*/ 2655002 h 5400000"/>
                        <a:gd name="connsiteX5" fmla="*/ 270000 w 540000"/>
                        <a:gd name="connsiteY5" fmla="*/ 44998 h 5400000"/>
                        <a:gd name="connsiteX6" fmla="*/ 540000 w 540000"/>
                        <a:gd name="connsiteY6" fmla="*/ 0 h 5400000"/>
                        <a:gd name="connsiteX7" fmla="*/ 540000 w 540000"/>
                        <a:gd name="connsiteY7" fmla="*/ 5400000 h 5400000"/>
                        <a:gd name="connsiteX0" fmla="*/ 540000 w 540000"/>
                        <a:gd name="connsiteY0" fmla="*/ 5400000 h 5400000"/>
                        <a:gd name="connsiteX1" fmla="*/ 270000 w 540000"/>
                        <a:gd name="connsiteY1" fmla="*/ 5355002 h 5400000"/>
                        <a:gd name="connsiteX2" fmla="*/ 270000 w 540000"/>
                        <a:gd name="connsiteY2" fmla="*/ 2744998 h 5400000"/>
                        <a:gd name="connsiteX3" fmla="*/ 0 w 540000"/>
                        <a:gd name="connsiteY3" fmla="*/ 2700000 h 5400000"/>
                        <a:gd name="connsiteX4" fmla="*/ 270000 w 540000"/>
                        <a:gd name="connsiteY4" fmla="*/ 2655002 h 5400000"/>
                        <a:gd name="connsiteX5" fmla="*/ 270000 w 540000"/>
                        <a:gd name="connsiteY5" fmla="*/ 44998 h 5400000"/>
                        <a:gd name="connsiteX6" fmla="*/ 540000 w 540000"/>
                        <a:gd name="connsiteY6" fmla="*/ 0 h 54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000" h="5400000" stroke="0" extrusionOk="0">
                          <a:moveTo>
                            <a:pt x="540000" y="5400000"/>
                          </a:moveTo>
                          <a:cubicBezTo>
                            <a:pt x="389490" y="5401184"/>
                            <a:pt x="271075" y="5379261"/>
                            <a:pt x="270000" y="5355002"/>
                          </a:cubicBezTo>
                          <a:cubicBezTo>
                            <a:pt x="154545" y="4253146"/>
                            <a:pt x="359239" y="3199128"/>
                            <a:pt x="270000" y="2744998"/>
                          </a:cubicBezTo>
                          <a:cubicBezTo>
                            <a:pt x="262410" y="2718351"/>
                            <a:pt x="131607" y="2695220"/>
                            <a:pt x="0" y="2700000"/>
                          </a:cubicBezTo>
                          <a:cubicBezTo>
                            <a:pt x="147915" y="2704410"/>
                            <a:pt x="273556" y="2677611"/>
                            <a:pt x="270000" y="2655002"/>
                          </a:cubicBezTo>
                          <a:cubicBezTo>
                            <a:pt x="333253" y="1690427"/>
                            <a:pt x="315969" y="600486"/>
                            <a:pt x="270000" y="44998"/>
                          </a:cubicBezTo>
                          <a:cubicBezTo>
                            <a:pt x="267416" y="15002"/>
                            <a:pt x="401064" y="10614"/>
                            <a:pt x="540000" y="0"/>
                          </a:cubicBezTo>
                          <a:cubicBezTo>
                            <a:pt x="459015" y="1467528"/>
                            <a:pt x="690999" y="2918339"/>
                            <a:pt x="540000" y="5400000"/>
                          </a:cubicBezTo>
                          <a:close/>
                        </a:path>
                        <a:path w="540000" h="5400000" fill="none" extrusionOk="0">
                          <a:moveTo>
                            <a:pt x="540000" y="5400000"/>
                          </a:moveTo>
                          <a:cubicBezTo>
                            <a:pt x="389493" y="5400994"/>
                            <a:pt x="273969" y="5378241"/>
                            <a:pt x="270000" y="5355002"/>
                          </a:cubicBezTo>
                          <a:cubicBezTo>
                            <a:pt x="235871" y="4190108"/>
                            <a:pt x="308820" y="3756646"/>
                            <a:pt x="270000" y="2744998"/>
                          </a:cubicBezTo>
                          <a:cubicBezTo>
                            <a:pt x="262938" y="2715357"/>
                            <a:pt x="137116" y="2701978"/>
                            <a:pt x="0" y="2700000"/>
                          </a:cubicBezTo>
                          <a:cubicBezTo>
                            <a:pt x="148758" y="2699963"/>
                            <a:pt x="270861" y="2680097"/>
                            <a:pt x="270000" y="2655002"/>
                          </a:cubicBezTo>
                          <a:cubicBezTo>
                            <a:pt x="270031" y="1850405"/>
                            <a:pt x="126619" y="1226928"/>
                            <a:pt x="270000" y="44998"/>
                          </a:cubicBezTo>
                          <a:cubicBezTo>
                            <a:pt x="272383" y="41336"/>
                            <a:pt x="380690" y="-8242"/>
                            <a:pt x="540000"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grpSp>
      <p:pic>
        <p:nvPicPr>
          <p:cNvPr id="13" name="Picture 2" descr="ÙØªÙØ¬Ø© Ø¨Ø­Ø« Ø§ÙØµÙØ± Ø¹Ù ÙÙØ±">
            <a:extLst>
              <a:ext uri="{FF2B5EF4-FFF2-40B4-BE49-F238E27FC236}">
                <a16:creationId xmlns:a16="http://schemas.microsoft.com/office/drawing/2014/main" id="{A8B6E169-7A40-4904-9229-416DAB059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241" y="2418724"/>
            <a:ext cx="2772000" cy="27222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ÙØªÙØ¬Ø© Ø¨Ø­Ø« Ø§ÙØµÙØ± Ø¹Ù Ø±Ø§ÙÙÙ">
            <a:extLst>
              <a:ext uri="{FF2B5EF4-FFF2-40B4-BE49-F238E27FC236}">
                <a16:creationId xmlns:a16="http://schemas.microsoft.com/office/drawing/2014/main" id="{BC984F72-D8AD-442A-A2E5-9CEA8DA80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 y="2282755"/>
            <a:ext cx="28008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7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 calcmode="lin" valueType="num">
                                      <p:cBhvr>
                                        <p:cTn id="38" dur="500" fill="hold"/>
                                        <p:tgtEl>
                                          <p:spTgt spid="1028"/>
                                        </p:tgtEl>
                                        <p:attrNameLst>
                                          <p:attrName>ppt_w</p:attrName>
                                        </p:attrNameLst>
                                      </p:cBhvr>
                                      <p:tavLst>
                                        <p:tav tm="0">
                                          <p:val>
                                            <p:fltVal val="0"/>
                                          </p:val>
                                        </p:tav>
                                        <p:tav tm="100000">
                                          <p:val>
                                            <p:strVal val="#ppt_w"/>
                                          </p:val>
                                        </p:tav>
                                      </p:tavLst>
                                    </p:anim>
                                    <p:anim calcmode="lin" valueType="num">
                                      <p:cBhvr>
                                        <p:cTn id="39" dur="500" fill="hold"/>
                                        <p:tgtEl>
                                          <p:spTgt spid="1028"/>
                                        </p:tgtEl>
                                        <p:attrNameLst>
                                          <p:attrName>ppt_h</p:attrName>
                                        </p:attrNameLst>
                                      </p:cBhvr>
                                      <p:tavLst>
                                        <p:tav tm="0">
                                          <p:val>
                                            <p:fltVal val="0"/>
                                          </p:val>
                                        </p:tav>
                                        <p:tav tm="100000">
                                          <p:val>
                                            <p:strVal val="#ppt_h"/>
                                          </p:val>
                                        </p:tav>
                                      </p:tavLst>
                                    </p:anim>
                                    <p:animEffect transition="in" filter="fade">
                                      <p:cBhvr>
                                        <p:cTn id="40" dur="5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par>
                                <p:cTn id="55" presetID="53" presetClass="entr" presetSubtype="16"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par>
                                <p:cTn id="74" presetID="53" presetClass="entr" presetSubtype="16"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Effect transition="in" filter="fade">
                                      <p:cBhvr>
                                        <p:cTn id="8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A7AA47F2-D4EE-4A0C-9BAB-A570DB4A0E90}"/>
              </a:ext>
            </a:extLst>
          </p:cNvPr>
          <p:cNvPicPr>
            <a:picLocks noChangeAspect="1"/>
          </p:cNvPicPr>
          <p:nvPr/>
        </p:nvPicPr>
        <p:blipFill>
          <a:blip r:embed="rId2"/>
          <a:stretch>
            <a:fillRect/>
          </a:stretch>
        </p:blipFill>
        <p:spPr>
          <a:xfrm>
            <a:off x="7701279" y="1669256"/>
            <a:ext cx="4317047" cy="3867496"/>
          </a:xfrm>
          <a:prstGeom prst="rect">
            <a:avLst/>
          </a:prstGeom>
        </p:spPr>
      </p:pic>
      <p:pic>
        <p:nvPicPr>
          <p:cNvPr id="3" name="صورة 2">
            <a:extLst>
              <a:ext uri="{FF2B5EF4-FFF2-40B4-BE49-F238E27FC236}">
                <a16:creationId xmlns:a16="http://schemas.microsoft.com/office/drawing/2014/main" id="{3364E6F9-7D16-412F-B1E6-CE62E15BCEC2}"/>
              </a:ext>
            </a:extLst>
          </p:cNvPr>
          <p:cNvPicPr>
            <a:picLocks noChangeAspect="1"/>
          </p:cNvPicPr>
          <p:nvPr/>
        </p:nvPicPr>
        <p:blipFill>
          <a:blip r:embed="rId3"/>
          <a:stretch>
            <a:fillRect/>
          </a:stretch>
        </p:blipFill>
        <p:spPr>
          <a:xfrm>
            <a:off x="173673" y="1515201"/>
            <a:ext cx="3265170" cy="4021551"/>
          </a:xfrm>
          <a:prstGeom prst="rect">
            <a:avLst/>
          </a:prstGeom>
        </p:spPr>
      </p:pic>
      <p:sp>
        <p:nvSpPr>
          <p:cNvPr id="4" name="مستطيل 3">
            <a:extLst>
              <a:ext uri="{FF2B5EF4-FFF2-40B4-BE49-F238E27FC236}">
                <a16:creationId xmlns:a16="http://schemas.microsoft.com/office/drawing/2014/main" id="{30BABF34-83B4-4093-BDF8-D7870B218988}"/>
              </a:ext>
            </a:extLst>
          </p:cNvPr>
          <p:cNvSpPr/>
          <p:nvPr/>
        </p:nvSpPr>
        <p:spPr>
          <a:xfrm>
            <a:off x="497840" y="189381"/>
            <a:ext cx="11054080" cy="1323439"/>
          </a:xfrm>
          <a:prstGeom prst="rect">
            <a:avLst/>
          </a:prstGeom>
          <a:solidFill>
            <a:srgbClr val="47FF9A"/>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من خلال الصور قارن بين المعي الأعور في الثدييات آكلات الأعشاب والثدييات آكلات اللحوم وآكلات الحشرات </a:t>
            </a:r>
          </a:p>
        </p:txBody>
      </p:sp>
      <p:pic>
        <p:nvPicPr>
          <p:cNvPr id="5" name="صورة 4">
            <a:extLst>
              <a:ext uri="{FF2B5EF4-FFF2-40B4-BE49-F238E27FC236}">
                <a16:creationId xmlns:a16="http://schemas.microsoft.com/office/drawing/2014/main" id="{C6FC13F9-CFD7-4E3E-9832-117E74E4F63A}"/>
              </a:ext>
            </a:extLst>
          </p:cNvPr>
          <p:cNvPicPr>
            <a:picLocks noChangeAspect="1"/>
          </p:cNvPicPr>
          <p:nvPr/>
        </p:nvPicPr>
        <p:blipFill>
          <a:blip r:embed="rId4"/>
          <a:stretch>
            <a:fillRect/>
          </a:stretch>
        </p:blipFill>
        <p:spPr>
          <a:xfrm>
            <a:off x="4267200" y="1671637"/>
            <a:ext cx="3434079" cy="4021551"/>
          </a:xfrm>
          <a:prstGeom prst="rect">
            <a:avLst/>
          </a:prstGeom>
        </p:spPr>
      </p:pic>
      <p:sp>
        <p:nvSpPr>
          <p:cNvPr id="6" name="مستطيل 5">
            <a:extLst>
              <a:ext uri="{FF2B5EF4-FFF2-40B4-BE49-F238E27FC236}">
                <a16:creationId xmlns:a16="http://schemas.microsoft.com/office/drawing/2014/main" id="{4F708EB0-CE33-4B16-B283-6FF68FB75B17}"/>
              </a:ext>
            </a:extLst>
          </p:cNvPr>
          <p:cNvSpPr/>
          <p:nvPr/>
        </p:nvSpPr>
        <p:spPr>
          <a:xfrm>
            <a:off x="568960" y="5345180"/>
            <a:ext cx="11054080" cy="1323439"/>
          </a:xfrm>
          <a:prstGeom prst="rect">
            <a:avLst/>
          </a:prstGeom>
          <a:solidFill>
            <a:srgbClr val="FFFF8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 الثدييات آكلات الأعشاب معي أكبر من المعي الأكبر في الثدييات آكلات اللحوم وآكلات الحشرات </a:t>
            </a:r>
          </a:p>
        </p:txBody>
      </p:sp>
    </p:spTree>
    <p:extLst>
      <p:ext uri="{BB962C8B-B14F-4D97-AF65-F5344CB8AC3E}">
        <p14:creationId xmlns:p14="http://schemas.microsoft.com/office/powerpoint/2010/main" val="41394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6FC13F9-CFD7-4E3E-9832-117E74E4F63A}"/>
              </a:ext>
            </a:extLst>
          </p:cNvPr>
          <p:cNvPicPr>
            <a:picLocks noChangeAspect="1"/>
          </p:cNvPicPr>
          <p:nvPr/>
        </p:nvPicPr>
        <p:blipFill>
          <a:blip r:embed="rId2"/>
          <a:stretch>
            <a:fillRect/>
          </a:stretch>
        </p:blipFill>
        <p:spPr>
          <a:xfrm>
            <a:off x="4267200" y="1671637"/>
            <a:ext cx="3434079" cy="4021551"/>
          </a:xfrm>
          <a:prstGeom prst="rect">
            <a:avLst/>
          </a:prstGeom>
        </p:spPr>
      </p:pic>
      <p:pic>
        <p:nvPicPr>
          <p:cNvPr id="2" name="صورة 1">
            <a:extLst>
              <a:ext uri="{FF2B5EF4-FFF2-40B4-BE49-F238E27FC236}">
                <a16:creationId xmlns:a16="http://schemas.microsoft.com/office/drawing/2014/main" id="{A7AA47F2-D4EE-4A0C-9BAB-A570DB4A0E90}"/>
              </a:ext>
            </a:extLst>
          </p:cNvPr>
          <p:cNvPicPr>
            <a:picLocks noChangeAspect="1"/>
          </p:cNvPicPr>
          <p:nvPr/>
        </p:nvPicPr>
        <p:blipFill>
          <a:blip r:embed="rId3"/>
          <a:stretch>
            <a:fillRect/>
          </a:stretch>
        </p:blipFill>
        <p:spPr>
          <a:xfrm>
            <a:off x="7701279" y="1669256"/>
            <a:ext cx="4317047" cy="3867496"/>
          </a:xfrm>
          <a:prstGeom prst="rect">
            <a:avLst/>
          </a:prstGeom>
        </p:spPr>
      </p:pic>
      <p:pic>
        <p:nvPicPr>
          <p:cNvPr id="3" name="صورة 2">
            <a:extLst>
              <a:ext uri="{FF2B5EF4-FFF2-40B4-BE49-F238E27FC236}">
                <a16:creationId xmlns:a16="http://schemas.microsoft.com/office/drawing/2014/main" id="{3364E6F9-7D16-412F-B1E6-CE62E15BCEC2}"/>
              </a:ext>
            </a:extLst>
          </p:cNvPr>
          <p:cNvPicPr>
            <a:picLocks noChangeAspect="1"/>
          </p:cNvPicPr>
          <p:nvPr/>
        </p:nvPicPr>
        <p:blipFill>
          <a:blip r:embed="rId4"/>
          <a:stretch>
            <a:fillRect/>
          </a:stretch>
        </p:blipFill>
        <p:spPr>
          <a:xfrm>
            <a:off x="173673" y="1515201"/>
            <a:ext cx="3265170" cy="4021551"/>
          </a:xfrm>
          <a:prstGeom prst="rect">
            <a:avLst/>
          </a:prstGeom>
        </p:spPr>
      </p:pic>
      <p:sp>
        <p:nvSpPr>
          <p:cNvPr id="4" name="مستطيل 3">
            <a:extLst>
              <a:ext uri="{FF2B5EF4-FFF2-40B4-BE49-F238E27FC236}">
                <a16:creationId xmlns:a16="http://schemas.microsoft.com/office/drawing/2014/main" id="{30BABF34-83B4-4093-BDF8-D7870B218988}"/>
              </a:ext>
            </a:extLst>
          </p:cNvPr>
          <p:cNvSpPr/>
          <p:nvPr/>
        </p:nvSpPr>
        <p:spPr>
          <a:xfrm>
            <a:off x="527365" y="4901582"/>
            <a:ext cx="11054080" cy="1754326"/>
          </a:xfrm>
          <a:prstGeom prst="rect">
            <a:avLst/>
          </a:prstGeom>
          <a:solidFill>
            <a:srgbClr val="47FF9A"/>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لأن غذاء آكلات الأعشاب يعتمد على النباتات التي خلاياها جدار خلوي من السليلوز لا تتمكن الأنزيمات في الجهاز الهضمي في الثدييات من هضمه لذا توجد في المعي الأعور بكتيريا تساعد على هضم السليلوز </a:t>
            </a:r>
          </a:p>
        </p:txBody>
      </p:sp>
      <p:sp>
        <p:nvSpPr>
          <p:cNvPr id="6" name="مستطيل 5">
            <a:extLst>
              <a:ext uri="{FF2B5EF4-FFF2-40B4-BE49-F238E27FC236}">
                <a16:creationId xmlns:a16="http://schemas.microsoft.com/office/drawing/2014/main" id="{4F708EB0-CE33-4B16-B283-6FF68FB75B17}"/>
              </a:ext>
            </a:extLst>
          </p:cNvPr>
          <p:cNvSpPr/>
          <p:nvPr/>
        </p:nvSpPr>
        <p:spPr>
          <a:xfrm>
            <a:off x="527365" y="190571"/>
            <a:ext cx="11054080" cy="1323439"/>
          </a:xfrm>
          <a:prstGeom prst="rect">
            <a:avLst/>
          </a:prstGeom>
          <a:solidFill>
            <a:srgbClr val="FFFF8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فسر في الثدييات آكلات الأعشاب معي أكبر من المعي الأكبر في الثدييات آكلات اللحوم وآكلات الحشرات </a:t>
            </a:r>
          </a:p>
        </p:txBody>
      </p:sp>
    </p:spTree>
    <p:extLst>
      <p:ext uri="{BB962C8B-B14F-4D97-AF65-F5344CB8AC3E}">
        <p14:creationId xmlns:p14="http://schemas.microsoft.com/office/powerpoint/2010/main" val="356136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ÙØªÙØ¬Ø© Ø¨Ø­Ø« Ø§ÙØµÙØ± Ø¹Ù âªCattle gifâ¬â">
            <a:extLst>
              <a:ext uri="{FF2B5EF4-FFF2-40B4-BE49-F238E27FC236}">
                <a16:creationId xmlns:a16="http://schemas.microsoft.com/office/drawing/2014/main" id="{886E2718-EFB5-4B46-B357-DBB7E026DAC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6223" y="228600"/>
            <a:ext cx="5575617" cy="636524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2389E070-253F-428D-B0EB-7F6B965CA499}"/>
              </a:ext>
            </a:extLst>
          </p:cNvPr>
          <p:cNvSpPr/>
          <p:nvPr/>
        </p:nvSpPr>
        <p:spPr>
          <a:xfrm>
            <a:off x="5953760" y="195737"/>
            <a:ext cx="5831839" cy="1323439"/>
          </a:xfrm>
          <a:prstGeom prst="rect">
            <a:avLst/>
          </a:prstGeom>
          <a:solidFill>
            <a:schemeClr val="accent4">
              <a:lumMod val="60000"/>
              <a:lumOff val="40000"/>
            </a:schemeClr>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ما العملية التي تقوم بها هذه البقرة </a:t>
            </a:r>
          </a:p>
          <a:p>
            <a:pPr algn="ctr"/>
            <a:r>
              <a:rPr lang="ar-SA" sz="4000" dirty="0">
                <a:ln w="0"/>
                <a:effectLst>
                  <a:outerShdw blurRad="38100" dist="19050" dir="2700000" algn="tl" rotWithShape="0">
                    <a:schemeClr val="dk1">
                      <a:alpha val="40000"/>
                    </a:schemeClr>
                  </a:outerShdw>
                </a:effectLst>
              </a:rPr>
              <a:t>ولماذا؟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47915B9B-4F51-4C3D-9D50-27361022AAF5}"/>
              </a:ext>
            </a:extLst>
          </p:cNvPr>
          <p:cNvSpPr/>
          <p:nvPr/>
        </p:nvSpPr>
        <p:spPr>
          <a:xfrm>
            <a:off x="8930640" y="1749176"/>
            <a:ext cx="2854958" cy="2554545"/>
          </a:xfrm>
          <a:prstGeom prst="rect">
            <a:avLst/>
          </a:prstGeom>
          <a:solidFill>
            <a:srgbClr val="47FF9A"/>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تجتر غذائها فهي من آكلات الأعشاب المجترة </a:t>
            </a:r>
          </a:p>
        </p:txBody>
      </p:sp>
      <p:sp>
        <p:nvSpPr>
          <p:cNvPr id="5" name="مستطيل 4">
            <a:extLst>
              <a:ext uri="{FF2B5EF4-FFF2-40B4-BE49-F238E27FC236}">
                <a16:creationId xmlns:a16="http://schemas.microsoft.com/office/drawing/2014/main" id="{B76FE9C3-0114-4E1A-83A9-AFEC36727882}"/>
              </a:ext>
            </a:extLst>
          </p:cNvPr>
          <p:cNvSpPr/>
          <p:nvPr/>
        </p:nvSpPr>
        <p:spPr>
          <a:xfrm>
            <a:off x="8930640" y="4493081"/>
            <a:ext cx="2854958" cy="1938992"/>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حيث تمتلك معدة كبيرة مكونة من أربع حجرات </a:t>
            </a:r>
          </a:p>
        </p:txBody>
      </p:sp>
      <p:pic>
        <p:nvPicPr>
          <p:cNvPr id="2" name="صورة 1">
            <a:extLst>
              <a:ext uri="{FF2B5EF4-FFF2-40B4-BE49-F238E27FC236}">
                <a16:creationId xmlns:a16="http://schemas.microsoft.com/office/drawing/2014/main" id="{D0145CB2-B7DB-4828-BFBF-7D82E47E9AA4}"/>
              </a:ext>
            </a:extLst>
          </p:cNvPr>
          <p:cNvPicPr>
            <a:picLocks noChangeAspect="1"/>
          </p:cNvPicPr>
          <p:nvPr/>
        </p:nvPicPr>
        <p:blipFill>
          <a:blip r:embed="rId3"/>
          <a:stretch>
            <a:fillRect/>
          </a:stretch>
        </p:blipFill>
        <p:spPr>
          <a:xfrm>
            <a:off x="6014721" y="1749175"/>
            <a:ext cx="2733039" cy="4682897"/>
          </a:xfrm>
          <a:prstGeom prst="rect">
            <a:avLst/>
          </a:prstGeom>
        </p:spPr>
      </p:pic>
    </p:spTree>
    <p:extLst>
      <p:ext uri="{BB962C8B-B14F-4D97-AF65-F5344CB8AC3E}">
        <p14:creationId xmlns:p14="http://schemas.microsoft.com/office/powerpoint/2010/main" val="190266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معده المجتره في الابقار مترجم .wmv">
            <a:hlinkClick r:id="" action="ppaction://media"/>
            <a:extLst>
              <a:ext uri="{FF2B5EF4-FFF2-40B4-BE49-F238E27FC236}">
                <a16:creationId xmlns:a16="http://schemas.microsoft.com/office/drawing/2014/main" id="{090D6407-4E96-46BB-ADDF-779E785F37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880" y="167640"/>
            <a:ext cx="11338560" cy="6507480"/>
          </a:xfrm>
          <a:prstGeom prst="rect">
            <a:avLst/>
          </a:prstGeom>
        </p:spPr>
      </p:pic>
      <p:sp>
        <p:nvSpPr>
          <p:cNvPr id="3" name="مستطيل 2">
            <a:extLst>
              <a:ext uri="{FF2B5EF4-FFF2-40B4-BE49-F238E27FC236}">
                <a16:creationId xmlns:a16="http://schemas.microsoft.com/office/drawing/2014/main" id="{12171005-0441-4273-B0AF-D90D8ECA0E1A}"/>
              </a:ext>
            </a:extLst>
          </p:cNvPr>
          <p:cNvSpPr/>
          <p:nvPr/>
        </p:nvSpPr>
        <p:spPr>
          <a:xfrm rot="5400000">
            <a:off x="9164408" y="3018135"/>
            <a:ext cx="5408853" cy="646331"/>
          </a:xfrm>
          <a:prstGeom prst="rect">
            <a:avLst/>
          </a:prstGeom>
          <a:no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انقر هنا لمشاهدة الحيوانات المجترة </a:t>
            </a:r>
          </a:p>
        </p:txBody>
      </p:sp>
    </p:spTree>
    <p:extLst>
      <p:ext uri="{BB962C8B-B14F-4D97-AF65-F5344CB8AC3E}">
        <p14:creationId xmlns:p14="http://schemas.microsoft.com/office/powerpoint/2010/main" val="65608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ØµÙØ±Ø© Ø°Ø§Øª ØµÙØ©">
            <a:extLst>
              <a:ext uri="{FF2B5EF4-FFF2-40B4-BE49-F238E27FC236}">
                <a16:creationId xmlns:a16="http://schemas.microsoft.com/office/drawing/2014/main" id="{FF99A6BA-379B-4B0A-87F5-E0C1DBE657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9" t="36469" b="38961"/>
          <a:stretch/>
        </p:blipFill>
        <p:spPr bwMode="auto">
          <a:xfrm>
            <a:off x="80159" y="4185531"/>
            <a:ext cx="4411683" cy="220208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495A41FF-890A-492A-A50A-B69D302CA05D}"/>
              </a:ext>
            </a:extLst>
          </p:cNvPr>
          <p:cNvSpPr/>
          <p:nvPr/>
        </p:nvSpPr>
        <p:spPr>
          <a:xfrm>
            <a:off x="6096000" y="238367"/>
            <a:ext cx="5689599" cy="1323439"/>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تمتاز اسنان الثدييات عن اسنان الزواحف والأسماك </a:t>
            </a:r>
          </a:p>
        </p:txBody>
      </p:sp>
      <p:sp>
        <p:nvSpPr>
          <p:cNvPr id="3" name="مستطيل 2">
            <a:extLst>
              <a:ext uri="{FF2B5EF4-FFF2-40B4-BE49-F238E27FC236}">
                <a16:creationId xmlns:a16="http://schemas.microsoft.com/office/drawing/2014/main" id="{A8A4A211-20A9-4A51-923B-A9A789E1F6E3}"/>
              </a:ext>
            </a:extLst>
          </p:cNvPr>
          <p:cNvSpPr/>
          <p:nvPr/>
        </p:nvSpPr>
        <p:spPr>
          <a:xfrm>
            <a:off x="6095999" y="1778151"/>
            <a:ext cx="5689599" cy="2554545"/>
          </a:xfrm>
          <a:prstGeom prst="rect">
            <a:avLst/>
          </a:prstGeom>
          <a:solidFill>
            <a:srgbClr val="47FF9A"/>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حيث أن اسنان الزواحف والاسماك كلها متشابهة لأنها تؤدي وظيفة واحدة وهي الإمساك بالفريسة أو تقطيعها اربا قبل بلعها </a:t>
            </a:r>
          </a:p>
        </p:txBody>
      </p:sp>
      <p:sp>
        <p:nvSpPr>
          <p:cNvPr id="4" name="مستطيل 3">
            <a:extLst>
              <a:ext uri="{FF2B5EF4-FFF2-40B4-BE49-F238E27FC236}">
                <a16:creationId xmlns:a16="http://schemas.microsoft.com/office/drawing/2014/main" id="{BC12F339-ABA1-4644-B5A3-5FD62CA65685}"/>
              </a:ext>
            </a:extLst>
          </p:cNvPr>
          <p:cNvSpPr/>
          <p:nvPr/>
        </p:nvSpPr>
        <p:spPr>
          <a:xfrm>
            <a:off x="6096000" y="4549041"/>
            <a:ext cx="5689599" cy="1938992"/>
          </a:xfrm>
          <a:prstGeom prst="rect">
            <a:avLst/>
          </a:prstGeom>
          <a:solidFill>
            <a:srgbClr val="ABDEFB"/>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أما الثدييات فلها عدة أنواع </a:t>
            </a:r>
            <a:r>
              <a:rPr lang="ar-SA" sz="4000" dirty="0">
                <a:ln w="0"/>
                <a:effectLst>
                  <a:outerShdw blurRad="38100" dist="19050" dir="2700000" algn="tl" rotWithShape="0">
                    <a:schemeClr val="dk1">
                      <a:alpha val="40000"/>
                    </a:schemeClr>
                  </a:outerShdw>
                </a:effectLst>
              </a:rPr>
              <a:t>من ال</a:t>
            </a:r>
            <a:r>
              <a:rPr lang="ar-SA" sz="4000" b="0" cap="none" spc="0" dirty="0">
                <a:ln w="0"/>
                <a:solidFill>
                  <a:schemeClr val="tx1"/>
                </a:solidFill>
                <a:effectLst>
                  <a:outerShdw blurRad="38100" dist="19050" dir="2700000" algn="tl" rotWithShape="0">
                    <a:schemeClr val="dk1">
                      <a:alpha val="40000"/>
                    </a:schemeClr>
                  </a:outerShdw>
                </a:effectLst>
              </a:rPr>
              <a:t>اسنان التي تخصصت في وظائف مختلفة </a:t>
            </a:r>
          </a:p>
        </p:txBody>
      </p:sp>
      <p:pic>
        <p:nvPicPr>
          <p:cNvPr id="2052" name="Picture 4" descr="ØµÙØ±Ø© Ø°Ø§Øª ØµÙØ©">
            <a:extLst>
              <a:ext uri="{FF2B5EF4-FFF2-40B4-BE49-F238E27FC236}">
                <a16:creationId xmlns:a16="http://schemas.microsoft.com/office/drawing/2014/main" id="{5BA0FD5A-49FC-42C3-981B-940EEEBFA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920" y="2189571"/>
            <a:ext cx="3444239"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ØµÙØ±Ø© Ø°Ø§Øª ØµÙØ©">
            <a:extLst>
              <a:ext uri="{FF2B5EF4-FFF2-40B4-BE49-F238E27FC236}">
                <a16:creationId xmlns:a16="http://schemas.microsoft.com/office/drawing/2014/main" id="{85ABB743-7DC2-4C5B-B89F-DF2AEC5CDC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55" b="92364" l="6011" r="95628">
                        <a14:foregroundMark x1="6011" y1="42545" x2="6011" y2="42545"/>
                        <a14:foregroundMark x1="65027" y1="92727" x2="65027" y2="92727"/>
                        <a14:foregroundMark x1="69945" y1="79636" x2="80328" y2="74545"/>
                        <a14:foregroundMark x1="86240" y1="67393" x2="86339" y2="67273"/>
                        <a14:foregroundMark x1="80328" y1="74545" x2="86136" y2="67519"/>
                        <a14:foregroundMark x1="87397" y1="61818" x2="87560" y2="60978"/>
                        <a14:foregroundMark x1="86339" y1="67273" x2="86722" y2="65301"/>
                        <a14:foregroundMark x1="85254" y1="42128" x2="84153" y2="37455"/>
                        <a14:foregroundMark x1="84153" y1="37455" x2="78142" y2="30182"/>
                        <a14:foregroundMark x1="78142" y1="30182" x2="75752" y2="39089"/>
                        <a14:foregroundMark x1="81364" y1="64858" x2="81421" y2="65091"/>
                        <a14:foregroundMark x1="80617" y1="61784" x2="80631" y2="61843"/>
                        <a14:foregroundMark x1="75488" y1="40684" x2="76098" y2="43193"/>
                        <a14:foregroundMark x1="81421" y1="65091" x2="79781" y2="74545"/>
                        <a14:foregroundMark x1="79781" y1="74545" x2="82861" y2="64982"/>
                        <a14:foregroundMark x1="89617" y1="44000" x2="87432" y2="33818"/>
                        <a14:foregroundMark x1="87432" y1="33818" x2="95082" y2="41455"/>
                        <a14:foregroundMark x1="95082" y1="41455" x2="82514" y2="37818"/>
                        <a14:foregroundMark x1="82514" y1="37818" x2="81369" y2="42580"/>
                        <a14:foregroundMark x1="82046" y1="64914" x2="82514" y2="69818"/>
                        <a14:foregroundMark x1="81735" y1="61654" x2="81751" y2="61818"/>
                        <a14:foregroundMark x1="82514" y1="69818" x2="80328" y2="78545"/>
                        <a14:foregroundMark x1="80328" y1="78545" x2="90710" y2="74182"/>
                        <a14:foregroundMark x1="90346" y1="61818" x2="90312" y2="60658"/>
                        <a14:foregroundMark x1="90710" y1="74182" x2="90458" y2="65611"/>
                        <a14:foregroundMark x1="88555" y1="65453" x2="86885" y2="75636"/>
                        <a14:foregroundMark x1="89322" y1="60773" x2="89151" y2="61818"/>
                        <a14:foregroundMark x1="86885" y1="75636" x2="94536" y2="65818"/>
                        <a14:foregroundMark x1="91399" y1="61818" x2="90475" y2="60639"/>
                        <a14:foregroundMark x1="94536" y1="65818" x2="93681" y2="64727"/>
                        <a14:foregroundMark x1="84651" y1="65130" x2="79781" y2="76364"/>
                        <a14:foregroundMark x1="86392" y1="61113" x2="86086" y2="61818"/>
                        <a14:foregroundMark x1="79781" y1="76364" x2="80201" y2="64762"/>
                        <a14:foregroundMark x1="79680" y1="42776" x2="77049" y2="35273"/>
                        <a14:foregroundMark x1="77049" y1="35273" x2="80305" y2="42703"/>
                        <a14:foregroundMark x1="82135" y1="42491" x2="80874" y2="37455"/>
                        <a14:foregroundMark x1="80874" y1="37455" x2="83035" y2="42386"/>
                        <a14:foregroundMark x1="83681" y1="42311" x2="80874" y2="31636"/>
                        <a14:foregroundMark x1="80874" y1="31636" x2="87432" y2="39273"/>
                        <a14:foregroundMark x1="87432" y1="39273" x2="84153" y2="30182"/>
                        <a14:foregroundMark x1="84153" y1="30182" x2="92350" y2="38545"/>
                        <a14:foregroundMark x1="92350" y1="38545" x2="86339" y2="26909"/>
                        <a14:foregroundMark x1="86339" y1="26909" x2="91803" y2="35636"/>
                        <a14:foregroundMark x1="91803" y1="35636" x2="89617" y2="27273"/>
                        <a14:foregroundMark x1="89617" y1="27273" x2="93443" y2="33818"/>
                        <a14:foregroundMark x1="95628" y1="65091" x2="95628" y2="65091"/>
                        <a14:backgroundMark x1="77049" y1="46182" x2="77049" y2="46182"/>
                        <a14:backgroundMark x1="81967" y1="59273" x2="81967" y2="59273"/>
                        <a14:backgroundMark x1="81967" y1="59273" x2="77596" y2="42182"/>
                        <a14:backgroundMark x1="77596" y1="42182" x2="74863" y2="39636"/>
                        <a14:backgroundMark x1="75410" y1="43273" x2="80328" y2="61818"/>
                        <a14:backgroundMark x1="80328" y1="61818" x2="80328" y2="64727"/>
                        <a14:backgroundMark x1="80328" y1="61818" x2="79781" y2="64727"/>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82748"/>
            <a:ext cx="4033519" cy="2429707"/>
          </a:xfrm>
          <a:prstGeom prst="rect">
            <a:avLst/>
          </a:prstGeom>
          <a:noFill/>
          <a:extLst>
            <a:ext uri="{909E8E84-426E-40DD-AFC4-6F175D3DCCD1}">
              <a14:hiddenFill xmlns:a14="http://schemas.microsoft.com/office/drawing/2010/main">
                <a:solidFill>
                  <a:srgbClr val="FFFFFF"/>
                </a:solidFill>
              </a14:hiddenFill>
            </a:ext>
          </a:extLst>
        </p:spPr>
      </p:pic>
      <p:sp>
        <p:nvSpPr>
          <p:cNvPr id="5" name="وسيلة الشرح: سهم لليسار 4">
            <a:extLst>
              <a:ext uri="{FF2B5EF4-FFF2-40B4-BE49-F238E27FC236}">
                <a16:creationId xmlns:a16="http://schemas.microsoft.com/office/drawing/2014/main" id="{E1DDCF6C-D817-4ED9-85D9-6177D9974E3E}"/>
              </a:ext>
            </a:extLst>
          </p:cNvPr>
          <p:cNvSpPr/>
          <p:nvPr/>
        </p:nvSpPr>
        <p:spPr>
          <a:xfrm>
            <a:off x="4287519" y="470385"/>
            <a:ext cx="1127760" cy="1323439"/>
          </a:xfrm>
          <a:prstGeom prst="leftArrowCallou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3200" b="1" dirty="0"/>
              <a:t>الأسماك </a:t>
            </a:r>
          </a:p>
        </p:txBody>
      </p:sp>
      <p:sp>
        <p:nvSpPr>
          <p:cNvPr id="9" name="وسيلة الشرح: سهم لليسار 8">
            <a:extLst>
              <a:ext uri="{FF2B5EF4-FFF2-40B4-BE49-F238E27FC236}">
                <a16:creationId xmlns:a16="http://schemas.microsoft.com/office/drawing/2014/main" id="{C64D84F7-63FE-4F7D-8CBF-6A3BE0BC6660}"/>
              </a:ext>
            </a:extLst>
          </p:cNvPr>
          <p:cNvSpPr/>
          <p:nvPr/>
        </p:nvSpPr>
        <p:spPr>
          <a:xfrm flipH="1">
            <a:off x="1036320" y="2393703"/>
            <a:ext cx="1127760" cy="1323439"/>
          </a:xfrm>
          <a:prstGeom prst="leftArrowCallou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3200" b="1" dirty="0"/>
              <a:t>الزواحف  </a:t>
            </a:r>
          </a:p>
        </p:txBody>
      </p:sp>
      <p:sp>
        <p:nvSpPr>
          <p:cNvPr id="10" name="وسيلة الشرح: سهم لليسار 9">
            <a:extLst>
              <a:ext uri="{FF2B5EF4-FFF2-40B4-BE49-F238E27FC236}">
                <a16:creationId xmlns:a16="http://schemas.microsoft.com/office/drawing/2014/main" id="{ACE7136C-48AB-4B85-92DC-97B6A07CE1B7}"/>
              </a:ext>
            </a:extLst>
          </p:cNvPr>
          <p:cNvSpPr/>
          <p:nvPr/>
        </p:nvSpPr>
        <p:spPr>
          <a:xfrm>
            <a:off x="4409439" y="4856817"/>
            <a:ext cx="1127760" cy="1323439"/>
          </a:xfrm>
          <a:prstGeom prst="leftArrowCallou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3200" b="1" dirty="0"/>
              <a:t>الثدييات  </a:t>
            </a:r>
          </a:p>
        </p:txBody>
      </p:sp>
    </p:spTree>
    <p:extLst>
      <p:ext uri="{BB962C8B-B14F-4D97-AF65-F5344CB8AC3E}">
        <p14:creationId xmlns:p14="http://schemas.microsoft.com/office/powerpoint/2010/main" val="1995344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F762DD8-7E4F-4461-8B26-35B2519D753E}"/>
              </a:ext>
            </a:extLst>
          </p:cNvPr>
          <p:cNvSpPr/>
          <p:nvPr/>
        </p:nvSpPr>
        <p:spPr>
          <a:xfrm>
            <a:off x="2804160" y="238367"/>
            <a:ext cx="8981439" cy="707886"/>
          </a:xfrm>
          <a:prstGeom prst="rect">
            <a:avLst/>
          </a:prstGeom>
          <a:solidFill>
            <a:srgbClr val="47FF9A"/>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من خلال الرسم التالي عدد أنواع الاسنان في الثدييات </a:t>
            </a:r>
          </a:p>
        </p:txBody>
      </p:sp>
      <p:sp>
        <p:nvSpPr>
          <p:cNvPr id="3" name="مستطيل 2">
            <a:extLst>
              <a:ext uri="{FF2B5EF4-FFF2-40B4-BE49-F238E27FC236}">
                <a16:creationId xmlns:a16="http://schemas.microsoft.com/office/drawing/2014/main" id="{9A4BA373-B4FE-4E42-87A3-2B49D8F28BED}"/>
              </a:ext>
            </a:extLst>
          </p:cNvPr>
          <p:cNvSpPr/>
          <p:nvPr/>
        </p:nvSpPr>
        <p:spPr>
          <a:xfrm>
            <a:off x="284481" y="238367"/>
            <a:ext cx="2316480" cy="707886"/>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ذكاء بصري </a:t>
            </a:r>
          </a:p>
        </p:txBody>
      </p:sp>
      <p:pic>
        <p:nvPicPr>
          <p:cNvPr id="4" name="صورة 3">
            <a:extLst>
              <a:ext uri="{FF2B5EF4-FFF2-40B4-BE49-F238E27FC236}">
                <a16:creationId xmlns:a16="http://schemas.microsoft.com/office/drawing/2014/main" id="{53EDB336-FE83-47CB-8C21-344A53B0B2B1}"/>
              </a:ext>
            </a:extLst>
          </p:cNvPr>
          <p:cNvPicPr>
            <a:picLocks noChangeAspect="1"/>
          </p:cNvPicPr>
          <p:nvPr/>
        </p:nvPicPr>
        <p:blipFill rotWithShape="1">
          <a:blip r:embed="rId2"/>
          <a:srcRect b="52138"/>
          <a:stretch/>
        </p:blipFill>
        <p:spPr>
          <a:xfrm>
            <a:off x="71120" y="1250101"/>
            <a:ext cx="5882640" cy="4236299"/>
          </a:xfrm>
          <a:prstGeom prst="rect">
            <a:avLst/>
          </a:prstGeom>
        </p:spPr>
      </p:pic>
      <p:pic>
        <p:nvPicPr>
          <p:cNvPr id="5" name="صورة 4">
            <a:extLst>
              <a:ext uri="{FF2B5EF4-FFF2-40B4-BE49-F238E27FC236}">
                <a16:creationId xmlns:a16="http://schemas.microsoft.com/office/drawing/2014/main" id="{6D7BF545-46BF-4F1A-B2E6-20C7A2D46BBF}"/>
              </a:ext>
            </a:extLst>
          </p:cNvPr>
          <p:cNvPicPr>
            <a:picLocks noChangeAspect="1"/>
          </p:cNvPicPr>
          <p:nvPr/>
        </p:nvPicPr>
        <p:blipFill rotWithShape="1">
          <a:blip r:embed="rId2"/>
          <a:srcRect t="48319" b="-259"/>
          <a:stretch/>
        </p:blipFill>
        <p:spPr>
          <a:xfrm>
            <a:off x="5953760" y="1250101"/>
            <a:ext cx="5984239" cy="4323220"/>
          </a:xfrm>
          <a:prstGeom prst="rect">
            <a:avLst/>
          </a:prstGeom>
        </p:spPr>
      </p:pic>
      <p:sp>
        <p:nvSpPr>
          <p:cNvPr id="6" name="مستطيل 5">
            <a:extLst>
              <a:ext uri="{FF2B5EF4-FFF2-40B4-BE49-F238E27FC236}">
                <a16:creationId xmlns:a16="http://schemas.microsoft.com/office/drawing/2014/main" id="{5DB479AB-9FAB-4915-8186-4ABD2480B40A}"/>
              </a:ext>
            </a:extLst>
          </p:cNvPr>
          <p:cNvSpPr/>
          <p:nvPr/>
        </p:nvSpPr>
        <p:spPr>
          <a:xfrm>
            <a:off x="584200" y="5830888"/>
            <a:ext cx="11023599" cy="707886"/>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القواطع والانياب والاضراس الأمامية والأضراس الخلفية </a:t>
            </a:r>
          </a:p>
        </p:txBody>
      </p:sp>
      <p:sp>
        <p:nvSpPr>
          <p:cNvPr id="7" name="مستطيل 6">
            <a:extLst>
              <a:ext uri="{FF2B5EF4-FFF2-40B4-BE49-F238E27FC236}">
                <a16:creationId xmlns:a16="http://schemas.microsoft.com/office/drawing/2014/main" id="{D4ACBED5-E68A-4819-8B60-765359C9A983}"/>
              </a:ext>
            </a:extLst>
          </p:cNvPr>
          <p:cNvSpPr/>
          <p:nvPr/>
        </p:nvSpPr>
        <p:spPr>
          <a:xfrm>
            <a:off x="7528560" y="3637280"/>
            <a:ext cx="232664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0353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0" nodeType="clickEffect">
                                  <p:stCondLst>
                                    <p:cond delay="0"/>
                                  </p:stCondLst>
                                  <p:childTnLst>
                                    <p:animEffect transition="out" filter="barn(inVertical)">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609A05F-73E4-47B8-81BC-15B6FD4A8C66}"/>
              </a:ext>
            </a:extLst>
          </p:cNvPr>
          <p:cNvSpPr/>
          <p:nvPr/>
        </p:nvSpPr>
        <p:spPr>
          <a:xfrm>
            <a:off x="6096000" y="228207"/>
            <a:ext cx="5994399" cy="1938992"/>
          </a:xfrm>
          <a:prstGeom prst="rect">
            <a:avLst/>
          </a:prstGeom>
          <a:solidFill>
            <a:srgbClr val="47FF9A"/>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بالتعاون مع زملائك في المجموعة قارن بين وظائف الأسنان في آكلات الأعشاب وآكلات اللحوم   </a:t>
            </a:r>
          </a:p>
        </p:txBody>
      </p:sp>
      <p:graphicFrame>
        <p:nvGraphicFramePr>
          <p:cNvPr id="3" name="جدول 3">
            <a:extLst>
              <a:ext uri="{FF2B5EF4-FFF2-40B4-BE49-F238E27FC236}">
                <a16:creationId xmlns:a16="http://schemas.microsoft.com/office/drawing/2014/main" id="{AB493E87-8E47-455D-BB0C-F78952D45B07}"/>
              </a:ext>
            </a:extLst>
          </p:cNvPr>
          <p:cNvGraphicFramePr>
            <a:graphicFrameLocks noGrp="1"/>
          </p:cNvGraphicFramePr>
          <p:nvPr>
            <p:extLst>
              <p:ext uri="{D42A27DB-BD31-4B8C-83A1-F6EECF244321}">
                <p14:modId xmlns:p14="http://schemas.microsoft.com/office/powerpoint/2010/main" val="1011209975"/>
              </p:ext>
            </p:extLst>
          </p:nvPr>
        </p:nvGraphicFramePr>
        <p:xfrm>
          <a:off x="4890399" y="2380826"/>
          <a:ext cx="7200000" cy="4114800"/>
        </p:xfrm>
        <a:graphic>
          <a:graphicData uri="http://schemas.openxmlformats.org/drawingml/2006/table">
            <a:tbl>
              <a:tblPr rtl="1" firstRow="1" bandRow="1">
                <a:tableStyleId>{5C22544A-7EE6-4342-B048-85BDC9FD1C3A}</a:tableStyleId>
              </a:tblPr>
              <a:tblGrid>
                <a:gridCol w="2160000">
                  <a:extLst>
                    <a:ext uri="{9D8B030D-6E8A-4147-A177-3AD203B41FA5}">
                      <a16:colId xmlns:a16="http://schemas.microsoft.com/office/drawing/2014/main" val="3072489730"/>
                    </a:ext>
                  </a:extLst>
                </a:gridCol>
                <a:gridCol w="2520000">
                  <a:extLst>
                    <a:ext uri="{9D8B030D-6E8A-4147-A177-3AD203B41FA5}">
                      <a16:colId xmlns:a16="http://schemas.microsoft.com/office/drawing/2014/main" val="2098839864"/>
                    </a:ext>
                  </a:extLst>
                </a:gridCol>
                <a:gridCol w="2520000">
                  <a:extLst>
                    <a:ext uri="{9D8B030D-6E8A-4147-A177-3AD203B41FA5}">
                      <a16:colId xmlns:a16="http://schemas.microsoft.com/office/drawing/2014/main" val="1510195726"/>
                    </a:ext>
                  </a:extLst>
                </a:gridCol>
              </a:tblGrid>
              <a:tr h="0">
                <a:tc>
                  <a:txBody>
                    <a:bodyPr/>
                    <a:lstStyle/>
                    <a:p>
                      <a:pPr algn="ctr" rtl="1"/>
                      <a:r>
                        <a:rPr lang="ar-SA" sz="3600" dirty="0">
                          <a:solidFill>
                            <a:sysClr val="windowText" lastClr="000000"/>
                          </a:solidFill>
                        </a:rPr>
                        <a:t>وجه المقارنة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7FF9A"/>
                    </a:solidFill>
                  </a:tcPr>
                </a:tc>
                <a:tc>
                  <a:txBody>
                    <a:bodyPr/>
                    <a:lstStyle/>
                    <a:p>
                      <a:pPr algn="ctr" rtl="1"/>
                      <a:r>
                        <a:rPr lang="ar-SA" sz="3600" dirty="0">
                          <a:solidFill>
                            <a:sysClr val="windowText" lastClr="000000"/>
                          </a:solidFill>
                        </a:rPr>
                        <a:t>أسنان آكلات الأعشاب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600" dirty="0">
                          <a:solidFill>
                            <a:sysClr val="windowText" lastClr="000000"/>
                          </a:solidFill>
                        </a:rPr>
                        <a:t>أسنان آكلات اللحوم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85"/>
                    </a:solidFill>
                  </a:tcPr>
                </a:tc>
                <a:extLst>
                  <a:ext uri="{0D108BD9-81ED-4DB2-BD59-A6C34878D82A}">
                    <a16:rowId xmlns:a16="http://schemas.microsoft.com/office/drawing/2014/main" val="2327084033"/>
                  </a:ext>
                </a:extLst>
              </a:tr>
              <a:tr h="370840">
                <a:tc>
                  <a:txBody>
                    <a:bodyPr/>
                    <a:lstStyle/>
                    <a:p>
                      <a:pPr algn="ctr" rtl="1"/>
                      <a:r>
                        <a:rPr lang="ar-SA" sz="3600" dirty="0"/>
                        <a:t>شكل  الأنياب ووظيفتها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600" dirty="0"/>
                        <a:t>صغيرة الحجم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طويلة وحادة لطعن فرائسها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759274"/>
                  </a:ext>
                </a:extLst>
              </a:tr>
              <a:tr h="370840">
                <a:tc>
                  <a:txBody>
                    <a:bodyPr/>
                    <a:lstStyle/>
                    <a:p>
                      <a:pPr algn="ctr" rtl="1"/>
                      <a:r>
                        <a:rPr lang="ar-SA" sz="3600" dirty="0"/>
                        <a:t>الاضراس الامامية والخلفية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ABDEFB"/>
                    </a:solidFill>
                  </a:tcPr>
                </a:tc>
                <a:tc>
                  <a:txBody>
                    <a:bodyPr/>
                    <a:lstStyle/>
                    <a:p>
                      <a:pPr algn="ctr" rtl="1"/>
                      <a:r>
                        <a:rPr lang="ar-SA" sz="3600" dirty="0"/>
                        <a:t>الطحن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تقطيع اللحم ونزعه عن عظام فرائسه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1963490"/>
                  </a:ext>
                </a:extLst>
              </a:tr>
            </a:tbl>
          </a:graphicData>
        </a:graphic>
      </p:graphicFrame>
      <p:pic>
        <p:nvPicPr>
          <p:cNvPr id="6" name="صورة 5">
            <a:extLst>
              <a:ext uri="{FF2B5EF4-FFF2-40B4-BE49-F238E27FC236}">
                <a16:creationId xmlns:a16="http://schemas.microsoft.com/office/drawing/2014/main" id="{3ABFFB0E-5724-49D6-9513-1935E1DB72A9}"/>
              </a:ext>
            </a:extLst>
          </p:cNvPr>
          <p:cNvPicPr>
            <a:picLocks noChangeAspect="1"/>
          </p:cNvPicPr>
          <p:nvPr/>
        </p:nvPicPr>
        <p:blipFill>
          <a:blip r:embed="rId2"/>
          <a:stretch>
            <a:fillRect/>
          </a:stretch>
        </p:blipFill>
        <p:spPr>
          <a:xfrm>
            <a:off x="384281" y="228207"/>
            <a:ext cx="4314719" cy="6401586"/>
          </a:xfrm>
          <a:prstGeom prst="rect">
            <a:avLst/>
          </a:prstGeom>
        </p:spPr>
      </p:pic>
      <p:sp>
        <p:nvSpPr>
          <p:cNvPr id="5" name="مستطيل 4">
            <a:extLst>
              <a:ext uri="{FF2B5EF4-FFF2-40B4-BE49-F238E27FC236}">
                <a16:creationId xmlns:a16="http://schemas.microsoft.com/office/drawing/2014/main" id="{F9BB148A-194F-4482-9CB2-AD5966BEFD26}"/>
              </a:ext>
            </a:extLst>
          </p:cNvPr>
          <p:cNvSpPr/>
          <p:nvPr/>
        </p:nvSpPr>
        <p:spPr>
          <a:xfrm>
            <a:off x="4460241" y="886950"/>
            <a:ext cx="2052320" cy="707886"/>
          </a:xfrm>
          <a:prstGeom prst="rect">
            <a:avLst/>
          </a:prstGeom>
          <a:solidFill>
            <a:srgbClr val="FFFF8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المقارنة </a:t>
            </a:r>
          </a:p>
        </p:txBody>
      </p:sp>
      <p:sp>
        <p:nvSpPr>
          <p:cNvPr id="7" name="مستطيل 6">
            <a:extLst>
              <a:ext uri="{FF2B5EF4-FFF2-40B4-BE49-F238E27FC236}">
                <a16:creationId xmlns:a16="http://schemas.microsoft.com/office/drawing/2014/main" id="{0DF945E7-8BE6-408F-860A-F0A01DE737DF}"/>
              </a:ext>
            </a:extLst>
          </p:cNvPr>
          <p:cNvSpPr/>
          <p:nvPr/>
        </p:nvSpPr>
        <p:spPr>
          <a:xfrm>
            <a:off x="7484492" y="3668677"/>
            <a:ext cx="232664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BDF8E950-C726-4B20-844A-78115774579D}"/>
              </a:ext>
            </a:extLst>
          </p:cNvPr>
          <p:cNvSpPr/>
          <p:nvPr/>
        </p:nvSpPr>
        <p:spPr>
          <a:xfrm>
            <a:off x="4969050" y="3678837"/>
            <a:ext cx="232664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F776F1B3-4988-444A-B1A3-D9C1383B5089}"/>
              </a:ext>
            </a:extLst>
          </p:cNvPr>
          <p:cNvSpPr/>
          <p:nvPr/>
        </p:nvSpPr>
        <p:spPr>
          <a:xfrm>
            <a:off x="7484492" y="4812678"/>
            <a:ext cx="2326640" cy="163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450DFEBC-90CB-437A-8E6F-A4826B5561AD}"/>
              </a:ext>
            </a:extLst>
          </p:cNvPr>
          <p:cNvSpPr/>
          <p:nvPr/>
        </p:nvSpPr>
        <p:spPr>
          <a:xfrm>
            <a:off x="5002092" y="4844076"/>
            <a:ext cx="2326640" cy="16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29382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DFE52B96-032B-41A0-8B6E-849F04CB44F7}"/>
              </a:ext>
            </a:extLst>
          </p:cNvPr>
          <p:cNvSpPr/>
          <p:nvPr/>
        </p:nvSpPr>
        <p:spPr>
          <a:xfrm>
            <a:off x="741680" y="116447"/>
            <a:ext cx="11043919" cy="707886"/>
          </a:xfrm>
          <a:prstGeom prst="rect">
            <a:avLst/>
          </a:prstGeom>
          <a:solidFill>
            <a:srgbClr val="47FF9A"/>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من خلال شكل الاسنان التالية خمني نوع التغذي في الحيوان </a:t>
            </a:r>
            <a:r>
              <a:rPr lang="ar-SA" sz="4000" b="0" cap="none" spc="0" dirty="0" err="1">
                <a:ln w="0"/>
                <a:solidFill>
                  <a:schemeClr val="tx1"/>
                </a:solidFill>
                <a:effectLst>
                  <a:outerShdw blurRad="38100" dist="19050" dir="2700000" algn="tl" rotWithShape="0">
                    <a:schemeClr val="dk1">
                      <a:alpha val="40000"/>
                    </a:schemeClr>
                  </a:outerShdw>
                </a:effectLst>
              </a:rPr>
              <a:t>الثديي</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ÙØªÙØ¬Ø© Ø¨Ø­Ø« Ø§ÙØµÙØ± Ø¹Ù Ø§Ø³ÙØ§Ù Ø§ÙÙÙØ¯Ø³">
            <a:extLst>
              <a:ext uri="{FF2B5EF4-FFF2-40B4-BE49-F238E27FC236}">
                <a16:creationId xmlns:a16="http://schemas.microsoft.com/office/drawing/2014/main" id="{F7667954-29F4-49AE-AA5B-FD289AA5E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0560" y="1101724"/>
            <a:ext cx="5364479" cy="526398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10A88451-AE35-4DF0-ABA0-FA29ACE72427}"/>
              </a:ext>
            </a:extLst>
          </p:cNvPr>
          <p:cNvSpPr/>
          <p:nvPr/>
        </p:nvSpPr>
        <p:spPr>
          <a:xfrm rot="5400000">
            <a:off x="9621522" y="3252859"/>
            <a:ext cx="4104639" cy="707886"/>
          </a:xfrm>
          <a:prstGeom prst="rect">
            <a:avLst/>
          </a:prstGeom>
          <a:solidFill>
            <a:srgbClr val="FFFF8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القندس </a:t>
            </a:r>
          </a:p>
        </p:txBody>
      </p:sp>
      <p:sp>
        <p:nvSpPr>
          <p:cNvPr id="5" name="مستطيل 4">
            <a:extLst>
              <a:ext uri="{FF2B5EF4-FFF2-40B4-BE49-F238E27FC236}">
                <a16:creationId xmlns:a16="http://schemas.microsoft.com/office/drawing/2014/main" id="{222E971A-4FD5-4244-BADC-02A2FF483E9A}"/>
              </a:ext>
            </a:extLst>
          </p:cNvPr>
          <p:cNvSpPr/>
          <p:nvPr/>
        </p:nvSpPr>
        <p:spPr>
          <a:xfrm>
            <a:off x="975361" y="1101724"/>
            <a:ext cx="4236720" cy="1323439"/>
          </a:xfrm>
          <a:prstGeom prst="rect">
            <a:avLst/>
          </a:prstGeom>
          <a:solidFill>
            <a:srgbClr val="FFFF8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أسنان تشبه الإزميل متحورة لعملية القطع </a:t>
            </a:r>
          </a:p>
        </p:txBody>
      </p:sp>
      <p:sp>
        <p:nvSpPr>
          <p:cNvPr id="6" name="مستطيل 5">
            <a:extLst>
              <a:ext uri="{FF2B5EF4-FFF2-40B4-BE49-F238E27FC236}">
                <a16:creationId xmlns:a16="http://schemas.microsoft.com/office/drawing/2014/main" id="{9FB92C54-9699-401D-B245-4BE6679959AD}"/>
              </a:ext>
            </a:extLst>
          </p:cNvPr>
          <p:cNvSpPr/>
          <p:nvPr/>
        </p:nvSpPr>
        <p:spPr>
          <a:xfrm>
            <a:off x="975361" y="2767280"/>
            <a:ext cx="4236720" cy="707886"/>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لأنه يتغذى على الاخشاب </a:t>
            </a:r>
          </a:p>
        </p:txBody>
      </p:sp>
      <p:sp>
        <p:nvSpPr>
          <p:cNvPr id="7" name="مستطيل 6">
            <a:extLst>
              <a:ext uri="{FF2B5EF4-FFF2-40B4-BE49-F238E27FC236}">
                <a16:creationId xmlns:a16="http://schemas.microsoft.com/office/drawing/2014/main" id="{5C743388-64AC-4B33-B7FA-AADFE0779531}"/>
              </a:ext>
            </a:extLst>
          </p:cNvPr>
          <p:cNvSpPr/>
          <p:nvPr/>
        </p:nvSpPr>
        <p:spPr>
          <a:xfrm>
            <a:off x="975361" y="3817283"/>
            <a:ext cx="4236720" cy="1938992"/>
          </a:xfrm>
          <a:prstGeom prst="rect">
            <a:avLst/>
          </a:prstGeom>
          <a:solidFill>
            <a:srgbClr val="ABDEFB"/>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لذا يستطيع العلماء تحديد ما تأكله الثدييات باستخدام أسنانها </a:t>
            </a:r>
          </a:p>
        </p:txBody>
      </p:sp>
    </p:spTree>
    <p:extLst>
      <p:ext uri="{BB962C8B-B14F-4D97-AF65-F5344CB8AC3E}">
        <p14:creationId xmlns:p14="http://schemas.microsoft.com/office/powerpoint/2010/main" val="414091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مجموعة 9"/>
          <p:cNvGrpSpPr/>
          <p:nvPr/>
        </p:nvGrpSpPr>
        <p:grpSpPr>
          <a:xfrm>
            <a:off x="2063552" y="3321090"/>
            <a:ext cx="8431556" cy="3107670"/>
            <a:chOff x="539552" y="3321090"/>
            <a:chExt cx="8431556" cy="3107670"/>
          </a:xfrm>
        </p:grpSpPr>
        <p:sp>
          <p:nvSpPr>
            <p:cNvPr id="4" name="مستطيل 3"/>
            <p:cNvSpPr/>
            <p:nvPr/>
          </p:nvSpPr>
          <p:spPr>
            <a:xfrm>
              <a:off x="2287791" y="3381772"/>
              <a:ext cx="6683317" cy="3046988"/>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قال لي الحكيم : إن الفيل الذي يستطيع بخرطومه أن يقلع شجرة لا يستطيع أن يتخلص من السلسلة المربوطة في ذلك الوتد  لأنه ...</a:t>
              </a:r>
            </a:p>
          </p:txBody>
        </p:sp>
        <p:sp>
          <p:nvSpPr>
            <p:cNvPr id="5" name="وسيلة شرح على شكل سحابة 4"/>
            <p:cNvSpPr/>
            <p:nvPr/>
          </p:nvSpPr>
          <p:spPr>
            <a:xfrm flipH="1">
              <a:off x="539552" y="3321090"/>
              <a:ext cx="1637332" cy="1692086"/>
            </a:xfrm>
            <a:prstGeom prst="cloudCallout">
              <a:avLst>
                <a:gd name="adj1" fmla="val -15673"/>
                <a:gd name="adj2" fmla="val 59010"/>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 name="مستطيل 2"/>
          <p:cNvSpPr/>
          <p:nvPr/>
        </p:nvSpPr>
        <p:spPr>
          <a:xfrm>
            <a:off x="1775520" y="832644"/>
            <a:ext cx="5832648" cy="2308324"/>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وفي يوما ما ـ ولحسن حظي ـ التقيت بحكيم أستطاع أن يجيب على سؤالي هذا  </a:t>
            </a:r>
          </a:p>
        </p:txBody>
      </p:sp>
      <p:pic>
        <p:nvPicPr>
          <p:cNvPr id="11" name="Picture 2"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193" y="692697"/>
            <a:ext cx="2817168" cy="24753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5085388"/>
            <a:ext cx="2010165" cy="159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8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B86AD9E-D2C3-4B1E-84B8-7514B3031995}"/>
              </a:ext>
            </a:extLst>
          </p:cNvPr>
          <p:cNvSpPr/>
          <p:nvPr/>
        </p:nvSpPr>
        <p:spPr>
          <a:xfrm>
            <a:off x="2956560" y="157087"/>
            <a:ext cx="8829039" cy="1323439"/>
          </a:xfrm>
          <a:prstGeom prst="rect">
            <a:avLst/>
          </a:prstGeom>
          <a:solidFill>
            <a:srgbClr val="47FF9A"/>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بالتعاون مع زملائك في المجموعة اقرأ عن الإخراج ثم اكتب قائمة بأهمية الإخراج في الثدييات </a:t>
            </a:r>
          </a:p>
        </p:txBody>
      </p:sp>
      <p:sp>
        <p:nvSpPr>
          <p:cNvPr id="3" name="مستطيل 2">
            <a:extLst>
              <a:ext uri="{FF2B5EF4-FFF2-40B4-BE49-F238E27FC236}">
                <a16:creationId xmlns:a16="http://schemas.microsoft.com/office/drawing/2014/main" id="{2F44FB5D-6439-4864-BC48-459E47524495}"/>
              </a:ext>
            </a:extLst>
          </p:cNvPr>
          <p:cNvSpPr/>
          <p:nvPr/>
        </p:nvSpPr>
        <p:spPr>
          <a:xfrm>
            <a:off x="182879" y="6064618"/>
            <a:ext cx="5334001" cy="523220"/>
          </a:xfrm>
          <a:prstGeom prst="rect">
            <a:avLst/>
          </a:prstGeom>
          <a:solidFill>
            <a:srgbClr val="FEEBEC"/>
          </a:solid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عضو الإخراج الأساسي في الثدييات هو الكلى </a:t>
            </a:r>
          </a:p>
        </p:txBody>
      </p:sp>
      <p:sp>
        <p:nvSpPr>
          <p:cNvPr id="4" name="مستطيل 3">
            <a:extLst>
              <a:ext uri="{FF2B5EF4-FFF2-40B4-BE49-F238E27FC236}">
                <a16:creationId xmlns:a16="http://schemas.microsoft.com/office/drawing/2014/main" id="{079B4C62-4712-4AAC-B255-E630FD9EAABE}"/>
              </a:ext>
            </a:extLst>
          </p:cNvPr>
          <p:cNvSpPr/>
          <p:nvPr/>
        </p:nvSpPr>
        <p:spPr>
          <a:xfrm>
            <a:off x="335279" y="303772"/>
            <a:ext cx="2367282" cy="1077218"/>
          </a:xfrm>
          <a:prstGeom prst="rect">
            <a:avLst/>
          </a:prstGeom>
          <a:solidFill>
            <a:srgbClr val="FFFF00"/>
          </a:solid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القراءة الموجهة والتلخيص </a:t>
            </a:r>
          </a:p>
        </p:txBody>
      </p:sp>
      <p:sp>
        <p:nvSpPr>
          <p:cNvPr id="9" name="مستطيل 8">
            <a:extLst>
              <a:ext uri="{FF2B5EF4-FFF2-40B4-BE49-F238E27FC236}">
                <a16:creationId xmlns:a16="http://schemas.microsoft.com/office/drawing/2014/main" id="{4576E37F-C33F-498B-BFAB-6CCE6D780543}"/>
              </a:ext>
            </a:extLst>
          </p:cNvPr>
          <p:cNvSpPr/>
          <p:nvPr/>
        </p:nvSpPr>
        <p:spPr>
          <a:xfrm>
            <a:off x="5974078" y="5264399"/>
            <a:ext cx="5760000" cy="1323439"/>
          </a:xfrm>
          <a:prstGeom prst="rect">
            <a:avLst/>
          </a:prstGeom>
          <a:solidFill>
            <a:srgbClr val="47FF9A"/>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4/ تحتفظ بكميات مناسبة من سؤال الجسم للدم </a:t>
            </a:r>
          </a:p>
        </p:txBody>
      </p:sp>
      <p:sp>
        <p:nvSpPr>
          <p:cNvPr id="10" name="مستطيل 9">
            <a:extLst>
              <a:ext uri="{FF2B5EF4-FFF2-40B4-BE49-F238E27FC236}">
                <a16:creationId xmlns:a16="http://schemas.microsoft.com/office/drawing/2014/main" id="{E03D7A0A-6A6E-48F2-9A1E-B3C67D1EAAAE}"/>
              </a:ext>
            </a:extLst>
          </p:cNvPr>
          <p:cNvSpPr/>
          <p:nvPr/>
        </p:nvSpPr>
        <p:spPr>
          <a:xfrm>
            <a:off x="6025599" y="1831314"/>
            <a:ext cx="5760000" cy="707886"/>
          </a:xfrm>
          <a:prstGeom prst="rect">
            <a:avLst/>
          </a:prstGeom>
          <a:solidFill>
            <a:srgbClr val="FFFF00"/>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1/ تخرج فضلات الأيض </a:t>
            </a:r>
          </a:p>
        </p:txBody>
      </p:sp>
      <p:sp>
        <p:nvSpPr>
          <p:cNvPr id="11" name="مستطيل 10">
            <a:extLst>
              <a:ext uri="{FF2B5EF4-FFF2-40B4-BE49-F238E27FC236}">
                <a16:creationId xmlns:a16="http://schemas.microsoft.com/office/drawing/2014/main" id="{1BD1AEC5-B8DB-4F25-A15D-667B3437CF8C}"/>
              </a:ext>
            </a:extLst>
          </p:cNvPr>
          <p:cNvSpPr/>
          <p:nvPr/>
        </p:nvSpPr>
        <p:spPr>
          <a:xfrm>
            <a:off x="6025599" y="2930628"/>
            <a:ext cx="5760000" cy="707886"/>
          </a:xfrm>
          <a:prstGeom prst="rect">
            <a:avLst/>
          </a:prstGeom>
          <a:solidFill>
            <a:srgbClr val="6CCDF0"/>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2/ تصفي الدم من اليوريا </a:t>
            </a:r>
          </a:p>
        </p:txBody>
      </p:sp>
      <p:sp>
        <p:nvSpPr>
          <p:cNvPr id="12" name="مستطيل 11">
            <a:extLst>
              <a:ext uri="{FF2B5EF4-FFF2-40B4-BE49-F238E27FC236}">
                <a16:creationId xmlns:a16="http://schemas.microsoft.com/office/drawing/2014/main" id="{2157B0CD-0D44-44A3-AE19-9E9FA3A611D0}"/>
              </a:ext>
            </a:extLst>
          </p:cNvPr>
          <p:cNvSpPr/>
          <p:nvPr/>
        </p:nvSpPr>
        <p:spPr>
          <a:xfrm>
            <a:off x="5974078" y="4029942"/>
            <a:ext cx="5760000" cy="843029"/>
          </a:xfrm>
          <a:prstGeom prst="rect">
            <a:avLst/>
          </a:prstGeom>
          <a:solidFill>
            <a:srgbClr val="FFC000"/>
          </a:solidFill>
          <a:ln w="38100">
            <a:solidFill>
              <a:schemeClr val="tx1"/>
            </a:solidFill>
          </a:ln>
        </p:spPr>
        <p:txBody>
          <a:bodyPr wrap="square" lIns="91440" tIns="45720" rIns="91440" bIns="45720">
            <a:noAutofit/>
          </a:bodyPr>
          <a:lstStyle/>
          <a:p>
            <a:pPr algn="ctr"/>
            <a:r>
              <a:rPr lang="ar-SA" sz="4000" dirty="0">
                <a:ln w="0"/>
                <a:effectLst>
                  <a:outerShdw blurRad="38100" dist="19050" dir="2700000" algn="tl" rotWithShape="0">
                    <a:schemeClr val="dk1">
                      <a:alpha val="40000"/>
                    </a:schemeClr>
                  </a:outerShdw>
                </a:effectLst>
              </a:rPr>
              <a:t>3/ تخرج كميات مناسبة من الماء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ÙØªÙØ¬Ø© Ø¨Ø­Ø« Ø§ÙØµÙØ± Ø¹Ù âªKidneyâ¬â">
            <a:extLst>
              <a:ext uri="{FF2B5EF4-FFF2-40B4-BE49-F238E27FC236}">
                <a16:creationId xmlns:a16="http://schemas.microsoft.com/office/drawing/2014/main" id="{D466D2DD-7DD9-46DA-85A9-710919C7D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48" y="1569558"/>
            <a:ext cx="4359592" cy="444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49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6DFE499-1296-4F41-B0C2-10127E37FFBA}"/>
              </a:ext>
            </a:extLst>
          </p:cNvPr>
          <p:cNvSpPr/>
          <p:nvPr/>
        </p:nvSpPr>
        <p:spPr>
          <a:xfrm>
            <a:off x="4714240" y="126607"/>
            <a:ext cx="7071359" cy="1323439"/>
          </a:xfrm>
          <a:prstGeom prst="rect">
            <a:avLst/>
          </a:prstGeom>
          <a:solidFill>
            <a:srgbClr val="FFFF85"/>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(إن </a:t>
            </a:r>
            <a:r>
              <a:rPr lang="ar-SA" sz="4000" dirty="0" err="1">
                <a:ln w="0"/>
                <a:effectLst>
                  <a:outerShdw blurRad="38100" dist="19050" dir="2700000" algn="tl" rotWithShape="0">
                    <a:schemeClr val="dk1">
                      <a:alpha val="40000"/>
                    </a:schemeClr>
                  </a:outerShdw>
                </a:effectLst>
              </a:rPr>
              <a:t>لأتزان</a:t>
            </a:r>
            <a:r>
              <a:rPr lang="ar-SA" sz="4000" dirty="0">
                <a:ln w="0"/>
                <a:effectLst>
                  <a:outerShdw blurRad="38100" dist="19050" dir="2700000" algn="tl" rotWithShape="0">
                    <a:schemeClr val="dk1">
                      <a:alpha val="40000"/>
                    </a:schemeClr>
                  </a:outerShdw>
                </a:effectLst>
              </a:rPr>
              <a:t> الداخلي في الثدييات من العيش في البيئات القاسية ومنها الصحاري)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9B5300C9-6A1F-48D7-BDE5-654907BB0DEC}"/>
              </a:ext>
            </a:extLst>
          </p:cNvPr>
          <p:cNvSpPr/>
          <p:nvPr/>
        </p:nvSpPr>
        <p:spPr>
          <a:xfrm>
            <a:off x="4714240" y="1759390"/>
            <a:ext cx="7071359" cy="1938992"/>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على ضو</a:t>
            </a:r>
            <a:r>
              <a:rPr lang="ar-SA" sz="4000" dirty="0">
                <a:ln w="0"/>
                <a:effectLst>
                  <a:outerShdw blurRad="38100" dist="19050" dir="2700000" algn="tl" rotWithShape="0">
                    <a:schemeClr val="dk1">
                      <a:alpha val="40000"/>
                    </a:schemeClr>
                  </a:outerShdw>
                </a:effectLst>
              </a:rPr>
              <a:t>ء فهمك للإخراج بالكلى في الثدييات </a:t>
            </a:r>
          </a:p>
          <a:p>
            <a:pPr algn="ctr"/>
            <a:r>
              <a:rPr lang="ar-SA" sz="4000" b="0" cap="none" spc="0" dirty="0">
                <a:ln w="0"/>
                <a:solidFill>
                  <a:schemeClr val="tx1"/>
                </a:solidFill>
                <a:effectLst>
                  <a:outerShdw blurRad="38100" dist="19050" dir="2700000" algn="tl" rotWithShape="0">
                    <a:schemeClr val="dk1">
                      <a:alpha val="40000"/>
                    </a:schemeClr>
                  </a:outerShdw>
                </a:effectLst>
              </a:rPr>
              <a:t>أشرح العبارة السابقة</a:t>
            </a:r>
          </a:p>
        </p:txBody>
      </p:sp>
      <p:sp>
        <p:nvSpPr>
          <p:cNvPr id="4" name="مستطيل 3">
            <a:extLst>
              <a:ext uri="{FF2B5EF4-FFF2-40B4-BE49-F238E27FC236}">
                <a16:creationId xmlns:a16="http://schemas.microsoft.com/office/drawing/2014/main" id="{49ADB29D-F209-4408-B2BE-1B4DCB4693CE}"/>
              </a:ext>
            </a:extLst>
          </p:cNvPr>
          <p:cNvSpPr/>
          <p:nvPr/>
        </p:nvSpPr>
        <p:spPr>
          <a:xfrm>
            <a:off x="4714240" y="4007727"/>
            <a:ext cx="7071359" cy="2554545"/>
          </a:xfrm>
          <a:prstGeom prst="rect">
            <a:avLst/>
          </a:prstGeom>
          <a:solidFill>
            <a:srgbClr val="47FF9A"/>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تتحكم في كمية الماء في سوائل الجسم وخلاياه </a:t>
            </a:r>
          </a:p>
          <a:p>
            <a:pPr algn="ctr"/>
            <a:r>
              <a:rPr lang="ar-SA" sz="4000" dirty="0">
                <a:ln w="0"/>
                <a:effectLst>
                  <a:outerShdw blurRad="38100" dist="19050" dir="2700000" algn="tl" rotWithShape="0">
                    <a:schemeClr val="dk1">
                      <a:alpha val="40000"/>
                    </a:schemeClr>
                  </a:outerShdw>
                </a:effectLst>
              </a:rPr>
              <a:t>فمثلا تقلل من كمية الماء المخرجة مع البول لتحافظ عليه داخل الجسم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2052" name="Picture 4" descr="ØµÙØ±Ø© Ø°Ø§Øª ØµÙØ©">
            <a:extLst>
              <a:ext uri="{FF2B5EF4-FFF2-40B4-BE49-F238E27FC236}">
                <a16:creationId xmlns:a16="http://schemas.microsoft.com/office/drawing/2014/main" id="{22B04956-B52A-41D8-87E7-AC206C947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467360"/>
            <a:ext cx="3977428" cy="592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9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1BD5C73A-9737-4A6C-AF2B-23ECCBD7CBC3}"/>
              </a:ext>
            </a:extLst>
          </p:cNvPr>
          <p:cNvSpPr/>
          <p:nvPr/>
        </p:nvSpPr>
        <p:spPr>
          <a:xfrm>
            <a:off x="314960" y="96163"/>
            <a:ext cx="11752780" cy="707886"/>
          </a:xfrm>
          <a:prstGeom prst="rect">
            <a:avLst/>
          </a:prstGeom>
          <a:solidFill>
            <a:srgbClr val="6CCDF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أ</a:t>
            </a:r>
            <a:r>
              <a:rPr lang="ar-SA" sz="4000" b="0" cap="none" spc="0" dirty="0">
                <a:ln w="0"/>
                <a:solidFill>
                  <a:schemeClr val="tx1"/>
                </a:solidFill>
                <a:effectLst>
                  <a:outerShdw blurRad="38100" dist="19050" dir="2700000" algn="tl" rotWithShape="0">
                    <a:schemeClr val="dk1">
                      <a:alpha val="40000"/>
                    </a:schemeClr>
                  </a:outerShdw>
                </a:effectLst>
              </a:rPr>
              <a:t>قرأ الصورة التي تمثل  التنفس في الثدييات  ثم اختار الإجابة الصحيحة </a:t>
            </a:r>
          </a:p>
        </p:txBody>
      </p:sp>
      <p:sp>
        <p:nvSpPr>
          <p:cNvPr id="4" name="مستطيل 3">
            <a:extLst>
              <a:ext uri="{FF2B5EF4-FFF2-40B4-BE49-F238E27FC236}">
                <a16:creationId xmlns:a16="http://schemas.microsoft.com/office/drawing/2014/main" id="{48B0E001-3DB4-4D2F-AB78-8CD3564F16AA}"/>
              </a:ext>
            </a:extLst>
          </p:cNvPr>
          <p:cNvSpPr/>
          <p:nvPr/>
        </p:nvSpPr>
        <p:spPr>
          <a:xfrm>
            <a:off x="6390641" y="899605"/>
            <a:ext cx="5677100" cy="2862322"/>
          </a:xfrm>
          <a:prstGeom prst="rect">
            <a:avLst/>
          </a:prstGeom>
          <a:solidFill>
            <a:srgbClr val="FFFF85"/>
          </a:solidFill>
          <a:ln w="38100">
            <a:solidFill>
              <a:schemeClr val="tx1"/>
            </a:solidFill>
          </a:ln>
        </p:spPr>
        <p:txBody>
          <a:bodyPr wrap="square" lIns="91440" tIns="45720" rIns="91440" bIns="45720">
            <a:spAutoFit/>
          </a:bodyPr>
          <a:lstStyle/>
          <a:p>
            <a:r>
              <a:rPr lang="ar-SA" sz="3600" b="1" cap="none" spc="0" dirty="0">
                <a:ln w="0"/>
                <a:solidFill>
                  <a:srgbClr val="FF0000"/>
                </a:solidFill>
                <a:effectLst>
                  <a:outerShdw blurRad="38100" dist="19050" dir="2700000" algn="tl" rotWithShape="0">
                    <a:schemeClr val="dk1">
                      <a:alpha val="40000"/>
                    </a:schemeClr>
                  </a:outerShdw>
                </a:effectLst>
              </a:rPr>
              <a:t>تتنفس الثدييات باستخدام </a:t>
            </a:r>
          </a:p>
          <a:p>
            <a:r>
              <a:rPr lang="en-US" sz="3600" dirty="0">
                <a:ln w="0"/>
                <a:effectLst>
                  <a:outerShdw blurRad="38100" dist="19050" dir="2700000" algn="tl" rotWithShape="0">
                    <a:schemeClr val="dk1">
                      <a:alpha val="40000"/>
                    </a:schemeClr>
                  </a:outerShdw>
                </a:effectLst>
              </a:rPr>
              <a:t>1</a:t>
            </a:r>
            <a:r>
              <a:rPr lang="ar-SA" sz="3600" dirty="0">
                <a:ln w="0"/>
                <a:effectLst>
                  <a:outerShdw blurRad="38100" dist="19050" dir="2700000" algn="tl" rotWithShape="0">
                    <a:schemeClr val="dk1">
                      <a:alpha val="40000"/>
                    </a:schemeClr>
                  </a:outerShdw>
                </a:effectLst>
              </a:rPr>
              <a:t>/ الخياشيم</a:t>
            </a:r>
          </a:p>
          <a:p>
            <a:r>
              <a:rPr lang="en-US" sz="3600" dirty="0">
                <a:ln w="0"/>
                <a:effectLst>
                  <a:outerShdw blurRad="38100" dist="19050" dir="2700000" algn="tl" rotWithShape="0">
                    <a:schemeClr val="dk1">
                      <a:alpha val="40000"/>
                    </a:schemeClr>
                  </a:outerShdw>
                </a:effectLst>
              </a:rPr>
              <a:t>2</a:t>
            </a:r>
            <a:r>
              <a:rPr lang="ar-SA" sz="3600" dirty="0">
                <a:ln w="0"/>
                <a:effectLst>
                  <a:outerShdw blurRad="38100" dist="19050" dir="2700000" algn="tl" rotWithShape="0">
                    <a:schemeClr val="dk1">
                      <a:alpha val="40000"/>
                    </a:schemeClr>
                  </a:outerShdw>
                </a:effectLst>
              </a:rPr>
              <a:t>/ الجلد الرطب </a:t>
            </a:r>
          </a:p>
          <a:p>
            <a:r>
              <a:rPr lang="en-US" sz="3600" dirty="0">
                <a:ln w="0"/>
                <a:effectLst>
                  <a:outerShdw blurRad="38100" dist="19050" dir="2700000" algn="tl" rotWithShape="0">
                    <a:schemeClr val="dk1">
                      <a:alpha val="40000"/>
                    </a:schemeClr>
                  </a:outerShdw>
                </a:effectLst>
              </a:rPr>
              <a:t>3</a:t>
            </a:r>
            <a:r>
              <a:rPr lang="ar-SA" sz="3600" dirty="0">
                <a:ln w="0"/>
                <a:effectLst>
                  <a:outerShdw blurRad="38100" dist="19050" dir="2700000" algn="tl" rotWithShape="0">
                    <a:schemeClr val="dk1">
                      <a:alpha val="40000"/>
                    </a:schemeClr>
                  </a:outerShdw>
                </a:effectLst>
              </a:rPr>
              <a:t>/ الرئتين </a:t>
            </a:r>
          </a:p>
          <a:p>
            <a:r>
              <a:rPr lang="en-US" sz="3600" dirty="0">
                <a:ln w="0"/>
                <a:effectLst>
                  <a:outerShdw blurRad="38100" dist="19050" dir="2700000" algn="tl" rotWithShape="0">
                    <a:schemeClr val="dk1">
                      <a:alpha val="40000"/>
                    </a:schemeClr>
                  </a:outerShdw>
                </a:effectLst>
              </a:rPr>
              <a:t>4</a:t>
            </a:r>
            <a:r>
              <a:rPr lang="ar-SA" sz="3600" dirty="0">
                <a:ln w="0"/>
                <a:effectLst>
                  <a:outerShdw blurRad="38100" dist="19050" dir="2700000" algn="tl" rotWithShape="0">
                    <a:schemeClr val="dk1">
                      <a:alpha val="40000"/>
                    </a:schemeClr>
                  </a:outerShdw>
                </a:effectLst>
              </a:rPr>
              <a:t>/ الثغور التنفسية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EBDF4AD5-119D-4482-BC0F-2CBF96EBA1BD}"/>
              </a:ext>
            </a:extLst>
          </p:cNvPr>
          <p:cNvSpPr/>
          <p:nvPr/>
        </p:nvSpPr>
        <p:spPr>
          <a:xfrm>
            <a:off x="6390640" y="3885987"/>
            <a:ext cx="5677101" cy="2862322"/>
          </a:xfrm>
          <a:prstGeom prst="rect">
            <a:avLst/>
          </a:prstGeom>
          <a:solidFill>
            <a:srgbClr val="47FF9A"/>
          </a:solidFill>
          <a:ln w="38100">
            <a:solidFill>
              <a:schemeClr val="tx1"/>
            </a:solidFill>
          </a:ln>
        </p:spPr>
        <p:txBody>
          <a:bodyPr wrap="square" lIns="91440" tIns="45720" rIns="91440" bIns="45720">
            <a:spAutoFit/>
          </a:bodyPr>
          <a:lstStyle/>
          <a:p>
            <a:r>
              <a:rPr lang="ar-SA" sz="3600" b="1" cap="none" spc="0" dirty="0">
                <a:ln w="0"/>
                <a:solidFill>
                  <a:srgbClr val="FF0000"/>
                </a:solidFill>
                <a:effectLst>
                  <a:outerShdw blurRad="38100" dist="19050" dir="2700000" algn="tl" rotWithShape="0">
                    <a:schemeClr val="dk1">
                      <a:alpha val="40000"/>
                    </a:schemeClr>
                  </a:outerShdw>
                </a:effectLst>
              </a:rPr>
              <a:t>يتميز الجهاز التنفسي في الثدييات ب</a:t>
            </a:r>
          </a:p>
          <a:p>
            <a:r>
              <a:rPr lang="en-US" sz="3600" dirty="0">
                <a:ln w="0"/>
                <a:effectLst>
                  <a:outerShdw blurRad="38100" dist="19050" dir="2700000" algn="tl" rotWithShape="0">
                    <a:schemeClr val="dk1">
                      <a:alpha val="40000"/>
                    </a:schemeClr>
                  </a:outerShdw>
                </a:effectLst>
              </a:rPr>
              <a:t>1</a:t>
            </a:r>
            <a:r>
              <a:rPr lang="ar-SA" sz="3600" dirty="0">
                <a:ln w="0"/>
                <a:effectLst>
                  <a:outerShdw blurRad="38100" dist="19050" dir="2700000" algn="tl" rotWithShape="0">
                    <a:schemeClr val="dk1">
                      <a:alpha val="40000"/>
                    </a:schemeClr>
                  </a:outerShdw>
                </a:effectLst>
              </a:rPr>
              <a:t>/ القصبات الهوائية </a:t>
            </a:r>
          </a:p>
          <a:p>
            <a:r>
              <a:rPr lang="en-US" sz="3600" dirty="0">
                <a:ln w="0"/>
                <a:effectLst>
                  <a:outerShdw blurRad="38100" dist="19050" dir="2700000" algn="tl" rotWithShape="0">
                    <a:schemeClr val="dk1">
                      <a:alpha val="40000"/>
                    </a:schemeClr>
                  </a:outerShdw>
                </a:effectLst>
              </a:rPr>
              <a:t>2</a:t>
            </a:r>
            <a:r>
              <a:rPr lang="ar-SA" sz="3600" dirty="0">
                <a:ln w="0"/>
                <a:effectLst>
                  <a:outerShdw blurRad="38100" dist="19050" dir="2700000" algn="tl" rotWithShape="0">
                    <a:schemeClr val="dk1">
                      <a:alpha val="40000"/>
                    </a:schemeClr>
                  </a:outerShdw>
                </a:effectLst>
              </a:rPr>
              <a:t>/ الحجاب الحاجز</a:t>
            </a:r>
          </a:p>
          <a:p>
            <a:r>
              <a:rPr lang="en-US" sz="3600" dirty="0">
                <a:ln w="0"/>
                <a:effectLst>
                  <a:outerShdw blurRad="38100" dist="19050" dir="2700000" algn="tl" rotWithShape="0">
                    <a:schemeClr val="dk1">
                      <a:alpha val="40000"/>
                    </a:schemeClr>
                  </a:outerShdw>
                </a:effectLst>
              </a:rPr>
              <a:t>3</a:t>
            </a:r>
            <a:r>
              <a:rPr lang="ar-SA" sz="3600" dirty="0">
                <a:ln w="0"/>
                <a:effectLst>
                  <a:outerShdw blurRad="38100" dist="19050" dir="2700000" algn="tl" rotWithShape="0">
                    <a:schemeClr val="dk1">
                      <a:alpha val="40000"/>
                    </a:schemeClr>
                  </a:outerShdw>
                </a:effectLst>
              </a:rPr>
              <a:t>/ الحنجرة</a:t>
            </a:r>
          </a:p>
          <a:p>
            <a:r>
              <a:rPr lang="en-US" sz="3600" dirty="0">
                <a:ln w="0"/>
                <a:effectLst>
                  <a:outerShdw blurRad="38100" dist="19050" dir="2700000" algn="tl" rotWithShape="0">
                    <a:schemeClr val="dk1">
                      <a:alpha val="40000"/>
                    </a:schemeClr>
                  </a:outerShdw>
                </a:effectLst>
              </a:rPr>
              <a:t>4</a:t>
            </a:r>
            <a:r>
              <a:rPr lang="ar-SA" sz="3600" dirty="0">
                <a:ln w="0"/>
                <a:effectLst>
                  <a:outerShdw blurRad="38100" dist="19050" dir="2700000" algn="tl" rotWithShape="0">
                    <a:schemeClr val="dk1">
                      <a:alpha val="40000"/>
                    </a:schemeClr>
                  </a:outerShdw>
                </a:effectLst>
              </a:rPr>
              <a:t>/ الأكياس الهوائية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2" name="مستطيل 1">
            <a:extLst>
              <a:ext uri="{FF2B5EF4-FFF2-40B4-BE49-F238E27FC236}">
                <a16:creationId xmlns:a16="http://schemas.microsoft.com/office/drawing/2014/main" id="{6F0596AE-0B32-4D21-A2C8-F56B98CD39A8}"/>
              </a:ext>
            </a:extLst>
          </p:cNvPr>
          <p:cNvSpPr/>
          <p:nvPr/>
        </p:nvSpPr>
        <p:spPr>
          <a:xfrm>
            <a:off x="9316720" y="2590800"/>
            <a:ext cx="2751020" cy="538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4729047A-D80C-4B73-8A06-7227227B5D3E}"/>
              </a:ext>
            </a:extLst>
          </p:cNvPr>
          <p:cNvSpPr/>
          <p:nvPr/>
        </p:nvSpPr>
        <p:spPr>
          <a:xfrm>
            <a:off x="9316720" y="5058068"/>
            <a:ext cx="2690060" cy="518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صورة 5">
            <a:extLst>
              <a:ext uri="{FF2B5EF4-FFF2-40B4-BE49-F238E27FC236}">
                <a16:creationId xmlns:a16="http://schemas.microsoft.com/office/drawing/2014/main" id="{48AE61B1-9C28-42ED-BFC6-400A64A2BFAC}"/>
              </a:ext>
            </a:extLst>
          </p:cNvPr>
          <p:cNvPicPr>
            <a:picLocks noChangeAspect="1"/>
          </p:cNvPicPr>
          <p:nvPr/>
        </p:nvPicPr>
        <p:blipFill>
          <a:blip r:embed="rId2"/>
          <a:stretch>
            <a:fillRect/>
          </a:stretch>
        </p:blipFill>
        <p:spPr>
          <a:xfrm>
            <a:off x="185220" y="899605"/>
            <a:ext cx="6000750" cy="5657850"/>
          </a:xfrm>
          <a:prstGeom prst="rect">
            <a:avLst/>
          </a:prstGeom>
        </p:spPr>
      </p:pic>
    </p:spTree>
    <p:extLst>
      <p:ext uri="{BB962C8B-B14F-4D97-AF65-F5344CB8AC3E}">
        <p14:creationId xmlns:p14="http://schemas.microsoft.com/office/powerpoint/2010/main" val="33848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35D6A09-A4B2-48BF-99B8-8BD565D8F7DF}"/>
              </a:ext>
            </a:extLst>
          </p:cNvPr>
          <p:cNvPicPr>
            <a:picLocks noChangeAspect="1"/>
          </p:cNvPicPr>
          <p:nvPr/>
        </p:nvPicPr>
        <p:blipFill rotWithShape="1">
          <a:blip r:embed="rId2"/>
          <a:srcRect r="9117" b="2598"/>
          <a:stretch/>
        </p:blipFill>
        <p:spPr>
          <a:xfrm>
            <a:off x="6908800" y="1204921"/>
            <a:ext cx="5283200" cy="5653079"/>
          </a:xfrm>
          <a:prstGeom prst="rect">
            <a:avLst/>
          </a:prstGeom>
        </p:spPr>
      </p:pic>
      <p:sp>
        <p:nvSpPr>
          <p:cNvPr id="3" name="مستطيل 2">
            <a:extLst>
              <a:ext uri="{FF2B5EF4-FFF2-40B4-BE49-F238E27FC236}">
                <a16:creationId xmlns:a16="http://schemas.microsoft.com/office/drawing/2014/main" id="{CCF37F96-C143-48EA-96EC-D37AA85357C6}"/>
              </a:ext>
            </a:extLst>
          </p:cNvPr>
          <p:cNvSpPr/>
          <p:nvPr/>
        </p:nvSpPr>
        <p:spPr>
          <a:xfrm>
            <a:off x="243840" y="230814"/>
            <a:ext cx="6154620" cy="1938992"/>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أنظر للصورة التالية ثم حدد موقع عضلة الحجاب الحاجز وما هي وظيفتها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6DD8285C-2CC5-4C01-9EC7-9B82F0E27B6D}"/>
              </a:ext>
            </a:extLst>
          </p:cNvPr>
          <p:cNvSpPr/>
          <p:nvPr/>
        </p:nvSpPr>
        <p:spPr>
          <a:xfrm>
            <a:off x="243840" y="2606921"/>
            <a:ext cx="6154620" cy="1938992"/>
          </a:xfrm>
          <a:prstGeom prst="rect">
            <a:avLst/>
          </a:prstGeom>
          <a:solidFill>
            <a:srgbClr val="ABDEFB"/>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الحجاب الحاجز طبقة عضلية تقع تحت الرئتين وتفصل بين التجويف الصدري والتجويف البطني </a:t>
            </a:r>
          </a:p>
        </p:txBody>
      </p:sp>
      <p:sp>
        <p:nvSpPr>
          <p:cNvPr id="5" name="مستطيل 4">
            <a:extLst>
              <a:ext uri="{FF2B5EF4-FFF2-40B4-BE49-F238E27FC236}">
                <a16:creationId xmlns:a16="http://schemas.microsoft.com/office/drawing/2014/main" id="{21DAB460-963A-4836-B3B8-3DF0B0A0A56D}"/>
              </a:ext>
            </a:extLst>
          </p:cNvPr>
          <p:cNvSpPr/>
          <p:nvPr/>
        </p:nvSpPr>
        <p:spPr>
          <a:xfrm>
            <a:off x="172720" y="5022411"/>
            <a:ext cx="6154620" cy="1323439"/>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وللحجاب الحاجز وظيفة في عملية التنفس </a:t>
            </a:r>
          </a:p>
        </p:txBody>
      </p:sp>
      <p:sp>
        <p:nvSpPr>
          <p:cNvPr id="6" name="مستطيل 5">
            <a:extLst>
              <a:ext uri="{FF2B5EF4-FFF2-40B4-BE49-F238E27FC236}">
                <a16:creationId xmlns:a16="http://schemas.microsoft.com/office/drawing/2014/main" id="{72DE56D5-051E-480C-BB96-BEEE55D4308E}"/>
              </a:ext>
            </a:extLst>
          </p:cNvPr>
          <p:cNvSpPr/>
          <p:nvPr/>
        </p:nvSpPr>
        <p:spPr>
          <a:xfrm>
            <a:off x="8178800" y="319388"/>
            <a:ext cx="2743200" cy="646331"/>
          </a:xfrm>
          <a:prstGeom prst="rect">
            <a:avLst/>
          </a:prstGeom>
          <a:solidFill>
            <a:srgbClr val="47FF9A"/>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قراءة الصورة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0037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F17AA10-BF3E-4137-83D2-5C9BAA516452}"/>
              </a:ext>
            </a:extLst>
          </p:cNvPr>
          <p:cNvSpPr/>
          <p:nvPr/>
        </p:nvSpPr>
        <p:spPr>
          <a:xfrm>
            <a:off x="3048000" y="210494"/>
            <a:ext cx="8968940" cy="1200329"/>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انظر للصورة ثم اكمل مخطط السبب والنتيجة  للتعرف على دور الحجاب الحاجز آلية التنفس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4801E210-D358-4E28-B9EF-AED912070FA4}"/>
              </a:ext>
            </a:extLst>
          </p:cNvPr>
          <p:cNvSpPr/>
          <p:nvPr/>
        </p:nvSpPr>
        <p:spPr>
          <a:xfrm>
            <a:off x="8295020" y="1754814"/>
            <a:ext cx="3600000" cy="1200329"/>
          </a:xfrm>
          <a:prstGeom prst="rect">
            <a:avLst/>
          </a:prstGeom>
          <a:solidFill>
            <a:srgbClr val="47FF9A"/>
          </a:solidFill>
          <a:ln w="38100">
            <a:solidFill>
              <a:schemeClr val="tx1"/>
            </a:solidFill>
          </a:ln>
        </p:spPr>
        <p:txBody>
          <a:bodyPr wrap="square" lIns="91440" tIns="45720" rIns="91440" bIns="45720">
            <a:noAutofit/>
          </a:bodyPr>
          <a:lstStyle/>
          <a:p>
            <a:pPr algn="ctr"/>
            <a:r>
              <a:rPr lang="ar-SA" sz="3600" dirty="0">
                <a:ln w="0"/>
                <a:effectLst>
                  <a:outerShdw blurRad="38100" dist="19050" dir="2700000" algn="tl" rotWithShape="0">
                    <a:schemeClr val="dk1">
                      <a:alpha val="40000"/>
                    </a:schemeClr>
                  </a:outerShdw>
                </a:effectLst>
              </a:rPr>
              <a:t>عندما تنقبض عضلة الحجاب الحاجز</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7CFF58AA-EA04-4776-9D52-186CAFD9483F}"/>
              </a:ext>
            </a:extLst>
          </p:cNvPr>
          <p:cNvSpPr/>
          <p:nvPr/>
        </p:nvSpPr>
        <p:spPr>
          <a:xfrm>
            <a:off x="8295020" y="3180773"/>
            <a:ext cx="3600000" cy="646331"/>
          </a:xfrm>
          <a:prstGeom prst="rect">
            <a:avLst/>
          </a:prstGeom>
          <a:solidFill>
            <a:srgbClr val="FCCCCE"/>
          </a:solidFill>
          <a:ln w="38100">
            <a:solidFill>
              <a:schemeClr val="tx1"/>
            </a:solidFill>
          </a:ln>
        </p:spPr>
        <p:txBody>
          <a:bodyPr wrap="square" lIns="91440" tIns="45720" rIns="91440" bIns="45720">
            <a:noAutofit/>
          </a:bodyPr>
          <a:lstStyle/>
          <a:p>
            <a:pPr algn="ctr"/>
            <a:r>
              <a:rPr lang="ar-SA" sz="3600" dirty="0">
                <a:ln w="0"/>
                <a:effectLst>
                  <a:outerShdw blurRad="38100" dist="19050" dir="2700000" algn="tl" rotWithShape="0">
                    <a:schemeClr val="dk1">
                      <a:alpha val="40000"/>
                    </a:schemeClr>
                  </a:outerShdw>
                </a:effectLst>
              </a:rPr>
              <a:t>يستقيم شكل العضلة</a:t>
            </a:r>
            <a:r>
              <a:rPr lang="ar-SA" sz="3600" b="0" cap="none" spc="0" dirty="0">
                <a:ln w="0"/>
                <a:solidFill>
                  <a:schemeClr val="tx1"/>
                </a:solidFill>
                <a:effectLst>
                  <a:outerShdw blurRad="38100" dist="19050" dir="2700000" algn="tl" rotWithShape="0">
                    <a:schemeClr val="dk1">
                      <a:alpha val="40000"/>
                    </a:schemeClr>
                  </a:outerShdw>
                </a:effectLst>
              </a:rPr>
              <a:t> </a:t>
            </a:r>
          </a:p>
        </p:txBody>
      </p:sp>
      <p:sp>
        <p:nvSpPr>
          <p:cNvPr id="6" name="مستطيل 5">
            <a:extLst>
              <a:ext uri="{FF2B5EF4-FFF2-40B4-BE49-F238E27FC236}">
                <a16:creationId xmlns:a16="http://schemas.microsoft.com/office/drawing/2014/main" id="{1EE48732-6D00-422C-9F16-F7E275CD21E6}"/>
              </a:ext>
            </a:extLst>
          </p:cNvPr>
          <p:cNvSpPr/>
          <p:nvPr/>
        </p:nvSpPr>
        <p:spPr>
          <a:xfrm>
            <a:off x="8295020" y="4093374"/>
            <a:ext cx="3600000" cy="1200329"/>
          </a:xfrm>
          <a:prstGeom prst="rect">
            <a:avLst/>
          </a:prstGeom>
          <a:solidFill>
            <a:srgbClr val="ABDEFB"/>
          </a:solidFill>
          <a:ln w="38100">
            <a:solidFill>
              <a:schemeClr val="tx1"/>
            </a:solidFill>
          </a:ln>
        </p:spPr>
        <p:txBody>
          <a:bodyPr wrap="square" lIns="91440" tIns="45720" rIns="91440" bIns="45720">
            <a:noAutofit/>
          </a:bodyPr>
          <a:lstStyle/>
          <a:p>
            <a:pPr algn="ctr"/>
            <a:r>
              <a:rPr lang="ar-SA" sz="3600" dirty="0">
                <a:ln w="0"/>
                <a:effectLst>
                  <a:outerShdw blurRad="38100" dist="19050" dir="2700000" algn="tl" rotWithShape="0">
                    <a:schemeClr val="dk1">
                      <a:alpha val="40000"/>
                    </a:schemeClr>
                  </a:outerShdw>
                </a:effectLst>
              </a:rPr>
              <a:t>يزداد حجم التجويف الصدري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AAAA4967-3149-4536-A9B1-7AF00F7A5FAC}"/>
              </a:ext>
            </a:extLst>
          </p:cNvPr>
          <p:cNvSpPr/>
          <p:nvPr/>
        </p:nvSpPr>
        <p:spPr>
          <a:xfrm>
            <a:off x="8295020" y="5546947"/>
            <a:ext cx="3600000" cy="646331"/>
          </a:xfrm>
          <a:prstGeom prst="rect">
            <a:avLst/>
          </a:prstGeom>
          <a:solidFill>
            <a:srgbClr val="FFFF00"/>
          </a:solidFill>
          <a:ln w="38100">
            <a:solidFill>
              <a:schemeClr val="tx1"/>
            </a:solid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يدخل الهواء للرئتين </a:t>
            </a:r>
          </a:p>
        </p:txBody>
      </p:sp>
      <p:sp>
        <p:nvSpPr>
          <p:cNvPr id="8" name="مستطيل 7">
            <a:extLst>
              <a:ext uri="{FF2B5EF4-FFF2-40B4-BE49-F238E27FC236}">
                <a16:creationId xmlns:a16="http://schemas.microsoft.com/office/drawing/2014/main" id="{86F4889F-9DDE-4A78-8ABE-25B4F24559F8}"/>
              </a:ext>
            </a:extLst>
          </p:cNvPr>
          <p:cNvSpPr/>
          <p:nvPr/>
        </p:nvSpPr>
        <p:spPr>
          <a:xfrm>
            <a:off x="296981" y="1828768"/>
            <a:ext cx="3600000" cy="1200329"/>
          </a:xfrm>
          <a:prstGeom prst="rect">
            <a:avLst/>
          </a:prstGeom>
          <a:solidFill>
            <a:srgbClr val="47FF9A"/>
          </a:solidFill>
          <a:ln w="38100">
            <a:solidFill>
              <a:schemeClr val="tx1"/>
            </a:solidFill>
          </a:ln>
        </p:spPr>
        <p:txBody>
          <a:bodyPr wrap="square" lIns="91440" tIns="45720" rIns="91440" bIns="45720">
            <a:noAutofit/>
          </a:bodyPr>
          <a:lstStyle/>
          <a:p>
            <a:pPr algn="ctr"/>
            <a:r>
              <a:rPr lang="ar-SA" sz="3600" dirty="0">
                <a:ln w="0"/>
                <a:effectLst>
                  <a:outerShdw blurRad="38100" dist="19050" dir="2700000" algn="tl" rotWithShape="0">
                    <a:schemeClr val="dk1">
                      <a:alpha val="40000"/>
                    </a:schemeClr>
                  </a:outerShdw>
                </a:effectLst>
              </a:rPr>
              <a:t>عند ما تنبسط عضلة الحجاب الحاجز</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26A8BA1B-3082-4547-BFF7-8964C36FCDB9}"/>
              </a:ext>
            </a:extLst>
          </p:cNvPr>
          <p:cNvSpPr/>
          <p:nvPr/>
        </p:nvSpPr>
        <p:spPr>
          <a:xfrm>
            <a:off x="309480" y="3180773"/>
            <a:ext cx="3600000" cy="646331"/>
          </a:xfrm>
          <a:prstGeom prst="rect">
            <a:avLst/>
          </a:prstGeom>
          <a:solidFill>
            <a:srgbClr val="FCCCCE"/>
          </a:solidFill>
          <a:ln w="38100">
            <a:solidFill>
              <a:schemeClr val="tx1"/>
            </a:solid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يتحدب شكل العضلة </a:t>
            </a:r>
          </a:p>
        </p:txBody>
      </p:sp>
      <p:sp>
        <p:nvSpPr>
          <p:cNvPr id="10" name="مستطيل 9">
            <a:extLst>
              <a:ext uri="{FF2B5EF4-FFF2-40B4-BE49-F238E27FC236}">
                <a16:creationId xmlns:a16="http://schemas.microsoft.com/office/drawing/2014/main" id="{B7780E0D-066B-4C16-B1FC-0662B3855C42}"/>
              </a:ext>
            </a:extLst>
          </p:cNvPr>
          <p:cNvSpPr/>
          <p:nvPr/>
        </p:nvSpPr>
        <p:spPr>
          <a:xfrm>
            <a:off x="296981" y="4093373"/>
            <a:ext cx="3600000" cy="1200329"/>
          </a:xfrm>
          <a:prstGeom prst="rect">
            <a:avLst/>
          </a:prstGeom>
          <a:solidFill>
            <a:srgbClr val="ABDEFB"/>
          </a:solidFill>
          <a:ln w="38100">
            <a:solidFill>
              <a:schemeClr val="tx1"/>
            </a:solidFill>
          </a:ln>
        </p:spPr>
        <p:txBody>
          <a:bodyPr wrap="square" lIns="91440" tIns="45720" rIns="91440" bIns="45720">
            <a:noAutofit/>
          </a:bodyPr>
          <a:lstStyle/>
          <a:p>
            <a:pPr algn="ctr"/>
            <a:r>
              <a:rPr lang="ar-SA" sz="3600" dirty="0">
                <a:ln w="0"/>
                <a:effectLst>
                  <a:outerShdw blurRad="38100" dist="19050" dir="2700000" algn="tl" rotWithShape="0">
                    <a:schemeClr val="dk1">
                      <a:alpha val="40000"/>
                    </a:schemeClr>
                  </a:outerShdw>
                </a:effectLst>
              </a:rPr>
              <a:t>يقل حجم التجويف الصدري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1792251C-B120-498D-9C92-B73FD5B56CC7}"/>
              </a:ext>
            </a:extLst>
          </p:cNvPr>
          <p:cNvSpPr/>
          <p:nvPr/>
        </p:nvSpPr>
        <p:spPr>
          <a:xfrm>
            <a:off x="296980" y="5546946"/>
            <a:ext cx="3840479" cy="646331"/>
          </a:xfrm>
          <a:prstGeom prst="rect">
            <a:avLst/>
          </a:prstGeom>
          <a:solidFill>
            <a:srgbClr val="FFFF00"/>
          </a:solidFill>
          <a:ln w="38100">
            <a:solidFill>
              <a:schemeClr val="tx1"/>
            </a:solid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يخرج الهواء من الرئتين </a:t>
            </a:r>
          </a:p>
        </p:txBody>
      </p:sp>
      <p:pic>
        <p:nvPicPr>
          <p:cNvPr id="1026" name="Picture 2" descr="ØµÙØ±Ø© Ø°Ø§Øª ØµÙØ©">
            <a:extLst>
              <a:ext uri="{FF2B5EF4-FFF2-40B4-BE49-F238E27FC236}">
                <a16:creationId xmlns:a16="http://schemas.microsoft.com/office/drawing/2014/main" id="{80F61962-4478-4974-BB74-F113FEC462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8" t="11111"/>
          <a:stretch/>
        </p:blipFill>
        <p:spPr bwMode="auto">
          <a:xfrm flipH="1">
            <a:off x="4137459" y="1754814"/>
            <a:ext cx="4036882" cy="4971106"/>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a:extLst>
              <a:ext uri="{FF2B5EF4-FFF2-40B4-BE49-F238E27FC236}">
                <a16:creationId xmlns:a16="http://schemas.microsoft.com/office/drawing/2014/main" id="{9065D608-7774-4E76-8164-2A56F878A3B6}"/>
              </a:ext>
            </a:extLst>
          </p:cNvPr>
          <p:cNvSpPr/>
          <p:nvPr/>
        </p:nvSpPr>
        <p:spPr>
          <a:xfrm>
            <a:off x="9605660" y="1789138"/>
            <a:ext cx="1080000" cy="576000"/>
          </a:xfrm>
          <a:prstGeom prst="rect">
            <a:avLst/>
          </a:prstGeom>
          <a:solidFill>
            <a:srgbClr val="47FF9A"/>
          </a:solidFill>
          <a:ln w="38100">
            <a:no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14" name="مستطيل 13">
            <a:extLst>
              <a:ext uri="{FF2B5EF4-FFF2-40B4-BE49-F238E27FC236}">
                <a16:creationId xmlns:a16="http://schemas.microsoft.com/office/drawing/2014/main" id="{3875FFED-74F7-4444-824B-D7EFC0D04BCF}"/>
              </a:ext>
            </a:extLst>
          </p:cNvPr>
          <p:cNvSpPr/>
          <p:nvPr/>
        </p:nvSpPr>
        <p:spPr>
          <a:xfrm>
            <a:off x="10726300" y="4127697"/>
            <a:ext cx="1080000" cy="576000"/>
          </a:xfrm>
          <a:prstGeom prst="rect">
            <a:avLst/>
          </a:prstGeom>
          <a:solidFill>
            <a:srgbClr val="ABDEFB"/>
          </a:solidFill>
          <a:ln w="38100">
            <a:no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15" name="مستطيل 14">
            <a:extLst>
              <a:ext uri="{FF2B5EF4-FFF2-40B4-BE49-F238E27FC236}">
                <a16:creationId xmlns:a16="http://schemas.microsoft.com/office/drawing/2014/main" id="{42FD0BE1-845F-4D8A-9B5E-A8A1548060F3}"/>
              </a:ext>
            </a:extLst>
          </p:cNvPr>
          <p:cNvSpPr/>
          <p:nvPr/>
        </p:nvSpPr>
        <p:spPr>
          <a:xfrm>
            <a:off x="10726300" y="5582111"/>
            <a:ext cx="1080000" cy="576000"/>
          </a:xfrm>
          <a:prstGeom prst="rect">
            <a:avLst/>
          </a:prstGeom>
          <a:solidFill>
            <a:srgbClr val="FFFF85"/>
          </a:solidFill>
          <a:ln w="38100">
            <a:no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16" name="مستطيل 15">
            <a:extLst>
              <a:ext uri="{FF2B5EF4-FFF2-40B4-BE49-F238E27FC236}">
                <a16:creationId xmlns:a16="http://schemas.microsoft.com/office/drawing/2014/main" id="{545FE050-3A55-45DA-ABF0-AA263F6C4A50}"/>
              </a:ext>
            </a:extLst>
          </p:cNvPr>
          <p:cNvSpPr/>
          <p:nvPr/>
        </p:nvSpPr>
        <p:spPr>
          <a:xfrm>
            <a:off x="1506340" y="1873252"/>
            <a:ext cx="1080000" cy="576000"/>
          </a:xfrm>
          <a:prstGeom prst="rect">
            <a:avLst/>
          </a:prstGeom>
          <a:solidFill>
            <a:srgbClr val="47FF9A"/>
          </a:solidFill>
          <a:ln w="38100">
            <a:no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17" name="مستطيل 16">
            <a:extLst>
              <a:ext uri="{FF2B5EF4-FFF2-40B4-BE49-F238E27FC236}">
                <a16:creationId xmlns:a16="http://schemas.microsoft.com/office/drawing/2014/main" id="{4797BDBF-482C-4BAB-A920-9C042C1C60A7}"/>
              </a:ext>
            </a:extLst>
          </p:cNvPr>
          <p:cNvSpPr/>
          <p:nvPr/>
        </p:nvSpPr>
        <p:spPr>
          <a:xfrm>
            <a:off x="2816981" y="4127697"/>
            <a:ext cx="962539" cy="576000"/>
          </a:xfrm>
          <a:prstGeom prst="rect">
            <a:avLst/>
          </a:prstGeom>
          <a:solidFill>
            <a:srgbClr val="ABDEFB"/>
          </a:solidFill>
          <a:ln w="38100">
            <a:no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18" name="مستطيل 17">
            <a:extLst>
              <a:ext uri="{FF2B5EF4-FFF2-40B4-BE49-F238E27FC236}">
                <a16:creationId xmlns:a16="http://schemas.microsoft.com/office/drawing/2014/main" id="{8A5E46BE-B0FE-4879-B0DA-CE9582D416EE}"/>
              </a:ext>
            </a:extLst>
          </p:cNvPr>
          <p:cNvSpPr/>
          <p:nvPr/>
        </p:nvSpPr>
        <p:spPr>
          <a:xfrm>
            <a:off x="2997200" y="5577712"/>
            <a:ext cx="1080000" cy="576000"/>
          </a:xfrm>
          <a:prstGeom prst="rect">
            <a:avLst/>
          </a:prstGeom>
          <a:solidFill>
            <a:srgbClr val="FFFF00"/>
          </a:solidFill>
          <a:ln w="38100">
            <a:noFill/>
          </a:ln>
        </p:spPr>
        <p:txBody>
          <a:bodyPr wrap="square" lIns="91440" tIns="45720" rIns="91440" bIns="45720">
            <a:no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a:t>
            </a:r>
          </a:p>
        </p:txBody>
      </p:sp>
      <p:sp>
        <p:nvSpPr>
          <p:cNvPr id="19" name="مستطيل 18">
            <a:extLst>
              <a:ext uri="{FF2B5EF4-FFF2-40B4-BE49-F238E27FC236}">
                <a16:creationId xmlns:a16="http://schemas.microsoft.com/office/drawing/2014/main" id="{F7E0F4E8-1A55-4962-ACDE-A1D467F86D53}"/>
              </a:ext>
            </a:extLst>
          </p:cNvPr>
          <p:cNvSpPr/>
          <p:nvPr/>
        </p:nvSpPr>
        <p:spPr>
          <a:xfrm>
            <a:off x="216020" y="210494"/>
            <a:ext cx="258064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قراءة الصورة </a:t>
            </a:r>
          </a:p>
          <a:p>
            <a:pPr algn="ctr"/>
            <a:r>
              <a:rPr lang="ar-SA" sz="3600" dirty="0">
                <a:ln w="0"/>
                <a:effectLst>
                  <a:outerShdw blurRad="38100" dist="19050" dir="2700000" algn="tl" rotWithShape="0">
                    <a:schemeClr val="dk1">
                      <a:alpha val="40000"/>
                    </a:schemeClr>
                  </a:outerShdw>
                </a:effectLst>
              </a:rPr>
              <a:t>السبب والنتيجة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763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p chat replay">
            <a:hlinkClick r:id="" action="ppaction://media"/>
            <a:extLst>
              <a:ext uri="{FF2B5EF4-FFF2-40B4-BE49-F238E27FC236}">
                <a16:creationId xmlns:a16="http://schemas.microsoft.com/office/drawing/2014/main" id="{5883BB36-2B1C-4313-85AC-F77A9F1301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 y="309880"/>
            <a:ext cx="11165840" cy="6243320"/>
          </a:xfrm>
          <a:prstGeom prst="rect">
            <a:avLst/>
          </a:prstGeom>
        </p:spPr>
      </p:pic>
      <p:sp>
        <p:nvSpPr>
          <p:cNvPr id="3" name="مستطيل 2">
            <a:extLst>
              <a:ext uri="{FF2B5EF4-FFF2-40B4-BE49-F238E27FC236}">
                <a16:creationId xmlns:a16="http://schemas.microsoft.com/office/drawing/2014/main" id="{0217DE11-C237-4AF2-863A-50D836979CAC}"/>
              </a:ext>
            </a:extLst>
          </p:cNvPr>
          <p:cNvSpPr/>
          <p:nvPr/>
        </p:nvSpPr>
        <p:spPr>
          <a:xfrm rot="5400000">
            <a:off x="8478736" y="3136612"/>
            <a:ext cx="6654386" cy="584775"/>
          </a:xfrm>
          <a:prstGeom prst="rect">
            <a:avLst/>
          </a:prstGeom>
          <a:noFill/>
        </p:spPr>
        <p:txBody>
          <a:bodyPr wrap="non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انقر هنا لمشاهدة طريقة عمل نموذج جهاز التنفس </a:t>
            </a:r>
          </a:p>
        </p:txBody>
      </p:sp>
    </p:spTree>
    <p:extLst>
      <p:ext uri="{BB962C8B-B14F-4D97-AF65-F5344CB8AC3E}">
        <p14:creationId xmlns:p14="http://schemas.microsoft.com/office/powerpoint/2010/main" val="166946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C6F1AFF-99D9-4621-8F3C-E92D0A5FC468}"/>
              </a:ext>
            </a:extLst>
          </p:cNvPr>
          <p:cNvPicPr>
            <a:picLocks noChangeAspect="1"/>
          </p:cNvPicPr>
          <p:nvPr/>
        </p:nvPicPr>
        <p:blipFill>
          <a:blip r:embed="rId2"/>
          <a:stretch>
            <a:fillRect/>
          </a:stretch>
        </p:blipFill>
        <p:spPr>
          <a:xfrm>
            <a:off x="455240" y="178902"/>
            <a:ext cx="5061640" cy="6418915"/>
          </a:xfrm>
          <a:prstGeom prst="rect">
            <a:avLst/>
          </a:prstGeom>
        </p:spPr>
      </p:pic>
      <p:sp>
        <p:nvSpPr>
          <p:cNvPr id="3" name="مستطيل 2">
            <a:extLst>
              <a:ext uri="{FF2B5EF4-FFF2-40B4-BE49-F238E27FC236}">
                <a16:creationId xmlns:a16="http://schemas.microsoft.com/office/drawing/2014/main" id="{77E84C4A-965F-4077-86E6-8BFAF1CD7405}"/>
              </a:ext>
            </a:extLst>
          </p:cNvPr>
          <p:cNvSpPr/>
          <p:nvPr/>
        </p:nvSpPr>
        <p:spPr>
          <a:xfrm>
            <a:off x="5882640" y="270342"/>
            <a:ext cx="6032700" cy="1754326"/>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أنظر للصورة التالية ثم استنتج أوجه الشبه بين الجهاز الدوري في الطيور والجهاز الدوري في الثدييات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C90561DF-A8E7-4346-B2B3-14158952DFB9}"/>
              </a:ext>
            </a:extLst>
          </p:cNvPr>
          <p:cNvSpPr/>
          <p:nvPr/>
        </p:nvSpPr>
        <p:spPr>
          <a:xfrm>
            <a:off x="5801360" y="2312502"/>
            <a:ext cx="6032700" cy="646331"/>
          </a:xfrm>
          <a:prstGeom prst="rect">
            <a:avLst/>
          </a:prstGeom>
          <a:solidFill>
            <a:srgbClr val="ABDEFB"/>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1/ القلب من اربع غرف</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2FDDF1E3-92CD-4B44-B2DE-844B82CFE599}"/>
              </a:ext>
            </a:extLst>
          </p:cNvPr>
          <p:cNvSpPr/>
          <p:nvPr/>
        </p:nvSpPr>
        <p:spPr>
          <a:xfrm>
            <a:off x="5801360" y="3338107"/>
            <a:ext cx="6032700" cy="1754326"/>
          </a:xfrm>
          <a:prstGeom prst="rect">
            <a:avLst/>
          </a:prstGeom>
          <a:solidFill>
            <a:srgbClr val="FCCCCE"/>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2/ لها دورتان دمويتان منفصلتان </a:t>
            </a:r>
          </a:p>
          <a:p>
            <a:pPr algn="ctr"/>
            <a:r>
              <a:rPr lang="ar-SA" sz="3600" b="0" cap="none" spc="0" dirty="0">
                <a:ln w="0"/>
                <a:solidFill>
                  <a:schemeClr val="tx1"/>
                </a:solidFill>
                <a:effectLst>
                  <a:outerShdw blurRad="38100" dist="19050" dir="2700000" algn="tl" rotWithShape="0">
                    <a:schemeClr val="dk1">
                      <a:alpha val="40000"/>
                    </a:schemeClr>
                  </a:outerShdw>
                </a:effectLst>
              </a:rPr>
              <a:t>( لا يختلط الدم </a:t>
            </a:r>
            <a:r>
              <a:rPr lang="ar-SA" sz="3600" b="0" cap="none" spc="0" dirty="0" err="1">
                <a:ln w="0"/>
                <a:solidFill>
                  <a:schemeClr val="tx1"/>
                </a:solidFill>
                <a:effectLst>
                  <a:outerShdw blurRad="38100" dist="19050" dir="2700000" algn="tl" rotWithShape="0">
                    <a:schemeClr val="dk1">
                      <a:alpha val="40000"/>
                    </a:schemeClr>
                  </a:outerShdw>
                </a:effectLst>
              </a:rPr>
              <a:t>المؤكسج</a:t>
            </a:r>
            <a:r>
              <a:rPr lang="ar-SA" sz="3600" b="0" cap="none" spc="0" dirty="0">
                <a:ln w="0"/>
                <a:solidFill>
                  <a:schemeClr val="tx1"/>
                </a:solidFill>
                <a:effectLst>
                  <a:outerShdw blurRad="38100" dist="19050" dir="2700000" algn="tl" rotWithShape="0">
                    <a:schemeClr val="dk1">
                      <a:alpha val="40000"/>
                    </a:schemeClr>
                  </a:outerShdw>
                </a:effectLst>
              </a:rPr>
              <a:t> بالدم الغبر </a:t>
            </a:r>
            <a:r>
              <a:rPr lang="ar-SA" sz="3600" b="0" cap="none" spc="0" dirty="0" err="1">
                <a:ln w="0"/>
                <a:solidFill>
                  <a:schemeClr val="tx1"/>
                </a:solidFill>
                <a:effectLst>
                  <a:outerShdw blurRad="38100" dist="19050" dir="2700000" algn="tl" rotWithShape="0">
                    <a:schemeClr val="dk1">
                      <a:alpha val="40000"/>
                    </a:schemeClr>
                  </a:outerShdw>
                </a:effectLst>
              </a:rPr>
              <a:t>مؤكسج</a:t>
            </a:r>
            <a:r>
              <a:rPr lang="ar-SA" sz="36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59432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7C10789-D7DC-42E0-83F7-403786A8E83C}"/>
              </a:ext>
            </a:extLst>
          </p:cNvPr>
          <p:cNvSpPr/>
          <p:nvPr/>
        </p:nvSpPr>
        <p:spPr>
          <a:xfrm>
            <a:off x="5882640" y="189062"/>
            <a:ext cx="6032700" cy="1938992"/>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كون فرضية </a:t>
            </a:r>
          </a:p>
          <a:p>
            <a:pPr algn="ctr"/>
            <a:r>
              <a:rPr lang="ar-SA" sz="4000" dirty="0">
                <a:ln w="0"/>
                <a:effectLst>
                  <a:outerShdw blurRad="38100" dist="19050" dir="2700000" algn="tl" rotWithShape="0">
                    <a:schemeClr val="dk1">
                      <a:alpha val="40000"/>
                    </a:schemeClr>
                  </a:outerShdw>
                </a:effectLst>
              </a:rPr>
              <a:t>عن أهمية عدم اختلاط الدم </a:t>
            </a:r>
            <a:r>
              <a:rPr lang="ar-SA" sz="4000" dirty="0" err="1">
                <a:ln w="0"/>
                <a:effectLst>
                  <a:outerShdw blurRad="38100" dist="19050" dir="2700000" algn="tl" rotWithShape="0">
                    <a:schemeClr val="dk1">
                      <a:alpha val="40000"/>
                    </a:schemeClr>
                  </a:outerShdw>
                </a:effectLst>
              </a:rPr>
              <a:t>المؤكسج</a:t>
            </a:r>
            <a:r>
              <a:rPr lang="ar-SA" sz="4000" dirty="0">
                <a:ln w="0"/>
                <a:effectLst>
                  <a:outerShdw blurRad="38100" dist="19050" dir="2700000" algn="tl" rotWithShape="0">
                    <a:schemeClr val="dk1">
                      <a:alpha val="40000"/>
                    </a:schemeClr>
                  </a:outerShdw>
                </a:effectLst>
              </a:rPr>
              <a:t> والغير </a:t>
            </a:r>
            <a:r>
              <a:rPr lang="ar-SA" sz="4000" dirty="0" err="1">
                <a:ln w="0"/>
                <a:effectLst>
                  <a:outerShdw blurRad="38100" dist="19050" dir="2700000" algn="tl" rotWithShape="0">
                    <a:schemeClr val="dk1">
                      <a:alpha val="40000"/>
                    </a:schemeClr>
                  </a:outerShdw>
                </a:effectLst>
              </a:rPr>
              <a:t>مؤكسج</a:t>
            </a:r>
            <a:r>
              <a:rPr lang="ar-SA" sz="4000" dirty="0">
                <a:ln w="0"/>
                <a:effectLst>
                  <a:outerShdw blurRad="38100" dist="19050" dir="2700000" algn="tl" rotWithShape="0">
                    <a:schemeClr val="dk1">
                      <a:alpha val="40000"/>
                    </a:schemeClr>
                  </a:outerShdw>
                </a:effectLst>
              </a:rPr>
              <a:t> في الثدييات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B519E48A-7A5E-4A0E-A927-6A3E0559548A}"/>
              </a:ext>
            </a:extLst>
          </p:cNvPr>
          <p:cNvSpPr/>
          <p:nvPr/>
        </p:nvSpPr>
        <p:spPr>
          <a:xfrm>
            <a:off x="5882640" y="2566502"/>
            <a:ext cx="6032700" cy="3785652"/>
          </a:xfrm>
          <a:prstGeom prst="rect">
            <a:avLst/>
          </a:prstGeom>
          <a:solidFill>
            <a:srgbClr val="85FFB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هذا يجعل نقل الاكسجين والغذاء أكثر فاعلية لتوفير الطاقة أعلى لأن أجسام الثدييات نشيطة الحكة وثابتة درجة الحرارة فأنها تحتاج كمية من الغذاء والاكسجين للحفاظ على </a:t>
            </a:r>
            <a:r>
              <a:rPr lang="ar-SA" sz="4000" dirty="0" err="1">
                <a:ln w="0"/>
                <a:effectLst>
                  <a:outerShdw blurRad="38100" dist="19050" dir="2700000" algn="tl" rotWithShape="0">
                    <a:schemeClr val="dk1">
                      <a:alpha val="40000"/>
                    </a:schemeClr>
                  </a:outerShdw>
                </a:effectLst>
              </a:rPr>
              <a:t>الإتزان</a:t>
            </a:r>
            <a:r>
              <a:rPr lang="ar-SA" sz="4000" dirty="0">
                <a:ln w="0"/>
                <a:effectLst>
                  <a:outerShdw blurRad="38100" dist="19050" dir="2700000" algn="tl" rotWithShape="0">
                    <a:schemeClr val="dk1">
                      <a:alpha val="40000"/>
                    </a:schemeClr>
                  </a:outerShdw>
                </a:effectLst>
              </a:rPr>
              <a:t> الداخلي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2050" name="Picture 2" descr="ØµÙØ±Ø© Ø°Ø§Øª ØµÙØ©">
            <a:extLst>
              <a:ext uri="{FF2B5EF4-FFF2-40B4-BE49-F238E27FC236}">
                <a16:creationId xmlns:a16="http://schemas.microsoft.com/office/drawing/2014/main" id="{B17A37FB-51A3-4435-8CF1-CCA69EB59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6562" y="1473200"/>
            <a:ext cx="7813041" cy="497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075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4DD1BBD-B436-4901-B52C-6A0E716446DF}"/>
              </a:ext>
            </a:extLst>
          </p:cNvPr>
          <p:cNvPicPr>
            <a:picLocks noChangeAspect="1"/>
          </p:cNvPicPr>
          <p:nvPr/>
        </p:nvPicPr>
        <p:blipFill rotWithShape="1">
          <a:blip r:embed="rId2"/>
          <a:srcRect t="7640"/>
          <a:stretch/>
        </p:blipFill>
        <p:spPr>
          <a:xfrm>
            <a:off x="387250" y="1656080"/>
            <a:ext cx="11417500" cy="3047999"/>
          </a:xfrm>
          <a:prstGeom prst="rect">
            <a:avLst/>
          </a:prstGeom>
        </p:spPr>
      </p:pic>
      <p:sp>
        <p:nvSpPr>
          <p:cNvPr id="3" name="مستطيل 2">
            <a:extLst>
              <a:ext uri="{FF2B5EF4-FFF2-40B4-BE49-F238E27FC236}">
                <a16:creationId xmlns:a16="http://schemas.microsoft.com/office/drawing/2014/main" id="{8A5EBBB5-919E-425A-B324-1F511D801D26}"/>
              </a:ext>
            </a:extLst>
          </p:cNvPr>
          <p:cNvSpPr/>
          <p:nvPr/>
        </p:nvSpPr>
        <p:spPr>
          <a:xfrm>
            <a:off x="2936240" y="160478"/>
            <a:ext cx="7650480" cy="1323439"/>
          </a:xfrm>
          <a:prstGeom prst="rect">
            <a:avLst/>
          </a:prstGeom>
          <a:solidFill>
            <a:srgbClr val="85FFB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انظر للشكل الذي امامك ثم اكتشف الفرق بين الدماغ في كل من الثدييات والزواحف والطيور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1CBE595D-970E-4558-9782-42EDC27D14CF}"/>
              </a:ext>
            </a:extLst>
          </p:cNvPr>
          <p:cNvSpPr/>
          <p:nvPr/>
        </p:nvSpPr>
        <p:spPr>
          <a:xfrm>
            <a:off x="286820" y="256204"/>
            <a:ext cx="244856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الذكاء البصري والمقارنة </a:t>
            </a:r>
            <a:endParaRPr lang="ar-SA" sz="36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ÙØªÙØ¬Ø© Ø¨Ø­Ø« Ø§ÙØµÙØ± Ø¹Ù âªVisual Intelligence CLIPARTâ¬â">
            <a:extLst>
              <a:ext uri="{FF2B5EF4-FFF2-40B4-BE49-F238E27FC236}">
                <a16:creationId xmlns:a16="http://schemas.microsoft.com/office/drawing/2014/main" id="{E9B80ED5-847D-4854-99A4-64C3110FAC0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0125" b="89375" l="11125" r="91875">
                        <a14:foregroundMark x1="91875" y1="37500" x2="91875" y2="37500"/>
                        <a14:foregroundMark x1="56875" y1="30125" x2="56875" y2="30125"/>
                        <a14:foregroundMark x1="63000" y1="46375" x2="63000" y2="46375"/>
                        <a14:foregroundMark x1="45125" y1="55375" x2="45125" y2="55375"/>
                        <a14:foregroundMark x1="35875" y1="49500" x2="28500" y2="37750"/>
                        <a14:foregroundMark x1="28500" y1="37750" x2="14625" y2="36500"/>
                        <a14:foregroundMark x1="14625" y1="36500" x2="7500" y2="40625"/>
                        <a14:foregroundMark x1="7500" y1="40625" x2="3375" y2="48500"/>
                        <a14:foregroundMark x1="3375" y1="48500" x2="2375" y2="63000"/>
                        <a14:foregroundMark x1="2375" y1="63000" x2="11125" y2="72000"/>
                        <a14:foregroundMark x1="11125" y1="72000" x2="25500" y2="70125"/>
                        <a14:foregroundMark x1="25500" y1="70125" x2="32125" y2="64500"/>
                        <a14:foregroundMark x1="32125" y1="64500" x2="34500" y2="60875"/>
                        <a14:foregroundMark x1="21500" y1="44250" x2="27750" y2="67250"/>
                        <a14:foregroundMark x1="27750" y1="67250" x2="31625" y2="81375"/>
                        <a14:foregroundMark x1="31625" y1="81375" x2="36500" y2="87000"/>
                        <a14:foregroundMark x1="36500" y1="87000" x2="53750" y2="89375"/>
                        <a14:foregroundMark x1="12500" y1="88875" x2="19625" y2="88500"/>
                        <a14:foregroundMark x1="19625" y1="88500" x2="27375" y2="88500"/>
                        <a14:foregroundMark x1="57000" y1="45750" x2="57000" y2="45750"/>
                      </a14:backgroundRemoval>
                    </a14:imgEffect>
                  </a14:imgLayer>
                </a14:imgProps>
              </a:ext>
              <a:ext uri="{28A0092B-C50C-407E-A947-70E740481C1C}">
                <a14:useLocalDpi xmlns:a14="http://schemas.microsoft.com/office/drawing/2010/main" val="0"/>
              </a:ext>
            </a:extLst>
          </a:blip>
          <a:srcRect l="7038" t="26074" r="4815" b="10666"/>
          <a:stretch/>
        </p:blipFill>
        <p:spPr bwMode="auto">
          <a:xfrm>
            <a:off x="10166662" y="256203"/>
            <a:ext cx="2025338" cy="1453478"/>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3A76C91D-6EC4-416F-9F3E-4208D3F3C3CC}"/>
              </a:ext>
            </a:extLst>
          </p:cNvPr>
          <p:cNvSpPr/>
          <p:nvPr/>
        </p:nvSpPr>
        <p:spPr>
          <a:xfrm>
            <a:off x="510340" y="4903626"/>
            <a:ext cx="11417500" cy="646331"/>
          </a:xfrm>
          <a:prstGeom prst="rect">
            <a:avLst/>
          </a:prstGeom>
          <a:solidFill>
            <a:srgbClr val="ABDEFB"/>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للثدييات  مخ أكبر من الطيور والزواحف وله قشرة مخية كثيرة الانثناءات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BFB9FD56-3D83-4F79-9479-A15F721E131F}"/>
              </a:ext>
            </a:extLst>
          </p:cNvPr>
          <p:cNvSpPr/>
          <p:nvPr/>
        </p:nvSpPr>
        <p:spPr>
          <a:xfrm>
            <a:off x="510340" y="5780790"/>
            <a:ext cx="11417500" cy="707886"/>
          </a:xfrm>
          <a:prstGeom prst="rect">
            <a:avLst/>
          </a:prstGeom>
          <a:solidFill>
            <a:srgbClr val="ABDEFB"/>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للثدييات  مخيخ  أكبر من الطيور والزواحف</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9020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4DD1BBD-B436-4901-B52C-6A0E716446DF}"/>
              </a:ext>
            </a:extLst>
          </p:cNvPr>
          <p:cNvPicPr>
            <a:picLocks noChangeAspect="1"/>
          </p:cNvPicPr>
          <p:nvPr/>
        </p:nvPicPr>
        <p:blipFill rotWithShape="1">
          <a:blip r:embed="rId2"/>
          <a:srcRect t="7640"/>
          <a:stretch/>
        </p:blipFill>
        <p:spPr>
          <a:xfrm>
            <a:off x="387250" y="1696720"/>
            <a:ext cx="11417500" cy="3047999"/>
          </a:xfrm>
          <a:prstGeom prst="rect">
            <a:avLst/>
          </a:prstGeom>
        </p:spPr>
      </p:pic>
      <p:sp>
        <p:nvSpPr>
          <p:cNvPr id="3" name="مستطيل 2">
            <a:extLst>
              <a:ext uri="{FF2B5EF4-FFF2-40B4-BE49-F238E27FC236}">
                <a16:creationId xmlns:a16="http://schemas.microsoft.com/office/drawing/2014/main" id="{8A5EBBB5-919E-425A-B324-1F511D801D26}"/>
              </a:ext>
            </a:extLst>
          </p:cNvPr>
          <p:cNvSpPr/>
          <p:nvPr/>
        </p:nvSpPr>
        <p:spPr>
          <a:xfrm>
            <a:off x="2936240" y="256203"/>
            <a:ext cx="7650480" cy="1323439"/>
          </a:xfrm>
          <a:prstGeom prst="rect">
            <a:avLst/>
          </a:prstGeom>
          <a:solidFill>
            <a:srgbClr val="85FFB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فسر: أهمية الانثناءات الكثيرة في قشرة المخ للثدييات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1CBE595D-970E-4558-9782-42EDC27D14CF}"/>
              </a:ext>
            </a:extLst>
          </p:cNvPr>
          <p:cNvSpPr/>
          <p:nvPr/>
        </p:nvSpPr>
        <p:spPr>
          <a:xfrm>
            <a:off x="286820" y="256204"/>
            <a:ext cx="244856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التفكير الناقد والتفسير </a:t>
            </a:r>
            <a:endParaRPr lang="ar-SA" sz="36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ÙØªÙØ¬Ø© Ø¨Ø­Ø« Ø§ÙØµÙØ± Ø¹Ù âªVisual Intelligence CLIPARTâ¬â">
            <a:extLst>
              <a:ext uri="{FF2B5EF4-FFF2-40B4-BE49-F238E27FC236}">
                <a16:creationId xmlns:a16="http://schemas.microsoft.com/office/drawing/2014/main" id="{E9B80ED5-847D-4854-99A4-64C3110FAC0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0125" b="89375" l="11125" r="91875">
                        <a14:foregroundMark x1="91875" y1="37500" x2="91875" y2="37500"/>
                        <a14:foregroundMark x1="56875" y1="30125" x2="56875" y2="30125"/>
                        <a14:foregroundMark x1="63000" y1="46375" x2="63000" y2="46375"/>
                        <a14:foregroundMark x1="45125" y1="55375" x2="45125" y2="55375"/>
                        <a14:foregroundMark x1="35875" y1="49500" x2="28500" y2="37750"/>
                        <a14:foregroundMark x1="28500" y1="37750" x2="14625" y2="36500"/>
                        <a14:foregroundMark x1="14625" y1="36500" x2="7500" y2="40625"/>
                        <a14:foregroundMark x1="7500" y1="40625" x2="3375" y2="48500"/>
                        <a14:foregroundMark x1="3375" y1="48500" x2="2375" y2="63000"/>
                        <a14:foregroundMark x1="2375" y1="63000" x2="11125" y2="72000"/>
                        <a14:foregroundMark x1="11125" y1="72000" x2="25500" y2="70125"/>
                        <a14:foregroundMark x1="25500" y1="70125" x2="32125" y2="64500"/>
                        <a14:foregroundMark x1="32125" y1="64500" x2="34500" y2="60875"/>
                        <a14:foregroundMark x1="21500" y1="44250" x2="27750" y2="67250"/>
                        <a14:foregroundMark x1="27750" y1="67250" x2="31625" y2="81375"/>
                        <a14:foregroundMark x1="31625" y1="81375" x2="36500" y2="87000"/>
                        <a14:foregroundMark x1="36500" y1="87000" x2="53750" y2="89375"/>
                        <a14:foregroundMark x1="12500" y1="88875" x2="19625" y2="88500"/>
                        <a14:foregroundMark x1="19625" y1="88500" x2="27375" y2="88500"/>
                        <a14:foregroundMark x1="57000" y1="45750" x2="57000" y2="45750"/>
                      </a14:backgroundRemoval>
                    </a14:imgEffect>
                  </a14:imgLayer>
                </a14:imgProps>
              </a:ext>
              <a:ext uri="{28A0092B-C50C-407E-A947-70E740481C1C}">
                <a14:useLocalDpi xmlns:a14="http://schemas.microsoft.com/office/drawing/2010/main" val="0"/>
              </a:ext>
            </a:extLst>
          </a:blip>
          <a:srcRect l="7038" t="26074" r="4815" b="10666"/>
          <a:stretch/>
        </p:blipFill>
        <p:spPr bwMode="auto">
          <a:xfrm>
            <a:off x="10166662" y="256203"/>
            <a:ext cx="2025338" cy="1453478"/>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3A76C91D-6EC4-416F-9F3E-4208D3F3C3CC}"/>
              </a:ext>
            </a:extLst>
          </p:cNvPr>
          <p:cNvSpPr/>
          <p:nvPr/>
        </p:nvSpPr>
        <p:spPr>
          <a:xfrm>
            <a:off x="510340" y="5135695"/>
            <a:ext cx="11417500" cy="1323439"/>
          </a:xfrm>
          <a:prstGeom prst="rect">
            <a:avLst/>
          </a:prstGeom>
          <a:solidFill>
            <a:srgbClr val="ABDEFB"/>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للثدييات  قشرة مخية كثيرة الانثناءات للحصول على مساحة سطح كبيرة للاتصالات العصبية وتسمح للدماغ أن يتناسب مع حجم الجمجمة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4628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1794372" y="139012"/>
            <a:ext cx="8700736" cy="3059812"/>
            <a:chOff x="270372" y="139012"/>
            <a:chExt cx="8700736" cy="3059812"/>
          </a:xfrm>
        </p:grpSpPr>
        <p:sp>
          <p:nvSpPr>
            <p:cNvPr id="3" name="مستطيل 2"/>
            <p:cNvSpPr/>
            <p:nvPr/>
          </p:nvSpPr>
          <p:spPr>
            <a:xfrm>
              <a:off x="270372" y="139012"/>
              <a:ext cx="5832648" cy="3046988"/>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لأن الفيل منذ أن كان صغيرا وقبل أن تشتد قوته كان يربط إلى سلسة قوية موصول بعامود حديدي ثابت </a:t>
              </a:r>
            </a:p>
          </p:txBody>
        </p:sp>
        <p:pic>
          <p:nvPicPr>
            <p:cNvPr id="13" name="Picture 4" descr="نتيجة بحث الصور عن فيل مربوط بسلسلة"/>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28184" y="151836"/>
              <a:ext cx="2742924" cy="30469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p:cNvGrpSpPr/>
          <p:nvPr/>
        </p:nvGrpSpPr>
        <p:grpSpPr>
          <a:xfrm>
            <a:off x="1919536" y="3515702"/>
            <a:ext cx="8575572" cy="3046988"/>
            <a:chOff x="395536" y="3515702"/>
            <a:chExt cx="8575572" cy="3046988"/>
          </a:xfrm>
        </p:grpSpPr>
        <p:sp>
          <p:nvSpPr>
            <p:cNvPr id="4" name="مستطيل 3"/>
            <p:cNvSpPr/>
            <p:nvPr/>
          </p:nvSpPr>
          <p:spPr>
            <a:xfrm>
              <a:off x="3347864" y="3515702"/>
              <a:ext cx="5623244" cy="3046988"/>
            </a:xfrm>
            <a:prstGeom prst="rect">
              <a:avLst/>
            </a:prstGeom>
            <a:noFill/>
            <a:ln w="38100">
              <a:solidFill>
                <a:srgbClr val="FF0000"/>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لا يستطيع الفكاك منه وهكذا بعدما  يكبر الفيل فأنه لا يحاول أن يكسر السلسلة ويفك قيده </a:t>
              </a:r>
              <a:r>
                <a:rPr lang="ar-SA" sz="4800" b="1" dirty="0">
                  <a:ln w="0"/>
                  <a:solidFill>
                    <a:srgbClr val="FF0000"/>
                  </a:solidFill>
                  <a:effectLst>
                    <a:outerShdw blurRad="38100" dist="19050" dir="2700000" algn="tl" rotWithShape="0">
                      <a:schemeClr val="dk1">
                        <a:alpha val="40000"/>
                      </a:schemeClr>
                    </a:outerShdw>
                  </a:effectLst>
                </a:rPr>
                <a:t>فلما ؟!</a:t>
              </a:r>
            </a:p>
          </p:txBody>
        </p:sp>
        <p:pic>
          <p:nvPicPr>
            <p:cNvPr id="7176" name="Picture 8" descr="نتيجة بحث الصور عن فيل مربوط بسلس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515702"/>
              <a:ext cx="2796282" cy="3046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784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4DD1BBD-B436-4901-B52C-6A0E716446DF}"/>
              </a:ext>
            </a:extLst>
          </p:cNvPr>
          <p:cNvPicPr>
            <a:picLocks noChangeAspect="1"/>
          </p:cNvPicPr>
          <p:nvPr/>
        </p:nvPicPr>
        <p:blipFill rotWithShape="1">
          <a:blip r:embed="rId2"/>
          <a:srcRect t="7640"/>
          <a:stretch/>
        </p:blipFill>
        <p:spPr>
          <a:xfrm>
            <a:off x="387250" y="1696720"/>
            <a:ext cx="11417500" cy="3047999"/>
          </a:xfrm>
          <a:prstGeom prst="rect">
            <a:avLst/>
          </a:prstGeom>
        </p:spPr>
      </p:pic>
      <p:sp>
        <p:nvSpPr>
          <p:cNvPr id="3" name="مستطيل 2">
            <a:extLst>
              <a:ext uri="{FF2B5EF4-FFF2-40B4-BE49-F238E27FC236}">
                <a16:creationId xmlns:a16="http://schemas.microsoft.com/office/drawing/2014/main" id="{8A5EBBB5-919E-425A-B324-1F511D801D26}"/>
              </a:ext>
            </a:extLst>
          </p:cNvPr>
          <p:cNvSpPr/>
          <p:nvPr/>
        </p:nvSpPr>
        <p:spPr>
          <a:xfrm>
            <a:off x="2936240" y="256203"/>
            <a:ext cx="7650480" cy="1200329"/>
          </a:xfrm>
          <a:prstGeom prst="rect">
            <a:avLst/>
          </a:prstGeom>
          <a:solidFill>
            <a:srgbClr val="85FFBC"/>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فسري: حجم المخيخ في الثدييات اكبر من حجمه في الطيور والزواحف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1CBE595D-970E-4558-9782-42EDC27D14CF}"/>
              </a:ext>
            </a:extLst>
          </p:cNvPr>
          <p:cNvSpPr/>
          <p:nvPr/>
        </p:nvSpPr>
        <p:spPr>
          <a:xfrm>
            <a:off x="286820" y="256204"/>
            <a:ext cx="244856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التفكير الناقد والتفسير </a:t>
            </a:r>
            <a:endParaRPr lang="ar-SA" sz="36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ÙØªÙØ¬Ø© Ø¨Ø­Ø« Ø§ÙØµÙØ± Ø¹Ù âªVisual Intelligence CLIPARTâ¬â">
            <a:extLst>
              <a:ext uri="{FF2B5EF4-FFF2-40B4-BE49-F238E27FC236}">
                <a16:creationId xmlns:a16="http://schemas.microsoft.com/office/drawing/2014/main" id="{E9B80ED5-847D-4854-99A4-64C3110FAC0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0125" b="89375" l="11125" r="91875">
                        <a14:foregroundMark x1="91875" y1="37500" x2="91875" y2="37500"/>
                        <a14:foregroundMark x1="56875" y1="30125" x2="56875" y2="30125"/>
                        <a14:foregroundMark x1="63000" y1="46375" x2="63000" y2="46375"/>
                        <a14:foregroundMark x1="45125" y1="55375" x2="45125" y2="55375"/>
                        <a14:foregroundMark x1="35875" y1="49500" x2="28500" y2="37750"/>
                        <a14:foregroundMark x1="28500" y1="37750" x2="14625" y2="36500"/>
                        <a14:foregroundMark x1="14625" y1="36500" x2="7500" y2="40625"/>
                        <a14:foregroundMark x1="7500" y1="40625" x2="3375" y2="48500"/>
                        <a14:foregroundMark x1="3375" y1="48500" x2="2375" y2="63000"/>
                        <a14:foregroundMark x1="2375" y1="63000" x2="11125" y2="72000"/>
                        <a14:foregroundMark x1="11125" y1="72000" x2="25500" y2="70125"/>
                        <a14:foregroundMark x1="25500" y1="70125" x2="32125" y2="64500"/>
                        <a14:foregroundMark x1="32125" y1="64500" x2="34500" y2="60875"/>
                        <a14:foregroundMark x1="21500" y1="44250" x2="27750" y2="67250"/>
                        <a14:foregroundMark x1="27750" y1="67250" x2="31625" y2="81375"/>
                        <a14:foregroundMark x1="31625" y1="81375" x2="36500" y2="87000"/>
                        <a14:foregroundMark x1="36500" y1="87000" x2="53750" y2="89375"/>
                        <a14:foregroundMark x1="12500" y1="88875" x2="19625" y2="88500"/>
                        <a14:foregroundMark x1="19625" y1="88500" x2="27375" y2="88500"/>
                        <a14:foregroundMark x1="57000" y1="45750" x2="57000" y2="45750"/>
                      </a14:backgroundRemoval>
                    </a14:imgEffect>
                  </a14:imgLayer>
                </a14:imgProps>
              </a:ext>
              <a:ext uri="{28A0092B-C50C-407E-A947-70E740481C1C}">
                <a14:useLocalDpi xmlns:a14="http://schemas.microsoft.com/office/drawing/2010/main" val="0"/>
              </a:ext>
            </a:extLst>
          </a:blip>
          <a:srcRect l="7038" t="26074" r="4815" b="10666"/>
          <a:stretch/>
        </p:blipFill>
        <p:spPr bwMode="auto">
          <a:xfrm>
            <a:off x="10166662" y="256203"/>
            <a:ext cx="2025338" cy="1453478"/>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3A76C91D-6EC4-416F-9F3E-4208D3F3C3CC}"/>
              </a:ext>
            </a:extLst>
          </p:cNvPr>
          <p:cNvSpPr/>
          <p:nvPr/>
        </p:nvSpPr>
        <p:spPr>
          <a:xfrm>
            <a:off x="510340" y="5015386"/>
            <a:ext cx="11417500" cy="1200329"/>
          </a:xfrm>
          <a:prstGeom prst="rect">
            <a:avLst/>
          </a:prstGeom>
          <a:solidFill>
            <a:srgbClr val="ABDEFB"/>
          </a:solidFill>
          <a:ln w="38100">
            <a:solidFill>
              <a:schemeClr val="tx1"/>
            </a:solid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لأن المخيخ مسؤول عن الاتزان و تنسيق الحركة ، والمخيخ المعقد يسمح للثدييات بالحركة الدقيقة وأداء الحركات المعقدة في جميع الاتجاهات </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2937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ØµÙØ±Ø© Ø°Ø§Øª ØµÙØ©">
            <a:extLst>
              <a:ext uri="{FF2B5EF4-FFF2-40B4-BE49-F238E27FC236}">
                <a16:creationId xmlns:a16="http://schemas.microsoft.com/office/drawing/2014/main" id="{9A50822A-0EE8-4E3F-B6BF-64C56E686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0" y="309569"/>
            <a:ext cx="5295149" cy="586302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43902740-7FD1-4FE5-BB5B-6957792FD4DF}"/>
              </a:ext>
            </a:extLst>
          </p:cNvPr>
          <p:cNvSpPr/>
          <p:nvPr/>
        </p:nvSpPr>
        <p:spPr>
          <a:xfrm>
            <a:off x="5953760" y="1118484"/>
            <a:ext cx="6032700" cy="1323439"/>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احكم على صحة العبارة التالية مع التعليل لأجابتك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B3A04806-7A82-4DBD-BD91-BDA5195D1C9A}"/>
              </a:ext>
            </a:extLst>
          </p:cNvPr>
          <p:cNvSpPr/>
          <p:nvPr/>
        </p:nvSpPr>
        <p:spPr>
          <a:xfrm>
            <a:off x="5953760" y="2676041"/>
            <a:ext cx="6032700" cy="1323439"/>
          </a:xfrm>
          <a:prstGeom prst="rect">
            <a:avLst/>
          </a:prstGeom>
          <a:solidFill>
            <a:srgbClr val="85FFB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تختلف أهمية الحواس من مجموعة إلى أخرى في الثدييات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22E86A50-DAE5-48E9-80E8-F66467B5B6EA}"/>
              </a:ext>
            </a:extLst>
          </p:cNvPr>
          <p:cNvSpPr/>
          <p:nvPr/>
        </p:nvSpPr>
        <p:spPr>
          <a:xfrm>
            <a:off x="5953760" y="124341"/>
            <a:ext cx="6032700" cy="707886"/>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التفكير الناقد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8D5A0373-030F-4092-9D8D-8DC26CE8629B}"/>
              </a:ext>
            </a:extLst>
          </p:cNvPr>
          <p:cNvSpPr/>
          <p:nvPr/>
        </p:nvSpPr>
        <p:spPr>
          <a:xfrm>
            <a:off x="5953760" y="4233598"/>
            <a:ext cx="6032700" cy="1938992"/>
          </a:xfrm>
          <a:prstGeom prst="rect">
            <a:avLst/>
          </a:prstGeom>
          <a:solidFill>
            <a:srgbClr val="6CCDF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حاسة البصر ضروري لبعض الثديات كالإنسان أما الخفاش فالسمع أهم بالنسبة له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7" name="رسم 6" descr="علامة اختيار">
            <a:extLst>
              <a:ext uri="{FF2B5EF4-FFF2-40B4-BE49-F238E27FC236}">
                <a16:creationId xmlns:a16="http://schemas.microsoft.com/office/drawing/2014/main" id="{C264CEB2-DE51-4956-9EFE-374AD6D3A1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6560" y="3319198"/>
            <a:ext cx="914400" cy="914400"/>
          </a:xfrm>
          <a:prstGeom prst="rect">
            <a:avLst/>
          </a:prstGeom>
        </p:spPr>
      </p:pic>
    </p:spTree>
    <p:extLst>
      <p:ext uri="{BB962C8B-B14F-4D97-AF65-F5344CB8AC3E}">
        <p14:creationId xmlns:p14="http://schemas.microsoft.com/office/powerpoint/2010/main" val="199991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75F41D3-ECFD-48EA-9C14-853ECBA59625}"/>
              </a:ext>
            </a:extLst>
          </p:cNvPr>
          <p:cNvSpPr/>
          <p:nvPr/>
        </p:nvSpPr>
        <p:spPr>
          <a:xfrm>
            <a:off x="5923280" y="244724"/>
            <a:ext cx="6032700" cy="707886"/>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صف أهمية حاسة السمع للخفاش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765F155B-3E14-4D5E-9789-31366A08E4F2}"/>
              </a:ext>
            </a:extLst>
          </p:cNvPr>
          <p:cNvSpPr/>
          <p:nvPr/>
        </p:nvSpPr>
        <p:spPr>
          <a:xfrm>
            <a:off x="5923280" y="1159124"/>
            <a:ext cx="6032700" cy="3785652"/>
          </a:xfrm>
          <a:prstGeom prst="rect">
            <a:avLst/>
          </a:prstGeom>
          <a:solidFill>
            <a:srgbClr val="85FFB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يرسل الخفاش اثناء طيرانه أصوات عالية التردد </a:t>
            </a:r>
          </a:p>
          <a:p>
            <a:pPr algn="ctr"/>
            <a:r>
              <a:rPr lang="ar-SA" sz="4000" b="0" cap="none" spc="0" dirty="0">
                <a:ln w="0"/>
                <a:solidFill>
                  <a:schemeClr val="tx1"/>
                </a:solidFill>
                <a:effectLst>
                  <a:outerShdw blurRad="38100" dist="19050" dir="2700000" algn="tl" rotWithShape="0">
                    <a:schemeClr val="dk1">
                      <a:alpha val="40000"/>
                    </a:schemeClr>
                  </a:outerShdw>
                </a:effectLst>
              </a:rPr>
              <a:t>هذه الأصوات ترتد وتعود للخفاش وبالتالي يستطيع أن يحدد أهدافا في مسارها وهذه تسمى </a:t>
            </a:r>
          </a:p>
          <a:p>
            <a:pPr algn="ctr"/>
            <a:r>
              <a:rPr lang="ar-SA" sz="4000" dirty="0">
                <a:ln w="0"/>
                <a:effectLst>
                  <a:outerShdw blurRad="38100" dist="19050" dir="2700000" algn="tl" rotWithShape="0">
                    <a:schemeClr val="dk1">
                      <a:alpha val="40000"/>
                    </a:schemeClr>
                  </a:outerShdw>
                </a:effectLst>
              </a:rPr>
              <a:t>تحديد الموقع بالصدى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ØµÙØ±Ø© Ø°Ø§Øª ØµÙØ©">
            <a:extLst>
              <a:ext uri="{FF2B5EF4-FFF2-40B4-BE49-F238E27FC236}">
                <a16:creationId xmlns:a16="http://schemas.microsoft.com/office/drawing/2014/main" id="{0F614A27-2762-44D1-9C01-A92F7BD941D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4960" y="204084"/>
            <a:ext cx="5425440" cy="5137150"/>
          </a:xfrm>
          <a:prstGeom prst="rect">
            <a:avLst/>
          </a:prstGeom>
          <a:noFill/>
          <a:extLst>
            <a:ext uri="{909E8E84-426E-40DD-AFC4-6F175D3DCCD1}">
              <a14:hiddenFill xmlns:a14="http://schemas.microsoft.com/office/drawing/2010/main">
                <a:solidFill>
                  <a:srgbClr val="FFFFFF"/>
                </a:solidFill>
              </a14:hiddenFill>
            </a:ext>
          </a:extLst>
        </p:spPr>
      </p:pic>
      <p:pic>
        <p:nvPicPr>
          <p:cNvPr id="5" name="رسم 4" descr="لاسلكي">
            <a:extLst>
              <a:ext uri="{FF2B5EF4-FFF2-40B4-BE49-F238E27FC236}">
                <a16:creationId xmlns:a16="http://schemas.microsoft.com/office/drawing/2014/main" id="{204C2FCE-D39E-4DD7-A173-66C1F5C00B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276430" flipH="1">
            <a:off x="4582715" y="3338304"/>
            <a:ext cx="2136100" cy="2136100"/>
          </a:xfrm>
          <a:prstGeom prst="rect">
            <a:avLst/>
          </a:prstGeom>
        </p:spPr>
      </p:pic>
    </p:spTree>
    <p:extLst>
      <p:ext uri="{BB962C8B-B14F-4D97-AF65-F5344CB8AC3E}">
        <p14:creationId xmlns:p14="http://schemas.microsoft.com/office/powerpoint/2010/main" val="12229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EDDD027-8231-43D5-AEE7-FEFB92F21B70}"/>
              </a:ext>
            </a:extLst>
          </p:cNvPr>
          <p:cNvSpPr/>
          <p:nvPr/>
        </p:nvSpPr>
        <p:spPr>
          <a:xfrm>
            <a:off x="4023360" y="246261"/>
            <a:ext cx="6032700" cy="707886"/>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ما لرابط بين الخفاش والرادار ؟؟!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ED349131-2A22-4077-81D8-AB1DE9A4DE5F}"/>
              </a:ext>
            </a:extLst>
          </p:cNvPr>
          <p:cNvSpPr/>
          <p:nvPr/>
        </p:nvSpPr>
        <p:spPr>
          <a:xfrm>
            <a:off x="487680" y="327541"/>
            <a:ext cx="2834640" cy="707886"/>
          </a:xfrm>
          <a:prstGeom prst="rect">
            <a:avLst/>
          </a:prstGeom>
          <a:solidFill>
            <a:srgbClr val="FFC000"/>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الربط بالفيزياء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6146" name="Picture 2" descr="ÙØªÙØ¬Ø© Ø¨Ø­Ø« Ø§ÙØµÙØ± Ø¹Ù âªradar clipart gifâ¬â">
            <a:extLst>
              <a:ext uri="{FF2B5EF4-FFF2-40B4-BE49-F238E27FC236}">
                <a16:creationId xmlns:a16="http://schemas.microsoft.com/office/drawing/2014/main" id="{89456A02-24C4-4539-8907-3062A0FC2FB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1560" y="1933575"/>
            <a:ext cx="4678680" cy="24162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ØµÙØ±Ø© Ø°Ø§Øª ØµÙØ©">
            <a:extLst>
              <a:ext uri="{FF2B5EF4-FFF2-40B4-BE49-F238E27FC236}">
                <a16:creationId xmlns:a16="http://schemas.microsoft.com/office/drawing/2014/main" id="{E7241F05-C029-4291-9C63-253D3D1463B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6960" y="1373677"/>
            <a:ext cx="4998720" cy="3670774"/>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6FD90B5D-3087-4501-861E-574DF0518A8B}"/>
              </a:ext>
            </a:extLst>
          </p:cNvPr>
          <p:cNvSpPr/>
          <p:nvPr/>
        </p:nvSpPr>
        <p:spPr>
          <a:xfrm>
            <a:off x="727610" y="5085091"/>
            <a:ext cx="10513260" cy="1323439"/>
          </a:xfrm>
          <a:prstGeom prst="rect">
            <a:avLst/>
          </a:prstGeom>
          <a:solidFill>
            <a:srgbClr val="85FFB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كلاهما يستخدمان المبدأ العلمي ذاته في تحديد مكان الأجسام والمسافة بينها وبينه  </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615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415D62E-DAFC-45C1-898C-724782CF58F2}"/>
              </a:ext>
            </a:extLst>
          </p:cNvPr>
          <p:cNvSpPr/>
          <p:nvPr/>
        </p:nvSpPr>
        <p:spPr>
          <a:xfrm>
            <a:off x="1188720" y="164981"/>
            <a:ext cx="10117020" cy="707886"/>
          </a:xfrm>
          <a:prstGeom prst="rect">
            <a:avLst/>
          </a:prstGeom>
          <a:solidFill>
            <a:srgbClr val="6CCDF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لو أجرينا مسابقة في قوة الشم بين الإنسان والكلب </a:t>
            </a:r>
          </a:p>
        </p:txBody>
      </p:sp>
      <p:sp>
        <p:nvSpPr>
          <p:cNvPr id="4" name="مستطيل 3">
            <a:extLst>
              <a:ext uri="{FF2B5EF4-FFF2-40B4-BE49-F238E27FC236}">
                <a16:creationId xmlns:a16="http://schemas.microsoft.com/office/drawing/2014/main" id="{9A004ED8-928A-4525-8992-5773AEC17055}"/>
              </a:ext>
            </a:extLst>
          </p:cNvPr>
          <p:cNvSpPr/>
          <p:nvPr/>
        </p:nvSpPr>
        <p:spPr>
          <a:xfrm>
            <a:off x="1188720" y="4350901"/>
            <a:ext cx="10117020" cy="707886"/>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فلمن الغلبة </a:t>
            </a:r>
            <a:r>
              <a:rPr lang="ar-SA" sz="4000" b="0" cap="none" spc="0" dirty="0" err="1">
                <a:ln w="0"/>
                <a:solidFill>
                  <a:schemeClr val="tx1"/>
                </a:solidFill>
                <a:effectLst>
                  <a:outerShdw blurRad="38100" dist="19050" dir="2700000" algn="tl" rotWithShape="0">
                    <a:schemeClr val="dk1">
                      <a:alpha val="40000"/>
                    </a:schemeClr>
                  </a:outerShdw>
                </a:effectLst>
              </a:rPr>
              <a:t>ياترى</a:t>
            </a:r>
            <a:r>
              <a:rPr lang="ar-SA" sz="4000" b="0" cap="none" spc="0" dirty="0">
                <a:ln w="0"/>
                <a:solidFill>
                  <a:schemeClr val="tx1"/>
                </a:solidFill>
                <a:effectLst>
                  <a:outerShdw blurRad="38100" dist="19050" dir="2700000" algn="tl" rotWithShape="0">
                    <a:schemeClr val="dk1">
                      <a:alpha val="40000"/>
                    </a:schemeClr>
                  </a:outerShdw>
                </a:effectLst>
              </a:rPr>
              <a:t> ومن سيفوز بالمركز الأول </a:t>
            </a:r>
          </a:p>
        </p:txBody>
      </p:sp>
      <p:pic>
        <p:nvPicPr>
          <p:cNvPr id="6" name="صورة 5">
            <a:extLst>
              <a:ext uri="{FF2B5EF4-FFF2-40B4-BE49-F238E27FC236}">
                <a16:creationId xmlns:a16="http://schemas.microsoft.com/office/drawing/2014/main" id="{CF733B99-27A5-4E96-A74D-E3E56E1C4E3E}"/>
              </a:ext>
            </a:extLst>
          </p:cNvPr>
          <p:cNvPicPr>
            <a:picLocks noChangeAspect="1"/>
          </p:cNvPicPr>
          <p:nvPr/>
        </p:nvPicPr>
        <p:blipFill>
          <a:blip r:embed="rId2"/>
          <a:stretch>
            <a:fillRect/>
          </a:stretch>
        </p:blipFill>
        <p:spPr>
          <a:xfrm>
            <a:off x="1188720" y="1170751"/>
            <a:ext cx="5238750" cy="2943225"/>
          </a:xfrm>
          <a:prstGeom prst="rect">
            <a:avLst/>
          </a:prstGeom>
        </p:spPr>
      </p:pic>
      <p:pic>
        <p:nvPicPr>
          <p:cNvPr id="4102" name="Picture 6" descr="ØµÙØ±Ø© Ø°Ø§Øª ØµÙØ©">
            <a:extLst>
              <a:ext uri="{FF2B5EF4-FFF2-40B4-BE49-F238E27FC236}">
                <a16:creationId xmlns:a16="http://schemas.microsoft.com/office/drawing/2014/main" id="{0AB20C5A-CD24-4DF8-BB4F-25246FA92E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7" t="7377" r="7751" b="6572"/>
          <a:stretch/>
        </p:blipFill>
        <p:spPr bwMode="auto">
          <a:xfrm flipH="1">
            <a:off x="8067039" y="1053984"/>
            <a:ext cx="2692399" cy="312419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ØµÙØ±Ø© Ø°Ø§Øª ØµÙØ©">
            <a:extLst>
              <a:ext uri="{FF2B5EF4-FFF2-40B4-BE49-F238E27FC236}">
                <a16:creationId xmlns:a16="http://schemas.microsoft.com/office/drawing/2014/main" id="{B151BFCB-01D2-47EB-A0B1-62CFC1D6B1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7200" y1="24400" x2="57200" y2="24400"/>
                        <a14:foregroundMark x1="57200" y1="24400" x2="51400" y2="30800"/>
                        <a14:foregroundMark x1="51400" y1="30800" x2="45400" y2="45800"/>
                        <a14:foregroundMark x1="45400" y1="45800" x2="48800" y2="53000"/>
                        <a14:foregroundMark x1="48800" y1="53000" x2="57600" y2="53000"/>
                        <a14:foregroundMark x1="57600" y1="53000" x2="40400" y2="78800"/>
                        <a14:foregroundMark x1="58800" y1="45800" x2="50600" y2="46200"/>
                        <a14:foregroundMark x1="50600" y1="46200" x2="43600" y2="42200"/>
                        <a14:foregroundMark x1="43600" y1="42200" x2="42200" y2="37400"/>
                        <a14:foregroundMark x1="52200" y1="44600" x2="60000" y2="45200"/>
                      </a14:backgroundRemoval>
                    </a14:imgEffect>
                  </a14:imgLayer>
                </a14:imgProps>
              </a:ext>
              <a:ext uri="{28A0092B-C50C-407E-A947-70E740481C1C}">
                <a14:useLocalDpi xmlns:a14="http://schemas.microsoft.com/office/drawing/2010/main" val="0"/>
              </a:ext>
            </a:extLst>
          </a:blip>
          <a:srcRect l="35849" t="14796" r="30501" b="14690"/>
          <a:stretch/>
        </p:blipFill>
        <p:spPr bwMode="auto">
          <a:xfrm>
            <a:off x="6427470" y="1126867"/>
            <a:ext cx="1371600" cy="2874156"/>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591ABBE2-7F7D-49B6-ACB3-39902323BF6A}"/>
              </a:ext>
            </a:extLst>
          </p:cNvPr>
          <p:cNvSpPr/>
          <p:nvPr/>
        </p:nvSpPr>
        <p:spPr>
          <a:xfrm>
            <a:off x="1188720" y="5231507"/>
            <a:ext cx="10117020" cy="1323439"/>
          </a:xfrm>
          <a:prstGeom prst="rect">
            <a:avLst/>
          </a:prstGeom>
          <a:solidFill>
            <a:srgbClr val="85FFBC"/>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بالطبع سيفوز الكلب في المركز الأول فقوة حاسة الشم للكلب تفوق حاسة الشم عند الأنسان بحوالي مليون  مرة</a:t>
            </a:r>
          </a:p>
        </p:txBody>
      </p:sp>
    </p:spTree>
    <p:extLst>
      <p:ext uri="{BB962C8B-B14F-4D97-AF65-F5344CB8AC3E}">
        <p14:creationId xmlns:p14="http://schemas.microsoft.com/office/powerpoint/2010/main" val="3265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5B96443-C2A8-40CE-8EEA-0E8BD0100A23}"/>
              </a:ext>
            </a:extLst>
          </p:cNvPr>
          <p:cNvSpPr/>
          <p:nvPr/>
        </p:nvSpPr>
        <p:spPr>
          <a:xfrm>
            <a:off x="5303520" y="674400"/>
            <a:ext cx="6299200" cy="5509200"/>
          </a:xfrm>
          <a:custGeom>
            <a:avLst/>
            <a:gdLst>
              <a:gd name="connsiteX0" fmla="*/ 0 w 6299200"/>
              <a:gd name="connsiteY0" fmla="*/ 0 h 5509200"/>
              <a:gd name="connsiteX1" fmla="*/ 572655 w 6299200"/>
              <a:gd name="connsiteY1" fmla="*/ 0 h 5509200"/>
              <a:gd name="connsiteX2" fmla="*/ 1082317 w 6299200"/>
              <a:gd name="connsiteY2" fmla="*/ 0 h 5509200"/>
              <a:gd name="connsiteX3" fmla="*/ 1780956 w 6299200"/>
              <a:gd name="connsiteY3" fmla="*/ 0 h 5509200"/>
              <a:gd name="connsiteX4" fmla="*/ 2164634 w 6299200"/>
              <a:gd name="connsiteY4" fmla="*/ 0 h 5509200"/>
              <a:gd name="connsiteX5" fmla="*/ 2674297 w 6299200"/>
              <a:gd name="connsiteY5" fmla="*/ 0 h 5509200"/>
              <a:gd name="connsiteX6" fmla="*/ 3120967 w 6299200"/>
              <a:gd name="connsiteY6" fmla="*/ 0 h 5509200"/>
              <a:gd name="connsiteX7" fmla="*/ 3630630 w 6299200"/>
              <a:gd name="connsiteY7" fmla="*/ 0 h 5509200"/>
              <a:gd name="connsiteX8" fmla="*/ 4014308 w 6299200"/>
              <a:gd name="connsiteY8" fmla="*/ 0 h 5509200"/>
              <a:gd name="connsiteX9" fmla="*/ 4460979 w 6299200"/>
              <a:gd name="connsiteY9" fmla="*/ 0 h 5509200"/>
              <a:gd name="connsiteX10" fmla="*/ 5033633 w 6299200"/>
              <a:gd name="connsiteY10" fmla="*/ 0 h 5509200"/>
              <a:gd name="connsiteX11" fmla="*/ 5606288 w 6299200"/>
              <a:gd name="connsiteY11" fmla="*/ 0 h 5509200"/>
              <a:gd name="connsiteX12" fmla="*/ 6299200 w 6299200"/>
              <a:gd name="connsiteY12" fmla="*/ 0 h 5509200"/>
              <a:gd name="connsiteX13" fmla="*/ 6299200 w 6299200"/>
              <a:gd name="connsiteY13" fmla="*/ 495828 h 5509200"/>
              <a:gd name="connsiteX14" fmla="*/ 6299200 w 6299200"/>
              <a:gd name="connsiteY14" fmla="*/ 1101840 h 5509200"/>
              <a:gd name="connsiteX15" fmla="*/ 6299200 w 6299200"/>
              <a:gd name="connsiteY15" fmla="*/ 1707852 h 5509200"/>
              <a:gd name="connsiteX16" fmla="*/ 6299200 w 6299200"/>
              <a:gd name="connsiteY16" fmla="*/ 2148588 h 5509200"/>
              <a:gd name="connsiteX17" fmla="*/ 6299200 w 6299200"/>
              <a:gd name="connsiteY17" fmla="*/ 2699508 h 5509200"/>
              <a:gd name="connsiteX18" fmla="*/ 6299200 w 6299200"/>
              <a:gd name="connsiteY18" fmla="*/ 3195336 h 5509200"/>
              <a:gd name="connsiteX19" fmla="*/ 6299200 w 6299200"/>
              <a:gd name="connsiteY19" fmla="*/ 3856440 h 5509200"/>
              <a:gd name="connsiteX20" fmla="*/ 6299200 w 6299200"/>
              <a:gd name="connsiteY20" fmla="*/ 4407360 h 5509200"/>
              <a:gd name="connsiteX21" fmla="*/ 6299200 w 6299200"/>
              <a:gd name="connsiteY21" fmla="*/ 4958280 h 5509200"/>
              <a:gd name="connsiteX22" fmla="*/ 6299200 w 6299200"/>
              <a:gd name="connsiteY22" fmla="*/ 5509200 h 5509200"/>
              <a:gd name="connsiteX23" fmla="*/ 5600561 w 6299200"/>
              <a:gd name="connsiteY23" fmla="*/ 5509200 h 5509200"/>
              <a:gd name="connsiteX24" fmla="*/ 5153891 w 6299200"/>
              <a:gd name="connsiteY24" fmla="*/ 5509200 h 5509200"/>
              <a:gd name="connsiteX25" fmla="*/ 4644228 w 6299200"/>
              <a:gd name="connsiteY25" fmla="*/ 5509200 h 5509200"/>
              <a:gd name="connsiteX26" fmla="*/ 4008582 w 6299200"/>
              <a:gd name="connsiteY26" fmla="*/ 5509200 h 5509200"/>
              <a:gd name="connsiteX27" fmla="*/ 3624903 w 6299200"/>
              <a:gd name="connsiteY27" fmla="*/ 5509200 h 5509200"/>
              <a:gd name="connsiteX28" fmla="*/ 3115241 w 6299200"/>
              <a:gd name="connsiteY28" fmla="*/ 5509200 h 5509200"/>
              <a:gd name="connsiteX29" fmla="*/ 2605578 w 6299200"/>
              <a:gd name="connsiteY29" fmla="*/ 5509200 h 5509200"/>
              <a:gd name="connsiteX30" fmla="*/ 1906940 w 6299200"/>
              <a:gd name="connsiteY30" fmla="*/ 5509200 h 5509200"/>
              <a:gd name="connsiteX31" fmla="*/ 1208301 w 6299200"/>
              <a:gd name="connsiteY31" fmla="*/ 5509200 h 5509200"/>
              <a:gd name="connsiteX32" fmla="*/ 824623 w 6299200"/>
              <a:gd name="connsiteY32" fmla="*/ 5509200 h 5509200"/>
              <a:gd name="connsiteX33" fmla="*/ 0 w 6299200"/>
              <a:gd name="connsiteY33" fmla="*/ 5509200 h 5509200"/>
              <a:gd name="connsiteX34" fmla="*/ 0 w 6299200"/>
              <a:gd name="connsiteY34" fmla="*/ 4848096 h 5509200"/>
              <a:gd name="connsiteX35" fmla="*/ 0 w 6299200"/>
              <a:gd name="connsiteY35" fmla="*/ 4242084 h 5509200"/>
              <a:gd name="connsiteX36" fmla="*/ 0 w 6299200"/>
              <a:gd name="connsiteY36" fmla="*/ 3691164 h 5509200"/>
              <a:gd name="connsiteX37" fmla="*/ 0 w 6299200"/>
              <a:gd name="connsiteY37" fmla="*/ 3250428 h 5509200"/>
              <a:gd name="connsiteX38" fmla="*/ 0 w 6299200"/>
              <a:gd name="connsiteY38" fmla="*/ 2754600 h 5509200"/>
              <a:gd name="connsiteX39" fmla="*/ 0 w 6299200"/>
              <a:gd name="connsiteY39" fmla="*/ 2203680 h 5509200"/>
              <a:gd name="connsiteX40" fmla="*/ 0 w 6299200"/>
              <a:gd name="connsiteY40" fmla="*/ 1707852 h 5509200"/>
              <a:gd name="connsiteX41" fmla="*/ 0 w 6299200"/>
              <a:gd name="connsiteY41" fmla="*/ 1267116 h 5509200"/>
              <a:gd name="connsiteX42" fmla="*/ 0 w 6299200"/>
              <a:gd name="connsiteY42" fmla="*/ 606012 h 5509200"/>
              <a:gd name="connsiteX43" fmla="*/ 0 w 6299200"/>
              <a:gd name="connsiteY43" fmla="*/ 0 h 550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299200" h="5509200" fill="none" extrusionOk="0">
                <a:moveTo>
                  <a:pt x="0" y="0"/>
                </a:moveTo>
                <a:cubicBezTo>
                  <a:pt x="234371" y="-54674"/>
                  <a:pt x="380052" y="21866"/>
                  <a:pt x="572655" y="0"/>
                </a:cubicBezTo>
                <a:cubicBezTo>
                  <a:pt x="765258" y="-21866"/>
                  <a:pt x="974041" y="23962"/>
                  <a:pt x="1082317" y="0"/>
                </a:cubicBezTo>
                <a:cubicBezTo>
                  <a:pt x="1190593" y="-23962"/>
                  <a:pt x="1622668" y="76007"/>
                  <a:pt x="1780956" y="0"/>
                </a:cubicBezTo>
                <a:cubicBezTo>
                  <a:pt x="1939244" y="-76007"/>
                  <a:pt x="2061589" y="44420"/>
                  <a:pt x="2164634" y="0"/>
                </a:cubicBezTo>
                <a:cubicBezTo>
                  <a:pt x="2267679" y="-44420"/>
                  <a:pt x="2497061" y="58636"/>
                  <a:pt x="2674297" y="0"/>
                </a:cubicBezTo>
                <a:cubicBezTo>
                  <a:pt x="2851533" y="-58636"/>
                  <a:pt x="2982998" y="24984"/>
                  <a:pt x="3120967" y="0"/>
                </a:cubicBezTo>
                <a:cubicBezTo>
                  <a:pt x="3258936" y="-24984"/>
                  <a:pt x="3444608" y="25980"/>
                  <a:pt x="3630630" y="0"/>
                </a:cubicBezTo>
                <a:cubicBezTo>
                  <a:pt x="3816652" y="-25980"/>
                  <a:pt x="3862120" y="5424"/>
                  <a:pt x="4014308" y="0"/>
                </a:cubicBezTo>
                <a:cubicBezTo>
                  <a:pt x="4166496" y="-5424"/>
                  <a:pt x="4365326" y="22756"/>
                  <a:pt x="4460979" y="0"/>
                </a:cubicBezTo>
                <a:cubicBezTo>
                  <a:pt x="4556632" y="-22756"/>
                  <a:pt x="4784868" y="65332"/>
                  <a:pt x="5033633" y="0"/>
                </a:cubicBezTo>
                <a:cubicBezTo>
                  <a:pt x="5282398" y="-65332"/>
                  <a:pt x="5462381" y="46844"/>
                  <a:pt x="5606288" y="0"/>
                </a:cubicBezTo>
                <a:cubicBezTo>
                  <a:pt x="5750195" y="-46844"/>
                  <a:pt x="5955075" y="33258"/>
                  <a:pt x="6299200" y="0"/>
                </a:cubicBezTo>
                <a:cubicBezTo>
                  <a:pt x="6310880" y="137454"/>
                  <a:pt x="6278214" y="382391"/>
                  <a:pt x="6299200" y="495828"/>
                </a:cubicBezTo>
                <a:cubicBezTo>
                  <a:pt x="6320186" y="609265"/>
                  <a:pt x="6261337" y="862274"/>
                  <a:pt x="6299200" y="1101840"/>
                </a:cubicBezTo>
                <a:cubicBezTo>
                  <a:pt x="6337063" y="1341406"/>
                  <a:pt x="6245488" y="1552306"/>
                  <a:pt x="6299200" y="1707852"/>
                </a:cubicBezTo>
                <a:cubicBezTo>
                  <a:pt x="6352912" y="1863398"/>
                  <a:pt x="6251702" y="2020256"/>
                  <a:pt x="6299200" y="2148588"/>
                </a:cubicBezTo>
                <a:cubicBezTo>
                  <a:pt x="6346698" y="2276920"/>
                  <a:pt x="6255336" y="2448919"/>
                  <a:pt x="6299200" y="2699508"/>
                </a:cubicBezTo>
                <a:cubicBezTo>
                  <a:pt x="6343064" y="2950097"/>
                  <a:pt x="6266236" y="3081135"/>
                  <a:pt x="6299200" y="3195336"/>
                </a:cubicBezTo>
                <a:cubicBezTo>
                  <a:pt x="6332164" y="3309537"/>
                  <a:pt x="6243999" y="3704443"/>
                  <a:pt x="6299200" y="3856440"/>
                </a:cubicBezTo>
                <a:cubicBezTo>
                  <a:pt x="6354401" y="4008437"/>
                  <a:pt x="6276642" y="4162264"/>
                  <a:pt x="6299200" y="4407360"/>
                </a:cubicBezTo>
                <a:cubicBezTo>
                  <a:pt x="6321758" y="4652456"/>
                  <a:pt x="6263665" y="4822016"/>
                  <a:pt x="6299200" y="4958280"/>
                </a:cubicBezTo>
                <a:cubicBezTo>
                  <a:pt x="6334735" y="5094544"/>
                  <a:pt x="6296617" y="5341475"/>
                  <a:pt x="6299200" y="5509200"/>
                </a:cubicBezTo>
                <a:cubicBezTo>
                  <a:pt x="6049095" y="5541495"/>
                  <a:pt x="5899887" y="5425832"/>
                  <a:pt x="5600561" y="5509200"/>
                </a:cubicBezTo>
                <a:cubicBezTo>
                  <a:pt x="5301235" y="5592568"/>
                  <a:pt x="5363395" y="5472034"/>
                  <a:pt x="5153891" y="5509200"/>
                </a:cubicBezTo>
                <a:cubicBezTo>
                  <a:pt x="4944387" y="5546366"/>
                  <a:pt x="4763996" y="5507052"/>
                  <a:pt x="4644228" y="5509200"/>
                </a:cubicBezTo>
                <a:cubicBezTo>
                  <a:pt x="4524460" y="5511348"/>
                  <a:pt x="4220708" y="5497831"/>
                  <a:pt x="4008582" y="5509200"/>
                </a:cubicBezTo>
                <a:cubicBezTo>
                  <a:pt x="3796456" y="5520569"/>
                  <a:pt x="3772469" y="5483894"/>
                  <a:pt x="3624903" y="5509200"/>
                </a:cubicBezTo>
                <a:cubicBezTo>
                  <a:pt x="3477337" y="5534506"/>
                  <a:pt x="3306580" y="5502465"/>
                  <a:pt x="3115241" y="5509200"/>
                </a:cubicBezTo>
                <a:cubicBezTo>
                  <a:pt x="2923902" y="5515935"/>
                  <a:pt x="2855301" y="5455105"/>
                  <a:pt x="2605578" y="5509200"/>
                </a:cubicBezTo>
                <a:cubicBezTo>
                  <a:pt x="2355855" y="5563295"/>
                  <a:pt x="2192802" y="5440351"/>
                  <a:pt x="1906940" y="5509200"/>
                </a:cubicBezTo>
                <a:cubicBezTo>
                  <a:pt x="1621078" y="5578049"/>
                  <a:pt x="1532303" y="5440933"/>
                  <a:pt x="1208301" y="5509200"/>
                </a:cubicBezTo>
                <a:cubicBezTo>
                  <a:pt x="884299" y="5577467"/>
                  <a:pt x="917663" y="5468395"/>
                  <a:pt x="824623" y="5509200"/>
                </a:cubicBezTo>
                <a:cubicBezTo>
                  <a:pt x="731583" y="5550005"/>
                  <a:pt x="305426" y="5467885"/>
                  <a:pt x="0" y="5509200"/>
                </a:cubicBezTo>
                <a:cubicBezTo>
                  <a:pt x="-4314" y="5318403"/>
                  <a:pt x="21156" y="5107446"/>
                  <a:pt x="0" y="4848096"/>
                </a:cubicBezTo>
                <a:cubicBezTo>
                  <a:pt x="-21156" y="4588746"/>
                  <a:pt x="5909" y="4497053"/>
                  <a:pt x="0" y="4242084"/>
                </a:cubicBezTo>
                <a:cubicBezTo>
                  <a:pt x="-5909" y="3987115"/>
                  <a:pt x="14433" y="3950960"/>
                  <a:pt x="0" y="3691164"/>
                </a:cubicBezTo>
                <a:cubicBezTo>
                  <a:pt x="-14433" y="3431368"/>
                  <a:pt x="50194" y="3346122"/>
                  <a:pt x="0" y="3250428"/>
                </a:cubicBezTo>
                <a:cubicBezTo>
                  <a:pt x="-50194" y="3154734"/>
                  <a:pt x="52835" y="2982551"/>
                  <a:pt x="0" y="2754600"/>
                </a:cubicBezTo>
                <a:cubicBezTo>
                  <a:pt x="-52835" y="2526649"/>
                  <a:pt x="28444" y="2320355"/>
                  <a:pt x="0" y="2203680"/>
                </a:cubicBezTo>
                <a:cubicBezTo>
                  <a:pt x="-28444" y="2087005"/>
                  <a:pt x="30274" y="1932760"/>
                  <a:pt x="0" y="1707852"/>
                </a:cubicBezTo>
                <a:cubicBezTo>
                  <a:pt x="-30274" y="1482944"/>
                  <a:pt x="4035" y="1400527"/>
                  <a:pt x="0" y="1267116"/>
                </a:cubicBezTo>
                <a:cubicBezTo>
                  <a:pt x="-4035" y="1133705"/>
                  <a:pt x="12997" y="904596"/>
                  <a:pt x="0" y="606012"/>
                </a:cubicBezTo>
                <a:cubicBezTo>
                  <a:pt x="-12997" y="307428"/>
                  <a:pt x="58726" y="295785"/>
                  <a:pt x="0" y="0"/>
                </a:cubicBezTo>
                <a:close/>
              </a:path>
              <a:path w="6299200" h="5509200" stroke="0" extrusionOk="0">
                <a:moveTo>
                  <a:pt x="0" y="0"/>
                </a:moveTo>
                <a:cubicBezTo>
                  <a:pt x="188911" y="-50586"/>
                  <a:pt x="370417" y="56058"/>
                  <a:pt x="509663" y="0"/>
                </a:cubicBezTo>
                <a:cubicBezTo>
                  <a:pt x="648909" y="-56058"/>
                  <a:pt x="791084" y="19674"/>
                  <a:pt x="893341" y="0"/>
                </a:cubicBezTo>
                <a:cubicBezTo>
                  <a:pt x="995598" y="-19674"/>
                  <a:pt x="1262493" y="39117"/>
                  <a:pt x="1528988" y="0"/>
                </a:cubicBezTo>
                <a:cubicBezTo>
                  <a:pt x="1795483" y="-39117"/>
                  <a:pt x="1801688" y="32707"/>
                  <a:pt x="2038650" y="0"/>
                </a:cubicBezTo>
                <a:cubicBezTo>
                  <a:pt x="2275612" y="-32707"/>
                  <a:pt x="2579242" y="11150"/>
                  <a:pt x="2737289" y="0"/>
                </a:cubicBezTo>
                <a:cubicBezTo>
                  <a:pt x="2895336" y="-11150"/>
                  <a:pt x="3261510" y="41537"/>
                  <a:pt x="3435927" y="0"/>
                </a:cubicBezTo>
                <a:cubicBezTo>
                  <a:pt x="3610344" y="-41537"/>
                  <a:pt x="3758918" y="59997"/>
                  <a:pt x="3945590" y="0"/>
                </a:cubicBezTo>
                <a:cubicBezTo>
                  <a:pt x="4132262" y="-59997"/>
                  <a:pt x="4418509" y="70753"/>
                  <a:pt x="4581236" y="0"/>
                </a:cubicBezTo>
                <a:cubicBezTo>
                  <a:pt x="4743963" y="-70753"/>
                  <a:pt x="4788979" y="11049"/>
                  <a:pt x="4964915" y="0"/>
                </a:cubicBezTo>
                <a:cubicBezTo>
                  <a:pt x="5140851" y="-11049"/>
                  <a:pt x="5270252" y="30778"/>
                  <a:pt x="5537569" y="0"/>
                </a:cubicBezTo>
                <a:cubicBezTo>
                  <a:pt x="5804886" y="-30778"/>
                  <a:pt x="6074957" y="51077"/>
                  <a:pt x="6299200" y="0"/>
                </a:cubicBezTo>
                <a:cubicBezTo>
                  <a:pt x="6304378" y="140192"/>
                  <a:pt x="6262025" y="207592"/>
                  <a:pt x="6299200" y="385644"/>
                </a:cubicBezTo>
                <a:cubicBezTo>
                  <a:pt x="6336375" y="563696"/>
                  <a:pt x="6257054" y="731790"/>
                  <a:pt x="6299200" y="1046748"/>
                </a:cubicBezTo>
                <a:cubicBezTo>
                  <a:pt x="6341346" y="1361706"/>
                  <a:pt x="6286940" y="1467082"/>
                  <a:pt x="6299200" y="1707852"/>
                </a:cubicBezTo>
                <a:cubicBezTo>
                  <a:pt x="6311460" y="1948622"/>
                  <a:pt x="6229529" y="2115601"/>
                  <a:pt x="6299200" y="2368956"/>
                </a:cubicBezTo>
                <a:cubicBezTo>
                  <a:pt x="6368871" y="2622311"/>
                  <a:pt x="6278678" y="2652654"/>
                  <a:pt x="6299200" y="2864784"/>
                </a:cubicBezTo>
                <a:cubicBezTo>
                  <a:pt x="6319722" y="3076914"/>
                  <a:pt x="6258865" y="3170293"/>
                  <a:pt x="6299200" y="3250428"/>
                </a:cubicBezTo>
                <a:cubicBezTo>
                  <a:pt x="6339535" y="3330563"/>
                  <a:pt x="6283814" y="3532168"/>
                  <a:pt x="6299200" y="3801348"/>
                </a:cubicBezTo>
                <a:cubicBezTo>
                  <a:pt x="6314586" y="4070528"/>
                  <a:pt x="6294922" y="4186676"/>
                  <a:pt x="6299200" y="4407360"/>
                </a:cubicBezTo>
                <a:cubicBezTo>
                  <a:pt x="6303478" y="4628044"/>
                  <a:pt x="6291398" y="4693822"/>
                  <a:pt x="6299200" y="4958280"/>
                </a:cubicBezTo>
                <a:cubicBezTo>
                  <a:pt x="6307002" y="5222738"/>
                  <a:pt x="6262521" y="5284308"/>
                  <a:pt x="6299200" y="5509200"/>
                </a:cubicBezTo>
                <a:cubicBezTo>
                  <a:pt x="6170940" y="5542306"/>
                  <a:pt x="5931449" y="5474752"/>
                  <a:pt x="5789537" y="5509200"/>
                </a:cubicBezTo>
                <a:cubicBezTo>
                  <a:pt x="5647625" y="5543648"/>
                  <a:pt x="5403977" y="5474334"/>
                  <a:pt x="5153891" y="5509200"/>
                </a:cubicBezTo>
                <a:cubicBezTo>
                  <a:pt x="4903805" y="5544066"/>
                  <a:pt x="4763104" y="5503253"/>
                  <a:pt x="4518244" y="5509200"/>
                </a:cubicBezTo>
                <a:cubicBezTo>
                  <a:pt x="4273384" y="5515147"/>
                  <a:pt x="4167259" y="5451910"/>
                  <a:pt x="3819606" y="5509200"/>
                </a:cubicBezTo>
                <a:cubicBezTo>
                  <a:pt x="3471953" y="5566490"/>
                  <a:pt x="3486416" y="5463515"/>
                  <a:pt x="3246951" y="5509200"/>
                </a:cubicBezTo>
                <a:cubicBezTo>
                  <a:pt x="3007486" y="5554885"/>
                  <a:pt x="2938797" y="5477642"/>
                  <a:pt x="2800281" y="5509200"/>
                </a:cubicBezTo>
                <a:cubicBezTo>
                  <a:pt x="2661765" y="5540758"/>
                  <a:pt x="2541675" y="5474436"/>
                  <a:pt x="2290618" y="5509200"/>
                </a:cubicBezTo>
                <a:cubicBezTo>
                  <a:pt x="2039561" y="5543964"/>
                  <a:pt x="1947370" y="5495948"/>
                  <a:pt x="1780956" y="5509200"/>
                </a:cubicBezTo>
                <a:cubicBezTo>
                  <a:pt x="1614542" y="5522452"/>
                  <a:pt x="1566318" y="5465576"/>
                  <a:pt x="1397277" y="5509200"/>
                </a:cubicBezTo>
                <a:cubicBezTo>
                  <a:pt x="1228236" y="5552824"/>
                  <a:pt x="1039710" y="5498684"/>
                  <a:pt x="824623" y="5509200"/>
                </a:cubicBezTo>
                <a:cubicBezTo>
                  <a:pt x="609536" y="5519716"/>
                  <a:pt x="252690" y="5453663"/>
                  <a:pt x="0" y="5509200"/>
                </a:cubicBezTo>
                <a:cubicBezTo>
                  <a:pt x="-44578" y="5399991"/>
                  <a:pt x="35236" y="5287434"/>
                  <a:pt x="0" y="5123556"/>
                </a:cubicBezTo>
                <a:cubicBezTo>
                  <a:pt x="-35236" y="4959678"/>
                  <a:pt x="65764" y="4684718"/>
                  <a:pt x="0" y="4517544"/>
                </a:cubicBezTo>
                <a:cubicBezTo>
                  <a:pt x="-65764" y="4350370"/>
                  <a:pt x="5700" y="4128846"/>
                  <a:pt x="0" y="3911532"/>
                </a:cubicBezTo>
                <a:cubicBezTo>
                  <a:pt x="-5700" y="3694218"/>
                  <a:pt x="6605" y="3642162"/>
                  <a:pt x="0" y="3525888"/>
                </a:cubicBezTo>
                <a:cubicBezTo>
                  <a:pt x="-6605" y="3409614"/>
                  <a:pt x="36378" y="3242612"/>
                  <a:pt x="0" y="2974968"/>
                </a:cubicBezTo>
                <a:cubicBezTo>
                  <a:pt x="-36378" y="2707324"/>
                  <a:pt x="15039" y="2638711"/>
                  <a:pt x="0" y="2424048"/>
                </a:cubicBezTo>
                <a:cubicBezTo>
                  <a:pt x="-15039" y="2209385"/>
                  <a:pt x="56" y="2135439"/>
                  <a:pt x="0" y="2038404"/>
                </a:cubicBezTo>
                <a:cubicBezTo>
                  <a:pt x="-56" y="1941369"/>
                  <a:pt x="5667" y="1794974"/>
                  <a:pt x="0" y="1597668"/>
                </a:cubicBezTo>
                <a:cubicBezTo>
                  <a:pt x="-5667" y="1400362"/>
                  <a:pt x="32380" y="1155357"/>
                  <a:pt x="0" y="991656"/>
                </a:cubicBezTo>
                <a:cubicBezTo>
                  <a:pt x="-32380" y="827955"/>
                  <a:pt x="7244" y="609023"/>
                  <a:pt x="0" y="495828"/>
                </a:cubicBezTo>
                <a:cubicBezTo>
                  <a:pt x="-7244" y="382633"/>
                  <a:pt x="9486" y="212828"/>
                  <a:pt x="0" y="0"/>
                </a:cubicBezTo>
                <a:close/>
              </a:path>
            </a:pathLst>
          </a:custGeom>
          <a:solidFill>
            <a:schemeClr val="bg1">
              <a:lumMod val="95000"/>
            </a:schemeClr>
          </a:solidFill>
          <a:ln w="38100">
            <a:solidFill>
              <a:schemeClr val="tx1"/>
            </a:solidFill>
            <a:extLst>
              <a:ext uri="{C807C97D-BFC1-408E-A445-0C87EB9F89A2}">
                <ask:lineSketchStyleProps xmlns:ask="http://schemas.microsoft.com/office/drawing/2018/sketchyshapes" sd="4141566834">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r>
              <a:rPr lang="ar-SA" sz="4400" dirty="0">
                <a:solidFill>
                  <a:srgbClr val="222222"/>
                </a:solidFill>
                <a:latin typeface="droid arabic kufi"/>
              </a:rPr>
              <a:t>فالكلب الواحد يملك ما يتراوح بين 125 مليون إلى 300 مليون خلية رائحة، بينما يملك الشخص العادي 5 مليون فقط. هذا بالإضافة إلى أن الجزء المسئول والمتحكم في الشم داخل مخ الكلاب يفوق حجم الجزء المتحكم في الشم بمخ البشر بنحو 40 ضعفا.</a:t>
            </a:r>
            <a:endParaRPr lang="ar-SA" sz="4400" dirty="0"/>
          </a:p>
        </p:txBody>
      </p:sp>
      <p:pic>
        <p:nvPicPr>
          <p:cNvPr id="5122" name="Picture 2" descr="ÙØªÙØ¬Ø© Ø¨Ø­Ø« Ø§ÙØµÙØ± Ø¹Ù âªcute dogs clipartâ¬â">
            <a:extLst>
              <a:ext uri="{FF2B5EF4-FFF2-40B4-BE49-F238E27FC236}">
                <a16:creationId xmlns:a16="http://schemas.microsoft.com/office/drawing/2014/main" id="{7565F965-40D5-4D90-AE68-096F3492E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10" y="1172210"/>
            <a:ext cx="4796790" cy="4796790"/>
          </a:xfrm>
          <a:prstGeom prst="rect">
            <a:avLst/>
          </a:prstGeom>
          <a:noFill/>
          <a:extLst>
            <a:ext uri="{909E8E84-426E-40DD-AFC4-6F175D3DCCD1}">
              <a14:hiddenFill xmlns:a14="http://schemas.microsoft.com/office/drawing/2010/main">
                <a:solidFill>
                  <a:srgbClr val="FFFFFF"/>
                </a:solidFill>
              </a14:hiddenFill>
            </a:ext>
          </a:extLst>
        </p:spPr>
      </p:pic>
      <p:sp>
        <p:nvSpPr>
          <p:cNvPr id="4" name="فقاعة الكلام: مستطيلة مستديرة الزوايا 3">
            <a:extLst>
              <a:ext uri="{FF2B5EF4-FFF2-40B4-BE49-F238E27FC236}">
                <a16:creationId xmlns:a16="http://schemas.microsoft.com/office/drawing/2014/main" id="{AB4F44F5-B76A-4463-B825-EE8F9D1DBCDA}"/>
              </a:ext>
            </a:extLst>
          </p:cNvPr>
          <p:cNvSpPr/>
          <p:nvPr/>
        </p:nvSpPr>
        <p:spPr>
          <a:xfrm>
            <a:off x="1767840" y="674400"/>
            <a:ext cx="2164080" cy="851297"/>
          </a:xfrm>
          <a:custGeom>
            <a:avLst/>
            <a:gdLst>
              <a:gd name="connsiteX0" fmla="*/ 0 w 2164080"/>
              <a:gd name="connsiteY0" fmla="*/ 141886 h 851297"/>
              <a:gd name="connsiteX1" fmla="*/ 141886 w 2164080"/>
              <a:gd name="connsiteY1" fmla="*/ 0 h 851297"/>
              <a:gd name="connsiteX2" fmla="*/ 360680 w 2164080"/>
              <a:gd name="connsiteY2" fmla="*/ 0 h 851297"/>
              <a:gd name="connsiteX3" fmla="*/ 360680 w 2164080"/>
              <a:gd name="connsiteY3" fmla="*/ 0 h 851297"/>
              <a:gd name="connsiteX4" fmla="*/ 901700 w 2164080"/>
              <a:gd name="connsiteY4" fmla="*/ 0 h 851297"/>
              <a:gd name="connsiteX5" fmla="*/ 1484357 w 2164080"/>
              <a:gd name="connsiteY5" fmla="*/ 0 h 851297"/>
              <a:gd name="connsiteX6" fmla="*/ 2022194 w 2164080"/>
              <a:gd name="connsiteY6" fmla="*/ 0 h 851297"/>
              <a:gd name="connsiteX7" fmla="*/ 2164080 w 2164080"/>
              <a:gd name="connsiteY7" fmla="*/ 141886 h 851297"/>
              <a:gd name="connsiteX8" fmla="*/ 2164080 w 2164080"/>
              <a:gd name="connsiteY8" fmla="*/ 496590 h 851297"/>
              <a:gd name="connsiteX9" fmla="*/ 2164080 w 2164080"/>
              <a:gd name="connsiteY9" fmla="*/ 496590 h 851297"/>
              <a:gd name="connsiteX10" fmla="*/ 2164080 w 2164080"/>
              <a:gd name="connsiteY10" fmla="*/ 709414 h 851297"/>
              <a:gd name="connsiteX11" fmla="*/ 2164080 w 2164080"/>
              <a:gd name="connsiteY11" fmla="*/ 709411 h 851297"/>
              <a:gd name="connsiteX12" fmla="*/ 2022194 w 2164080"/>
              <a:gd name="connsiteY12" fmla="*/ 851297 h 851297"/>
              <a:gd name="connsiteX13" fmla="*/ 1473152 w 2164080"/>
              <a:gd name="connsiteY13" fmla="*/ 851297 h 851297"/>
              <a:gd name="connsiteX14" fmla="*/ 901700 w 2164080"/>
              <a:gd name="connsiteY14" fmla="*/ 851297 h 851297"/>
              <a:gd name="connsiteX15" fmla="*/ 631197 w 2164080"/>
              <a:gd name="connsiteY15" fmla="*/ 957709 h 851297"/>
              <a:gd name="connsiteX16" fmla="*/ 360680 w 2164080"/>
              <a:gd name="connsiteY16" fmla="*/ 851297 h 851297"/>
              <a:gd name="connsiteX17" fmla="*/ 141886 w 2164080"/>
              <a:gd name="connsiteY17" fmla="*/ 851297 h 851297"/>
              <a:gd name="connsiteX18" fmla="*/ 0 w 2164080"/>
              <a:gd name="connsiteY18" fmla="*/ 709411 h 851297"/>
              <a:gd name="connsiteX19" fmla="*/ 0 w 2164080"/>
              <a:gd name="connsiteY19" fmla="*/ 709414 h 851297"/>
              <a:gd name="connsiteX20" fmla="*/ 0 w 2164080"/>
              <a:gd name="connsiteY20" fmla="*/ 496590 h 851297"/>
              <a:gd name="connsiteX21" fmla="*/ 0 w 2164080"/>
              <a:gd name="connsiteY21" fmla="*/ 496590 h 851297"/>
              <a:gd name="connsiteX22" fmla="*/ 0 w 2164080"/>
              <a:gd name="connsiteY22"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64080" h="851297" fill="none" extrusionOk="0">
                <a:moveTo>
                  <a:pt x="0" y="141886"/>
                </a:moveTo>
                <a:cubicBezTo>
                  <a:pt x="1230" y="64662"/>
                  <a:pt x="60007" y="-2263"/>
                  <a:pt x="141886" y="0"/>
                </a:cubicBezTo>
                <a:cubicBezTo>
                  <a:pt x="202493" y="-23003"/>
                  <a:pt x="289389" y="348"/>
                  <a:pt x="360680" y="0"/>
                </a:cubicBezTo>
                <a:lnTo>
                  <a:pt x="360680" y="0"/>
                </a:lnTo>
                <a:cubicBezTo>
                  <a:pt x="626699" y="-62386"/>
                  <a:pt x="724018" y="19014"/>
                  <a:pt x="901700" y="0"/>
                </a:cubicBezTo>
                <a:cubicBezTo>
                  <a:pt x="1046735" y="-51498"/>
                  <a:pt x="1199348" y="41835"/>
                  <a:pt x="1484357" y="0"/>
                </a:cubicBezTo>
                <a:cubicBezTo>
                  <a:pt x="1769366" y="-41835"/>
                  <a:pt x="1859268" y="11387"/>
                  <a:pt x="2022194" y="0"/>
                </a:cubicBezTo>
                <a:cubicBezTo>
                  <a:pt x="2081975" y="-855"/>
                  <a:pt x="2184740" y="53742"/>
                  <a:pt x="2164080" y="141886"/>
                </a:cubicBezTo>
                <a:cubicBezTo>
                  <a:pt x="2185804" y="279854"/>
                  <a:pt x="2156089" y="372524"/>
                  <a:pt x="2164080" y="496590"/>
                </a:cubicBezTo>
                <a:lnTo>
                  <a:pt x="2164080" y="496590"/>
                </a:lnTo>
                <a:cubicBezTo>
                  <a:pt x="2189475" y="591931"/>
                  <a:pt x="2145436" y="629239"/>
                  <a:pt x="2164080" y="709414"/>
                </a:cubicBezTo>
                <a:lnTo>
                  <a:pt x="2164080" y="709411"/>
                </a:lnTo>
                <a:cubicBezTo>
                  <a:pt x="2165351" y="784762"/>
                  <a:pt x="2099851" y="858150"/>
                  <a:pt x="2022194" y="851297"/>
                </a:cubicBezTo>
                <a:cubicBezTo>
                  <a:pt x="1899687" y="885803"/>
                  <a:pt x="1667067" y="838408"/>
                  <a:pt x="1473152" y="851297"/>
                </a:cubicBezTo>
                <a:cubicBezTo>
                  <a:pt x="1279237" y="864186"/>
                  <a:pt x="1049648" y="782898"/>
                  <a:pt x="901700" y="851297"/>
                </a:cubicBezTo>
                <a:cubicBezTo>
                  <a:pt x="795056" y="899010"/>
                  <a:pt x="712673" y="925035"/>
                  <a:pt x="631197" y="957709"/>
                </a:cubicBezTo>
                <a:cubicBezTo>
                  <a:pt x="506440" y="908665"/>
                  <a:pt x="433126" y="877899"/>
                  <a:pt x="360680" y="851297"/>
                </a:cubicBezTo>
                <a:cubicBezTo>
                  <a:pt x="258573" y="867763"/>
                  <a:pt x="237446" y="838687"/>
                  <a:pt x="141886" y="851297"/>
                </a:cubicBezTo>
                <a:cubicBezTo>
                  <a:pt x="59030" y="862250"/>
                  <a:pt x="7736" y="789855"/>
                  <a:pt x="0" y="709411"/>
                </a:cubicBezTo>
                <a:lnTo>
                  <a:pt x="0" y="709414"/>
                </a:lnTo>
                <a:cubicBezTo>
                  <a:pt x="-3506" y="619316"/>
                  <a:pt x="12374" y="554929"/>
                  <a:pt x="0" y="496590"/>
                </a:cubicBezTo>
                <a:lnTo>
                  <a:pt x="0" y="496590"/>
                </a:lnTo>
                <a:cubicBezTo>
                  <a:pt x="-10213" y="405676"/>
                  <a:pt x="32998" y="291836"/>
                  <a:pt x="0" y="141886"/>
                </a:cubicBezTo>
                <a:close/>
              </a:path>
              <a:path w="2164080" h="851297" stroke="0" extrusionOk="0">
                <a:moveTo>
                  <a:pt x="0" y="141886"/>
                </a:moveTo>
                <a:cubicBezTo>
                  <a:pt x="-5210" y="65474"/>
                  <a:pt x="63530" y="8132"/>
                  <a:pt x="141886" y="0"/>
                </a:cubicBezTo>
                <a:cubicBezTo>
                  <a:pt x="198198" y="-6123"/>
                  <a:pt x="276844" y="25891"/>
                  <a:pt x="360680" y="0"/>
                </a:cubicBezTo>
                <a:lnTo>
                  <a:pt x="360680" y="0"/>
                </a:lnTo>
                <a:cubicBezTo>
                  <a:pt x="597647" y="-54240"/>
                  <a:pt x="761332" y="35540"/>
                  <a:pt x="901700" y="0"/>
                </a:cubicBezTo>
                <a:cubicBezTo>
                  <a:pt x="1100995" y="-26472"/>
                  <a:pt x="1239195" y="13576"/>
                  <a:pt x="1484357" y="0"/>
                </a:cubicBezTo>
                <a:cubicBezTo>
                  <a:pt x="1729519" y="-13576"/>
                  <a:pt x="1824801" y="50594"/>
                  <a:pt x="2022194" y="0"/>
                </a:cubicBezTo>
                <a:cubicBezTo>
                  <a:pt x="2113723" y="3718"/>
                  <a:pt x="2161217" y="70947"/>
                  <a:pt x="2164080" y="141886"/>
                </a:cubicBezTo>
                <a:cubicBezTo>
                  <a:pt x="2201028" y="299842"/>
                  <a:pt x="2125962" y="353831"/>
                  <a:pt x="2164080" y="496590"/>
                </a:cubicBezTo>
                <a:lnTo>
                  <a:pt x="2164080" y="496590"/>
                </a:lnTo>
                <a:cubicBezTo>
                  <a:pt x="2181644" y="559056"/>
                  <a:pt x="2147920" y="634853"/>
                  <a:pt x="2164080" y="709414"/>
                </a:cubicBezTo>
                <a:lnTo>
                  <a:pt x="2164080" y="709411"/>
                </a:lnTo>
                <a:cubicBezTo>
                  <a:pt x="2157540" y="795217"/>
                  <a:pt x="2111860" y="847561"/>
                  <a:pt x="2022194" y="851297"/>
                </a:cubicBezTo>
                <a:cubicBezTo>
                  <a:pt x="1837440" y="869453"/>
                  <a:pt x="1693649" y="849732"/>
                  <a:pt x="1439537" y="851297"/>
                </a:cubicBezTo>
                <a:cubicBezTo>
                  <a:pt x="1185425" y="852862"/>
                  <a:pt x="1145351" y="807542"/>
                  <a:pt x="901700" y="851297"/>
                </a:cubicBezTo>
                <a:cubicBezTo>
                  <a:pt x="839237" y="899734"/>
                  <a:pt x="755502" y="903173"/>
                  <a:pt x="631197" y="957709"/>
                </a:cubicBezTo>
                <a:cubicBezTo>
                  <a:pt x="497672" y="926453"/>
                  <a:pt x="474532" y="862853"/>
                  <a:pt x="360680" y="851297"/>
                </a:cubicBezTo>
                <a:cubicBezTo>
                  <a:pt x="263547" y="863141"/>
                  <a:pt x="189935" y="831868"/>
                  <a:pt x="141886" y="851297"/>
                </a:cubicBezTo>
                <a:cubicBezTo>
                  <a:pt x="73014" y="860094"/>
                  <a:pt x="-15715" y="789958"/>
                  <a:pt x="0" y="709411"/>
                </a:cubicBezTo>
                <a:lnTo>
                  <a:pt x="0" y="709414"/>
                </a:lnTo>
                <a:cubicBezTo>
                  <a:pt x="-14777" y="633165"/>
                  <a:pt x="6771" y="567068"/>
                  <a:pt x="0" y="496590"/>
                </a:cubicBezTo>
                <a:lnTo>
                  <a:pt x="0" y="496590"/>
                </a:lnTo>
                <a:cubicBezTo>
                  <a:pt x="-22193" y="363621"/>
                  <a:pt x="39807" y="276653"/>
                  <a:pt x="0" y="141886"/>
                </a:cubicBezTo>
                <a:close/>
              </a:path>
            </a:pathLst>
          </a:custGeom>
          <a:solidFill>
            <a:srgbClr val="FFC000"/>
          </a:solidFill>
          <a:ln w="38100">
            <a:solidFill>
              <a:schemeClr val="tx1"/>
            </a:solidFill>
            <a:extLst>
              <a:ext uri="{C807C97D-BFC1-408E-A445-0C87EB9F89A2}">
                <ask:lineSketchStyleProps xmlns:ask="http://schemas.microsoft.com/office/drawing/2018/sketchyshapes" sd="4141566834">
                  <a:prstGeom prst="wedgeRoundRectCallou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r>
              <a:rPr lang="ar-SA" sz="4400" dirty="0">
                <a:solidFill>
                  <a:srgbClr val="222222"/>
                </a:solidFill>
                <a:latin typeface="droid arabic kufi"/>
              </a:rPr>
              <a:t>لمعلوماتك</a:t>
            </a:r>
            <a:endParaRPr lang="ar-SA" sz="4400" dirty="0"/>
          </a:p>
        </p:txBody>
      </p:sp>
    </p:spTree>
    <p:extLst>
      <p:ext uri="{BB962C8B-B14F-4D97-AF65-F5344CB8AC3E}">
        <p14:creationId xmlns:p14="http://schemas.microsoft.com/office/powerpoint/2010/main" val="3473590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BBD00C2-7739-4F70-B49F-23829D6461BC}"/>
              </a:ext>
            </a:extLst>
          </p:cNvPr>
          <p:cNvSpPr/>
          <p:nvPr/>
        </p:nvSpPr>
        <p:spPr>
          <a:xfrm>
            <a:off x="3298090" y="225941"/>
            <a:ext cx="5595820" cy="707886"/>
          </a:xfrm>
          <a:prstGeom prst="rect">
            <a:avLst/>
          </a:prstGeom>
          <a:solidFill>
            <a:srgbClr val="6CCDF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تتحرك الثدييات لعدة أسباب منها </a:t>
            </a:r>
          </a:p>
        </p:txBody>
      </p:sp>
      <p:sp>
        <p:nvSpPr>
          <p:cNvPr id="3" name="مستطيل 2">
            <a:extLst>
              <a:ext uri="{FF2B5EF4-FFF2-40B4-BE49-F238E27FC236}">
                <a16:creationId xmlns:a16="http://schemas.microsoft.com/office/drawing/2014/main" id="{D2518C91-096E-432C-B836-3581F3FD813C}"/>
              </a:ext>
            </a:extLst>
          </p:cNvPr>
          <p:cNvSpPr/>
          <p:nvPr/>
        </p:nvSpPr>
        <p:spPr>
          <a:xfrm>
            <a:off x="6908800" y="1727964"/>
            <a:ext cx="4860000" cy="707886"/>
          </a:xfrm>
          <a:prstGeom prst="rect">
            <a:avLst/>
          </a:prstGeom>
          <a:solidFill>
            <a:srgbClr val="FFFF00"/>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البحث عن الغذاء أو المأوى </a:t>
            </a:r>
          </a:p>
        </p:txBody>
      </p:sp>
      <p:sp>
        <p:nvSpPr>
          <p:cNvPr id="4" name="مستطيل 3">
            <a:extLst>
              <a:ext uri="{FF2B5EF4-FFF2-40B4-BE49-F238E27FC236}">
                <a16:creationId xmlns:a16="http://schemas.microsoft.com/office/drawing/2014/main" id="{B148EAE9-256A-4DE2-9ED2-0761B3953538}"/>
              </a:ext>
            </a:extLst>
          </p:cNvPr>
          <p:cNvSpPr/>
          <p:nvPr/>
        </p:nvSpPr>
        <p:spPr>
          <a:xfrm>
            <a:off x="203200" y="1727964"/>
            <a:ext cx="4860000" cy="707886"/>
          </a:xfrm>
          <a:prstGeom prst="rect">
            <a:avLst/>
          </a:prstGeom>
          <a:solidFill>
            <a:srgbClr val="85FFBC"/>
          </a:solidFill>
          <a:ln w="38100">
            <a:solidFill>
              <a:schemeClr val="tx1"/>
            </a:solidFill>
          </a:ln>
        </p:spPr>
        <p:txBody>
          <a:bodyPr wrap="square" lIns="91440" tIns="45720" rIns="91440" bIns="45720">
            <a:no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الهرب من المُفترِسات </a:t>
            </a:r>
          </a:p>
        </p:txBody>
      </p:sp>
      <p:pic>
        <p:nvPicPr>
          <p:cNvPr id="7172" name="Picture 4" descr="ÙØªÙØ¬Ø© Ø¨Ø­Ø« Ø§ÙØµÙØ± Ø¹Ù âªA rabbit escapes from a lion clipartâ¬â">
            <a:extLst>
              <a:ext uri="{FF2B5EF4-FFF2-40B4-BE49-F238E27FC236}">
                <a16:creationId xmlns:a16="http://schemas.microsoft.com/office/drawing/2014/main" id="{D9CA04D9-1885-44DC-986C-AFC9BBF0A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5" t="20773" b="21987"/>
          <a:stretch/>
        </p:blipFill>
        <p:spPr bwMode="auto">
          <a:xfrm>
            <a:off x="326390" y="2590601"/>
            <a:ext cx="4736810" cy="37187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ÙØªÙØ¬Ø© Ø¨Ø­Ø« Ø§ÙØµÙØ± Ø¹Ù âªMouse looking for food clipartâ¬â">
            <a:extLst>
              <a:ext uri="{FF2B5EF4-FFF2-40B4-BE49-F238E27FC236}">
                <a16:creationId xmlns:a16="http://schemas.microsoft.com/office/drawing/2014/main" id="{FDB34FAE-1C64-4AC0-B6B9-A15319B77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2590601"/>
            <a:ext cx="5058410" cy="3718758"/>
          </a:xfrm>
          <a:prstGeom prst="rect">
            <a:avLst/>
          </a:prstGeom>
          <a:noFill/>
          <a:extLst>
            <a:ext uri="{909E8E84-426E-40DD-AFC4-6F175D3DCCD1}">
              <a14:hiddenFill xmlns:a14="http://schemas.microsoft.com/office/drawing/2010/main">
                <a:solidFill>
                  <a:srgbClr val="FFFFFF"/>
                </a:solidFill>
              </a14:hiddenFill>
            </a:ext>
          </a:extLst>
        </p:spPr>
      </p:pic>
      <p:sp>
        <p:nvSpPr>
          <p:cNvPr id="5" name="قوس كبير أيمن 4">
            <a:extLst>
              <a:ext uri="{FF2B5EF4-FFF2-40B4-BE49-F238E27FC236}">
                <a16:creationId xmlns:a16="http://schemas.microsoft.com/office/drawing/2014/main" id="{549F38F6-CA48-4EAB-A804-69B271BEBF9E}"/>
              </a:ext>
            </a:extLst>
          </p:cNvPr>
          <p:cNvSpPr/>
          <p:nvPr/>
        </p:nvSpPr>
        <p:spPr>
          <a:xfrm rot="16200000">
            <a:off x="5675922" y="-2603719"/>
            <a:ext cx="576000" cy="7985763"/>
          </a:xfrm>
          <a:custGeom>
            <a:avLst/>
            <a:gdLst>
              <a:gd name="connsiteX0" fmla="*/ 0 w 576000"/>
              <a:gd name="connsiteY0" fmla="*/ 0 h 7985763"/>
              <a:gd name="connsiteX1" fmla="*/ 288000 w 576000"/>
              <a:gd name="connsiteY1" fmla="*/ 6 h 7985763"/>
              <a:gd name="connsiteX2" fmla="*/ 288000 w 576000"/>
              <a:gd name="connsiteY2" fmla="*/ 3992876 h 7985763"/>
              <a:gd name="connsiteX3" fmla="*/ 576000 w 576000"/>
              <a:gd name="connsiteY3" fmla="*/ 3992882 h 7985763"/>
              <a:gd name="connsiteX4" fmla="*/ 288000 w 576000"/>
              <a:gd name="connsiteY4" fmla="*/ 3992888 h 7985763"/>
              <a:gd name="connsiteX5" fmla="*/ 288000 w 576000"/>
              <a:gd name="connsiteY5" fmla="*/ 7985757 h 7985763"/>
              <a:gd name="connsiteX6" fmla="*/ 0 w 576000"/>
              <a:gd name="connsiteY6" fmla="*/ 7985763 h 7985763"/>
              <a:gd name="connsiteX7" fmla="*/ 0 w 576000"/>
              <a:gd name="connsiteY7" fmla="*/ 0 h 7985763"/>
              <a:gd name="connsiteX0" fmla="*/ 0 w 576000"/>
              <a:gd name="connsiteY0" fmla="*/ 0 h 7985763"/>
              <a:gd name="connsiteX1" fmla="*/ 288000 w 576000"/>
              <a:gd name="connsiteY1" fmla="*/ 6 h 7985763"/>
              <a:gd name="connsiteX2" fmla="*/ 288000 w 576000"/>
              <a:gd name="connsiteY2" fmla="*/ 3992876 h 7985763"/>
              <a:gd name="connsiteX3" fmla="*/ 576000 w 576000"/>
              <a:gd name="connsiteY3" fmla="*/ 3992882 h 7985763"/>
              <a:gd name="connsiteX4" fmla="*/ 288000 w 576000"/>
              <a:gd name="connsiteY4" fmla="*/ 3992888 h 7985763"/>
              <a:gd name="connsiteX5" fmla="*/ 288000 w 576000"/>
              <a:gd name="connsiteY5" fmla="*/ 7985757 h 7985763"/>
              <a:gd name="connsiteX6" fmla="*/ 0 w 576000"/>
              <a:gd name="connsiteY6" fmla="*/ 7985763 h 79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00" h="7985763" stroke="0" extrusionOk="0">
                <a:moveTo>
                  <a:pt x="0" y="0"/>
                </a:moveTo>
                <a:cubicBezTo>
                  <a:pt x="69515" y="-4650"/>
                  <a:pt x="189583" y="-7994"/>
                  <a:pt x="288000" y="6"/>
                </a:cubicBezTo>
                <a:cubicBezTo>
                  <a:pt x="171637" y="581282"/>
                  <a:pt x="267274" y="2035302"/>
                  <a:pt x="288000" y="3992876"/>
                </a:cubicBezTo>
                <a:cubicBezTo>
                  <a:pt x="267855" y="3982326"/>
                  <a:pt x="423720" y="3975112"/>
                  <a:pt x="576000" y="3992882"/>
                </a:cubicBezTo>
                <a:cubicBezTo>
                  <a:pt x="508089" y="4008331"/>
                  <a:pt x="402063" y="3976082"/>
                  <a:pt x="288000" y="3992888"/>
                </a:cubicBezTo>
                <a:cubicBezTo>
                  <a:pt x="246992" y="5254028"/>
                  <a:pt x="456354" y="6480768"/>
                  <a:pt x="288000" y="7985757"/>
                </a:cubicBezTo>
                <a:cubicBezTo>
                  <a:pt x="281842" y="7993377"/>
                  <a:pt x="154114" y="7977471"/>
                  <a:pt x="0" y="7985763"/>
                </a:cubicBezTo>
                <a:cubicBezTo>
                  <a:pt x="-166692" y="4752075"/>
                  <a:pt x="5267" y="3287351"/>
                  <a:pt x="0" y="0"/>
                </a:cubicBezTo>
                <a:close/>
              </a:path>
              <a:path w="576000" h="7985763" fill="none" extrusionOk="0">
                <a:moveTo>
                  <a:pt x="0" y="0"/>
                </a:moveTo>
                <a:cubicBezTo>
                  <a:pt x="83067" y="-12733"/>
                  <a:pt x="184244" y="2605"/>
                  <a:pt x="288000" y="6"/>
                </a:cubicBezTo>
                <a:cubicBezTo>
                  <a:pt x="140740" y="1733215"/>
                  <a:pt x="394621" y="3474685"/>
                  <a:pt x="288000" y="3992876"/>
                </a:cubicBezTo>
                <a:cubicBezTo>
                  <a:pt x="262899" y="3998333"/>
                  <a:pt x="416504" y="3973775"/>
                  <a:pt x="576000" y="3992882"/>
                </a:cubicBezTo>
                <a:cubicBezTo>
                  <a:pt x="496956" y="3971201"/>
                  <a:pt x="381781" y="3988449"/>
                  <a:pt x="288000" y="3992888"/>
                </a:cubicBezTo>
                <a:cubicBezTo>
                  <a:pt x="370648" y="5551247"/>
                  <a:pt x="328940" y="6967081"/>
                  <a:pt x="288000" y="7985757"/>
                </a:cubicBezTo>
                <a:cubicBezTo>
                  <a:pt x="307289" y="7998630"/>
                  <a:pt x="135595" y="7991204"/>
                  <a:pt x="0" y="7985763"/>
                </a:cubicBezTo>
              </a:path>
              <a:path w="576000" h="7985763" fill="none" stroke="0" extrusionOk="0">
                <a:moveTo>
                  <a:pt x="0" y="0"/>
                </a:moveTo>
                <a:cubicBezTo>
                  <a:pt x="71140" y="-8887"/>
                  <a:pt x="168385" y="-20305"/>
                  <a:pt x="288000" y="6"/>
                </a:cubicBezTo>
                <a:cubicBezTo>
                  <a:pt x="443110" y="403615"/>
                  <a:pt x="299375" y="2692854"/>
                  <a:pt x="288000" y="3992876"/>
                </a:cubicBezTo>
                <a:cubicBezTo>
                  <a:pt x="299388" y="3981413"/>
                  <a:pt x="417335" y="4016114"/>
                  <a:pt x="576000" y="3992882"/>
                </a:cubicBezTo>
                <a:cubicBezTo>
                  <a:pt x="449410" y="3992659"/>
                  <a:pt x="335189" y="3978713"/>
                  <a:pt x="288000" y="3992888"/>
                </a:cubicBezTo>
                <a:cubicBezTo>
                  <a:pt x="429894" y="5595247"/>
                  <a:pt x="449272" y="7214861"/>
                  <a:pt x="288000" y="7985757"/>
                </a:cubicBezTo>
                <a:cubicBezTo>
                  <a:pt x="277870" y="7992761"/>
                  <a:pt x="160337" y="7991135"/>
                  <a:pt x="0" y="7985763"/>
                </a:cubicBezTo>
              </a:path>
            </a:pathLst>
          </a:custGeom>
          <a:ln w="38100">
            <a:solidFill>
              <a:schemeClr val="tx1"/>
            </a:solidFill>
            <a:extLst>
              <a:ext uri="{C807C97D-BFC1-408E-A445-0C87EB9F89A2}">
                <ask:lineSketchStyleProps xmlns:ask="http://schemas.microsoft.com/office/drawing/2018/sketchyshapes" sd="752725915">
                  <a:prstGeom prst="rightBrace">
                    <a:avLst>
                      <a:gd name="adj1" fmla="val 0"/>
                      <a:gd name="adj2" fmla="val 5000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Tree>
    <p:extLst>
      <p:ext uri="{BB962C8B-B14F-4D97-AF65-F5344CB8AC3E}">
        <p14:creationId xmlns:p14="http://schemas.microsoft.com/office/powerpoint/2010/main" val="186202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7176"/>
                                        </p:tgtEl>
                                        <p:attrNameLst>
                                          <p:attrName>style.visibility</p:attrName>
                                        </p:attrNameLst>
                                      </p:cBhvr>
                                      <p:to>
                                        <p:strVal val="visible"/>
                                      </p:to>
                                    </p:set>
                                    <p:anim calcmode="lin" valueType="num">
                                      <p:cBhvr>
                                        <p:cTn id="19" dur="500" fill="hold"/>
                                        <p:tgtEl>
                                          <p:spTgt spid="7176"/>
                                        </p:tgtEl>
                                        <p:attrNameLst>
                                          <p:attrName>ppt_w</p:attrName>
                                        </p:attrNameLst>
                                      </p:cBhvr>
                                      <p:tavLst>
                                        <p:tav tm="0">
                                          <p:val>
                                            <p:fltVal val="0"/>
                                          </p:val>
                                        </p:tav>
                                        <p:tav tm="100000">
                                          <p:val>
                                            <p:strVal val="#ppt_w"/>
                                          </p:val>
                                        </p:tav>
                                      </p:tavLst>
                                    </p:anim>
                                    <p:anim calcmode="lin" valueType="num">
                                      <p:cBhvr>
                                        <p:cTn id="20" dur="500" fill="hold"/>
                                        <p:tgtEl>
                                          <p:spTgt spid="7176"/>
                                        </p:tgtEl>
                                        <p:attrNameLst>
                                          <p:attrName>ppt_h</p:attrName>
                                        </p:attrNameLst>
                                      </p:cBhvr>
                                      <p:tavLst>
                                        <p:tav tm="0">
                                          <p:val>
                                            <p:fltVal val="0"/>
                                          </p:val>
                                        </p:tav>
                                        <p:tav tm="100000">
                                          <p:val>
                                            <p:strVal val="#ppt_h"/>
                                          </p:val>
                                        </p:tav>
                                      </p:tavLst>
                                    </p:anim>
                                    <p:animEffect transition="in" filter="fade">
                                      <p:cBhvr>
                                        <p:cTn id="21" dur="500"/>
                                        <p:tgtEl>
                                          <p:spTgt spid="717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nodeType="withEffect">
                                  <p:stCondLst>
                                    <p:cond delay="0"/>
                                  </p:stCondLst>
                                  <p:childTnLst>
                                    <p:set>
                                      <p:cBhvr>
                                        <p:cTn id="30" dur="1" fill="hold">
                                          <p:stCondLst>
                                            <p:cond delay="0"/>
                                          </p:stCondLst>
                                        </p:cTn>
                                        <p:tgtEl>
                                          <p:spTgt spid="7172"/>
                                        </p:tgtEl>
                                        <p:attrNameLst>
                                          <p:attrName>style.visibility</p:attrName>
                                        </p:attrNameLst>
                                      </p:cBhvr>
                                      <p:to>
                                        <p:strVal val="visible"/>
                                      </p:to>
                                    </p:set>
                                    <p:anim calcmode="lin" valueType="num">
                                      <p:cBhvr>
                                        <p:cTn id="31" dur="500" fill="hold"/>
                                        <p:tgtEl>
                                          <p:spTgt spid="7172"/>
                                        </p:tgtEl>
                                        <p:attrNameLst>
                                          <p:attrName>ppt_w</p:attrName>
                                        </p:attrNameLst>
                                      </p:cBhvr>
                                      <p:tavLst>
                                        <p:tav tm="0">
                                          <p:val>
                                            <p:fltVal val="0"/>
                                          </p:val>
                                        </p:tav>
                                        <p:tav tm="100000">
                                          <p:val>
                                            <p:strVal val="#ppt_w"/>
                                          </p:val>
                                        </p:tav>
                                      </p:tavLst>
                                    </p:anim>
                                    <p:anim calcmode="lin" valueType="num">
                                      <p:cBhvr>
                                        <p:cTn id="32" dur="500" fill="hold"/>
                                        <p:tgtEl>
                                          <p:spTgt spid="7172"/>
                                        </p:tgtEl>
                                        <p:attrNameLst>
                                          <p:attrName>ppt_h</p:attrName>
                                        </p:attrNameLst>
                                      </p:cBhvr>
                                      <p:tavLst>
                                        <p:tav tm="0">
                                          <p:val>
                                            <p:fltVal val="0"/>
                                          </p:val>
                                        </p:tav>
                                        <p:tav tm="100000">
                                          <p:val>
                                            <p:strVal val="#ppt_h"/>
                                          </p:val>
                                        </p:tav>
                                      </p:tavLst>
                                    </p:anim>
                                    <p:animEffect transition="in" filter="fade">
                                      <p:cBhvr>
                                        <p:cTn id="3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5016456-93EA-4841-BD89-7AA8808EDDD9}"/>
              </a:ext>
            </a:extLst>
          </p:cNvPr>
          <p:cNvSpPr/>
          <p:nvPr/>
        </p:nvSpPr>
        <p:spPr>
          <a:xfrm>
            <a:off x="7376160" y="81280"/>
            <a:ext cx="4650840" cy="2800767"/>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وللثدييات اطراف متخلفة تأخذ أشكال عدة حسب بيئة الحيوان وتساعده على الحركة </a:t>
            </a:r>
          </a:p>
        </p:txBody>
      </p:sp>
      <p:pic>
        <p:nvPicPr>
          <p:cNvPr id="9218" name="Picture 2" descr="ÙØªÙØ¬Ø© Ø¨Ø­Ø« Ø§ÙØµÙØ± Ø¹Ù âªHorse running around clipart gifâ¬â">
            <a:extLst>
              <a:ext uri="{FF2B5EF4-FFF2-40B4-BE49-F238E27FC236}">
                <a16:creationId xmlns:a16="http://schemas.microsoft.com/office/drawing/2014/main" id="{F433372D-0A12-4A08-861B-700DB97BF9E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5456" y="128607"/>
            <a:ext cx="5488304"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ØµÙØ±Ø© Ø°Ø§Øª ØµÙØ©">
            <a:extLst>
              <a:ext uri="{FF2B5EF4-FFF2-40B4-BE49-F238E27FC236}">
                <a16:creationId xmlns:a16="http://schemas.microsoft.com/office/drawing/2014/main" id="{C5E4B0A3-DD90-47D6-ABFF-51C5A9D1B85B}"/>
              </a:ext>
            </a:extLst>
          </p:cNvPr>
          <p:cNvPicPr>
            <a:picLocks noChangeAspect="1" noChangeArrowheads="1" noCrop="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9097" y="2810745"/>
            <a:ext cx="3724966" cy="3272810"/>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EEDA9B13-E916-4468-8295-7A67F92795C5}"/>
              </a:ext>
            </a:extLst>
          </p:cNvPr>
          <p:cNvSpPr/>
          <p:nvPr/>
        </p:nvSpPr>
        <p:spPr>
          <a:xfrm>
            <a:off x="449514" y="3006427"/>
            <a:ext cx="5179260" cy="3477875"/>
          </a:xfrm>
          <a:prstGeom prst="rect">
            <a:avLst/>
          </a:prstGeom>
          <a:solidFill>
            <a:srgbClr val="85FFBC"/>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بالتعاون مع زملائك في المجموعة سمي طريقة الحركة في الحيوانات التالية وصف كيف تحورت أطرافها لتقوم بهذه الحركة </a:t>
            </a:r>
          </a:p>
        </p:txBody>
      </p:sp>
      <p:pic>
        <p:nvPicPr>
          <p:cNvPr id="9224" name="Picture 8" descr="ÙØªÙØ¬Ø© Ø¨Ø­Ø« Ø§ÙØµÙØ± Ø¹Ù âªCheetah clipart gifâ¬â">
            <a:extLst>
              <a:ext uri="{FF2B5EF4-FFF2-40B4-BE49-F238E27FC236}">
                <a16:creationId xmlns:a16="http://schemas.microsoft.com/office/drawing/2014/main" id="{4A5E81F0-FDB2-4ABE-A8A8-BC96708C232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52904" y="1889760"/>
            <a:ext cx="3278559" cy="208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756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8B0C213E-7FFF-4DF1-AFA6-2E62E7ECABC2}"/>
              </a:ext>
            </a:extLst>
          </p:cNvPr>
          <p:cNvSpPr/>
          <p:nvPr/>
        </p:nvSpPr>
        <p:spPr>
          <a:xfrm>
            <a:off x="2499360" y="195460"/>
            <a:ext cx="9619180" cy="1200329"/>
          </a:xfrm>
          <a:prstGeom prst="rect">
            <a:avLst/>
          </a:prstGeom>
          <a:solidFill>
            <a:srgbClr val="85FFBC"/>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زملائك في المجموعة سمي طريقة الحركة في الحيوانات التالية وصف كيف تحورت أطرافها لتقوم بهذه الحركة </a:t>
            </a:r>
          </a:p>
        </p:txBody>
      </p:sp>
      <p:sp>
        <p:nvSpPr>
          <p:cNvPr id="4" name="مستطيل 3">
            <a:extLst>
              <a:ext uri="{FF2B5EF4-FFF2-40B4-BE49-F238E27FC236}">
                <a16:creationId xmlns:a16="http://schemas.microsoft.com/office/drawing/2014/main" id="{910BF132-8A2C-449E-BD79-7DAA696A03E6}"/>
              </a:ext>
            </a:extLst>
          </p:cNvPr>
          <p:cNvSpPr/>
          <p:nvPr/>
        </p:nvSpPr>
        <p:spPr>
          <a:xfrm>
            <a:off x="73460" y="195461"/>
            <a:ext cx="229616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قراءة الصورة والتحليل</a:t>
            </a:r>
          </a:p>
        </p:txBody>
      </p:sp>
      <p:pic>
        <p:nvPicPr>
          <p:cNvPr id="8196" name="Picture 4" descr="ØµÙØ±Ø© Ø°Ø§Øª ØµÙØ©">
            <a:extLst>
              <a:ext uri="{FF2B5EF4-FFF2-40B4-BE49-F238E27FC236}">
                <a16:creationId xmlns:a16="http://schemas.microsoft.com/office/drawing/2014/main" id="{3571DE4F-9105-45CC-AD78-495057E22F7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0690" y="1612264"/>
            <a:ext cx="5309870" cy="302069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ØµÙØ±Ø© Ø°Ø§Øª ØµÙØ©">
            <a:extLst>
              <a:ext uri="{FF2B5EF4-FFF2-40B4-BE49-F238E27FC236}">
                <a16:creationId xmlns:a16="http://schemas.microsoft.com/office/drawing/2014/main" id="{5063A91F-670B-4172-88BA-C88C6EBDA7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612264"/>
            <a:ext cx="5936299" cy="3020696"/>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219BF59D-657C-4658-90E3-5EABF1E7E261}"/>
              </a:ext>
            </a:extLst>
          </p:cNvPr>
          <p:cNvSpPr/>
          <p:nvPr/>
        </p:nvSpPr>
        <p:spPr>
          <a:xfrm>
            <a:off x="6167120" y="4737675"/>
            <a:ext cx="5865178"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لها اطراف قوية وطويلة تمكنها من الركض </a:t>
            </a:r>
          </a:p>
        </p:txBody>
      </p:sp>
      <p:sp>
        <p:nvSpPr>
          <p:cNvPr id="10" name="مستطيل 9">
            <a:extLst>
              <a:ext uri="{FF2B5EF4-FFF2-40B4-BE49-F238E27FC236}">
                <a16:creationId xmlns:a16="http://schemas.microsoft.com/office/drawing/2014/main" id="{971F5EDA-1EB9-40F0-ACE4-CA3C815EDA5F}"/>
              </a:ext>
            </a:extLst>
          </p:cNvPr>
          <p:cNvSpPr/>
          <p:nvPr/>
        </p:nvSpPr>
        <p:spPr>
          <a:xfrm>
            <a:off x="440690" y="4737674"/>
            <a:ext cx="530987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cap="none" spc="0" dirty="0">
                <a:ln w="0"/>
                <a:solidFill>
                  <a:schemeClr val="tx1"/>
                </a:solidFill>
                <a:effectLst>
                  <a:outerShdw blurRad="38100" dist="19050" dir="2700000" algn="tl" rotWithShape="0">
                    <a:schemeClr val="dk1">
                      <a:alpha val="40000"/>
                    </a:schemeClr>
                  </a:outerShdw>
                </a:effectLst>
              </a:rPr>
              <a:t>لها اطراف قوية وطويلة تمكنها من الركض </a:t>
            </a:r>
          </a:p>
        </p:txBody>
      </p:sp>
      <p:sp>
        <p:nvSpPr>
          <p:cNvPr id="11" name="مستطيل 10">
            <a:extLst>
              <a:ext uri="{FF2B5EF4-FFF2-40B4-BE49-F238E27FC236}">
                <a16:creationId xmlns:a16="http://schemas.microsoft.com/office/drawing/2014/main" id="{E605D2D1-1C4D-42A8-9943-A9862C961D4A}"/>
              </a:ext>
            </a:extLst>
          </p:cNvPr>
          <p:cNvSpPr/>
          <p:nvPr/>
        </p:nvSpPr>
        <p:spPr>
          <a:xfrm>
            <a:off x="975360" y="6042717"/>
            <a:ext cx="10914698" cy="584775"/>
          </a:xfrm>
          <a:prstGeom prst="rect">
            <a:avLst/>
          </a:prstGeom>
          <a:solidFill>
            <a:srgbClr val="FFFF00"/>
          </a:solid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ويعتبر الفهد الصياد أسرع الثدييات على اليابس قد تصل سرعته إلى </a:t>
            </a:r>
            <a:r>
              <a:rPr lang="en-US" sz="3200" b="0" cap="none" spc="0" dirty="0">
                <a:ln w="0"/>
                <a:solidFill>
                  <a:schemeClr val="tx1"/>
                </a:solidFill>
                <a:effectLst>
                  <a:outerShdw blurRad="38100" dist="19050" dir="2700000" algn="tl" rotWithShape="0">
                    <a:schemeClr val="dk1">
                      <a:alpha val="40000"/>
                    </a:schemeClr>
                  </a:outerShdw>
                </a:effectLst>
              </a:rPr>
              <a:t>110 km/h</a:t>
            </a:r>
            <a:r>
              <a:rPr lang="ar-SA" sz="32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151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10BF132-8A2C-449E-BD79-7DAA696A03E6}"/>
              </a:ext>
            </a:extLst>
          </p:cNvPr>
          <p:cNvSpPr/>
          <p:nvPr/>
        </p:nvSpPr>
        <p:spPr>
          <a:xfrm>
            <a:off x="73460" y="195461"/>
            <a:ext cx="229616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قراءة الصورة والتحليل</a:t>
            </a:r>
          </a:p>
        </p:txBody>
      </p:sp>
      <p:sp>
        <p:nvSpPr>
          <p:cNvPr id="9" name="مستطيل 8">
            <a:extLst>
              <a:ext uri="{FF2B5EF4-FFF2-40B4-BE49-F238E27FC236}">
                <a16:creationId xmlns:a16="http://schemas.microsoft.com/office/drawing/2014/main" id="{219BF59D-657C-4658-90E3-5EABF1E7E261}"/>
              </a:ext>
            </a:extLst>
          </p:cNvPr>
          <p:cNvSpPr/>
          <p:nvPr/>
        </p:nvSpPr>
        <p:spPr>
          <a:xfrm>
            <a:off x="6167120" y="5337837"/>
            <a:ext cx="5865178"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لها اطراف تحورت على شكل زعانف لتساعدها على السباحة </a:t>
            </a:r>
          </a:p>
        </p:txBody>
      </p:sp>
      <p:pic>
        <p:nvPicPr>
          <p:cNvPr id="10242" name="Picture 2" descr="ÙØªÙØ¬Ø© Ø¨Ø­Ø« Ø§ÙØµÙØ± Ø¹Ù âªwhale  gifâ¬â">
            <a:extLst>
              <a:ext uri="{FF2B5EF4-FFF2-40B4-BE49-F238E27FC236}">
                <a16:creationId xmlns:a16="http://schemas.microsoft.com/office/drawing/2014/main" id="{07ABB8A7-A06C-47C7-A760-A1E8F586992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67120" y="1500502"/>
            <a:ext cx="5951420" cy="3640458"/>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8914A997-0CE1-4E81-8DA3-63F9C64962E1}"/>
              </a:ext>
            </a:extLst>
          </p:cNvPr>
          <p:cNvSpPr/>
          <p:nvPr/>
        </p:nvSpPr>
        <p:spPr>
          <a:xfrm>
            <a:off x="159702" y="5337836"/>
            <a:ext cx="5865178"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لها اطراف تحورت على شكل زعانف لتساعدها على السباحة </a:t>
            </a:r>
          </a:p>
        </p:txBody>
      </p:sp>
      <p:pic>
        <p:nvPicPr>
          <p:cNvPr id="10244" name="Picture 4" descr="ØµÙØ±Ø© Ø°Ø§Øª ØµÙØ©">
            <a:extLst>
              <a:ext uri="{FF2B5EF4-FFF2-40B4-BE49-F238E27FC236}">
                <a16:creationId xmlns:a16="http://schemas.microsoft.com/office/drawing/2014/main" id="{54C2F737-5307-458A-9F3C-171692D19A0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503" y="1500502"/>
            <a:ext cx="5814378" cy="3640458"/>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401B1A17-48CA-4DF7-A2FD-E505343390C6}"/>
              </a:ext>
            </a:extLst>
          </p:cNvPr>
          <p:cNvSpPr/>
          <p:nvPr/>
        </p:nvSpPr>
        <p:spPr>
          <a:xfrm>
            <a:off x="2499360" y="195460"/>
            <a:ext cx="9619180" cy="1200329"/>
          </a:xfrm>
          <a:prstGeom prst="rect">
            <a:avLst/>
          </a:prstGeom>
          <a:solidFill>
            <a:srgbClr val="85FFBC"/>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زملائك في المجموعة سمي طريقة الحركة في الحيوانات التالية وصف كيف تحورت أطرافها لتقوم بهذه الحركة </a:t>
            </a:r>
          </a:p>
        </p:txBody>
      </p:sp>
    </p:spTree>
    <p:extLst>
      <p:ext uri="{BB962C8B-B14F-4D97-AF65-F5344CB8AC3E}">
        <p14:creationId xmlns:p14="http://schemas.microsoft.com/office/powerpoint/2010/main" val="73959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6167097" y="557798"/>
            <a:ext cx="4498185" cy="1566624"/>
          </a:xfrm>
          <a:prstGeom prst="roundRect">
            <a:avLst>
              <a:gd name="adj" fmla="val 27856"/>
            </a:avLst>
          </a:prstGeom>
          <a:solidFill>
            <a:schemeClr val="bg1"/>
          </a:solidFill>
          <a:ln w="38100">
            <a:noFill/>
          </a:ln>
        </p:spPr>
        <p:txBody>
          <a:bodyPr wrap="none" lIns="91440" tIns="45720" rIns="91440" bIns="45720">
            <a:spAutoFit/>
          </a:bodyPr>
          <a:lstStyle/>
          <a:p>
            <a:pPr algn="ctr"/>
            <a:r>
              <a:rPr lang="ar-SA" sz="8000" b="1" dirty="0">
                <a:ln w="0"/>
                <a:solidFill>
                  <a:srgbClr val="FF0000"/>
                </a:solidFill>
                <a:effectLst>
                  <a:outerShdw blurRad="50800" dist="76200" dir="18900000" algn="bl" rotWithShape="0">
                    <a:prstClr val="black">
                      <a:alpha val="40000"/>
                    </a:prstClr>
                  </a:outerShdw>
                </a:effectLst>
                <a:latin typeface="Arabic Typesetting" panose="03020402040406030203" pitchFamily="66" charset="-78"/>
                <a:cs typeface="Arabic Typesetting" panose="03020402040406030203" pitchFamily="66" charset="-78"/>
              </a:rPr>
              <a:t>الإجابة بكل بساطة</a:t>
            </a:r>
          </a:p>
        </p:txBody>
      </p:sp>
      <p:sp>
        <p:nvSpPr>
          <p:cNvPr id="7" name="مستطيل مستدير الزوايا 6"/>
          <p:cNvSpPr/>
          <p:nvPr/>
        </p:nvSpPr>
        <p:spPr>
          <a:xfrm>
            <a:off x="6672064" y="2366264"/>
            <a:ext cx="3488250" cy="1464231"/>
          </a:xfrm>
          <a:prstGeom prst="roundRect">
            <a:avLst/>
          </a:prstGeom>
          <a:noFill/>
          <a:ln w="38100">
            <a:noFill/>
          </a:ln>
        </p:spPr>
        <p:txBody>
          <a:bodyPr wrap="square" lIns="91440" tIns="45720" rIns="91440" bIns="45720">
            <a:spAutoFit/>
          </a:bodyPr>
          <a:lstStyle/>
          <a:p>
            <a:pPr algn="ctr"/>
            <a:r>
              <a:rPr lang="ar-SA" sz="8000" b="1" dirty="0">
                <a:ln w="0"/>
                <a:solidFill>
                  <a:srgbClr val="FF0000"/>
                </a:solidFill>
                <a:effectLst>
                  <a:outerShdw blurRad="50800" dist="63500" algn="l" rotWithShape="0">
                    <a:prstClr val="black">
                      <a:alpha val="40000"/>
                    </a:prstClr>
                  </a:outerShdw>
                </a:effectLst>
                <a:latin typeface="Arabic Typesetting" panose="03020402040406030203" pitchFamily="66" charset="-78"/>
                <a:cs typeface="Arabic Typesetting" panose="03020402040406030203" pitchFamily="66" charset="-78"/>
              </a:rPr>
              <a:t>لأنه يعتقد .....</a:t>
            </a:r>
          </a:p>
        </p:txBody>
      </p:sp>
      <p:grpSp>
        <p:nvGrpSpPr>
          <p:cNvPr id="4" name="مجموعة 3"/>
          <p:cNvGrpSpPr/>
          <p:nvPr/>
        </p:nvGrpSpPr>
        <p:grpSpPr>
          <a:xfrm>
            <a:off x="1847528" y="404665"/>
            <a:ext cx="4248472" cy="6006281"/>
            <a:chOff x="323528" y="1196752"/>
            <a:chExt cx="4248472" cy="5544616"/>
          </a:xfrm>
        </p:grpSpPr>
        <p:pic>
          <p:nvPicPr>
            <p:cNvPr id="6152" name="Picture 8" descr="نتيجة بحث الصور عن فيل مربوط بسلس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4248472" cy="554461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نتيجة بحث الصور عن ‪I CAN N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27994"/>
              <a:ext cx="4081636" cy="52693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مستطيل مستدير الزوايا 8"/>
          <p:cNvSpPr/>
          <p:nvPr/>
        </p:nvSpPr>
        <p:spPr>
          <a:xfrm>
            <a:off x="6744072" y="4005065"/>
            <a:ext cx="3488250" cy="1464231"/>
          </a:xfrm>
          <a:prstGeom prst="roundRect">
            <a:avLst/>
          </a:prstGeom>
          <a:noFill/>
          <a:ln w="38100">
            <a:noFill/>
          </a:ln>
        </p:spPr>
        <p:txBody>
          <a:bodyPr wrap="square" lIns="91440" tIns="45720" rIns="91440" bIns="45720">
            <a:spAutoFit/>
          </a:bodyPr>
          <a:lstStyle/>
          <a:p>
            <a:pPr algn="ctr"/>
            <a:r>
              <a:rPr lang="ar-SA" sz="8000" b="1" dirty="0">
                <a:ln w="0"/>
                <a:solidFill>
                  <a:srgbClr val="FF0000"/>
                </a:solidFill>
                <a:effectLst>
                  <a:outerShdw blurRad="50800" dist="63500" algn="l" rotWithShape="0">
                    <a:prstClr val="black">
                      <a:alpha val="40000"/>
                    </a:prstClr>
                  </a:outerShdw>
                </a:effectLst>
                <a:latin typeface="Arabic Typesetting" panose="03020402040406030203" pitchFamily="66" charset="-78"/>
                <a:cs typeface="Arabic Typesetting" panose="03020402040406030203" pitchFamily="66" charset="-78"/>
              </a:rPr>
              <a:t>أنه لا يستطيع </a:t>
            </a:r>
          </a:p>
        </p:txBody>
      </p:sp>
    </p:spTree>
    <p:extLst>
      <p:ext uri="{BB962C8B-B14F-4D97-AF65-F5344CB8AC3E}">
        <p14:creationId xmlns:p14="http://schemas.microsoft.com/office/powerpoint/2010/main" val="20997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10BF132-8A2C-449E-BD79-7DAA696A03E6}"/>
              </a:ext>
            </a:extLst>
          </p:cNvPr>
          <p:cNvSpPr/>
          <p:nvPr/>
        </p:nvSpPr>
        <p:spPr>
          <a:xfrm>
            <a:off x="73460" y="195461"/>
            <a:ext cx="229616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قراءة الصورة والتحليل</a:t>
            </a:r>
          </a:p>
        </p:txBody>
      </p:sp>
      <p:sp>
        <p:nvSpPr>
          <p:cNvPr id="9" name="مستطيل 8">
            <a:extLst>
              <a:ext uri="{FF2B5EF4-FFF2-40B4-BE49-F238E27FC236}">
                <a16:creationId xmlns:a16="http://schemas.microsoft.com/office/drawing/2014/main" id="{219BF59D-657C-4658-90E3-5EABF1E7E261}"/>
              </a:ext>
            </a:extLst>
          </p:cNvPr>
          <p:cNvSpPr/>
          <p:nvPr/>
        </p:nvSpPr>
        <p:spPr>
          <a:xfrm>
            <a:off x="6167120" y="5337837"/>
            <a:ext cx="5865178"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لها أقدام طويلة أطول من الأيادي لتساعدها على القفز </a:t>
            </a:r>
          </a:p>
        </p:txBody>
      </p:sp>
      <p:pic>
        <p:nvPicPr>
          <p:cNvPr id="11266" name="Picture 2" descr="ÙØªÙØ¬Ø© Ø¨Ø­Ø« Ø§ÙØµÙØ± Ø¹Ù âªkangaroo  gifâ¬â">
            <a:extLst>
              <a:ext uri="{FF2B5EF4-FFF2-40B4-BE49-F238E27FC236}">
                <a16:creationId xmlns:a16="http://schemas.microsoft.com/office/drawing/2014/main" id="{219065C4-A99F-44F9-9CD5-5270D182D4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67120" y="1529392"/>
            <a:ext cx="5904330" cy="3611567"/>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3BD88035-AF47-44CE-BF49-5B0EC2D3D003}"/>
              </a:ext>
            </a:extLst>
          </p:cNvPr>
          <p:cNvSpPr/>
          <p:nvPr/>
        </p:nvSpPr>
        <p:spPr>
          <a:xfrm>
            <a:off x="159702" y="5337836"/>
            <a:ext cx="5865178"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لها أقدام طويلة أطول من الأيادي لتساعدها على القفز </a:t>
            </a:r>
          </a:p>
        </p:txBody>
      </p:sp>
      <p:pic>
        <p:nvPicPr>
          <p:cNvPr id="11268" name="Picture 4" descr="ÙØªÙØ¬Ø© Ø¨Ø­Ø« Ø§ÙØµÙØ± Ø¹Ù âªThe bunny jumps gifâ¬â">
            <a:extLst>
              <a:ext uri="{FF2B5EF4-FFF2-40B4-BE49-F238E27FC236}">
                <a16:creationId xmlns:a16="http://schemas.microsoft.com/office/drawing/2014/main" id="{579335A9-16C6-4460-A7DA-1C09E432F0A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9702" y="1529392"/>
            <a:ext cx="5865178" cy="3611566"/>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892F95B5-615A-4FD5-90A8-536AC5E64A64}"/>
              </a:ext>
            </a:extLst>
          </p:cNvPr>
          <p:cNvSpPr/>
          <p:nvPr/>
        </p:nvSpPr>
        <p:spPr>
          <a:xfrm>
            <a:off x="2499360" y="195460"/>
            <a:ext cx="9619180" cy="1200329"/>
          </a:xfrm>
          <a:prstGeom prst="rect">
            <a:avLst/>
          </a:prstGeom>
          <a:solidFill>
            <a:srgbClr val="85FFBC"/>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زملائك في المجموعة سمي طريقة الحركة في الحيوانات التالية وصف كيف تحورت أطرافها لتقوم بهذه الحركة </a:t>
            </a:r>
          </a:p>
        </p:txBody>
      </p:sp>
    </p:spTree>
    <p:extLst>
      <p:ext uri="{BB962C8B-B14F-4D97-AF65-F5344CB8AC3E}">
        <p14:creationId xmlns:p14="http://schemas.microsoft.com/office/powerpoint/2010/main" val="38523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10BF132-8A2C-449E-BD79-7DAA696A03E6}"/>
              </a:ext>
            </a:extLst>
          </p:cNvPr>
          <p:cNvSpPr/>
          <p:nvPr/>
        </p:nvSpPr>
        <p:spPr>
          <a:xfrm>
            <a:off x="73460" y="195461"/>
            <a:ext cx="2296160"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قراءة الصورة والتحليل</a:t>
            </a:r>
          </a:p>
        </p:txBody>
      </p:sp>
      <p:sp>
        <p:nvSpPr>
          <p:cNvPr id="9" name="مستطيل 8">
            <a:extLst>
              <a:ext uri="{FF2B5EF4-FFF2-40B4-BE49-F238E27FC236}">
                <a16:creationId xmlns:a16="http://schemas.microsoft.com/office/drawing/2014/main" id="{219BF59D-657C-4658-90E3-5EABF1E7E261}"/>
              </a:ext>
            </a:extLst>
          </p:cNvPr>
          <p:cNvSpPr/>
          <p:nvPr/>
        </p:nvSpPr>
        <p:spPr>
          <a:xfrm>
            <a:off x="5191760" y="5337837"/>
            <a:ext cx="6840538"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لها اغشية رقيقة ممتد بين الذراع تساعدها على الطيران (</a:t>
            </a:r>
            <a:r>
              <a:rPr lang="ar-SA" sz="3600" b="0" cap="none" spc="0" dirty="0" err="1">
                <a:ln w="0"/>
                <a:solidFill>
                  <a:schemeClr val="tx1"/>
                </a:solidFill>
                <a:effectLst>
                  <a:outerShdw blurRad="38100" dist="19050" dir="2700000" algn="tl" rotWithShape="0">
                    <a:schemeClr val="dk1">
                      <a:alpha val="40000"/>
                    </a:schemeClr>
                  </a:outerShdw>
                </a:effectLst>
              </a:rPr>
              <a:t>الثديي</a:t>
            </a:r>
            <a:r>
              <a:rPr lang="ar-SA" sz="3600" b="0" cap="none" spc="0" dirty="0">
                <a:ln w="0"/>
                <a:solidFill>
                  <a:schemeClr val="tx1"/>
                </a:solidFill>
                <a:effectLst>
                  <a:outerShdw blurRad="38100" dist="19050" dir="2700000" algn="tl" rotWithShape="0">
                    <a:schemeClr val="dk1">
                      <a:alpha val="40000"/>
                    </a:schemeClr>
                  </a:outerShdw>
                </a:effectLst>
              </a:rPr>
              <a:t> الوحيد القادر على الطيران)</a:t>
            </a:r>
          </a:p>
        </p:txBody>
      </p:sp>
      <p:sp>
        <p:nvSpPr>
          <p:cNvPr id="10" name="مستطيل 9">
            <a:extLst>
              <a:ext uri="{FF2B5EF4-FFF2-40B4-BE49-F238E27FC236}">
                <a16:creationId xmlns:a16="http://schemas.microsoft.com/office/drawing/2014/main" id="{3BD88035-AF47-44CE-BF49-5B0EC2D3D003}"/>
              </a:ext>
            </a:extLst>
          </p:cNvPr>
          <p:cNvSpPr/>
          <p:nvPr/>
        </p:nvSpPr>
        <p:spPr>
          <a:xfrm>
            <a:off x="159702" y="5337836"/>
            <a:ext cx="4839018" cy="1200329"/>
          </a:xfrm>
          <a:prstGeom prst="rect">
            <a:avLst/>
          </a:prstGeom>
          <a:solidFill>
            <a:srgbClr val="FFFF00"/>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اطراف امامية وقوية وقصيرة</a:t>
            </a:r>
          </a:p>
          <a:p>
            <a:pPr algn="ctr"/>
            <a:r>
              <a:rPr lang="ar-SA" sz="3600" b="0" cap="none" spc="0" dirty="0">
                <a:ln w="0"/>
                <a:solidFill>
                  <a:schemeClr val="tx1"/>
                </a:solidFill>
                <a:effectLst>
                  <a:outerShdw blurRad="38100" dist="19050" dir="2700000" algn="tl" rotWithShape="0">
                    <a:schemeClr val="dk1">
                      <a:alpha val="40000"/>
                    </a:schemeClr>
                  </a:outerShdw>
                </a:effectLst>
              </a:rPr>
              <a:t>لتساعده على الحفر </a:t>
            </a:r>
          </a:p>
        </p:txBody>
      </p:sp>
      <p:pic>
        <p:nvPicPr>
          <p:cNvPr id="12292" name="Picture 4" descr="ÙØªÙØ¬Ø© Ø¨Ø­Ø« Ø§ÙØµÙØ± Ø¹Ù âªbat gifâ¬â">
            <a:extLst>
              <a:ext uri="{FF2B5EF4-FFF2-40B4-BE49-F238E27FC236}">
                <a16:creationId xmlns:a16="http://schemas.microsoft.com/office/drawing/2014/main" id="{F4CFAA2E-150F-48B2-A7ED-4D91FD27706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29392"/>
            <a:ext cx="6393498" cy="361156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ÙØªÙØ¬Ø© Ø¨Ø­Ø« Ø§ÙØµÙØ± Ø¹Ù âªMole  gifâ¬â">
            <a:extLst>
              <a:ext uri="{FF2B5EF4-FFF2-40B4-BE49-F238E27FC236}">
                <a16:creationId xmlns:a16="http://schemas.microsoft.com/office/drawing/2014/main" id="{9B044BE3-83F5-40F5-AC05-FDF3328C09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9702" y="1529392"/>
            <a:ext cx="5275898" cy="3611566"/>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36FEF757-D112-44DD-97DA-6066C64C1B24}"/>
              </a:ext>
            </a:extLst>
          </p:cNvPr>
          <p:cNvSpPr/>
          <p:nvPr/>
        </p:nvSpPr>
        <p:spPr>
          <a:xfrm>
            <a:off x="2499360" y="195460"/>
            <a:ext cx="9619180" cy="1200329"/>
          </a:xfrm>
          <a:prstGeom prst="rect">
            <a:avLst/>
          </a:prstGeom>
          <a:solidFill>
            <a:srgbClr val="85FFBC"/>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بالتعاون مع زملائك في المجموعة سمي طريقة الحركة في الحيوانات التالية وصف كيف تحورت أطرافها لتقوم بهذه الحركة </a:t>
            </a:r>
          </a:p>
        </p:txBody>
      </p:sp>
    </p:spTree>
    <p:extLst>
      <p:ext uri="{BB962C8B-B14F-4D97-AF65-F5344CB8AC3E}">
        <p14:creationId xmlns:p14="http://schemas.microsoft.com/office/powerpoint/2010/main" val="14002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BCD2976-03E0-46E2-A213-FD4BB5F3C7A6}"/>
              </a:ext>
            </a:extLst>
          </p:cNvPr>
          <p:cNvSpPr/>
          <p:nvPr/>
        </p:nvSpPr>
        <p:spPr>
          <a:xfrm>
            <a:off x="396240" y="195243"/>
            <a:ext cx="11592560" cy="1323439"/>
          </a:xfrm>
          <a:prstGeom prst="rect">
            <a:avLst/>
          </a:prstGeom>
          <a:solidFill>
            <a:srgbClr val="85FFBC"/>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بالتعاون مع زملائك في المجموعة اكمل العبارات التالية بوضع المصطلح المناسب من المصطلحات التالية (الحمل ، الرحم ، المشيمة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4050BD04-8D3B-4F18-8409-A5F68C595D9A}"/>
              </a:ext>
            </a:extLst>
          </p:cNvPr>
          <p:cNvSpPr/>
          <p:nvPr/>
        </p:nvSpPr>
        <p:spPr>
          <a:xfrm>
            <a:off x="3647440" y="1648123"/>
            <a:ext cx="8341360" cy="5016758"/>
          </a:xfrm>
          <a:prstGeom prst="rect">
            <a:avLst/>
          </a:prstGeom>
          <a:solidFill>
            <a:srgbClr val="FFFF00"/>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**نوع الاخصاب في الثدييات داخلي </a:t>
            </a:r>
          </a:p>
          <a:p>
            <a:pPr algn="ctr"/>
            <a:r>
              <a:rPr lang="ar-SA" sz="4000" dirty="0">
                <a:ln w="0"/>
                <a:effectLst>
                  <a:outerShdw blurRad="38100" dist="19050" dir="2700000" algn="tl" rotWithShape="0">
                    <a:schemeClr val="dk1">
                      <a:alpha val="40000"/>
                    </a:schemeClr>
                  </a:outerShdw>
                </a:effectLst>
              </a:rPr>
              <a:t>**ينمو الجنين في معظم الثدييات داخل عضو عضلي يشبه الكيس ينمو فيه الجنين يسمى الرحم </a:t>
            </a:r>
          </a:p>
          <a:p>
            <a:pPr algn="ctr"/>
            <a:r>
              <a:rPr lang="ar-SA" sz="4000" b="0" cap="none" spc="0" dirty="0">
                <a:ln w="0"/>
                <a:solidFill>
                  <a:schemeClr val="tx1"/>
                </a:solidFill>
                <a:effectLst>
                  <a:outerShdw blurRad="38100" dist="19050" dir="2700000" algn="tl" rotWithShape="0">
                    <a:schemeClr val="dk1">
                      <a:alpha val="40000"/>
                    </a:schemeClr>
                  </a:outerShdw>
                </a:effectLst>
              </a:rPr>
              <a:t>**يتم تغذية للجنين عن طريق عضو يوفر الغذاء والاكسجين ويتخلص من فضلات الجنين في اثناء نموه ويسمى هذا العضو بالمشيمة </a:t>
            </a:r>
          </a:p>
          <a:p>
            <a:pPr algn="ctr"/>
            <a:r>
              <a:rPr lang="ar-SA" sz="4000" dirty="0">
                <a:ln w="0"/>
                <a:effectLst>
                  <a:outerShdw blurRad="38100" dist="19050" dir="2700000" algn="tl" rotWithShape="0">
                    <a:schemeClr val="dk1">
                      <a:alpha val="40000"/>
                    </a:schemeClr>
                  </a:outerShdw>
                </a:effectLst>
              </a:rPr>
              <a:t>**الفترة التي يبقى فيها الجنين داخل الرحم قبل أن يولد تسمى الحمل </a:t>
            </a:r>
            <a:endParaRPr lang="ar-SA" sz="4000" b="0" cap="none" spc="0" dirty="0">
              <a:ln w="0"/>
              <a:solidFill>
                <a:schemeClr val="tx1"/>
              </a:solidFill>
              <a:effectLst>
                <a:outerShdw blurRad="38100" dist="19050" dir="2700000" algn="tl" rotWithShape="0">
                  <a:schemeClr val="dk1">
                    <a:alpha val="40000"/>
                  </a:schemeClr>
                </a:outerShdw>
              </a:effectLst>
            </a:endParaRPr>
          </a:p>
        </p:txBody>
      </p:sp>
      <p:pic>
        <p:nvPicPr>
          <p:cNvPr id="13314" name="Picture 2" descr="ØµÙØ±Ø© Ø°Ø§Øª ØµÙØ©">
            <a:extLst>
              <a:ext uri="{FF2B5EF4-FFF2-40B4-BE49-F238E27FC236}">
                <a16:creationId xmlns:a16="http://schemas.microsoft.com/office/drawing/2014/main" id="{5D380227-D453-45A1-9CDA-37800A638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648123"/>
            <a:ext cx="3333750" cy="5014634"/>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E98EF3C1-D875-4A9E-A9A9-445306F3BB04}"/>
              </a:ext>
            </a:extLst>
          </p:cNvPr>
          <p:cNvSpPr/>
          <p:nvPr/>
        </p:nvSpPr>
        <p:spPr>
          <a:xfrm>
            <a:off x="4033520" y="1729403"/>
            <a:ext cx="1920240" cy="646331"/>
          </a:xfrm>
          <a:prstGeom prst="rect">
            <a:avLst/>
          </a:prstGeom>
          <a:solidFill>
            <a:srgbClr val="FFFF00"/>
          </a:solidFill>
          <a:ln w="38100">
            <a:no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54F7F7DF-9F1B-4229-A974-53ECF799BF52}"/>
              </a:ext>
            </a:extLst>
          </p:cNvPr>
          <p:cNvSpPr/>
          <p:nvPr/>
        </p:nvSpPr>
        <p:spPr>
          <a:xfrm>
            <a:off x="3870960" y="2877483"/>
            <a:ext cx="1122680" cy="646331"/>
          </a:xfrm>
          <a:prstGeom prst="rect">
            <a:avLst/>
          </a:prstGeom>
          <a:solidFill>
            <a:srgbClr val="FFFF00"/>
          </a:solidFill>
          <a:ln w="38100">
            <a:no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7B95B9C2-7AAC-491C-A39A-1EE0F0A03246}"/>
              </a:ext>
            </a:extLst>
          </p:cNvPr>
          <p:cNvSpPr/>
          <p:nvPr/>
        </p:nvSpPr>
        <p:spPr>
          <a:xfrm>
            <a:off x="4663440" y="4724897"/>
            <a:ext cx="1920240" cy="646331"/>
          </a:xfrm>
          <a:prstGeom prst="rect">
            <a:avLst/>
          </a:prstGeom>
          <a:solidFill>
            <a:srgbClr val="FFFF00"/>
          </a:solidFill>
          <a:ln w="38100">
            <a:no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7FD85486-32BF-425E-8239-8CFCA69F444B}"/>
              </a:ext>
            </a:extLst>
          </p:cNvPr>
          <p:cNvSpPr/>
          <p:nvPr/>
        </p:nvSpPr>
        <p:spPr>
          <a:xfrm>
            <a:off x="5623560" y="5925980"/>
            <a:ext cx="1920240" cy="646331"/>
          </a:xfrm>
          <a:prstGeom prst="rect">
            <a:avLst/>
          </a:prstGeom>
          <a:solidFill>
            <a:srgbClr val="FFFF00"/>
          </a:solidFill>
          <a:ln w="38100">
            <a:no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98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ÙØªÙØ¬Ø© Ø¨Ø­Ø« Ø§ÙØµÙØ± Ø¹Ù Ø·ÙÙ ÙØ¯Ø© Ø§ÙØ­ÙÙ ÙÙ Ø§ÙØ«Ø¯ÙÙØ§Øª">
            <a:extLst>
              <a:ext uri="{FF2B5EF4-FFF2-40B4-BE49-F238E27FC236}">
                <a16:creationId xmlns:a16="http://schemas.microsoft.com/office/drawing/2014/main" id="{7069BDEF-6EDB-4FA9-8059-36D6D1F89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2" y="762000"/>
            <a:ext cx="11684636" cy="594199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FF0C7F1D-CAF6-4EEA-8B18-C4299FC6176D}"/>
              </a:ext>
            </a:extLst>
          </p:cNvPr>
          <p:cNvSpPr/>
          <p:nvPr/>
        </p:nvSpPr>
        <p:spPr>
          <a:xfrm>
            <a:off x="1625064" y="0"/>
            <a:ext cx="8941871" cy="923330"/>
          </a:xfrm>
          <a:prstGeom prst="rect">
            <a:avLst/>
          </a:prstGeom>
          <a:noFill/>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جدول يقارن بين مدة الحمل في الثدييات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70673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p:cNvPicPr>
            <a:picLocks noChangeAspect="1"/>
          </p:cNvPicPr>
          <p:nvPr/>
        </p:nvPicPr>
        <p:blipFill rotWithShape="1">
          <a:blip r:embed="rId2">
            <a:extLst>
              <a:ext uri="{28A0092B-C50C-407E-A947-70E740481C1C}">
                <a14:useLocalDpi xmlns:a14="http://schemas.microsoft.com/office/drawing/2010/main" val="0"/>
              </a:ext>
            </a:extLst>
          </a:blip>
          <a:srcRect l="36168" t="6104" r="31225" b="66120"/>
          <a:stretch/>
        </p:blipFill>
        <p:spPr>
          <a:xfrm>
            <a:off x="372279" y="3612802"/>
            <a:ext cx="2141762" cy="2912017"/>
          </a:xfrm>
          <a:prstGeom prst="rect">
            <a:avLst/>
          </a:prstGeom>
        </p:spPr>
      </p:pic>
      <p:pic>
        <p:nvPicPr>
          <p:cNvPr id="3" name="صورة 2"/>
          <p:cNvPicPr>
            <a:picLocks noChangeAspect="1"/>
          </p:cNvPicPr>
          <p:nvPr/>
        </p:nvPicPr>
        <p:blipFill rotWithShape="1">
          <a:blip r:embed="rId2">
            <a:extLst>
              <a:ext uri="{28A0092B-C50C-407E-A947-70E740481C1C}">
                <a14:useLocalDpi xmlns:a14="http://schemas.microsoft.com/office/drawing/2010/main" val="0"/>
              </a:ext>
            </a:extLst>
          </a:blip>
          <a:srcRect l="63284" t="35508" r="4109" b="36716"/>
          <a:stretch/>
        </p:blipFill>
        <p:spPr>
          <a:xfrm>
            <a:off x="9292839" y="3612801"/>
            <a:ext cx="2141762" cy="2912017"/>
          </a:xfrm>
          <a:prstGeom prst="rect">
            <a:avLst/>
          </a:prstGeom>
        </p:spPr>
      </p:pic>
      <p:sp>
        <p:nvSpPr>
          <p:cNvPr id="5" name="عنصر نائب لرقم الشريحة 4"/>
          <p:cNvSpPr>
            <a:spLocks noGrp="1"/>
          </p:cNvSpPr>
          <p:nvPr>
            <p:ph type="sldNum" sz="quarter" idx="12"/>
          </p:nvPr>
        </p:nvSpPr>
        <p:spPr/>
        <p:txBody>
          <a:bodyPr/>
          <a:lstStyle/>
          <a:p>
            <a:fld id="{0B34F065-1154-456A-91E3-76DE8E75E17B}" type="slidenum">
              <a:rPr lang="ar-SA" smtClean="0">
                <a:solidFill>
                  <a:prstClr val="black">
                    <a:tint val="75000"/>
                  </a:prstClr>
                </a:solidFill>
              </a:rPr>
              <a:pPr/>
              <a:t>84</a:t>
            </a:fld>
            <a:endParaRPr lang="ar-SA" dirty="0">
              <a:solidFill>
                <a:prstClr val="black">
                  <a:tint val="75000"/>
                </a:prstClr>
              </a:solidFill>
            </a:endParaRPr>
          </a:p>
        </p:txBody>
      </p:sp>
      <p:sp>
        <p:nvSpPr>
          <p:cNvPr id="8" name="وسيلة شرح مستطيلة مستديرة الزوايا 7"/>
          <p:cNvSpPr/>
          <p:nvPr/>
        </p:nvSpPr>
        <p:spPr>
          <a:xfrm>
            <a:off x="3049834" y="319081"/>
            <a:ext cx="6369567" cy="4356000"/>
          </a:xfrm>
          <a:prstGeom prst="wedgeRoundRectCallout">
            <a:avLst>
              <a:gd name="adj1" fmla="val 63682"/>
              <a:gd name="adj2" fmla="val 32821"/>
              <a:gd name="adj3" fmla="val 16667"/>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6600" b="1" cap="all" dirty="0">
              <a:ln/>
              <a:solidFill>
                <a:srgbClr val="002060"/>
              </a:solidFill>
              <a:effectLst>
                <a:glow rad="101600">
                  <a:srgbClr val="FFFF00">
                    <a:alpha val="40000"/>
                  </a:srgbClr>
                </a:glow>
                <a:outerShdw blurRad="19685" dist="12700" dir="5400000" algn="tl" rotWithShape="0">
                  <a:srgbClr val="4F81BD">
                    <a:satMod val="130000"/>
                    <a:alpha val="60000"/>
                  </a:srgbClr>
                </a:outerShdw>
              </a:effectLst>
            </a:endParaRPr>
          </a:p>
          <a:p>
            <a:pPr algn="ctr"/>
            <a:r>
              <a:rPr lang="ar-SA" sz="6600" b="1" cap="all" dirty="0">
                <a:ln/>
                <a:solidFill>
                  <a:srgbClr val="FF0000"/>
                </a:solidFill>
                <a:effectLst>
                  <a:glow rad="101600">
                    <a:srgbClr val="FFFF00">
                      <a:alpha val="40000"/>
                    </a:srgbClr>
                  </a:glow>
                  <a:outerShdw blurRad="19685" dist="12700" dir="5400000" algn="tl" rotWithShape="0">
                    <a:srgbClr val="4F81BD">
                      <a:satMod val="130000"/>
                      <a:alpha val="60000"/>
                    </a:srgbClr>
                  </a:outerShdw>
                </a:effectLst>
              </a:rPr>
              <a:t>ماذا لو </a:t>
            </a:r>
            <a:r>
              <a:rPr lang="ar-SA" sz="6600" b="1" dirty="0">
                <a:gradFill>
                  <a:gsLst>
                    <a:gs pos="0">
                      <a:srgbClr val="000000"/>
                    </a:gs>
                    <a:gs pos="20000">
                      <a:srgbClr val="000040"/>
                    </a:gs>
                    <a:gs pos="50000">
                      <a:srgbClr val="400040"/>
                    </a:gs>
                    <a:gs pos="75000">
                      <a:srgbClr val="8F0040"/>
                    </a:gs>
                    <a:gs pos="89999">
                      <a:srgbClr val="F27300"/>
                    </a:gs>
                    <a:gs pos="100000">
                      <a:srgbClr val="FFBF00"/>
                    </a:gs>
                  </a:gsLst>
                  <a:lin ang="5400000" scaled="0"/>
                </a:gradFill>
                <a:cs typeface="DecoType Thuluth" pitchFamily="2" charset="-78"/>
              </a:rPr>
              <a:t>اختفت الثدييات من على سطح الأرض</a:t>
            </a:r>
          </a:p>
          <a:p>
            <a:pPr algn="ctr"/>
            <a:r>
              <a:rPr lang="ar-SA" sz="6600" b="1" cap="all" dirty="0">
                <a:ln/>
                <a:solidFill>
                  <a:srgbClr val="002060"/>
                </a:solidFill>
                <a:effectLst>
                  <a:glow rad="101600">
                    <a:srgbClr val="FFFF00">
                      <a:alpha val="40000"/>
                    </a:srgbClr>
                  </a:glow>
                  <a:outerShdw blurRad="19685" dist="12700" dir="5400000" algn="tl" rotWithShape="0">
                    <a:srgbClr val="4F81BD">
                      <a:satMod val="130000"/>
                      <a:alpha val="60000"/>
                    </a:srgbClr>
                  </a:outerShdw>
                </a:effectLst>
              </a:rPr>
              <a:t> </a:t>
            </a:r>
            <a:endParaRPr lang="ar-SA" sz="1100" dirty="0">
              <a:solidFill>
                <a:srgbClr val="002060"/>
              </a:solidFill>
            </a:endParaRPr>
          </a:p>
        </p:txBody>
      </p:sp>
      <p:sp>
        <p:nvSpPr>
          <p:cNvPr id="10" name="مربع نص 9"/>
          <p:cNvSpPr txBox="1"/>
          <p:nvPr/>
        </p:nvSpPr>
        <p:spPr>
          <a:xfrm>
            <a:off x="3833998" y="5954144"/>
            <a:ext cx="3500430" cy="584775"/>
          </a:xfrm>
          <a:prstGeom prst="rect">
            <a:avLst/>
          </a:prstGeom>
          <a:noFill/>
        </p:spPr>
        <p:txBody>
          <a:bodyPr wrap="square" rtlCol="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ar-SA" sz="32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rPr>
              <a:t>مهارة النتائج الإبداعي </a:t>
            </a:r>
          </a:p>
        </p:txBody>
      </p:sp>
      <p:sp>
        <p:nvSpPr>
          <p:cNvPr id="7" name="مستطيل 6"/>
          <p:cNvSpPr/>
          <p:nvPr/>
        </p:nvSpPr>
        <p:spPr>
          <a:xfrm>
            <a:off x="1318630" y="2747874"/>
            <a:ext cx="769763" cy="1200329"/>
          </a:xfrm>
          <a:prstGeom prst="rect">
            <a:avLst/>
          </a:prstGeom>
          <a:noFill/>
        </p:spPr>
        <p:txBody>
          <a:bodyPr wrap="none" lIns="91440" tIns="45720" rIns="91440" bIns="45720">
            <a:spAutoFit/>
          </a:bodyPr>
          <a:lstStyle/>
          <a:p>
            <a:pPr algn="ctr"/>
            <a:r>
              <a:rPr lang="ar-SA" sz="7200" dirty="0">
                <a:ln w="0"/>
                <a:solidFill>
                  <a:schemeClr val="accent1">
                    <a:lumMod val="75000"/>
                  </a:schemeClr>
                </a:solidFill>
                <a:effectLst>
                  <a:outerShdw blurRad="38100" dist="25400" dir="5400000" algn="ctr" rotWithShape="0">
                    <a:srgbClr val="6E747A">
                      <a:alpha val="43000"/>
                    </a:srgbClr>
                  </a:outerShdw>
                </a:effectLst>
              </a:rPr>
              <a:t>؟</a:t>
            </a:r>
            <a:r>
              <a:rPr lang="ar-SA" sz="7200" dirty="0">
                <a:ln w="0"/>
                <a:solidFill>
                  <a:srgbClr val="FF0000"/>
                </a:solidFill>
                <a:effectLst>
                  <a:outerShdw blurRad="38100" dist="25400" dir="5400000" algn="ctr" rotWithShape="0">
                    <a:srgbClr val="6E747A">
                      <a:alpha val="43000"/>
                    </a:srgbClr>
                  </a:outerShdw>
                </a:effectLst>
              </a:rPr>
              <a:t>!</a:t>
            </a:r>
          </a:p>
        </p:txBody>
      </p:sp>
      <p:sp>
        <p:nvSpPr>
          <p:cNvPr id="13" name="مستطيل 12"/>
          <p:cNvSpPr/>
          <p:nvPr/>
        </p:nvSpPr>
        <p:spPr>
          <a:xfrm rot="20680324">
            <a:off x="1977801" y="3719035"/>
            <a:ext cx="513282" cy="1200329"/>
          </a:xfrm>
          <a:prstGeom prst="rect">
            <a:avLst/>
          </a:prstGeom>
          <a:noFill/>
        </p:spPr>
        <p:txBody>
          <a:bodyPr wrap="none" lIns="91440" tIns="45720" rIns="91440" bIns="45720">
            <a:spAutoFit/>
          </a:bodyPr>
          <a:lstStyle/>
          <a:p>
            <a:pPr algn="ctr"/>
            <a:r>
              <a:rPr lang="ar-SA" sz="7200" dirty="0">
                <a:ln w="0"/>
                <a:solidFill>
                  <a:schemeClr val="accent1">
                    <a:lumMod val="75000"/>
                  </a:schemeClr>
                </a:solidFill>
                <a:effectLst>
                  <a:outerShdw blurRad="38100" dist="25400" dir="5400000" algn="ctr" rotWithShape="0">
                    <a:srgbClr val="6E747A">
                      <a:alpha val="43000"/>
                    </a:srgbClr>
                  </a:outerShdw>
                </a:effectLst>
              </a:rPr>
              <a:t>؟</a:t>
            </a:r>
            <a:endParaRPr lang="ar-SA" sz="7200" dirty="0">
              <a:ln w="0"/>
              <a:solidFill>
                <a:srgbClr val="FF0000"/>
              </a:solidFill>
              <a:effectLst>
                <a:outerShdw blurRad="38100" dist="25400" dir="5400000" algn="ctr" rotWithShape="0">
                  <a:srgbClr val="6E747A">
                    <a:alpha val="43000"/>
                  </a:srgbClr>
                </a:outerShdw>
              </a:effectLst>
            </a:endParaRPr>
          </a:p>
        </p:txBody>
      </p:sp>
      <p:sp>
        <p:nvSpPr>
          <p:cNvPr id="14" name="مستطيل 13"/>
          <p:cNvSpPr/>
          <p:nvPr/>
        </p:nvSpPr>
        <p:spPr>
          <a:xfrm rot="1308069">
            <a:off x="2251797" y="4113873"/>
            <a:ext cx="769763" cy="1200329"/>
          </a:xfrm>
          <a:prstGeom prst="rect">
            <a:avLst/>
          </a:prstGeom>
          <a:noFill/>
        </p:spPr>
        <p:txBody>
          <a:bodyPr wrap="none" lIns="91440" tIns="45720" rIns="91440" bIns="45720">
            <a:spAutoFit/>
          </a:bodyPr>
          <a:lstStyle/>
          <a:p>
            <a:pPr algn="ctr"/>
            <a:r>
              <a:rPr lang="ar-SA" sz="7200" dirty="0">
                <a:ln w="0"/>
                <a:solidFill>
                  <a:schemeClr val="accent1">
                    <a:lumMod val="75000"/>
                  </a:schemeClr>
                </a:solidFill>
                <a:effectLst>
                  <a:outerShdw blurRad="38100" dist="25400" dir="5400000" algn="ctr" rotWithShape="0">
                    <a:srgbClr val="6E747A">
                      <a:alpha val="43000"/>
                    </a:srgbClr>
                  </a:outerShdw>
                </a:effectLst>
              </a:rPr>
              <a:t>؟</a:t>
            </a:r>
            <a:r>
              <a:rPr lang="ar-SA" sz="7200" dirty="0">
                <a:ln w="0"/>
                <a:solidFill>
                  <a:srgbClr val="FF0000"/>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39656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0.70"/>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طط انسيابي: معالجة متعاقبة 3"/>
          <p:cNvSpPr/>
          <p:nvPr/>
        </p:nvSpPr>
        <p:spPr>
          <a:xfrm>
            <a:off x="5879976" y="1268761"/>
            <a:ext cx="4032448" cy="4617006"/>
          </a:xfrm>
          <a:prstGeom prst="flowChartAlternateProcess">
            <a:avLst/>
          </a:prstGeom>
          <a:solidFill>
            <a:srgbClr val="EFE9CC"/>
          </a:solidFill>
        </p:spPr>
        <p:txBody>
          <a:bodyPr wrap="square" lIns="91440" tIns="45720" rIns="91440" bIns="45720">
            <a:spAutoFit/>
          </a:bodyPr>
          <a:lstStyle/>
          <a:p>
            <a:pPr algn="ctr"/>
            <a:r>
              <a:rPr lang="ar-SA" sz="5400" b="1" dirty="0">
                <a:ln w="0"/>
                <a:effectLst>
                  <a:outerShdw blurRad="50800" dist="88900" dir="18900000" algn="bl" rotWithShape="0">
                    <a:srgbClr val="CC9900">
                      <a:alpha val="40000"/>
                    </a:srgbClr>
                  </a:outerShdw>
                </a:effectLst>
                <a:cs typeface="DecoType Naskh Swashes" panose="02010400000000000000" pitchFamily="2" charset="-78"/>
              </a:rPr>
              <a:t>عزيزي الطالب استخلص الحكمة المستفادة من القصة السابقة </a:t>
            </a:r>
          </a:p>
        </p:txBody>
      </p:sp>
      <p:pic>
        <p:nvPicPr>
          <p:cNvPr id="1030" name="Picture 6" descr="نتيجة بحث الصور عن ‫كتاب مفتوح gif‬‎"/>
          <p:cNvPicPr>
            <a:picLocks noChangeAspect="1" noChangeArrowheads="1"/>
          </p:cNvPicPr>
          <p:nvPr/>
        </p:nvPicPr>
        <p:blipFill rotWithShape="1">
          <a:blip r:embed="rId2">
            <a:extLst>
              <a:ext uri="{28A0092B-C50C-407E-A947-70E740481C1C}">
                <a14:useLocalDpi xmlns:a14="http://schemas.microsoft.com/office/drawing/2010/main" val="0"/>
              </a:ext>
            </a:extLst>
          </a:blip>
          <a:srcRect t="6425" b="10052"/>
          <a:stretch/>
        </p:blipFill>
        <p:spPr bwMode="auto">
          <a:xfrm>
            <a:off x="1919536" y="116632"/>
            <a:ext cx="4896544" cy="6120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صورة ذات صلة"/>
          <p:cNvPicPr>
            <a:picLocks noChangeAspect="1" noChangeArrowheads="1"/>
          </p:cNvPicPr>
          <p:nvPr/>
        </p:nvPicPr>
        <p:blipFill rotWithShape="1">
          <a:blip r:embed="rId3">
            <a:duotone>
              <a:prstClr val="black"/>
              <a:schemeClr val="accent6">
                <a:lumMod val="50000"/>
                <a:tint val="45000"/>
                <a:satMod val="400000"/>
              </a:schemeClr>
            </a:duotone>
            <a:extLst>
              <a:ext uri="{28A0092B-C50C-407E-A947-70E740481C1C}">
                <a14:useLocalDpi xmlns:a14="http://schemas.microsoft.com/office/drawing/2010/main" val="0"/>
              </a:ext>
            </a:extLst>
          </a:blip>
          <a:srcRect l="23612" r="23918"/>
          <a:stretch/>
        </p:blipFill>
        <p:spPr bwMode="auto">
          <a:xfrm>
            <a:off x="2927648" y="1052736"/>
            <a:ext cx="2016224"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02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2385</Words>
  <Application>Microsoft Office PowerPoint</Application>
  <PresentationFormat>شاشة عريضة</PresentationFormat>
  <Paragraphs>377</Paragraphs>
  <Slides>84</Slides>
  <Notes>0</Notes>
  <HiddenSlides>0</HiddenSlides>
  <MMClips>2</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84</vt:i4>
      </vt:variant>
    </vt:vector>
  </HeadingPairs>
  <TitlesOfParts>
    <vt:vector size="92" baseType="lpstr">
      <vt:lpstr>AlHor</vt:lpstr>
      <vt:lpstr>Arabic Typesetting</vt:lpstr>
      <vt:lpstr>Arial</vt:lpstr>
      <vt:lpstr>Arial Unicode MS</vt:lpstr>
      <vt:lpstr>Calibri</vt:lpstr>
      <vt:lpstr>Calibri Light</vt:lpstr>
      <vt:lpstr>droid arabic kufi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 </dc:creator>
  <cp:lastModifiedBy>User129</cp:lastModifiedBy>
  <cp:revision>128</cp:revision>
  <dcterms:created xsi:type="dcterms:W3CDTF">2019-08-28T20:46:14Z</dcterms:created>
  <dcterms:modified xsi:type="dcterms:W3CDTF">2020-01-08T21:27:31Z</dcterms:modified>
</cp:coreProperties>
</file>