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1" r:id="rId3"/>
    <p:sldId id="265" r:id="rId4"/>
    <p:sldId id="257" r:id="rId5"/>
    <p:sldId id="260" r:id="rId6"/>
    <p:sldId id="258" r:id="rId7"/>
    <p:sldId id="259" r:id="rId8"/>
    <p:sldId id="262" r:id="rId9"/>
    <p:sldId id="267" r:id="rId10"/>
    <p:sldId id="266" r:id="rId11"/>
    <p:sldId id="264" r:id="rId12"/>
    <p:sldId id="268" r:id="rId13"/>
    <p:sldId id="270" r:id="rId14"/>
    <p:sldId id="271" r:id="rId15"/>
    <p:sldId id="272" r:id="rId16"/>
    <p:sldId id="283" r:id="rId17"/>
    <p:sldId id="269" r:id="rId18"/>
    <p:sldId id="274" r:id="rId19"/>
    <p:sldId id="276" r:id="rId20"/>
    <p:sldId id="293" r:id="rId21"/>
    <p:sldId id="277" r:id="rId22"/>
    <p:sldId id="294" r:id="rId23"/>
    <p:sldId id="278" r:id="rId24"/>
    <p:sldId id="279" r:id="rId25"/>
    <p:sldId id="280" r:id="rId26"/>
    <p:sldId id="295" r:id="rId27"/>
    <p:sldId id="281" r:id="rId28"/>
    <p:sldId id="273" r:id="rId29"/>
    <p:sldId id="282" r:id="rId30"/>
    <p:sldId id="284" r:id="rId31"/>
    <p:sldId id="285" r:id="rId32"/>
    <p:sldId id="286" r:id="rId33"/>
    <p:sldId id="287" r:id="rId34"/>
    <p:sldId id="296" r:id="rId35"/>
    <p:sldId id="288" r:id="rId36"/>
    <p:sldId id="289" r:id="rId37"/>
    <p:sldId id="291" r:id="rId38"/>
    <p:sldId id="292" r:id="rId39"/>
    <p:sldId id="301" r:id="rId40"/>
    <p:sldId id="297" r:id="rId41"/>
    <p:sldId id="299" r:id="rId42"/>
    <p:sldId id="298" r:id="rId43"/>
    <p:sldId id="300" r:id="rId4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D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6FC3E3-A756-4FCD-98F5-A9EF0D3BC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1531054-C6E8-48D9-A537-94030974B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288B4EF-E63B-434E-A974-D1F8A0E0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18/10/39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B4D3BE8-459F-4321-A5D6-134426DBE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4915CB-D4F3-4011-86E4-9C853B07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15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1BF812-16D5-4E16-AFF5-897ACF684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4419503-6210-496A-A066-9CC81A6C4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A04928C-1748-401A-913B-7C56E2A8A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18/10/39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3E699C-0BCF-4E57-A89B-A1B67015B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8FE4955-63F5-4285-9D8C-D7581221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63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E96B31F-14CA-4C12-875A-433770EC88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6665276-31CB-45BF-8321-1E3C00837F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C7442BA-B24D-4ED6-887B-7A8E46E2D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18/10/39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4F976F1-5387-48E8-945B-D238EE6B0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9FC1595-538D-44A4-B6BC-74BAC94E2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7627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FCC9DF-A7F9-434A-A151-F820C92B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E340915-699F-4627-85BF-84B18C355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548829-4CAF-4D4E-AE77-BD6C5194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18/10/39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F45C8FE-6CA5-4510-B4BA-D52FE54CF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6AE8F9-AE44-4923-A5D6-0FC40287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332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4327E1-0387-4138-A2DE-54F12BD0A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428CF0E-DFBB-4078-8B75-7BCFF0B2E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9B8363A-E771-469B-AFFD-E45958DA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18/10/39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4345193-84F9-4454-B847-BA2EA2EB6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1C57EA-C28C-4A65-A945-13D3EFB2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5351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F727C6-5E5C-4FE2-9721-5D39DEC08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58BB33C-3F86-46B1-BDA3-7D471D3CC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2CEE580-24F0-4369-AF4D-442D7C70C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DD59EA3-83F9-478A-9812-735FB51E7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18/10/39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FBBBB48-0AA9-43B7-BE9D-8F633608C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3B99F0A-E9DF-449D-B08F-E2C0E164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412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FA8CBD-9CC6-458C-8025-B814C052E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C257CA7-B47F-49E0-A0A8-18A9EB741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6FA3B8C-6D55-4A4F-BA04-1102BE190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BD0DBC3-87D8-49B4-80DF-F5F1A993DB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03B7BAE-6195-426A-AB6B-6DFD2EAA63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3BD4B6B-BFE7-44B6-BDF4-F89D3492E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18/10/39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890892F-C7F3-45A8-BA1C-B8F449546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1CCB878-BDC7-4ACC-B189-8D1E1524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035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E1C3A2-8F76-488A-AEF7-A243BE51A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030A67C-F61D-4A96-BF4A-36E834A04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18/10/39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C6D569-368A-4BD5-BDA4-0F8BBED84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EFB2E21-3E71-4176-A1CC-8D9822F92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591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3669653-7F4D-4745-8CDC-7D5F860A5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18/10/39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0BFF6B0-571F-4245-B1E9-D2F0A153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34B258D-DC4F-4820-B559-78E69B3B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7494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27C577-F596-4F13-8F69-7FBF7612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B45D139-99FA-4CD7-A9DE-D1F4DC13F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0CC624B-E84F-4585-84F1-31F581BDD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C0E1C60-6998-4536-85C8-F06A88450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18/10/39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AE141BD-F923-4D7F-9B7D-C9FE2A5CD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E227FEF-ECB5-44A3-A4BA-FB93EF94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194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5BE57C-3B9C-426D-B8B6-F78906C86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3FA8C69-1442-4D6F-8AF0-44DCCAAAC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362A15C-8425-4218-A3BC-139ABE3B1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1D85FDE-BD51-44D4-8491-8CFDDDC9C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D9D7-77DA-4F08-9B4F-830DB8264BB2}" type="datetimeFigureOut">
              <a:rPr lang="ar-SA" smtClean="0"/>
              <a:t>18/10/39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392E275-05B8-44C7-8043-7940D7E89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D47B2D-9A2E-4200-AE3D-552A706C3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0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C385F3C-4076-4F6A-9CBD-B008D0F6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5D84C61-D729-442C-9F18-2FB4D7A01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76F47E-96FF-4108-B977-795864440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BD9D7-77DA-4F08-9B4F-830DB8264BB2}" type="datetimeFigureOut">
              <a:rPr lang="ar-SA" smtClean="0"/>
              <a:t>18/10/39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A49BB0-79CB-45EE-9F12-4A0CEA147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AEEF67-7778-4661-819B-C0AEBE0CB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03BDD-20C2-4155-95A9-F18707EC7B9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695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صورة ذات صلة">
            <a:extLst>
              <a:ext uri="{FF2B5EF4-FFF2-40B4-BE49-F238E27FC236}">
                <a16:creationId xmlns:a16="http://schemas.microsoft.com/office/drawing/2014/main" id="{A3C2F880-27E1-42E4-91A8-8D8C19B8E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717452"/>
            <a:ext cx="10905066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020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C550117-52DF-4D45-AF45-38EEC380BD56}"/>
              </a:ext>
            </a:extLst>
          </p:cNvPr>
          <p:cNvSpPr/>
          <p:nvPr/>
        </p:nvSpPr>
        <p:spPr>
          <a:xfrm>
            <a:off x="283698" y="166790"/>
            <a:ext cx="11727766" cy="8309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3و4ـ يوجد في دورة حياة النباتات الوعائية </a:t>
            </a:r>
            <a:r>
              <a:rPr lang="ar-SA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اللابذرية</a:t>
            </a:r>
            <a:r>
              <a:rPr lang="ar-SA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طورين  </a:t>
            </a:r>
            <a:endParaRPr lang="ar-SA" sz="4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3E3489A-7CF8-43BD-BCFC-F707014A9FAA}"/>
              </a:ext>
            </a:extLst>
          </p:cNvPr>
          <p:cNvSpPr/>
          <p:nvPr/>
        </p:nvSpPr>
        <p:spPr>
          <a:xfrm>
            <a:off x="7371415" y="1217308"/>
            <a:ext cx="3240000" cy="828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النبات  </a:t>
            </a:r>
            <a:r>
              <a:rPr lang="ar-SA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البوغي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EA5AE44-31C2-4FA3-B1D1-280D18D5D325}"/>
              </a:ext>
            </a:extLst>
          </p:cNvPr>
          <p:cNvSpPr/>
          <p:nvPr/>
        </p:nvSpPr>
        <p:spPr>
          <a:xfrm>
            <a:off x="6147581" y="2371806"/>
            <a:ext cx="5687668" cy="23083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لمعظمها تكيفا يسمى </a:t>
            </a:r>
            <a:r>
              <a:rPr lang="ar-SA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الحامل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البوغي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48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وهو تجمع متراص من التراكيب الحاملة للأبواغ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1ADC4CA-51B4-4847-ACE2-CFC6D0D3C7DE}"/>
              </a:ext>
            </a:extLst>
          </p:cNvPr>
          <p:cNvSpPr/>
          <p:nvPr/>
        </p:nvSpPr>
        <p:spPr>
          <a:xfrm>
            <a:off x="6147581" y="4982924"/>
            <a:ext cx="5687668" cy="15696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وينتج أبواغاً صغيرة تنقل عادة بواسطة الرياح </a:t>
            </a:r>
            <a:endParaRPr lang="ar-SA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705C485-C44E-4EF1-953D-CDB13BA1E074}"/>
              </a:ext>
            </a:extLst>
          </p:cNvPr>
          <p:cNvSpPr/>
          <p:nvPr/>
        </p:nvSpPr>
        <p:spPr>
          <a:xfrm>
            <a:off x="337625" y="3993769"/>
            <a:ext cx="4970216" cy="15696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عندما يستقر في بيئة مناسبة</a:t>
            </a:r>
            <a:endParaRPr lang="ar-SA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3F53E96-1613-4745-AAFB-E4530D09C2DE}"/>
              </a:ext>
            </a:extLst>
          </p:cNvPr>
          <p:cNvSpPr/>
          <p:nvPr/>
        </p:nvSpPr>
        <p:spPr>
          <a:xfrm>
            <a:off x="1459283" y="1208070"/>
            <a:ext cx="3240000" cy="8309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النبات </a:t>
            </a:r>
            <a:r>
              <a:rPr lang="ar-SA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المشيجي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سهم: لأسفل 2">
            <a:extLst>
              <a:ext uri="{FF2B5EF4-FFF2-40B4-BE49-F238E27FC236}">
                <a16:creationId xmlns:a16="http://schemas.microsoft.com/office/drawing/2014/main" id="{BA126284-453F-4FA8-B555-35EDB791130C}"/>
              </a:ext>
            </a:extLst>
          </p:cNvPr>
          <p:cNvSpPr/>
          <p:nvPr/>
        </p:nvSpPr>
        <p:spPr>
          <a:xfrm>
            <a:off x="8736037" y="2072694"/>
            <a:ext cx="576775" cy="540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سهم: لأسفل 9">
            <a:extLst>
              <a:ext uri="{FF2B5EF4-FFF2-40B4-BE49-F238E27FC236}">
                <a16:creationId xmlns:a16="http://schemas.microsoft.com/office/drawing/2014/main" id="{7649FA38-B6DF-475C-A6E4-5238BC80F616}"/>
              </a:ext>
            </a:extLst>
          </p:cNvPr>
          <p:cNvSpPr/>
          <p:nvPr/>
        </p:nvSpPr>
        <p:spPr>
          <a:xfrm>
            <a:off x="8736037" y="4703940"/>
            <a:ext cx="576775" cy="540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سهم: لأسفل 10">
            <a:extLst>
              <a:ext uri="{FF2B5EF4-FFF2-40B4-BE49-F238E27FC236}">
                <a16:creationId xmlns:a16="http://schemas.microsoft.com/office/drawing/2014/main" id="{1A7CB2A0-4AFF-4F3D-A76F-EC7FA94C1101}"/>
              </a:ext>
            </a:extLst>
          </p:cNvPr>
          <p:cNvSpPr/>
          <p:nvPr/>
        </p:nvSpPr>
        <p:spPr>
          <a:xfrm rot="7450687">
            <a:off x="5296014" y="5063742"/>
            <a:ext cx="576775" cy="720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سهم: لأسفل 11">
            <a:extLst>
              <a:ext uri="{FF2B5EF4-FFF2-40B4-BE49-F238E27FC236}">
                <a16:creationId xmlns:a16="http://schemas.microsoft.com/office/drawing/2014/main" id="{D64C2DC6-CD66-497E-A431-4627C2097D31}"/>
              </a:ext>
            </a:extLst>
          </p:cNvPr>
          <p:cNvSpPr/>
          <p:nvPr/>
        </p:nvSpPr>
        <p:spPr>
          <a:xfrm flipV="1">
            <a:off x="2790896" y="3433433"/>
            <a:ext cx="576775" cy="540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F047554-3F9C-4241-9743-03B98F2FD442}"/>
              </a:ext>
            </a:extLst>
          </p:cNvPr>
          <p:cNvSpPr/>
          <p:nvPr/>
        </p:nvSpPr>
        <p:spPr>
          <a:xfrm>
            <a:off x="1517626" y="2573502"/>
            <a:ext cx="3240000" cy="8309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ينمو ويشكل </a:t>
            </a:r>
            <a:endParaRPr lang="ar-SA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سهم: لأسفل 13">
            <a:extLst>
              <a:ext uri="{FF2B5EF4-FFF2-40B4-BE49-F238E27FC236}">
                <a16:creationId xmlns:a16="http://schemas.microsoft.com/office/drawing/2014/main" id="{C0ED9B64-DC4B-4218-AA55-779A35CCDFCA}"/>
              </a:ext>
            </a:extLst>
          </p:cNvPr>
          <p:cNvSpPr/>
          <p:nvPr/>
        </p:nvSpPr>
        <p:spPr>
          <a:xfrm flipV="1">
            <a:off x="2790895" y="2032173"/>
            <a:ext cx="576775" cy="540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740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الأنسجة الوعائية في اللابذرية">
            <a:extLst>
              <a:ext uri="{FF2B5EF4-FFF2-40B4-BE49-F238E27FC236}">
                <a16:creationId xmlns:a16="http://schemas.microsoft.com/office/drawing/2014/main" id="{DDE1BD8F-9DD9-482C-A01D-CEB225BD7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5" y="140677"/>
            <a:ext cx="11844997" cy="656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927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4E561B20-2157-4263-BB55-E6D1DD1D2CD2}"/>
              </a:ext>
            </a:extLst>
          </p:cNvPr>
          <p:cNvSpPr/>
          <p:nvPr/>
        </p:nvSpPr>
        <p:spPr>
          <a:xfrm>
            <a:off x="5190978" y="430013"/>
            <a:ext cx="6652739" cy="59093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أقرئي في كتابك المقرر عن قسم النباتات </a:t>
            </a:r>
            <a:r>
              <a:rPr lang="ar-SA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الصولجانية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وقسم السرخسيات </a:t>
            </a:r>
          </a:p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(النباتات المجنحة)   </a:t>
            </a:r>
          </a:p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ثم صنفي البطاقات التالية إلى خصائص النباتات </a:t>
            </a:r>
            <a:r>
              <a:rPr lang="ar-SA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الصولجانية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وخصائص النباتات السرخسية  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Free clipart girl doing homework clipart collection homework">
            <a:extLst>
              <a:ext uri="{FF2B5EF4-FFF2-40B4-BE49-F238E27FC236}">
                <a16:creationId xmlns:a16="http://schemas.microsoft.com/office/drawing/2014/main" id="{CD12D00B-E994-4862-BE73-361F0567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3" t="12934" r="10000" b="12864"/>
          <a:stretch/>
        </p:blipFill>
        <p:spPr bwMode="auto">
          <a:xfrm>
            <a:off x="323557" y="886265"/>
            <a:ext cx="4487594" cy="54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3">
            <a:extLst>
              <a:ext uri="{FF2B5EF4-FFF2-40B4-BE49-F238E27FC236}">
                <a16:creationId xmlns:a16="http://schemas.microsoft.com/office/drawing/2014/main" id="{B9E63356-2118-46DC-AAC9-75AF35EEF734}"/>
              </a:ext>
            </a:extLst>
          </p:cNvPr>
          <p:cNvSpPr/>
          <p:nvPr/>
        </p:nvSpPr>
        <p:spPr>
          <a:xfrm>
            <a:off x="768969" y="246185"/>
            <a:ext cx="3943708" cy="923330"/>
          </a:xfrm>
          <a:prstGeom prst="wedgeRectCallout">
            <a:avLst>
              <a:gd name="adj1" fmla="val 15551"/>
              <a:gd name="adj2" fmla="val 86878"/>
            </a:avLst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سأقرأ ثم أصنف </a:t>
            </a:r>
          </a:p>
        </p:txBody>
      </p:sp>
    </p:spTree>
    <p:extLst>
      <p:ext uri="{BB962C8B-B14F-4D97-AF65-F5344CB8AC3E}">
        <p14:creationId xmlns:p14="http://schemas.microsoft.com/office/powerpoint/2010/main" val="4099923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CA1383AD-776B-44A8-86CE-3A6DDAD7F779}"/>
              </a:ext>
            </a:extLst>
          </p:cNvPr>
          <p:cNvSpPr/>
          <p:nvPr/>
        </p:nvSpPr>
        <p:spPr>
          <a:xfrm>
            <a:off x="8257739" y="154742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FF0000"/>
                </a:solidFill>
              </a:rPr>
              <a:t>قسم النباتات </a:t>
            </a:r>
            <a:r>
              <a:rPr lang="ar-SA" sz="4400" dirty="0" err="1">
                <a:solidFill>
                  <a:srgbClr val="FF0000"/>
                </a:solidFill>
              </a:rPr>
              <a:t>الصولجانية</a:t>
            </a:r>
            <a:r>
              <a:rPr lang="ar-SA" sz="4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CB81ED9-A64E-4B8D-94B3-2913884F8308}"/>
              </a:ext>
            </a:extLst>
          </p:cNvPr>
          <p:cNvSpPr/>
          <p:nvPr/>
        </p:nvSpPr>
        <p:spPr>
          <a:xfrm>
            <a:off x="4203894" y="154742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الطور </a:t>
            </a:r>
            <a:r>
              <a:rPr lang="ar-SA" sz="4400" dirty="0" err="1">
                <a:solidFill>
                  <a:schemeClr val="tx1"/>
                </a:solidFill>
              </a:rPr>
              <a:t>البوغي</a:t>
            </a:r>
            <a:r>
              <a:rPr lang="ar-SA" sz="4400" dirty="0">
                <a:solidFill>
                  <a:schemeClr val="tx1"/>
                </a:solidFill>
              </a:rPr>
              <a:t> هو السائد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06AB1FA-45DE-46C8-BF62-5D1C6DAC9EE6}"/>
              </a:ext>
            </a:extLst>
          </p:cNvPr>
          <p:cNvSpPr/>
          <p:nvPr/>
        </p:nvSpPr>
        <p:spPr>
          <a:xfrm>
            <a:off x="150049" y="154742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تراكيبها التي تنتج الأبواغ تكون </a:t>
            </a:r>
            <a:r>
              <a:rPr lang="ar-SA" sz="4400" dirty="0" err="1">
                <a:solidFill>
                  <a:schemeClr val="tx1"/>
                </a:solidFill>
              </a:rPr>
              <a:t>صولجانية</a:t>
            </a:r>
            <a:r>
              <a:rPr lang="ar-SA" sz="4400" dirty="0">
                <a:solidFill>
                  <a:schemeClr val="tx1"/>
                </a:solidFill>
              </a:rPr>
              <a:t> الشكل أو تشبه السنبلة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728ACFC-BC3A-43D5-BC8B-DB32E56647C7}"/>
              </a:ext>
            </a:extLst>
          </p:cNvPr>
          <p:cNvSpPr/>
          <p:nvPr/>
        </p:nvSpPr>
        <p:spPr>
          <a:xfrm>
            <a:off x="8257739" y="3050342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تسمى الصنوبريات الأرضية لأنها تشبه أشجار صنوبر صغيرة  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32B8934-5A8B-4F28-9396-3F84C301868A}"/>
              </a:ext>
            </a:extLst>
          </p:cNvPr>
          <p:cNvSpPr/>
          <p:nvPr/>
        </p:nvSpPr>
        <p:spPr>
          <a:xfrm>
            <a:off x="4203894" y="3050342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لها جذور سيقان </a:t>
            </a:r>
            <a:r>
              <a:rPr lang="ar-SA" sz="4400" dirty="0" err="1">
                <a:solidFill>
                  <a:schemeClr val="tx1"/>
                </a:solidFill>
              </a:rPr>
              <a:t>وسيقاناها</a:t>
            </a:r>
            <a:r>
              <a:rPr lang="ar-SA" sz="4400" dirty="0">
                <a:solidFill>
                  <a:schemeClr val="tx1"/>
                </a:solidFill>
              </a:rPr>
              <a:t> تكون إما متفرعة أو غير متفرعة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B5785F7-A8C8-4D44-B8B8-0AA9D1425394}"/>
              </a:ext>
            </a:extLst>
          </p:cNvPr>
          <p:cNvSpPr/>
          <p:nvPr/>
        </p:nvSpPr>
        <p:spPr>
          <a:xfrm>
            <a:off x="150049" y="3050342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لها تراكيب حرشفية صغيرة تشبه الأوراق(أشباه أوراق) </a:t>
            </a:r>
          </a:p>
        </p:txBody>
      </p:sp>
    </p:spTree>
    <p:extLst>
      <p:ext uri="{BB962C8B-B14F-4D97-AF65-F5344CB8AC3E}">
        <p14:creationId xmlns:p14="http://schemas.microsoft.com/office/powerpoint/2010/main" val="1514530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CA1383AD-776B-44A8-86CE-3A6DDAD7F779}"/>
              </a:ext>
            </a:extLst>
          </p:cNvPr>
          <p:cNvSpPr/>
          <p:nvPr/>
        </p:nvSpPr>
        <p:spPr>
          <a:xfrm>
            <a:off x="8257739" y="154742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كانت تشكل غابات واسعة وبعد موتها تحولت </a:t>
            </a:r>
            <a:r>
              <a:rPr lang="ar-SA" sz="4000" dirty="0" err="1">
                <a:solidFill>
                  <a:schemeClr val="tx1"/>
                </a:solidFill>
              </a:rPr>
              <a:t>بقايها</a:t>
            </a:r>
            <a:r>
              <a:rPr lang="ar-SA" sz="4000" dirty="0">
                <a:solidFill>
                  <a:schemeClr val="tx1"/>
                </a:solidFill>
              </a:rPr>
              <a:t> إلى فحم حجري يستخدم كوقود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CB81ED9-A64E-4B8D-94B3-2913884F8308}"/>
              </a:ext>
            </a:extLst>
          </p:cNvPr>
          <p:cNvSpPr/>
          <p:nvPr/>
        </p:nvSpPr>
        <p:spPr>
          <a:xfrm>
            <a:off x="4203894" y="154742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يمتد عرق من النسيج الوعائي  في منتصف كل ورقة حرشفية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06AB1FA-45DE-46C8-BF62-5D1C6DAC9EE6}"/>
              </a:ext>
            </a:extLst>
          </p:cNvPr>
          <p:cNvSpPr/>
          <p:nvPr/>
        </p:nvSpPr>
        <p:spPr>
          <a:xfrm>
            <a:off x="150049" y="154742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نباتات هوائية (نباتات تعيش متعلقة بنبات أخر أو جسم أخر)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728ACFC-BC3A-43D5-BC8B-DB32E56647C7}"/>
              </a:ext>
            </a:extLst>
          </p:cNvPr>
          <p:cNvSpPr/>
          <p:nvPr/>
        </p:nvSpPr>
        <p:spPr>
          <a:xfrm>
            <a:off x="8257739" y="3176951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تصنف إلى فئتين هما </a:t>
            </a:r>
          </a:p>
          <a:p>
            <a:pPr algn="ctr"/>
            <a:r>
              <a:rPr lang="en-US" sz="4400" dirty="0" err="1">
                <a:solidFill>
                  <a:schemeClr val="tx1"/>
                </a:solidFill>
              </a:rPr>
              <a:t>Selanginella</a:t>
            </a:r>
            <a:endParaRPr lang="en-US" sz="4400" dirty="0">
              <a:solidFill>
                <a:schemeClr val="tx1"/>
              </a:solidFill>
            </a:endParaRPr>
          </a:p>
          <a:p>
            <a:pPr algn="ctr"/>
            <a:r>
              <a:rPr lang="en-US" sz="4400" dirty="0">
                <a:solidFill>
                  <a:schemeClr val="tx1"/>
                </a:solidFill>
              </a:rPr>
              <a:t>lycopodium</a:t>
            </a:r>
            <a:r>
              <a:rPr lang="ar-SA" sz="4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32B8934-5A8B-4F28-9396-3F84C301868A}"/>
              </a:ext>
            </a:extLst>
          </p:cNvPr>
          <p:cNvSpPr/>
          <p:nvPr/>
        </p:nvSpPr>
        <p:spPr>
          <a:xfrm>
            <a:off x="4203894" y="3176951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Selanginella</a:t>
            </a:r>
            <a:endParaRPr lang="ar-SA" sz="3600" dirty="0">
              <a:solidFill>
                <a:schemeClr val="tx1"/>
              </a:solidFill>
            </a:endParaRPr>
          </a:p>
          <a:p>
            <a:pPr algn="ctr"/>
            <a:r>
              <a:rPr lang="ar-SA" sz="3600" dirty="0">
                <a:solidFill>
                  <a:schemeClr val="tx1"/>
                </a:solidFill>
              </a:rPr>
              <a:t>يحتوي حامل الأبواغ على نوعين من الأبواغ الكبيرة والصغيرة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B5785F7-A8C8-4D44-B8B8-0AA9D1425394}"/>
              </a:ext>
            </a:extLst>
          </p:cNvPr>
          <p:cNvSpPr/>
          <p:nvPr/>
        </p:nvSpPr>
        <p:spPr>
          <a:xfrm>
            <a:off x="150049" y="3176951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dirty="0">
              <a:solidFill>
                <a:schemeClr val="tx1"/>
              </a:solidFill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lycopodium</a:t>
            </a:r>
          </a:p>
          <a:p>
            <a:pPr algn="ctr"/>
            <a:r>
              <a:rPr lang="ar-SA" sz="3600" dirty="0">
                <a:solidFill>
                  <a:schemeClr val="tx1"/>
                </a:solidFill>
              </a:rPr>
              <a:t>الأبواغ الصغيرة والكبيرة محمولة على حوامل بوغي منفصلة </a:t>
            </a:r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ar-SA" sz="44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1548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CA1383AD-776B-44A8-86CE-3A6DDAD7F779}"/>
              </a:ext>
            </a:extLst>
          </p:cNvPr>
          <p:cNvSpPr/>
          <p:nvPr/>
        </p:nvSpPr>
        <p:spPr>
          <a:xfrm>
            <a:off x="8257739" y="154742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FF0000"/>
                </a:solidFill>
              </a:rPr>
              <a:t>قسم النباتات السرخسية 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CB81ED9-A64E-4B8D-94B3-2913884F8308}"/>
              </a:ext>
            </a:extLst>
          </p:cNvPr>
          <p:cNvSpPr/>
          <p:nvPr/>
        </p:nvSpPr>
        <p:spPr>
          <a:xfrm>
            <a:off x="4203894" y="154742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كانت منذ </a:t>
            </a:r>
            <a:r>
              <a:rPr lang="en-US" sz="4400" dirty="0">
                <a:solidFill>
                  <a:schemeClr val="tx1"/>
                </a:solidFill>
              </a:rPr>
              <a:t>359-300 </a:t>
            </a:r>
            <a:r>
              <a:rPr lang="ar-SA" sz="4400" dirty="0">
                <a:solidFill>
                  <a:schemeClr val="tx1"/>
                </a:solidFill>
              </a:rPr>
              <a:t>مليون سنة كانت أكثر نباتات اليابسة وفرة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06AB1FA-45DE-46C8-BF62-5D1C6DAC9EE6}"/>
              </a:ext>
            </a:extLst>
          </p:cNvPr>
          <p:cNvSpPr/>
          <p:nvPr/>
        </p:nvSpPr>
        <p:spPr>
          <a:xfrm>
            <a:off x="150049" y="154742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تضم </a:t>
            </a:r>
            <a:r>
              <a:rPr lang="ar-SA" sz="3600" dirty="0" err="1">
                <a:solidFill>
                  <a:schemeClr val="tx1"/>
                </a:solidFill>
              </a:rPr>
              <a:t>الخنشاريات</a:t>
            </a:r>
            <a:r>
              <a:rPr lang="ar-SA" sz="3600" dirty="0">
                <a:solidFill>
                  <a:schemeClr val="tx1"/>
                </a:solidFill>
              </a:rPr>
              <a:t>  النباتات المجنحة لتشابه بينهما في التركيب الكيميائي الحيوي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728ACFC-BC3A-43D5-BC8B-DB32E56647C7}"/>
              </a:ext>
            </a:extLst>
          </p:cNvPr>
          <p:cNvSpPr/>
          <p:nvPr/>
        </p:nvSpPr>
        <p:spPr>
          <a:xfrm>
            <a:off x="8257739" y="3191019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تنمو هذه النباتات التي تشبه الأشجار في بيئات رطبة ولكنها أيضا يمكن أن تعيش في بيئات جافة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32B8934-5A8B-4F28-9396-3F84C301868A}"/>
              </a:ext>
            </a:extLst>
          </p:cNvPr>
          <p:cNvSpPr/>
          <p:nvPr/>
        </p:nvSpPr>
        <p:spPr>
          <a:xfrm>
            <a:off x="4203894" y="3191019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انتجت بعض هذه النباتات تراكيب يشبه البذور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B5785F7-A8C8-4D44-B8B8-0AA9D1425394}"/>
              </a:ext>
            </a:extLst>
          </p:cNvPr>
          <p:cNvSpPr/>
          <p:nvPr/>
        </p:nvSpPr>
        <p:spPr>
          <a:xfrm>
            <a:off x="150049" y="3174604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عندما يقل الماء تتباطأ العمليات الحيوية فيها حتى تبدو كالميتة وعندما يتوفر الماء يستأنف نموه  </a:t>
            </a:r>
          </a:p>
        </p:txBody>
      </p:sp>
    </p:spTree>
    <p:extLst>
      <p:ext uri="{BB962C8B-B14F-4D97-AF65-F5344CB8AC3E}">
        <p14:creationId xmlns:p14="http://schemas.microsoft.com/office/powerpoint/2010/main" val="2564629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CA1383AD-776B-44A8-86CE-3A6DDAD7F779}"/>
              </a:ext>
            </a:extLst>
          </p:cNvPr>
          <p:cNvSpPr/>
          <p:nvPr/>
        </p:nvSpPr>
        <p:spPr>
          <a:xfrm>
            <a:off x="8257739" y="154742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له تراكيب تكاثريه ذكرية وانثوية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CB81ED9-A64E-4B8D-94B3-2913884F8308}"/>
              </a:ext>
            </a:extLst>
          </p:cNvPr>
          <p:cNvSpPr/>
          <p:nvPr/>
        </p:nvSpPr>
        <p:spPr>
          <a:xfrm>
            <a:off x="4203894" y="154742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يكون الطور </a:t>
            </a:r>
            <a:r>
              <a:rPr lang="ar-SA" sz="4400" dirty="0" err="1">
                <a:solidFill>
                  <a:schemeClr val="tx1"/>
                </a:solidFill>
              </a:rPr>
              <a:t>المشيجي</a:t>
            </a:r>
            <a:r>
              <a:rPr lang="ar-SA" sz="4400" dirty="0">
                <a:solidFill>
                  <a:schemeClr val="tx1"/>
                </a:solidFill>
              </a:rPr>
              <a:t> أصغر من الدبوس و هو ينمو من </a:t>
            </a:r>
            <a:r>
              <a:rPr lang="ar-SA" sz="4400" dirty="0" err="1">
                <a:solidFill>
                  <a:schemeClr val="tx1"/>
                </a:solidFill>
              </a:rPr>
              <a:t>بوغ</a:t>
            </a:r>
            <a:r>
              <a:rPr lang="ar-SA" sz="4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06AB1FA-45DE-46C8-BF62-5D1C6DAC9EE6}"/>
              </a:ext>
            </a:extLst>
          </p:cNvPr>
          <p:cNvSpPr/>
          <p:nvPr/>
        </p:nvSpPr>
        <p:spPr>
          <a:xfrm>
            <a:off x="150049" y="154742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يكون الطور </a:t>
            </a:r>
            <a:r>
              <a:rPr lang="ar-SA" sz="4000" dirty="0" err="1">
                <a:solidFill>
                  <a:schemeClr val="tx1"/>
                </a:solidFill>
              </a:rPr>
              <a:t>البوغي</a:t>
            </a:r>
            <a:r>
              <a:rPr lang="ar-SA" sz="4000" dirty="0">
                <a:solidFill>
                  <a:schemeClr val="tx1"/>
                </a:solidFill>
              </a:rPr>
              <a:t> جذور وسيقان تحت الأرض تسمى </a:t>
            </a:r>
            <a:r>
              <a:rPr lang="ar-SA" sz="4000" dirty="0" err="1">
                <a:solidFill>
                  <a:schemeClr val="tx1"/>
                </a:solidFill>
              </a:rPr>
              <a:t>الريزوم</a:t>
            </a:r>
            <a:r>
              <a:rPr lang="ar-SA" sz="4000" dirty="0">
                <a:solidFill>
                  <a:schemeClr val="tx1"/>
                </a:solidFill>
              </a:rPr>
              <a:t> لتخزين الغذاء </a:t>
            </a:r>
            <a:endParaRPr lang="ar-SA" sz="4400" dirty="0">
              <a:solidFill>
                <a:schemeClr val="tx1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728ACFC-BC3A-43D5-BC8B-DB32E56647C7}"/>
              </a:ext>
            </a:extLst>
          </p:cNvPr>
          <p:cNvSpPr/>
          <p:nvPr/>
        </p:nvSpPr>
        <p:spPr>
          <a:xfrm>
            <a:off x="8257739" y="3191019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الجزء المألوف منه هي الأوراق وتسمى السعفة وتقوم بالبناء الضوئي 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32B8934-5A8B-4F28-9396-3F84C301868A}"/>
              </a:ext>
            </a:extLst>
          </p:cNvPr>
          <p:cNvSpPr/>
          <p:nvPr/>
        </p:nvSpPr>
        <p:spPr>
          <a:xfrm>
            <a:off x="4203894" y="3191019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تشكل الأوراق جزء من الطور </a:t>
            </a:r>
            <a:r>
              <a:rPr lang="ar-SA" sz="4400" dirty="0" err="1">
                <a:solidFill>
                  <a:schemeClr val="tx1"/>
                </a:solidFill>
              </a:rPr>
              <a:t>البوغي</a:t>
            </a:r>
            <a:r>
              <a:rPr lang="ar-SA" sz="4400" dirty="0">
                <a:solidFill>
                  <a:schemeClr val="tx1"/>
                </a:solidFill>
              </a:rPr>
              <a:t> وتتباين أحجامه بشكل كبير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B5785F7-A8C8-4D44-B8B8-0AA9D1425394}"/>
              </a:ext>
            </a:extLst>
          </p:cNvPr>
          <p:cNvSpPr/>
          <p:nvPr/>
        </p:nvSpPr>
        <p:spPr>
          <a:xfrm>
            <a:off x="150049" y="3174604"/>
            <a:ext cx="3780000" cy="252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تتكون الأبواغ داخل المحفظة البوغية وتسمى تجمعات المحافظ البوغية بالكيس </a:t>
            </a:r>
            <a:r>
              <a:rPr lang="ar-SA" sz="3600" dirty="0" err="1">
                <a:solidFill>
                  <a:schemeClr val="tx1"/>
                </a:solidFill>
              </a:rPr>
              <a:t>البوغي</a:t>
            </a:r>
            <a:r>
              <a:rPr lang="ar-SA" sz="3600" dirty="0">
                <a:solidFill>
                  <a:schemeClr val="tx1"/>
                </a:solidFill>
              </a:rPr>
              <a:t> وهي عادة أسفل الورقة</a:t>
            </a:r>
          </a:p>
        </p:txBody>
      </p:sp>
    </p:spTree>
    <p:extLst>
      <p:ext uri="{BB962C8B-B14F-4D97-AF65-F5344CB8AC3E}">
        <p14:creationId xmlns:p14="http://schemas.microsoft.com/office/powerpoint/2010/main" val="2939450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E3248B5-89B9-4909-97DB-A4BA59812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2" b="11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A177766-8215-43C2-A060-F19C96E9E8C4}"/>
              </a:ext>
            </a:extLst>
          </p:cNvPr>
          <p:cNvSpPr/>
          <p:nvPr/>
        </p:nvSpPr>
        <p:spPr>
          <a:xfrm>
            <a:off x="1484809" y="2446831"/>
            <a:ext cx="92223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1" cap="none" spc="0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D4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قسم النباتات </a:t>
            </a:r>
            <a:r>
              <a:rPr lang="ar-SA" sz="9600" b="1" cap="none" spc="0" dirty="0" err="1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D4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الصولجانية</a:t>
            </a:r>
            <a:r>
              <a:rPr lang="ar-SA" sz="9600" b="1" cap="none" spc="0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D4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5966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E10528B-75DE-4FCD-A18C-48977DE38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7D87BCB-D5F2-480B-BDC6-D8E32799B292}"/>
              </a:ext>
            </a:extLst>
          </p:cNvPr>
          <p:cNvSpPr/>
          <p:nvPr/>
        </p:nvSpPr>
        <p:spPr>
          <a:xfrm>
            <a:off x="8412000" y="4501659"/>
            <a:ext cx="3780000" cy="2520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1ـ الطور </a:t>
            </a:r>
            <a:r>
              <a:rPr lang="ar-SA" sz="4800" dirty="0" err="1">
                <a:solidFill>
                  <a:schemeClr val="tx1"/>
                </a:solidFill>
              </a:rPr>
              <a:t>البوغي</a:t>
            </a:r>
            <a:r>
              <a:rPr lang="ar-SA" sz="4800" dirty="0">
                <a:solidFill>
                  <a:schemeClr val="tx1"/>
                </a:solidFill>
              </a:rPr>
              <a:t> هو السائد </a:t>
            </a:r>
            <a:endParaRPr lang="ar-SA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3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2CF2557-DF30-486F-BEB3-BB82B88C3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28AFA0C-AAC6-4B41-8699-F310D265700C}"/>
              </a:ext>
            </a:extLst>
          </p:cNvPr>
          <p:cNvSpPr/>
          <p:nvPr/>
        </p:nvSpPr>
        <p:spPr>
          <a:xfrm>
            <a:off x="0" y="421092"/>
            <a:ext cx="6325773" cy="249092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</a:rPr>
              <a:t>تراكيبها التي تنتج الأبواغ تكون </a:t>
            </a:r>
            <a:r>
              <a:rPr lang="ar-SA" sz="5400" b="1" dirty="0" err="1">
                <a:solidFill>
                  <a:schemeClr val="bg1"/>
                </a:solidFill>
              </a:rPr>
              <a:t>صولجانية</a:t>
            </a:r>
            <a:r>
              <a:rPr lang="ar-SA" sz="5400" b="1" dirty="0">
                <a:solidFill>
                  <a:schemeClr val="bg1"/>
                </a:solidFill>
              </a:rPr>
              <a:t> الشكل أو تشبه السنبلة </a:t>
            </a:r>
          </a:p>
        </p:txBody>
      </p:sp>
    </p:spTree>
    <p:extLst>
      <p:ext uri="{BB962C8B-B14F-4D97-AF65-F5344CB8AC3E}">
        <p14:creationId xmlns:p14="http://schemas.microsoft.com/office/powerpoint/2010/main" val="396111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7B87DD2-1F19-4813-A86F-51EA853F6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368" r="49382" b="11179"/>
          <a:stretch/>
        </p:blipFill>
        <p:spPr>
          <a:xfrm>
            <a:off x="7779434" y="998807"/>
            <a:ext cx="4234375" cy="573961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3F9E2E6-125A-4F2F-B3E6-7A98AA107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10" t="2462" r="1436" b="3385"/>
          <a:stretch/>
        </p:blipFill>
        <p:spPr>
          <a:xfrm>
            <a:off x="337624" y="168812"/>
            <a:ext cx="6049108" cy="645707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2B9B0EA-FCB8-4A16-A393-E3AFC5E76398}"/>
              </a:ext>
            </a:extLst>
          </p:cNvPr>
          <p:cNvSpPr/>
          <p:nvPr/>
        </p:nvSpPr>
        <p:spPr>
          <a:xfrm>
            <a:off x="3093088" y="211015"/>
            <a:ext cx="7412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الرابط العجيب بين الصورتين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CBEE0F6-A226-4553-94A3-C968BEB30979}"/>
              </a:ext>
            </a:extLst>
          </p:cNvPr>
          <p:cNvSpPr/>
          <p:nvPr/>
        </p:nvSpPr>
        <p:spPr>
          <a:xfrm>
            <a:off x="4587471" y="1176548"/>
            <a:ext cx="4142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النقل داخل أنابيب </a:t>
            </a:r>
          </a:p>
        </p:txBody>
      </p:sp>
    </p:spTree>
    <p:extLst>
      <p:ext uri="{BB962C8B-B14F-4D97-AF65-F5344CB8AC3E}">
        <p14:creationId xmlns:p14="http://schemas.microsoft.com/office/powerpoint/2010/main" val="38596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2CF2557-DF30-486F-BEB3-BB82B88C3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28AFA0C-AAC6-4B41-8699-F310D265700C}"/>
              </a:ext>
            </a:extLst>
          </p:cNvPr>
          <p:cNvSpPr/>
          <p:nvPr/>
        </p:nvSpPr>
        <p:spPr>
          <a:xfrm>
            <a:off x="-220392" y="2348366"/>
            <a:ext cx="6325773" cy="249092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</a:rPr>
              <a:t>لأن تراكيبها التي تنتج الأبواغ تكون </a:t>
            </a:r>
            <a:r>
              <a:rPr lang="ar-SA" sz="5400" b="1" dirty="0" err="1">
                <a:solidFill>
                  <a:schemeClr val="bg1"/>
                </a:solidFill>
              </a:rPr>
              <a:t>صولجانية</a:t>
            </a:r>
            <a:r>
              <a:rPr lang="ar-SA" sz="5400" b="1" dirty="0">
                <a:solidFill>
                  <a:schemeClr val="bg1"/>
                </a:solidFill>
              </a:rPr>
              <a:t> الشكل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7E28962-7F64-4E9A-9D87-5E72A383F442}"/>
              </a:ext>
            </a:extLst>
          </p:cNvPr>
          <p:cNvSpPr/>
          <p:nvPr/>
        </p:nvSpPr>
        <p:spPr>
          <a:xfrm>
            <a:off x="-220392" y="0"/>
            <a:ext cx="6325773" cy="249092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</a:rPr>
              <a:t>فسري: سميت النباتات </a:t>
            </a:r>
            <a:r>
              <a:rPr lang="ar-SA" sz="5400" b="1" dirty="0" err="1">
                <a:solidFill>
                  <a:schemeClr val="bg1"/>
                </a:solidFill>
              </a:rPr>
              <a:t>الصولجانية</a:t>
            </a:r>
            <a:r>
              <a:rPr lang="ar-SA" sz="5400" b="1" dirty="0">
                <a:solidFill>
                  <a:schemeClr val="bg1"/>
                </a:solidFill>
              </a:rPr>
              <a:t> بهذا الاسم </a:t>
            </a:r>
          </a:p>
        </p:txBody>
      </p:sp>
    </p:spTree>
    <p:extLst>
      <p:ext uri="{BB962C8B-B14F-4D97-AF65-F5344CB8AC3E}">
        <p14:creationId xmlns:p14="http://schemas.microsoft.com/office/powerpoint/2010/main" val="303318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EF75B7E-EBF7-4731-BDD7-78BAF1D4D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65C18DB-1327-4B47-9612-D150BE6ED677}"/>
              </a:ext>
            </a:extLst>
          </p:cNvPr>
          <p:cNvSpPr/>
          <p:nvPr/>
        </p:nvSpPr>
        <p:spPr>
          <a:xfrm>
            <a:off x="0" y="3988191"/>
            <a:ext cx="5176911" cy="286980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</a:rPr>
              <a:t>تسمى الصنوبريات الأرضية لأنها تشبه أشجار صنوبر صغيرة   </a:t>
            </a:r>
          </a:p>
        </p:txBody>
      </p:sp>
    </p:spTree>
    <p:extLst>
      <p:ext uri="{BB962C8B-B14F-4D97-AF65-F5344CB8AC3E}">
        <p14:creationId xmlns:p14="http://schemas.microsoft.com/office/powerpoint/2010/main" val="310488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EF75B7E-EBF7-4731-BDD7-78BAF1D4D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65C18DB-1327-4B47-9612-D150BE6ED677}"/>
              </a:ext>
            </a:extLst>
          </p:cNvPr>
          <p:cNvSpPr/>
          <p:nvPr/>
        </p:nvSpPr>
        <p:spPr>
          <a:xfrm>
            <a:off x="0" y="3988191"/>
            <a:ext cx="5176911" cy="286980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</a:rPr>
              <a:t>تسمى الصنوبريات الأرضية لأنها تشبه أشجار صنوبر صغيرة  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7500A7A-D464-45D1-B58A-E2A0B20DC3E2}"/>
              </a:ext>
            </a:extLst>
          </p:cNvPr>
          <p:cNvSpPr/>
          <p:nvPr/>
        </p:nvSpPr>
        <p:spPr>
          <a:xfrm>
            <a:off x="110197" y="1118382"/>
            <a:ext cx="5176911" cy="286980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</a:rPr>
              <a:t>فسري: تسمى </a:t>
            </a:r>
            <a:r>
              <a:rPr lang="ar-SA" sz="5400" b="1" dirty="0" err="1">
                <a:solidFill>
                  <a:schemeClr val="bg1"/>
                </a:solidFill>
              </a:rPr>
              <a:t>الصولجانيات</a:t>
            </a:r>
            <a:r>
              <a:rPr lang="ar-SA" sz="5400" b="1" dirty="0">
                <a:solidFill>
                  <a:schemeClr val="bg1"/>
                </a:solidFill>
              </a:rPr>
              <a:t> بالصنوبريات الأرضية</a:t>
            </a:r>
          </a:p>
        </p:txBody>
      </p:sp>
    </p:spTree>
    <p:extLst>
      <p:ext uri="{BB962C8B-B14F-4D97-AF65-F5344CB8AC3E}">
        <p14:creationId xmlns:p14="http://schemas.microsoft.com/office/powerpoint/2010/main" val="259131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AE8363E-C4EC-4589-85A0-2E7A4B315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557" y="0"/>
            <a:ext cx="5910006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63055DA-F2FF-4DA7-9713-544701F93EFC}"/>
              </a:ext>
            </a:extLst>
          </p:cNvPr>
          <p:cNvSpPr/>
          <p:nvPr/>
        </p:nvSpPr>
        <p:spPr>
          <a:xfrm>
            <a:off x="6673877" y="234921"/>
            <a:ext cx="5479845" cy="2520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لها جذور سيقان </a:t>
            </a:r>
            <a:r>
              <a:rPr lang="ar-SA" sz="4800" dirty="0" err="1">
                <a:solidFill>
                  <a:schemeClr val="tx1"/>
                </a:solidFill>
              </a:rPr>
              <a:t>وسيقاناها</a:t>
            </a:r>
            <a:r>
              <a:rPr lang="ar-SA" sz="4800" dirty="0">
                <a:solidFill>
                  <a:schemeClr val="tx1"/>
                </a:solidFill>
              </a:rPr>
              <a:t> تكون إما متفرعة أو غير متفرعة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EE2DD4E-71F3-4567-8EE7-8CFAD5694A44}"/>
              </a:ext>
            </a:extLst>
          </p:cNvPr>
          <p:cNvSpPr/>
          <p:nvPr/>
        </p:nvSpPr>
        <p:spPr>
          <a:xfrm>
            <a:off x="6531333" y="2669576"/>
            <a:ext cx="5479845" cy="151884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لها تراكيب حرشفية صغيرة تشبه الأوراق(أشباه أوراق)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7985ECD-5F4E-4F6D-B721-8D7E0B27093A}"/>
              </a:ext>
            </a:extLst>
          </p:cNvPr>
          <p:cNvSpPr/>
          <p:nvPr/>
        </p:nvSpPr>
        <p:spPr>
          <a:xfrm>
            <a:off x="6531334" y="4501662"/>
            <a:ext cx="5479845" cy="216830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يمتد عرق من النسيج الوعائي  في منتصف كل ورقة حرشفية </a:t>
            </a:r>
          </a:p>
        </p:txBody>
      </p:sp>
    </p:spTree>
    <p:extLst>
      <p:ext uri="{BB962C8B-B14F-4D97-AF65-F5344CB8AC3E}">
        <p14:creationId xmlns:p14="http://schemas.microsoft.com/office/powerpoint/2010/main" val="115507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صورة ذات صلة">
            <a:extLst>
              <a:ext uri="{FF2B5EF4-FFF2-40B4-BE49-F238E27FC236}">
                <a16:creationId xmlns:a16="http://schemas.microsoft.com/office/drawing/2014/main" id="{8A995FC1-FEB5-4B56-9D27-586A41D98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30712"/>
            <a:ext cx="11840792" cy="52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A7678A2-124A-4483-8A80-286F9BA694DD}"/>
              </a:ext>
            </a:extLst>
          </p:cNvPr>
          <p:cNvSpPr/>
          <p:nvPr/>
        </p:nvSpPr>
        <p:spPr>
          <a:xfrm>
            <a:off x="1012874" y="5345723"/>
            <a:ext cx="10180804" cy="143490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كانت تشكل غابات واسعة وبعد موتها تحولت </a:t>
            </a:r>
            <a:r>
              <a:rPr lang="ar-SA" sz="4800" dirty="0" err="1">
                <a:solidFill>
                  <a:schemeClr val="tx1"/>
                </a:solidFill>
              </a:rPr>
              <a:t>بقايها</a:t>
            </a:r>
            <a:r>
              <a:rPr lang="ar-SA" sz="4800" dirty="0">
                <a:solidFill>
                  <a:schemeClr val="tx1"/>
                </a:solidFill>
              </a:rPr>
              <a:t> إلى فحم حجري يستخدم كوقود </a:t>
            </a:r>
          </a:p>
        </p:txBody>
      </p:sp>
    </p:spTree>
    <p:extLst>
      <p:ext uri="{BB962C8B-B14F-4D97-AF65-F5344CB8AC3E}">
        <p14:creationId xmlns:p14="http://schemas.microsoft.com/office/powerpoint/2010/main" val="343277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6B339F9-322A-4CE4-9568-EBCAF89D1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1FA08BD-1079-483F-BB18-25E27D6EBAD5}"/>
              </a:ext>
            </a:extLst>
          </p:cNvPr>
          <p:cNvSpPr/>
          <p:nvPr/>
        </p:nvSpPr>
        <p:spPr>
          <a:xfrm>
            <a:off x="0" y="112542"/>
            <a:ext cx="3437212" cy="3429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bg1"/>
                </a:solidFill>
              </a:rPr>
              <a:t>نباتات هوائية </a:t>
            </a:r>
          </a:p>
          <a:p>
            <a:pPr algn="ctr"/>
            <a:r>
              <a:rPr lang="ar-SA" sz="4800" dirty="0">
                <a:solidFill>
                  <a:schemeClr val="bg1"/>
                </a:solidFill>
              </a:rPr>
              <a:t>(نباتات تعيش متعلقة بنبات أخر أو جسم أخر)</a:t>
            </a:r>
          </a:p>
        </p:txBody>
      </p:sp>
    </p:spTree>
    <p:extLst>
      <p:ext uri="{BB962C8B-B14F-4D97-AF65-F5344CB8AC3E}">
        <p14:creationId xmlns:p14="http://schemas.microsoft.com/office/powerpoint/2010/main" val="260008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6B339F9-322A-4CE4-9568-EBCAF89D1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1FA08BD-1079-483F-BB18-25E27D6EBAD5}"/>
              </a:ext>
            </a:extLst>
          </p:cNvPr>
          <p:cNvSpPr/>
          <p:nvPr/>
        </p:nvSpPr>
        <p:spPr>
          <a:xfrm>
            <a:off x="0" y="112542"/>
            <a:ext cx="4754880" cy="223676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bg1"/>
                </a:solidFill>
              </a:rPr>
              <a:t>حللي أهميت </a:t>
            </a:r>
            <a:r>
              <a:rPr lang="ar-SA" sz="4800" dirty="0" err="1">
                <a:solidFill>
                  <a:schemeClr val="bg1"/>
                </a:solidFill>
              </a:rPr>
              <a:t>الصولجانيات</a:t>
            </a:r>
            <a:r>
              <a:rPr lang="ar-SA" sz="4800" dirty="0">
                <a:solidFill>
                  <a:schemeClr val="bg1"/>
                </a:solidFill>
              </a:rPr>
              <a:t>  الهوائية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C764968-4BDC-4AA7-90B6-B4668F97F526}"/>
              </a:ext>
            </a:extLst>
          </p:cNvPr>
          <p:cNvSpPr/>
          <p:nvPr/>
        </p:nvSpPr>
        <p:spPr>
          <a:xfrm>
            <a:off x="-297766" y="3429000"/>
            <a:ext cx="5052646" cy="291201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bg1"/>
                </a:solidFill>
              </a:rPr>
              <a:t>عندما تنمو عند قمم الأشجار تصبح بيئة خصبة لغذاء الحشرات والطيور الصغيرة </a:t>
            </a:r>
          </a:p>
        </p:txBody>
      </p:sp>
    </p:spTree>
    <p:extLst>
      <p:ext uri="{BB962C8B-B14F-4D97-AF65-F5344CB8AC3E}">
        <p14:creationId xmlns:p14="http://schemas.microsoft.com/office/powerpoint/2010/main" val="327583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017A9D8-8EBC-4845-95C1-45D3928AD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52" r="27606" b="-1"/>
          <a:stretch/>
        </p:blipFill>
        <p:spPr>
          <a:xfrm>
            <a:off x="305842" y="3400238"/>
            <a:ext cx="5691006" cy="321007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2F1D53B-49DF-4176-B877-91DCB7119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1" r="21196" b="-1"/>
          <a:stretch/>
        </p:blipFill>
        <p:spPr>
          <a:xfrm>
            <a:off x="6217920" y="3400238"/>
            <a:ext cx="5712307" cy="321007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B1DA689-74D2-497E-91F1-AE7628CE6B65}"/>
              </a:ext>
            </a:extLst>
          </p:cNvPr>
          <p:cNvSpPr/>
          <p:nvPr/>
        </p:nvSpPr>
        <p:spPr>
          <a:xfrm>
            <a:off x="4290646" y="126672"/>
            <a:ext cx="3854548" cy="74552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تصنف إلى فئتين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11F0C5-EE43-4DBE-A9CF-86626BFAEC0C}"/>
              </a:ext>
            </a:extLst>
          </p:cNvPr>
          <p:cNvSpPr/>
          <p:nvPr/>
        </p:nvSpPr>
        <p:spPr>
          <a:xfrm>
            <a:off x="6318974" y="1499214"/>
            <a:ext cx="5484641" cy="177246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</a:rPr>
              <a:t>Selanginella</a:t>
            </a:r>
            <a:endParaRPr lang="ar-SA" sz="4400" dirty="0">
              <a:solidFill>
                <a:schemeClr val="tx1"/>
              </a:solidFill>
            </a:endParaRPr>
          </a:p>
          <a:p>
            <a:pPr algn="ctr"/>
            <a:r>
              <a:rPr lang="ar-SA" sz="4000" dirty="0">
                <a:solidFill>
                  <a:schemeClr val="tx1"/>
                </a:solidFill>
              </a:rPr>
              <a:t>يحتوي حامل الأبواغ على نوعين من الأبواغ الكبيرة والصغيرة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21D535B-30C4-4FBD-AB16-ABDA574A999B}"/>
              </a:ext>
            </a:extLst>
          </p:cNvPr>
          <p:cNvSpPr/>
          <p:nvPr/>
        </p:nvSpPr>
        <p:spPr>
          <a:xfrm>
            <a:off x="474654" y="1499214"/>
            <a:ext cx="5522194" cy="177246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dirty="0">
              <a:solidFill>
                <a:schemeClr val="tx1"/>
              </a:solidFill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lycopodium</a:t>
            </a:r>
          </a:p>
          <a:p>
            <a:pPr algn="ctr"/>
            <a:r>
              <a:rPr lang="ar-SA" sz="4000" dirty="0">
                <a:solidFill>
                  <a:schemeClr val="tx1"/>
                </a:solidFill>
              </a:rPr>
              <a:t>الأبواغ الصغيرة والكبيرة محمولة على حوامل بوغي منفصلة 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r>
              <a:rPr lang="ar-SA" sz="4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قوس كبير أيسر 3">
            <a:extLst>
              <a:ext uri="{FF2B5EF4-FFF2-40B4-BE49-F238E27FC236}">
                <a16:creationId xmlns:a16="http://schemas.microsoft.com/office/drawing/2014/main" id="{CF0732F7-7FEB-4DFE-AB2B-1702238DFCD8}"/>
              </a:ext>
            </a:extLst>
          </p:cNvPr>
          <p:cNvSpPr/>
          <p:nvPr/>
        </p:nvSpPr>
        <p:spPr>
          <a:xfrm rot="5400000">
            <a:off x="5975251" y="-807612"/>
            <a:ext cx="485338" cy="4131448"/>
          </a:xfrm>
          <a:prstGeom prst="leftBrace">
            <a:avLst>
              <a:gd name="adj1" fmla="val 5760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49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E3248B5-89B9-4909-97DB-A4BA59812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2" b="11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A177766-8215-43C2-A060-F19C96E9E8C4}"/>
              </a:ext>
            </a:extLst>
          </p:cNvPr>
          <p:cNvSpPr/>
          <p:nvPr/>
        </p:nvSpPr>
        <p:spPr>
          <a:xfrm>
            <a:off x="1460764" y="2446831"/>
            <a:ext cx="92704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1" cap="none" spc="0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D4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قسم النباتات السرخسية  </a:t>
            </a:r>
          </a:p>
        </p:txBody>
      </p:sp>
    </p:spTree>
    <p:extLst>
      <p:ext uri="{BB962C8B-B14F-4D97-AF65-F5344CB8AC3E}">
        <p14:creationId xmlns:p14="http://schemas.microsoft.com/office/powerpoint/2010/main" val="3802824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E6022B3-D30B-4DE0-BA28-01F311673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EC6E028-B8BF-4C71-8FC2-6C77FD61E372}"/>
              </a:ext>
            </a:extLst>
          </p:cNvPr>
          <p:cNvSpPr/>
          <p:nvPr/>
        </p:nvSpPr>
        <p:spPr>
          <a:xfrm>
            <a:off x="7861494" y="3826411"/>
            <a:ext cx="4180450" cy="2520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bg1"/>
                </a:solidFill>
              </a:rPr>
              <a:t>منذ </a:t>
            </a:r>
            <a:r>
              <a:rPr lang="en-US" sz="4800" b="1" dirty="0">
                <a:solidFill>
                  <a:schemeClr val="bg1"/>
                </a:solidFill>
              </a:rPr>
              <a:t>359-300 </a:t>
            </a:r>
            <a:r>
              <a:rPr lang="ar-SA" sz="4800" b="1" dirty="0">
                <a:solidFill>
                  <a:schemeClr val="bg1"/>
                </a:solidFill>
              </a:rPr>
              <a:t>مليون سنة كانت أكثر نباتات اليابسة وفرة </a:t>
            </a:r>
          </a:p>
        </p:txBody>
      </p:sp>
    </p:spTree>
    <p:extLst>
      <p:ext uri="{BB962C8B-B14F-4D97-AF65-F5344CB8AC3E}">
        <p14:creationId xmlns:p14="http://schemas.microsoft.com/office/powerpoint/2010/main" val="278409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E3248B5-89B9-4909-97DB-A4BA59812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2" b="11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A177766-8215-43C2-A060-F19C96E9E8C4}"/>
              </a:ext>
            </a:extLst>
          </p:cNvPr>
          <p:cNvSpPr/>
          <p:nvPr/>
        </p:nvSpPr>
        <p:spPr>
          <a:xfrm>
            <a:off x="1341333" y="2446831"/>
            <a:ext cx="95093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1" cap="none" spc="0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D4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النباتات الوعائية </a:t>
            </a:r>
            <a:r>
              <a:rPr lang="ar-SA" sz="9600" b="1" cap="none" spc="0" dirty="0" err="1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D4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اللابذرية</a:t>
            </a:r>
            <a:r>
              <a:rPr lang="ar-SA" sz="9600" b="1" cap="none" spc="0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C0D46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Hor" panose="02060603050605020204" pitchFamily="18" charset="-78"/>
                <a:cs typeface="AlHor" panose="02060603050605020204" pitchFamily="18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8893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26EA2FC-8142-453C-BF3E-DCFF7F78612B}"/>
              </a:ext>
            </a:extLst>
          </p:cNvPr>
          <p:cNvSpPr/>
          <p:nvPr/>
        </p:nvSpPr>
        <p:spPr>
          <a:xfrm>
            <a:off x="150048" y="154742"/>
            <a:ext cx="11643600" cy="135050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تضم </a:t>
            </a:r>
            <a:r>
              <a:rPr lang="ar-SA" sz="4800" dirty="0" err="1">
                <a:solidFill>
                  <a:schemeClr val="tx1"/>
                </a:solidFill>
              </a:rPr>
              <a:t>الخنشاريات</a:t>
            </a:r>
            <a:r>
              <a:rPr lang="ar-SA" sz="4800" dirty="0">
                <a:solidFill>
                  <a:schemeClr val="tx1"/>
                </a:solidFill>
              </a:rPr>
              <a:t> والنباتات المجنحة لتشابه بينهما في التركيب الكيميائي الحيوي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24933B8-8F35-4CC2-B72F-B2D29EEE2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447" y="1631852"/>
            <a:ext cx="5674202" cy="421290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571EB38-740C-4CCF-BA03-6ACD9A47839C}"/>
              </a:ext>
            </a:extLst>
          </p:cNvPr>
          <p:cNvSpPr/>
          <p:nvPr/>
        </p:nvSpPr>
        <p:spPr>
          <a:xfrm>
            <a:off x="7329267" y="5971368"/>
            <a:ext cx="4021135" cy="81358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 err="1">
                <a:solidFill>
                  <a:schemeClr val="tx1"/>
                </a:solidFill>
              </a:rPr>
              <a:t>الخنشاريات</a:t>
            </a:r>
            <a:endParaRPr lang="ar-SA" sz="4800" dirty="0">
              <a:solidFill>
                <a:schemeClr val="tx1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C077E19-4329-4284-8628-8F3FD71B5F9F}"/>
              </a:ext>
            </a:extLst>
          </p:cNvPr>
          <p:cNvSpPr/>
          <p:nvPr/>
        </p:nvSpPr>
        <p:spPr>
          <a:xfrm>
            <a:off x="883919" y="5844759"/>
            <a:ext cx="4021135" cy="81358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النباتات المجنحة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F5F366C-24A2-44ED-A0EB-B91837A67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48" y="1631851"/>
            <a:ext cx="5603638" cy="421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B11382F-B8CC-4B2D-B112-FF88A975BF4C}"/>
              </a:ext>
            </a:extLst>
          </p:cNvPr>
          <p:cNvSpPr/>
          <p:nvPr/>
        </p:nvSpPr>
        <p:spPr>
          <a:xfrm>
            <a:off x="309490" y="214550"/>
            <a:ext cx="11380762" cy="127662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تنمو هذه النباتات التي تشبه الأشجار في بيئات رطبة ولكنها أيضا يمكن أن تعيش في بيئات جافة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E1CBE7E-0696-4D75-BF55-A4D1A2B7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90" y="1758461"/>
            <a:ext cx="5514535" cy="4165803"/>
          </a:xfrm>
          <a:prstGeom prst="rect">
            <a:avLst/>
          </a:prstGeom>
        </p:spPr>
      </p:pic>
      <p:pic>
        <p:nvPicPr>
          <p:cNvPr id="2050" name="Picture 2" descr="صورة ذات صلة">
            <a:extLst>
              <a:ext uri="{FF2B5EF4-FFF2-40B4-BE49-F238E27FC236}">
                <a16:creationId xmlns:a16="http://schemas.microsoft.com/office/drawing/2014/main" id="{0A3E1849-A69D-4305-8480-793FEE431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597" y="1758461"/>
            <a:ext cx="5331655" cy="41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5DE7EE1-ACD6-4915-8B4E-5A76C01ABF35}"/>
              </a:ext>
            </a:extLst>
          </p:cNvPr>
          <p:cNvSpPr/>
          <p:nvPr/>
        </p:nvSpPr>
        <p:spPr>
          <a:xfrm>
            <a:off x="492370" y="5924264"/>
            <a:ext cx="5331655" cy="75612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تنمو بيئات رطبة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8E7C0CF-4D66-4A0A-B3D3-59141DA554E7}"/>
              </a:ext>
            </a:extLst>
          </p:cNvPr>
          <p:cNvSpPr/>
          <p:nvPr/>
        </p:nvSpPr>
        <p:spPr>
          <a:xfrm>
            <a:off x="6358596" y="5897015"/>
            <a:ext cx="5331655" cy="75612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تنمو في بيئات جافة</a:t>
            </a:r>
          </a:p>
        </p:txBody>
      </p:sp>
    </p:spTree>
    <p:extLst>
      <p:ext uri="{BB962C8B-B14F-4D97-AF65-F5344CB8AC3E}">
        <p14:creationId xmlns:p14="http://schemas.microsoft.com/office/powerpoint/2010/main" val="3509674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0B0444F-E656-4D49-A3F7-DA30DA05F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3226409-0AAA-428B-8282-118DDC408DBE}"/>
              </a:ext>
            </a:extLst>
          </p:cNvPr>
          <p:cNvSpPr/>
          <p:nvPr/>
        </p:nvSpPr>
        <p:spPr>
          <a:xfrm>
            <a:off x="8170983" y="124262"/>
            <a:ext cx="3780000" cy="2520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bg1"/>
                </a:solidFill>
              </a:rPr>
              <a:t>انتجت بعض هذه النباتات تراكيب يشبه البذور </a:t>
            </a:r>
          </a:p>
        </p:txBody>
      </p:sp>
    </p:spTree>
    <p:extLst>
      <p:ext uri="{BB962C8B-B14F-4D97-AF65-F5344CB8AC3E}">
        <p14:creationId xmlns:p14="http://schemas.microsoft.com/office/powerpoint/2010/main" val="1906202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99C51AE-FC50-4553-9957-7C280C253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04C8D52-7CA1-4B3F-A026-6952DFF86C4A}"/>
              </a:ext>
            </a:extLst>
          </p:cNvPr>
          <p:cNvSpPr/>
          <p:nvPr/>
        </p:nvSpPr>
        <p:spPr>
          <a:xfrm>
            <a:off x="0" y="533867"/>
            <a:ext cx="5195674" cy="289513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bg1"/>
                </a:solidFill>
              </a:rPr>
              <a:t>عندما يقل الماء تتباطأ العمليات الحيوية فيها حتى تبدو كالميتة وعندما يتوفر الماء يستأنف نموه  </a:t>
            </a:r>
          </a:p>
        </p:txBody>
      </p:sp>
    </p:spTree>
    <p:extLst>
      <p:ext uri="{BB962C8B-B14F-4D97-AF65-F5344CB8AC3E}">
        <p14:creationId xmlns:p14="http://schemas.microsoft.com/office/powerpoint/2010/main" val="51963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46CF77C-B7D3-4AA6-85EC-A485A6D40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73858" cy="6722812"/>
          </a:xfrm>
          <a:prstGeom prst="rect">
            <a:avLst/>
          </a:prstGeom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4BF3981-736F-4EE1-BE3B-7F79A24B992E}"/>
              </a:ext>
            </a:extLst>
          </p:cNvPr>
          <p:cNvSpPr/>
          <p:nvPr/>
        </p:nvSpPr>
        <p:spPr>
          <a:xfrm>
            <a:off x="5373858" y="153797"/>
            <a:ext cx="632813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وضحي التكيفات التي مكنت السرخسيات من العيش في بيئات جافة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7448F7D-4D0B-455E-8AF1-8EB1E2A4EE1D}"/>
              </a:ext>
            </a:extLst>
          </p:cNvPr>
          <p:cNvSpPr/>
          <p:nvPr/>
        </p:nvSpPr>
        <p:spPr>
          <a:xfrm>
            <a:off x="5221462" y="2272494"/>
            <a:ext cx="7010407" cy="289513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عندما يقل الماء تتباطأ العمليات الحيوية فيها حتى تبدو كالميتة وعندما يتوفر الماء يستأنف نموه 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C3DB981-F155-428E-AC75-4FD8B1423C43}"/>
              </a:ext>
            </a:extLst>
          </p:cNvPr>
          <p:cNvSpPr/>
          <p:nvPr/>
        </p:nvSpPr>
        <p:spPr>
          <a:xfrm>
            <a:off x="5221462" y="5167627"/>
            <a:ext cx="6808764" cy="155518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وقدرتها على انتاج الطور </a:t>
            </a:r>
            <a:r>
              <a:rPr lang="ar-SA" sz="4800" dirty="0" err="1">
                <a:solidFill>
                  <a:schemeClr val="tx1"/>
                </a:solidFill>
              </a:rPr>
              <a:t>البوغي</a:t>
            </a:r>
            <a:r>
              <a:rPr lang="ar-SA" sz="4800" dirty="0">
                <a:solidFill>
                  <a:schemeClr val="tx1"/>
                </a:solidFill>
              </a:rPr>
              <a:t> دون أخصاب في فترات الجفاف </a:t>
            </a:r>
          </a:p>
        </p:txBody>
      </p:sp>
    </p:spTree>
    <p:extLst>
      <p:ext uri="{BB962C8B-B14F-4D97-AF65-F5344CB8AC3E}">
        <p14:creationId xmlns:p14="http://schemas.microsoft.com/office/powerpoint/2010/main" val="384889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68FE065-71DD-4984-A89A-0C2E02CA5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5" r="4115"/>
          <a:stretch/>
        </p:blipFill>
        <p:spPr>
          <a:xfrm>
            <a:off x="0" y="0"/>
            <a:ext cx="9636369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0C18F23-C333-4BCB-ACDE-9A3AC410A2DD}"/>
              </a:ext>
            </a:extLst>
          </p:cNvPr>
          <p:cNvSpPr/>
          <p:nvPr/>
        </p:nvSpPr>
        <p:spPr>
          <a:xfrm>
            <a:off x="8763690" y="295418"/>
            <a:ext cx="3428310" cy="2520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ysClr val="windowText" lastClr="000000"/>
                </a:solidFill>
              </a:rPr>
              <a:t>له تراكيب تكاثريه ذكرية وانثوية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55DEEDF-5A2D-4F82-AA16-7B639519DF99}"/>
              </a:ext>
            </a:extLst>
          </p:cNvPr>
          <p:cNvSpPr/>
          <p:nvPr/>
        </p:nvSpPr>
        <p:spPr>
          <a:xfrm>
            <a:off x="9115865" y="2672862"/>
            <a:ext cx="2991728" cy="414387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يكون الطور </a:t>
            </a:r>
            <a:r>
              <a:rPr lang="ar-SA" sz="4800" dirty="0" err="1">
                <a:solidFill>
                  <a:schemeClr val="tx1"/>
                </a:solidFill>
              </a:rPr>
              <a:t>المشيجي</a:t>
            </a:r>
            <a:r>
              <a:rPr lang="ar-SA" sz="4800" dirty="0">
                <a:solidFill>
                  <a:schemeClr val="tx1"/>
                </a:solidFill>
              </a:rPr>
              <a:t> أصغر من الدبوس و هو ينمو من </a:t>
            </a:r>
            <a:r>
              <a:rPr lang="ar-SA" sz="4800" dirty="0" err="1">
                <a:solidFill>
                  <a:schemeClr val="tx1"/>
                </a:solidFill>
              </a:rPr>
              <a:t>بوغ</a:t>
            </a:r>
            <a:r>
              <a:rPr lang="ar-SA" sz="48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208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D2C58748-679E-4DC8-B534-95B358018C1B}"/>
              </a:ext>
            </a:extLst>
          </p:cNvPr>
          <p:cNvSpPr/>
          <p:nvPr/>
        </p:nvSpPr>
        <p:spPr>
          <a:xfrm>
            <a:off x="670323" y="5064371"/>
            <a:ext cx="10851354" cy="143490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تتكون الأبواغ داخل المحفظة البوغية وتسمى تجمعات المحافظ البوغية بالكيس </a:t>
            </a:r>
            <a:r>
              <a:rPr lang="ar-SA" sz="4800" dirty="0" err="1">
                <a:solidFill>
                  <a:schemeClr val="tx1"/>
                </a:solidFill>
              </a:rPr>
              <a:t>البوغي</a:t>
            </a:r>
            <a:r>
              <a:rPr lang="ar-SA" sz="4800" dirty="0">
                <a:solidFill>
                  <a:schemeClr val="tx1"/>
                </a:solidFill>
              </a:rPr>
              <a:t> وهي عادة أسفل الورقة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80AFB23-7CCE-4F1A-9686-9EC3DF618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486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7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B692563-3570-4C52-B732-D82F0D79C644}"/>
              </a:ext>
            </a:extLst>
          </p:cNvPr>
          <p:cNvSpPr/>
          <p:nvPr/>
        </p:nvSpPr>
        <p:spPr>
          <a:xfrm>
            <a:off x="7146388" y="281352"/>
            <a:ext cx="4891351" cy="299876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يكون الطور </a:t>
            </a:r>
            <a:r>
              <a:rPr lang="ar-SA" sz="4800" dirty="0" err="1">
                <a:solidFill>
                  <a:schemeClr val="tx1"/>
                </a:solidFill>
              </a:rPr>
              <a:t>البوغي</a:t>
            </a:r>
            <a:r>
              <a:rPr lang="ar-SA" sz="4800" dirty="0">
                <a:solidFill>
                  <a:schemeClr val="tx1"/>
                </a:solidFill>
              </a:rPr>
              <a:t> جذور وسيقان تحت الأرض تسمى </a:t>
            </a:r>
            <a:r>
              <a:rPr lang="ar-SA" sz="4800" dirty="0" err="1">
                <a:solidFill>
                  <a:schemeClr val="tx1"/>
                </a:solidFill>
              </a:rPr>
              <a:t>الريزوم</a:t>
            </a:r>
            <a:r>
              <a:rPr lang="ar-SA" sz="4800" dirty="0">
                <a:solidFill>
                  <a:schemeClr val="tx1"/>
                </a:solidFill>
              </a:rPr>
              <a:t> لتخزين الغذاء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92CB5A4-13C0-4BD9-889A-7AA2B509C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49" y="281352"/>
            <a:ext cx="6405496" cy="641487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0A661BB-BE43-4203-A40F-DF08A5E544F6}"/>
              </a:ext>
            </a:extLst>
          </p:cNvPr>
          <p:cNvSpPr/>
          <p:nvPr/>
        </p:nvSpPr>
        <p:spPr>
          <a:xfrm>
            <a:off x="7146388" y="3488787"/>
            <a:ext cx="4891351" cy="299876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الجزء المألوف منه هي الأوراق وتسمى السعفة وتقوم بالبناء الضوئي  </a:t>
            </a:r>
          </a:p>
        </p:txBody>
      </p:sp>
    </p:spTree>
    <p:extLst>
      <p:ext uri="{BB962C8B-B14F-4D97-AF65-F5344CB8AC3E}">
        <p14:creationId xmlns:p14="http://schemas.microsoft.com/office/powerpoint/2010/main" val="225305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010ADD6-2E34-485D-A216-CB7BF5601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852" y="182880"/>
            <a:ext cx="5711483" cy="543012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12E2072-2429-4111-9E9F-D0C774033C14}"/>
              </a:ext>
            </a:extLst>
          </p:cNvPr>
          <p:cNvSpPr/>
          <p:nvPr/>
        </p:nvSpPr>
        <p:spPr>
          <a:xfrm>
            <a:off x="110637" y="5795890"/>
            <a:ext cx="11804698" cy="8717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تشكل الأوراق جزء من الطور </a:t>
            </a:r>
            <a:r>
              <a:rPr lang="ar-SA" sz="4400" dirty="0" err="1">
                <a:solidFill>
                  <a:schemeClr val="tx1"/>
                </a:solidFill>
              </a:rPr>
              <a:t>البوغي</a:t>
            </a:r>
            <a:r>
              <a:rPr lang="ar-SA" sz="4400" dirty="0">
                <a:solidFill>
                  <a:schemeClr val="tx1"/>
                </a:solidFill>
              </a:rPr>
              <a:t> وتتباين أحجامه بشكل كبير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026C5BD-33BD-422E-958D-D2053AA96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36" y="182880"/>
            <a:ext cx="5839998" cy="543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78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FAD96AC-15CF-411F-ABFF-DD9C75BD67BD}"/>
              </a:ext>
            </a:extLst>
          </p:cNvPr>
          <p:cNvSpPr/>
          <p:nvPr/>
        </p:nvSpPr>
        <p:spPr>
          <a:xfrm>
            <a:off x="155923" y="224135"/>
            <a:ext cx="11880175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قارني بين قسمي النباتات </a:t>
            </a:r>
            <a:r>
              <a:rPr lang="ar-SA" sz="4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الصولجانية</a:t>
            </a:r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والنباتات السرخسية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4415814B-8ADD-4CE1-9293-8ADFF849E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239145"/>
              </p:ext>
            </p:extLst>
          </p:nvPr>
        </p:nvGraphicFramePr>
        <p:xfrm>
          <a:off x="562020" y="1212035"/>
          <a:ext cx="11349333" cy="54559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723796750"/>
                    </a:ext>
                  </a:extLst>
                </a:gridCol>
                <a:gridCol w="4320000">
                  <a:extLst>
                    <a:ext uri="{9D8B030D-6E8A-4147-A177-3AD203B41FA5}">
                      <a16:colId xmlns:a16="http://schemas.microsoft.com/office/drawing/2014/main" val="551895498"/>
                    </a:ext>
                  </a:extLst>
                </a:gridCol>
                <a:gridCol w="4320000">
                  <a:extLst>
                    <a:ext uri="{9D8B030D-6E8A-4147-A177-3AD203B41FA5}">
                      <a16:colId xmlns:a16="http://schemas.microsoft.com/office/drawing/2014/main" val="12017567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وجه المقارنة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النباتات </a:t>
                      </a:r>
                      <a:r>
                        <a:rPr lang="ar-SA" sz="4000" dirty="0" err="1"/>
                        <a:t>الصولجانية</a:t>
                      </a:r>
                      <a:r>
                        <a:rPr lang="ar-SA" sz="4000" dirty="0"/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النباتات السرخسية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833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تركيب الجسم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جذر وساق وأشباه أوراق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جذر وساق وأوراق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طبيعة نمو النبات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نبات هوائي (ينمو فوق متعلق فوق الأشجار)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/>
                        <a:t>نبات تكون الساق والجذور </a:t>
                      </a:r>
                      <a:r>
                        <a:rPr lang="ar-SA" sz="3600" b="0" dirty="0" err="1"/>
                        <a:t>ريزوم</a:t>
                      </a:r>
                      <a:r>
                        <a:rPr lang="ar-SA" sz="3600" b="0" dirty="0"/>
                        <a:t> تحت الأرض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295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حجم الابواغ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بها أبواغ صغيرة وكبيرة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/>
                        <a:t>بها حجم واحد من الابواغ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992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مكان تكون الأبواغ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في تراكيب تكاثريه تشبه الصولجان أو السنبلة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/>
                        <a:t>في تراكيب تسمى محفظة الأبواغ وتكون تكتلات في كيس بوغي تحت السطح السفلي للورقة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80236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8AB59F23-B4F7-4915-AA5B-1F14A13231E3}"/>
              </a:ext>
            </a:extLst>
          </p:cNvPr>
          <p:cNvSpPr/>
          <p:nvPr/>
        </p:nvSpPr>
        <p:spPr>
          <a:xfrm>
            <a:off x="5120640" y="1997612"/>
            <a:ext cx="3840480" cy="464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CF6CA90-1F4C-45CF-A6AB-218901317E9B}"/>
              </a:ext>
            </a:extLst>
          </p:cNvPr>
          <p:cNvSpPr/>
          <p:nvPr/>
        </p:nvSpPr>
        <p:spPr>
          <a:xfrm>
            <a:off x="771378" y="1997612"/>
            <a:ext cx="3840480" cy="464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A8E69E7-9969-426C-A482-3EDFADB06E7D}"/>
              </a:ext>
            </a:extLst>
          </p:cNvPr>
          <p:cNvSpPr/>
          <p:nvPr/>
        </p:nvSpPr>
        <p:spPr>
          <a:xfrm>
            <a:off x="5120640" y="2722088"/>
            <a:ext cx="3840480" cy="949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C9DAE4C-BD14-4FB2-AF17-8461C4616111}"/>
              </a:ext>
            </a:extLst>
          </p:cNvPr>
          <p:cNvSpPr/>
          <p:nvPr/>
        </p:nvSpPr>
        <p:spPr>
          <a:xfrm>
            <a:off x="771378" y="2618748"/>
            <a:ext cx="3990192" cy="102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245429F-BE68-47D2-AA94-DF4BB55DB220}"/>
              </a:ext>
            </a:extLst>
          </p:cNvPr>
          <p:cNvSpPr/>
          <p:nvPr/>
        </p:nvSpPr>
        <p:spPr>
          <a:xfrm>
            <a:off x="5120640" y="3800433"/>
            <a:ext cx="3840480" cy="518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14E6CBB-B096-48BF-AF10-B3C1DEC2E33F}"/>
              </a:ext>
            </a:extLst>
          </p:cNvPr>
          <p:cNvSpPr/>
          <p:nvPr/>
        </p:nvSpPr>
        <p:spPr>
          <a:xfrm>
            <a:off x="771378" y="3827489"/>
            <a:ext cx="384048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4962521-4438-483C-BCCA-DB84A252792A}"/>
              </a:ext>
            </a:extLst>
          </p:cNvPr>
          <p:cNvSpPr/>
          <p:nvPr/>
        </p:nvSpPr>
        <p:spPr>
          <a:xfrm>
            <a:off x="5120640" y="4475683"/>
            <a:ext cx="3840480" cy="1967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EBC795B-A0F5-45B2-B4D5-C80855D68AAF}"/>
              </a:ext>
            </a:extLst>
          </p:cNvPr>
          <p:cNvSpPr/>
          <p:nvPr/>
        </p:nvSpPr>
        <p:spPr>
          <a:xfrm>
            <a:off x="846234" y="4420489"/>
            <a:ext cx="3840480" cy="2205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041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صورة ذات صلة">
            <a:extLst>
              <a:ext uri="{FF2B5EF4-FFF2-40B4-BE49-F238E27FC236}">
                <a16:creationId xmlns:a16="http://schemas.microsoft.com/office/drawing/2014/main" id="{BB9D8886-251A-46BA-92C9-73711ED89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7"/>
          <a:stretch/>
        </p:blipFill>
        <p:spPr bwMode="auto">
          <a:xfrm>
            <a:off x="182881" y="0"/>
            <a:ext cx="11718388" cy="675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84D73CD-1C58-48E1-881B-C27D4A88540B}"/>
              </a:ext>
            </a:extLst>
          </p:cNvPr>
          <p:cNvSpPr/>
          <p:nvPr/>
        </p:nvSpPr>
        <p:spPr>
          <a:xfrm>
            <a:off x="4409368" y="1504295"/>
            <a:ext cx="36583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EF5A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الفكرة العامة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A3D1DD0-21F2-4661-810F-3B0CEDAD32A8}"/>
              </a:ext>
            </a:extLst>
          </p:cNvPr>
          <p:cNvSpPr/>
          <p:nvPr/>
        </p:nvSpPr>
        <p:spPr>
          <a:xfrm>
            <a:off x="2193788" y="2519958"/>
            <a:ext cx="808953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النباتات مجموعة من المخلوقات ،أبدعها </a:t>
            </a:r>
            <a:r>
              <a:rPr lang="ar-SA" sz="6000" b="1" cap="none" spc="0" dirty="0" err="1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البارىء</a:t>
            </a:r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سبحانه وتعالى </a:t>
            </a:r>
          </a:p>
        </p:txBody>
      </p:sp>
    </p:spTree>
    <p:extLst>
      <p:ext uri="{BB962C8B-B14F-4D97-AF65-F5344CB8AC3E}">
        <p14:creationId xmlns:p14="http://schemas.microsoft.com/office/powerpoint/2010/main" val="2267976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19AD50B-5951-4004-92BC-6ACDE2A932D3}"/>
              </a:ext>
            </a:extLst>
          </p:cNvPr>
          <p:cNvSpPr/>
          <p:nvPr/>
        </p:nvSpPr>
        <p:spPr>
          <a:xfrm>
            <a:off x="5994400" y="514420"/>
            <a:ext cx="5885232" cy="59093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كانت ليلى تعد مقال عن نبات ذيل الحصان لتضمنه في المجلة العلمية التي يصدرها نادي الصحافة في المدرسة فهل يمكنكـِ مساعدتها في كتابة هذا المقال بإكمال الناقص منه 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0BE9941-5995-4D00-9AA3-3F01F0BC6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3" y="514420"/>
            <a:ext cx="5312229" cy="558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35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6C369D9-EAFE-4539-A240-44631DB43079}"/>
              </a:ext>
            </a:extLst>
          </p:cNvPr>
          <p:cNvSpPr/>
          <p:nvPr/>
        </p:nvSpPr>
        <p:spPr>
          <a:xfrm>
            <a:off x="3823483" y="317686"/>
            <a:ext cx="3153510" cy="37856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التركيب النموذجي لذيل الحصان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ساق جوفاء مضلعة عليها دوائر من أوراق حرشفية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1EFFFA7-BA32-4127-B895-AFC202E8D5DB}"/>
              </a:ext>
            </a:extLst>
          </p:cNvPr>
          <p:cNvSpPr/>
          <p:nvPr/>
        </p:nvSpPr>
        <p:spPr>
          <a:xfrm>
            <a:off x="317698" y="4180637"/>
            <a:ext cx="3153510" cy="25545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يُنتج لذيل الحصان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مخاريط عند قمة الساق التكاثرية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EA6C2E1-0702-4BEE-B7F4-73EA6740C9AE}"/>
              </a:ext>
            </a:extLst>
          </p:cNvPr>
          <p:cNvSpPr/>
          <p:nvPr/>
        </p:nvSpPr>
        <p:spPr>
          <a:xfrm>
            <a:off x="7329268" y="2210512"/>
            <a:ext cx="4594868" cy="440120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نبات صغير الحجم وينمو معظمه في المناطق الرطبة كالسبخات والمستنقعات وبعض أنواعه تعيش في التربة الجافة والحقول لأن جذورها تنمو في التربة المشبعة بالماء الواقعة تحتها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239BEB4-D03B-419A-8A87-64088304D993}"/>
              </a:ext>
            </a:extLst>
          </p:cNvPr>
          <p:cNvSpPr/>
          <p:nvPr/>
        </p:nvSpPr>
        <p:spPr>
          <a:xfrm>
            <a:off x="7329268" y="317686"/>
            <a:ext cx="4594868" cy="1446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نبات ذيل الحصان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للصحفية اليافعة: ليلى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5ECF34E-9886-464D-9D46-314C9D5AA12A}"/>
              </a:ext>
            </a:extLst>
          </p:cNvPr>
          <p:cNvSpPr/>
          <p:nvPr/>
        </p:nvSpPr>
        <p:spPr>
          <a:xfrm>
            <a:off x="7455876" y="2926080"/>
            <a:ext cx="2532185" cy="49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................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A015BD9-9CCA-4769-9674-0FA6E339626E}"/>
              </a:ext>
            </a:extLst>
          </p:cNvPr>
          <p:cNvSpPr/>
          <p:nvPr/>
        </p:nvSpPr>
        <p:spPr>
          <a:xfrm>
            <a:off x="7652826" y="3430335"/>
            <a:ext cx="3880338" cy="673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........................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FDC7C3-3A8D-4333-B5B0-9B7CBB4D13D2}"/>
              </a:ext>
            </a:extLst>
          </p:cNvPr>
          <p:cNvSpPr/>
          <p:nvPr/>
        </p:nvSpPr>
        <p:spPr>
          <a:xfrm>
            <a:off x="7427738" y="5323161"/>
            <a:ext cx="4426058" cy="112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............................................................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C20162D-19A2-439A-A41B-52E082A651F2}"/>
              </a:ext>
            </a:extLst>
          </p:cNvPr>
          <p:cNvSpPr/>
          <p:nvPr/>
        </p:nvSpPr>
        <p:spPr>
          <a:xfrm>
            <a:off x="4023360" y="1674058"/>
            <a:ext cx="2757268" cy="2327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......................................................................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D978102-F1B2-4B69-991F-C3D53CECF3E7}"/>
              </a:ext>
            </a:extLst>
          </p:cNvPr>
          <p:cNvSpPr/>
          <p:nvPr/>
        </p:nvSpPr>
        <p:spPr>
          <a:xfrm>
            <a:off x="515819" y="4803430"/>
            <a:ext cx="2757268" cy="180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....................................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B55A7F2A-4525-4211-82E8-7A161F442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483" y="4304103"/>
            <a:ext cx="3153510" cy="2307614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C2BDB5F8-5F4F-4340-A25A-6D8F8F63E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98" y="317686"/>
            <a:ext cx="3309420" cy="37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2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6C369D9-EAFE-4539-A240-44631DB43079}"/>
              </a:ext>
            </a:extLst>
          </p:cNvPr>
          <p:cNvSpPr/>
          <p:nvPr/>
        </p:nvSpPr>
        <p:spPr>
          <a:xfrm>
            <a:off x="8890784" y="224318"/>
            <a:ext cx="3153510" cy="31700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يتكون من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ساق جوفاء مضلعة عليها دوائر من أوراق حرشفية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E7939E2-7767-40A1-A6B7-D14AF9D26B9E}"/>
              </a:ext>
            </a:extLst>
          </p:cNvPr>
          <p:cNvSpPr/>
          <p:nvPr/>
        </p:nvSpPr>
        <p:spPr>
          <a:xfrm>
            <a:off x="419099" y="224318"/>
            <a:ext cx="4026292" cy="31700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الأسماء القديمة لذيل الحصان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نباتات التنظيف لأنها تستعمل غالبا في تنظيف القدور واواني الطبخ 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AA3F9EE-E2CD-4EAE-BB12-56D12F1C73FC}"/>
              </a:ext>
            </a:extLst>
          </p:cNvPr>
          <p:cNvSpPr/>
          <p:nvPr/>
        </p:nvSpPr>
        <p:spPr>
          <a:xfrm>
            <a:off x="4870938" y="3499743"/>
            <a:ext cx="3594297" cy="31700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عندما تحك اصبعك على طول ساق النبات ستلاحظ أنه يحتوي على مادة كاشطة تسمى السليكا</a:t>
            </a:r>
          </a:p>
        </p:txBody>
      </p:sp>
      <p:pic>
        <p:nvPicPr>
          <p:cNvPr id="4098" name="Picture 2" descr="نتيجة بحث الصور عن نبات ذيل الحصان">
            <a:extLst>
              <a:ext uri="{FF2B5EF4-FFF2-40B4-BE49-F238E27FC236}">
                <a16:creationId xmlns:a16="http://schemas.microsoft.com/office/drawing/2014/main" id="{CAB88C1F-9C8E-45BA-86FB-2C81209E0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71" y="224318"/>
            <a:ext cx="4079633" cy="317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2B2FC8A-89AF-4F00-8DA2-1DD8B5DBB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904" y="3499743"/>
            <a:ext cx="3336390" cy="317009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1F8140D-494A-4328-8773-181BEB6A6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3499743"/>
            <a:ext cx="4330504" cy="3170099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1211AB6C-9703-464C-9AC6-B3194400A32D}"/>
              </a:ext>
            </a:extLst>
          </p:cNvPr>
          <p:cNvSpPr/>
          <p:nvPr/>
        </p:nvSpPr>
        <p:spPr>
          <a:xfrm>
            <a:off x="9088905" y="914402"/>
            <a:ext cx="2757268" cy="2327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......................................................................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3E074C3-339F-45C1-BA21-C9094528CF69}"/>
              </a:ext>
            </a:extLst>
          </p:cNvPr>
          <p:cNvSpPr/>
          <p:nvPr/>
        </p:nvSpPr>
        <p:spPr>
          <a:xfrm>
            <a:off x="492368" y="1491174"/>
            <a:ext cx="3881510" cy="1846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......................................................................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A2A51FE-338A-4D73-ADB3-37F73D5D0FCE}"/>
              </a:ext>
            </a:extLst>
          </p:cNvPr>
          <p:cNvSpPr/>
          <p:nvPr/>
        </p:nvSpPr>
        <p:spPr>
          <a:xfrm>
            <a:off x="4940104" y="5303519"/>
            <a:ext cx="3455963" cy="1310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05921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فوائد ذيل الحصان للشعر">
            <a:hlinkClick r:id="" action="ppaction://media"/>
            <a:extLst>
              <a:ext uri="{FF2B5EF4-FFF2-40B4-BE49-F238E27FC236}">
                <a16:creationId xmlns:a16="http://schemas.microsoft.com/office/drawing/2014/main" id="{ECCA57F8-0777-4A0B-8020-E9DA7BD1B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286" y="98473"/>
            <a:ext cx="11704320" cy="661181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E7A05E5-E662-488C-9705-ED0B1095BC6D}"/>
              </a:ext>
            </a:extLst>
          </p:cNvPr>
          <p:cNvSpPr/>
          <p:nvPr/>
        </p:nvSpPr>
        <p:spPr>
          <a:xfrm>
            <a:off x="3995353" y="449218"/>
            <a:ext cx="7633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شاهدي فلم عن فوائد ذيل الحصان </a:t>
            </a:r>
          </a:p>
        </p:txBody>
      </p:sp>
    </p:spTree>
    <p:extLst>
      <p:ext uri="{BB962C8B-B14F-4D97-AF65-F5344CB8AC3E}">
        <p14:creationId xmlns:p14="http://schemas.microsoft.com/office/powerpoint/2010/main" val="312626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صورة ذات صلة">
            <a:extLst>
              <a:ext uri="{FF2B5EF4-FFF2-40B4-BE49-F238E27FC236}">
                <a16:creationId xmlns:a16="http://schemas.microsoft.com/office/drawing/2014/main" id="{BB9D8886-251A-46BA-92C9-73711ED89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7"/>
          <a:stretch/>
        </p:blipFill>
        <p:spPr bwMode="auto">
          <a:xfrm>
            <a:off x="182881" y="0"/>
            <a:ext cx="11718388" cy="675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84D73CD-1C58-48E1-881B-C27D4A88540B}"/>
              </a:ext>
            </a:extLst>
          </p:cNvPr>
          <p:cNvSpPr/>
          <p:nvPr/>
        </p:nvSpPr>
        <p:spPr>
          <a:xfrm>
            <a:off x="4216206" y="1180739"/>
            <a:ext cx="40446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EF5A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الفكرة الرئيسة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A3D1DD0-21F2-4661-810F-3B0CEDAD32A8}"/>
              </a:ext>
            </a:extLst>
          </p:cNvPr>
          <p:cNvSpPr/>
          <p:nvPr/>
        </p:nvSpPr>
        <p:spPr>
          <a:xfrm>
            <a:off x="2574388" y="2068398"/>
            <a:ext cx="707604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النباتات الوعائية </a:t>
            </a:r>
            <a:r>
              <a:rPr lang="ar-SA" sz="4800" b="1" cap="none" spc="0" dirty="0" err="1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اللابذرية</a:t>
            </a:r>
            <a:endParaRPr lang="ar-SA" sz="4800" b="1" cap="none" spc="0" dirty="0">
              <a:ln w="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4800" b="1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عموماً أكبر حجماً وأفضل تكيفا في البيئات الجافة من النباتات </a:t>
            </a:r>
            <a:r>
              <a:rPr lang="ar-SA" sz="4800" b="1" dirty="0" err="1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اللاوعائية</a:t>
            </a:r>
            <a:r>
              <a:rPr lang="ar-SA" sz="4800" b="1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، لأنها تحوي أنسجة وعائية  </a:t>
            </a:r>
            <a:r>
              <a:rPr lang="ar-SA" sz="4800" b="1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1063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0EF034B-1C66-4B51-B5FE-7DAEF9B6E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69"/>
          <a:stretch/>
        </p:blipFill>
        <p:spPr>
          <a:xfrm>
            <a:off x="0" y="0"/>
            <a:ext cx="3229096" cy="3080825"/>
          </a:xfrm>
          <a:prstGeom prst="rect">
            <a:avLst/>
          </a:prstGeom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96393799-F3C3-4D01-B61B-465C10018585}"/>
              </a:ext>
            </a:extLst>
          </p:cNvPr>
          <p:cNvCxnSpPr>
            <a:cxnSpLocks/>
          </p:cNvCxnSpPr>
          <p:nvPr/>
        </p:nvCxnSpPr>
        <p:spPr>
          <a:xfrm>
            <a:off x="534572" y="3094892"/>
            <a:ext cx="0" cy="3516923"/>
          </a:xfrm>
          <a:prstGeom prst="line">
            <a:avLst/>
          </a:prstGeom>
          <a:ln w="76200">
            <a:solidFill>
              <a:srgbClr val="5973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958D671B-4945-401A-AD70-6F6A7ECCB9D6}"/>
              </a:ext>
            </a:extLst>
          </p:cNvPr>
          <p:cNvCxnSpPr>
            <a:cxnSpLocks/>
          </p:cNvCxnSpPr>
          <p:nvPr/>
        </p:nvCxnSpPr>
        <p:spPr>
          <a:xfrm>
            <a:off x="2897950" y="532231"/>
            <a:ext cx="5303515" cy="2341"/>
          </a:xfrm>
          <a:prstGeom prst="line">
            <a:avLst/>
          </a:prstGeom>
          <a:ln w="76200">
            <a:solidFill>
              <a:srgbClr val="85A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E6DF29E-540E-493E-AE5E-2B20901290C5}"/>
              </a:ext>
            </a:extLst>
          </p:cNvPr>
          <p:cNvSpPr/>
          <p:nvPr/>
        </p:nvSpPr>
        <p:spPr>
          <a:xfrm>
            <a:off x="8841427" y="475957"/>
            <a:ext cx="25506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u="sng" cap="none" spc="0" dirty="0">
                <a:ln w="0">
                  <a:solidFill>
                    <a:schemeClr val="tx1"/>
                  </a:solidFill>
                </a:ln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الأهداف</a:t>
            </a:r>
            <a:r>
              <a:rPr lang="ar-SA" sz="6000" b="1" u="sng" cap="none" spc="0" dirty="0">
                <a:ln w="0"/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E6128ED-AC11-434C-8B81-A341DFEFEE5E}"/>
              </a:ext>
            </a:extLst>
          </p:cNvPr>
          <p:cNvSpPr/>
          <p:nvPr/>
        </p:nvSpPr>
        <p:spPr>
          <a:xfrm>
            <a:off x="1006027" y="1795250"/>
            <a:ext cx="1136405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u="sng" cap="none" spc="0" dirty="0">
                <a:ln w="0"/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ar-SA" sz="6000" b="1" u="sng" cap="none" spc="0" dirty="0">
                <a:ln w="0">
                  <a:solidFill>
                    <a:schemeClr val="tx1"/>
                  </a:solidFill>
                </a:ln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تحدد وتحلل </a:t>
            </a:r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خصائص النباتات الوعائية </a:t>
            </a:r>
            <a:r>
              <a:rPr lang="ar-SA" sz="6000" b="1" cap="none" spc="0" dirty="0" err="1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اللابذرية</a:t>
            </a:r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6FCEB99-606D-43F7-B8E0-1BF1B58F3B52}"/>
              </a:ext>
            </a:extLst>
          </p:cNvPr>
          <p:cNvSpPr/>
          <p:nvPr/>
        </p:nvSpPr>
        <p:spPr>
          <a:xfrm>
            <a:off x="619346" y="4037872"/>
            <a:ext cx="1175073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u="sng" cap="none" spc="0" dirty="0">
                <a:ln w="0"/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ar-SA" sz="6000" b="1" u="sng" cap="none" spc="0" dirty="0">
                <a:ln w="0">
                  <a:solidFill>
                    <a:schemeClr val="tx1"/>
                  </a:solidFill>
                </a:ln>
                <a:solidFill>
                  <a:srgbClr val="8454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تقارن </a:t>
            </a:r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بين خصائص الحزازيات </a:t>
            </a:r>
            <a:r>
              <a:rPr lang="ar-SA" sz="6000" b="1" cap="none" spc="0" dirty="0" err="1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الصولجانية</a:t>
            </a:r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6000" b="1" cap="none" spc="0" dirty="0" err="1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والخنشاريات</a:t>
            </a:r>
            <a:r>
              <a:rPr lang="ar-SA" sz="6000" b="1" cap="none" spc="0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1674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62F4A92-FF70-48B7-8B26-914EA45B0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45"/>
            <a:ext cx="4981575" cy="668655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F925F0B-45D1-4FAF-BFD8-DDA9C8497ACC}"/>
              </a:ext>
            </a:extLst>
          </p:cNvPr>
          <p:cNvSpPr/>
          <p:nvPr/>
        </p:nvSpPr>
        <p:spPr>
          <a:xfrm>
            <a:off x="4774248" y="238203"/>
            <a:ext cx="2699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Variants" panose="02010400000000000000" pitchFamily="2" charset="-78"/>
              </a:rPr>
              <a:t>جدول التعلم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09410A74-7269-4338-BBA3-70997AF187F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58032" y="1448191"/>
          <a:ext cx="9720000" cy="43010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1219041903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3092663528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799621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A4460D"/>
                          </a:solidFill>
                          <a:cs typeface="DecoType Naskh Variants" panose="02010400000000000000" pitchFamily="2" charset="-78"/>
                        </a:rPr>
                        <a:t>ماذا أعلم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1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A4460D"/>
                          </a:solidFill>
                          <a:cs typeface="DecoType Naskh Variants" panose="02010400000000000000" pitchFamily="2" charset="-78"/>
                        </a:rPr>
                        <a:t>ماذا أود أن أتعلم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1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A4460D"/>
                          </a:solidFill>
                          <a:cs typeface="DecoType Naskh Variants" panose="02010400000000000000" pitchFamily="2" charset="-78"/>
                        </a:rPr>
                        <a:t>ماذا تعلمت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11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462108"/>
                  </a:ext>
                </a:extLst>
              </a:tr>
              <a:tr h="3600000">
                <a:tc>
                  <a:txBody>
                    <a:bodyPr/>
                    <a:lstStyle/>
                    <a:p>
                      <a:pPr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437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601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AAFAE32-B6A1-4805-9AC3-A235C20ABCBC}"/>
              </a:ext>
            </a:extLst>
          </p:cNvPr>
          <p:cNvSpPr/>
          <p:nvPr/>
        </p:nvSpPr>
        <p:spPr>
          <a:xfrm>
            <a:off x="9100457" y="338385"/>
            <a:ext cx="2888344" cy="62478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خذي واحدة 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خصائص النباتات الوعائية </a:t>
            </a:r>
            <a:r>
              <a:rPr lang="ar-SA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اللابذرية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من المجموعات الأخرى  </a:t>
            </a:r>
            <a:r>
              <a:rPr lang="ar-SA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واعطيها واحدة 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لتحصلي على أهم خصائص تلك النباتات 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F5A8C31-C0DA-4482-9958-E77450B71B5B}"/>
              </a:ext>
            </a:extLst>
          </p:cNvPr>
          <p:cNvSpPr/>
          <p:nvPr/>
        </p:nvSpPr>
        <p:spPr>
          <a:xfrm>
            <a:off x="87084" y="78649"/>
            <a:ext cx="8790969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نباتات لها أنسجة وعائية 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عادة طولها أقل 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300m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C24F28F-B016-4B63-BECE-3C767E2CC296}"/>
              </a:ext>
            </a:extLst>
          </p:cNvPr>
          <p:cNvSpPr/>
          <p:nvPr/>
        </p:nvSpPr>
        <p:spPr>
          <a:xfrm>
            <a:off x="87085" y="1763226"/>
            <a:ext cx="8790969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نباتات لها أنسجة وعائية 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لمعظمها تكيفا يسمى الحامل </a:t>
            </a:r>
            <a:r>
              <a:rPr lang="ar-SA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البوغي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772957F-66BD-4223-889C-A448B1F0B716}"/>
              </a:ext>
            </a:extLst>
          </p:cNvPr>
          <p:cNvSpPr/>
          <p:nvPr/>
        </p:nvSpPr>
        <p:spPr>
          <a:xfrm>
            <a:off x="58056" y="3462317"/>
            <a:ext cx="8819999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لمعظمها تكيفا يسمى الحامل </a:t>
            </a:r>
            <a:r>
              <a:rPr lang="ar-SA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البوغي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عادة طولها أقل 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300m 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300BBFC-7497-4122-8B75-D9D3F42B19AA}"/>
              </a:ext>
            </a:extLst>
          </p:cNvPr>
          <p:cNvSpPr/>
          <p:nvPr/>
        </p:nvSpPr>
        <p:spPr>
          <a:xfrm>
            <a:off x="58056" y="5161408"/>
            <a:ext cx="8820000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دورة حياتها طورين(بوغي ومشيجي)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لمعظمها تكيفا يسمى الحامل </a:t>
            </a:r>
            <a:r>
              <a:rPr lang="ar-SA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البوغي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8946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DD197851-D638-4A08-9E56-E35F5E860DCA}"/>
              </a:ext>
            </a:extLst>
          </p:cNvPr>
          <p:cNvSpPr/>
          <p:nvPr/>
        </p:nvSpPr>
        <p:spPr>
          <a:xfrm>
            <a:off x="1484285" y="99754"/>
            <a:ext cx="9049273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أهم خصائص النباتات الوعائية </a:t>
            </a:r>
            <a:r>
              <a:rPr lang="ar-SA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اللابذرية</a:t>
            </a:r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5F0D47F-CFBE-4DE7-A43D-19ACF0081E83}"/>
              </a:ext>
            </a:extLst>
          </p:cNvPr>
          <p:cNvSpPr/>
          <p:nvPr/>
        </p:nvSpPr>
        <p:spPr>
          <a:xfrm>
            <a:off x="6442151" y="1398889"/>
            <a:ext cx="5307864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1ـ لها أنسجة وعائية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32B680D-DFF2-4375-80E1-DDD4B0F00B79}"/>
              </a:ext>
            </a:extLst>
          </p:cNvPr>
          <p:cNvSpPr/>
          <p:nvPr/>
        </p:nvSpPr>
        <p:spPr>
          <a:xfrm>
            <a:off x="505585" y="1398889"/>
            <a:ext cx="5307864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2ـ طولها أقل من </a:t>
            </a:r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30m</a:t>
            </a:r>
            <a:endParaRPr lang="ar-SA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8DB87EF-5A7C-441C-86D7-69D0B8C71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151" y="2496409"/>
            <a:ext cx="5307864" cy="403099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D739F67-AD88-43FB-B148-E14468B3A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86" y="2496410"/>
            <a:ext cx="5307863" cy="409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2482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966</Words>
  <Application>Microsoft Office PowerPoint</Application>
  <PresentationFormat>شاشة عريضة</PresentationFormat>
  <Paragraphs>149</Paragraphs>
  <Slides>43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50" baseType="lpstr">
      <vt:lpstr>AlHor</vt:lpstr>
      <vt:lpstr>Arial</vt:lpstr>
      <vt:lpstr>Calibri</vt:lpstr>
      <vt:lpstr>Calibri Light</vt:lpstr>
      <vt:lpstr>DecoType Naskh Variants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ريحانة العامر</dc:creator>
  <cp:lastModifiedBy>ريحانة العامر</cp:lastModifiedBy>
  <cp:revision>56</cp:revision>
  <dcterms:created xsi:type="dcterms:W3CDTF">2018-03-03T16:45:08Z</dcterms:created>
  <dcterms:modified xsi:type="dcterms:W3CDTF">2018-07-01T20:51:50Z</dcterms:modified>
</cp:coreProperties>
</file>