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 id="2147483660" r:id="rId2"/>
  </p:sldMasterIdLst>
  <p:notesMasterIdLst>
    <p:notesMasterId r:id="rId48"/>
  </p:notesMasterIdLst>
  <p:handoutMasterIdLst>
    <p:handoutMasterId r:id="rId49"/>
  </p:handoutMasterIdLst>
  <p:sldIdLst>
    <p:sldId id="261" r:id="rId3"/>
    <p:sldId id="268" r:id="rId4"/>
    <p:sldId id="257" r:id="rId5"/>
    <p:sldId id="258" r:id="rId6"/>
    <p:sldId id="259" r:id="rId7"/>
    <p:sldId id="260" r:id="rId8"/>
    <p:sldId id="256" r:id="rId9"/>
    <p:sldId id="265" r:id="rId10"/>
    <p:sldId id="262" r:id="rId11"/>
    <p:sldId id="263" r:id="rId12"/>
    <p:sldId id="264" r:id="rId13"/>
    <p:sldId id="290" r:id="rId14"/>
    <p:sldId id="289" r:id="rId15"/>
    <p:sldId id="266" r:id="rId16"/>
    <p:sldId id="267" r:id="rId17"/>
    <p:sldId id="271" r:id="rId18"/>
    <p:sldId id="303" r:id="rId19"/>
    <p:sldId id="299" r:id="rId20"/>
    <p:sldId id="300" r:id="rId21"/>
    <p:sldId id="301" r:id="rId22"/>
    <p:sldId id="302" r:id="rId23"/>
    <p:sldId id="304" r:id="rId24"/>
    <p:sldId id="269" r:id="rId25"/>
    <p:sldId id="270" r:id="rId26"/>
    <p:sldId id="305" r:id="rId27"/>
    <p:sldId id="273" r:id="rId28"/>
    <p:sldId id="276" r:id="rId29"/>
    <p:sldId id="277" r:id="rId30"/>
    <p:sldId id="278" r:id="rId31"/>
    <p:sldId id="280" r:id="rId32"/>
    <p:sldId id="282" r:id="rId33"/>
    <p:sldId id="283" r:id="rId34"/>
    <p:sldId id="284" r:id="rId35"/>
    <p:sldId id="286" r:id="rId36"/>
    <p:sldId id="287" r:id="rId37"/>
    <p:sldId id="288" r:id="rId38"/>
    <p:sldId id="291" r:id="rId39"/>
    <p:sldId id="292" r:id="rId40"/>
    <p:sldId id="306" r:id="rId41"/>
    <p:sldId id="297" r:id="rId42"/>
    <p:sldId id="307" r:id="rId43"/>
    <p:sldId id="308" r:id="rId44"/>
    <p:sldId id="310" r:id="rId45"/>
    <p:sldId id="309" r:id="rId46"/>
    <p:sldId id="311" r:id="rId47"/>
  </p:sldIdLst>
  <p:sldSz cx="12192000" cy="6858000"/>
  <p:notesSz cx="6858000" cy="9144000"/>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FF414"/>
    <a:srgbClr val="00FFFF"/>
    <a:srgbClr val="00FF00"/>
    <a:srgbClr val="00CCFF"/>
    <a:srgbClr val="E3E4DE"/>
    <a:srgbClr val="F66685"/>
    <a:srgbClr val="F7FFFF"/>
    <a:srgbClr val="73417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نمط متوسط 2 - تميي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نمط متوسط 2 - تمييز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4380"/>
    <p:restoredTop sz="94660"/>
  </p:normalViewPr>
  <p:slideViewPr>
    <p:cSldViewPr snapToGrid="0">
      <p:cViewPr varScale="1">
        <p:scale>
          <a:sx n="63" d="100"/>
          <a:sy n="63" d="100"/>
        </p:scale>
        <p:origin x="780" y="40"/>
      </p:cViewPr>
      <p:guideLst/>
    </p:cSldViewPr>
  </p:slideViewPr>
  <p:notesTextViewPr>
    <p:cViewPr>
      <p:scale>
        <a:sx n="1" d="1"/>
        <a:sy n="1" d="1"/>
      </p:scale>
      <p:origin x="0" y="0"/>
    </p:cViewPr>
  </p:notesTextViewPr>
  <p:notesViewPr>
    <p:cSldViewPr snapToGrid="0">
      <p:cViewPr varScale="1">
        <p:scale>
          <a:sx n="55" d="100"/>
          <a:sy n="55" d="100"/>
        </p:scale>
        <p:origin x="2880"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a:extLst>
              <a:ext uri="{FF2B5EF4-FFF2-40B4-BE49-F238E27FC236}">
                <a16:creationId xmlns:a16="http://schemas.microsoft.com/office/drawing/2014/main" id="{B476B814-B215-4668-8D26-3A0B7D70120D}"/>
              </a:ext>
            </a:extLst>
          </p:cNvPr>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ar-SA"/>
          </a:p>
        </p:txBody>
      </p:sp>
      <p:sp>
        <p:nvSpPr>
          <p:cNvPr id="3" name="عنصر نائب للتاريخ 2">
            <a:extLst>
              <a:ext uri="{FF2B5EF4-FFF2-40B4-BE49-F238E27FC236}">
                <a16:creationId xmlns:a16="http://schemas.microsoft.com/office/drawing/2014/main" id="{35761D8D-2249-485E-A543-08BA2756847A}"/>
              </a:ext>
            </a:extLst>
          </p:cNvPr>
          <p:cNvSpPr>
            <a:spLocks noGrp="1"/>
          </p:cNvSpPr>
          <p:nvPr>
            <p:ph type="dt" sz="quarter" idx="1"/>
          </p:nvPr>
        </p:nvSpPr>
        <p:spPr>
          <a:xfrm>
            <a:off x="1588" y="0"/>
            <a:ext cx="2971800" cy="458788"/>
          </a:xfrm>
          <a:prstGeom prst="rect">
            <a:avLst/>
          </a:prstGeom>
        </p:spPr>
        <p:txBody>
          <a:bodyPr vert="horz" lIns="91440" tIns="45720" rIns="91440" bIns="45720" rtlCol="1"/>
          <a:lstStyle>
            <a:lvl1pPr algn="l">
              <a:defRPr sz="1200"/>
            </a:lvl1pPr>
          </a:lstStyle>
          <a:p>
            <a:fld id="{4814F994-57E8-4A6A-9965-4FF2150A9158}" type="datetimeFigureOut">
              <a:rPr lang="ar-SA" smtClean="0"/>
              <a:t>27/06/40</a:t>
            </a:fld>
            <a:endParaRPr lang="ar-SA"/>
          </a:p>
        </p:txBody>
      </p:sp>
      <p:sp>
        <p:nvSpPr>
          <p:cNvPr id="4" name="عنصر نائب للتذييل 3">
            <a:extLst>
              <a:ext uri="{FF2B5EF4-FFF2-40B4-BE49-F238E27FC236}">
                <a16:creationId xmlns:a16="http://schemas.microsoft.com/office/drawing/2014/main" id="{52CA97FB-5516-41C4-9062-1F0F382BE21D}"/>
              </a:ext>
            </a:extLst>
          </p:cNvPr>
          <p:cNvSpPr>
            <a:spLocks noGrp="1"/>
          </p:cNvSpPr>
          <p:nvPr>
            <p:ph type="ftr" sz="quarter" idx="2"/>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ar-SA"/>
          </a:p>
        </p:txBody>
      </p:sp>
      <p:sp>
        <p:nvSpPr>
          <p:cNvPr id="5" name="عنصر نائب لرقم الشريحة 4">
            <a:extLst>
              <a:ext uri="{FF2B5EF4-FFF2-40B4-BE49-F238E27FC236}">
                <a16:creationId xmlns:a16="http://schemas.microsoft.com/office/drawing/2014/main" id="{44FC7DBE-0BF5-459C-ABDC-8AB97F4C4857}"/>
              </a:ext>
            </a:extLst>
          </p:cNvPr>
          <p:cNvSpPr>
            <a:spLocks noGrp="1"/>
          </p:cNvSpPr>
          <p:nvPr>
            <p:ph type="sldNum" sz="quarter" idx="3"/>
          </p:nvPr>
        </p:nvSpPr>
        <p:spPr>
          <a:xfrm>
            <a:off x="1588" y="8685213"/>
            <a:ext cx="2971800" cy="458787"/>
          </a:xfrm>
          <a:prstGeom prst="rect">
            <a:avLst/>
          </a:prstGeom>
        </p:spPr>
        <p:txBody>
          <a:bodyPr vert="horz" lIns="91440" tIns="45720" rIns="91440" bIns="45720" rtlCol="1" anchor="b"/>
          <a:lstStyle>
            <a:lvl1pPr algn="l">
              <a:defRPr sz="1200"/>
            </a:lvl1pPr>
          </a:lstStyle>
          <a:p>
            <a:fld id="{9F04A083-AA10-4406-A5AF-D2F16336E811}" type="slidenum">
              <a:rPr lang="ar-SA" smtClean="0"/>
              <a:t>‹#›</a:t>
            </a:fld>
            <a:endParaRPr lang="ar-SA"/>
          </a:p>
        </p:txBody>
      </p:sp>
    </p:spTree>
    <p:extLst>
      <p:ext uri="{BB962C8B-B14F-4D97-AF65-F5344CB8AC3E}">
        <p14:creationId xmlns:p14="http://schemas.microsoft.com/office/powerpoint/2010/main" val="42421181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ar-SA"/>
          </a:p>
        </p:txBody>
      </p:sp>
      <p:sp>
        <p:nvSpPr>
          <p:cNvPr id="3" name="عنصر نائب للتاريخ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C867B47A-AB5F-4F6B-9B1D-0086B3FDBE65}" type="datetimeFigureOut">
              <a:rPr lang="ar-SA" smtClean="0"/>
              <a:t>27/06/40</a:t>
            </a:fld>
            <a:endParaRPr lang="ar-SA"/>
          </a:p>
        </p:txBody>
      </p:sp>
      <p:sp>
        <p:nvSpPr>
          <p:cNvPr id="4" name="عنصر نائب لصورة الشريحة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ar-SA"/>
          </a:p>
        </p:txBody>
      </p:sp>
      <p:sp>
        <p:nvSpPr>
          <p:cNvPr id="5" name="عنصر نائب للملاحظا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ar-SA"/>
              <a:t>حرر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6" name="عنصر نائب للتذييل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ar-SA"/>
          </a:p>
        </p:txBody>
      </p:sp>
      <p:sp>
        <p:nvSpPr>
          <p:cNvPr id="7" name="عنصر نائب لرقم الشريحة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3A9311DC-34AA-4F4E-B784-E270051C8A06}" type="slidenum">
              <a:rPr lang="ar-SA" smtClean="0"/>
              <a:t>‹#›</a:t>
            </a:fld>
            <a:endParaRPr lang="ar-SA"/>
          </a:p>
        </p:txBody>
      </p:sp>
    </p:spTree>
    <p:extLst>
      <p:ext uri="{BB962C8B-B14F-4D97-AF65-F5344CB8AC3E}">
        <p14:creationId xmlns:p14="http://schemas.microsoft.com/office/powerpoint/2010/main" val="1448933232"/>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3A9311DC-34AA-4F4E-B784-E270051C8A06}" type="slidenum">
              <a:rPr lang="ar-SA" smtClean="0"/>
              <a:t>20</a:t>
            </a:fld>
            <a:endParaRPr lang="ar-SA"/>
          </a:p>
        </p:txBody>
      </p:sp>
    </p:spTree>
    <p:extLst>
      <p:ext uri="{BB962C8B-B14F-4D97-AF65-F5344CB8AC3E}">
        <p14:creationId xmlns:p14="http://schemas.microsoft.com/office/powerpoint/2010/main" val="14895682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C93FB5D9-8070-4CEF-9D00-B8E64094F80E}"/>
              </a:ext>
            </a:extLst>
          </p:cNvPr>
          <p:cNvSpPr>
            <a:spLocks noGrp="1"/>
          </p:cNvSpPr>
          <p:nvPr>
            <p:ph type="ctrTitle"/>
          </p:nvPr>
        </p:nvSpPr>
        <p:spPr>
          <a:xfrm>
            <a:off x="1524000" y="1122363"/>
            <a:ext cx="9144000" cy="2387600"/>
          </a:xfrm>
        </p:spPr>
        <p:txBody>
          <a:bodyPr anchor="b"/>
          <a:lstStyle>
            <a:lvl1pPr algn="ctr">
              <a:defRPr sz="6000"/>
            </a:lvl1pPr>
          </a:lstStyle>
          <a:p>
            <a:r>
              <a:rPr lang="ar-SA"/>
              <a:t>انقر لتحرير نمط عنوان الشكل الرئيسي</a:t>
            </a:r>
          </a:p>
        </p:txBody>
      </p:sp>
      <p:sp>
        <p:nvSpPr>
          <p:cNvPr id="3" name="عنوان فرعي 2">
            <a:extLst>
              <a:ext uri="{FF2B5EF4-FFF2-40B4-BE49-F238E27FC236}">
                <a16:creationId xmlns:a16="http://schemas.microsoft.com/office/drawing/2014/main" id="{938679C4-7219-4B4A-92F7-0CDF3275FD3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SA"/>
              <a:t>انقر لتحرير نمط العنوان الفرعي للشكل الرئيسي</a:t>
            </a:r>
          </a:p>
        </p:txBody>
      </p:sp>
      <p:sp>
        <p:nvSpPr>
          <p:cNvPr id="4" name="عنصر نائب للتاريخ 3">
            <a:extLst>
              <a:ext uri="{FF2B5EF4-FFF2-40B4-BE49-F238E27FC236}">
                <a16:creationId xmlns:a16="http://schemas.microsoft.com/office/drawing/2014/main" id="{468CA5C1-BC94-429A-95F4-1EE30BF92AA2}"/>
              </a:ext>
            </a:extLst>
          </p:cNvPr>
          <p:cNvSpPr>
            <a:spLocks noGrp="1"/>
          </p:cNvSpPr>
          <p:nvPr>
            <p:ph type="dt" sz="half" idx="10"/>
          </p:nvPr>
        </p:nvSpPr>
        <p:spPr/>
        <p:txBody>
          <a:bodyPr/>
          <a:lstStyle/>
          <a:p>
            <a:fld id="{8C2ADC00-40EA-4C37-AA36-292F86338D41}" type="datetimeFigureOut">
              <a:rPr lang="ar-SA" smtClean="0"/>
              <a:t>27/06/40</a:t>
            </a:fld>
            <a:endParaRPr lang="ar-SA"/>
          </a:p>
        </p:txBody>
      </p:sp>
      <p:sp>
        <p:nvSpPr>
          <p:cNvPr id="5" name="عنصر نائب للتذييل 4">
            <a:extLst>
              <a:ext uri="{FF2B5EF4-FFF2-40B4-BE49-F238E27FC236}">
                <a16:creationId xmlns:a16="http://schemas.microsoft.com/office/drawing/2014/main" id="{260ECE64-CA0A-475D-B6E9-8F3FEA142763}"/>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CDF21E02-D4C1-438C-90F2-461F73693EC4}"/>
              </a:ext>
            </a:extLst>
          </p:cNvPr>
          <p:cNvSpPr>
            <a:spLocks noGrp="1"/>
          </p:cNvSpPr>
          <p:nvPr>
            <p:ph type="sldNum" sz="quarter" idx="12"/>
          </p:nvPr>
        </p:nvSpPr>
        <p:spPr/>
        <p:txBody>
          <a:bodyPr/>
          <a:lstStyle/>
          <a:p>
            <a:fld id="{8F316C13-C3A3-44DD-B104-0F70F01ACDB1}" type="slidenum">
              <a:rPr lang="ar-SA" smtClean="0"/>
              <a:t>‹#›</a:t>
            </a:fld>
            <a:endParaRPr lang="ar-SA"/>
          </a:p>
        </p:txBody>
      </p:sp>
    </p:spTree>
    <p:extLst>
      <p:ext uri="{BB962C8B-B14F-4D97-AF65-F5344CB8AC3E}">
        <p14:creationId xmlns:p14="http://schemas.microsoft.com/office/powerpoint/2010/main" val="30395468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3456F983-BFC1-4CE9-A915-51F101BA2B25}"/>
              </a:ext>
            </a:extLst>
          </p:cNvPr>
          <p:cNvSpPr>
            <a:spLocks noGrp="1"/>
          </p:cNvSpPr>
          <p:nvPr>
            <p:ph type="title"/>
          </p:nvPr>
        </p:nvSpPr>
        <p:spPr/>
        <p:txBody>
          <a:bodyPr/>
          <a:lstStyle/>
          <a:p>
            <a:r>
              <a:rPr lang="ar-SA"/>
              <a:t>انقر لتحرير نمط عنوان الشكل الرئيسي</a:t>
            </a:r>
          </a:p>
        </p:txBody>
      </p:sp>
      <p:sp>
        <p:nvSpPr>
          <p:cNvPr id="3" name="عنصر نائب للعنوان العمودي 2">
            <a:extLst>
              <a:ext uri="{FF2B5EF4-FFF2-40B4-BE49-F238E27FC236}">
                <a16:creationId xmlns:a16="http://schemas.microsoft.com/office/drawing/2014/main" id="{CD74041B-1751-43AE-8B07-291BCCAA040A}"/>
              </a:ext>
            </a:extLst>
          </p:cNvPr>
          <p:cNvSpPr>
            <a:spLocks noGrp="1"/>
          </p:cNvSpPr>
          <p:nvPr>
            <p:ph type="body" orient="vert" idx="1"/>
          </p:nvPr>
        </p:nvSpPr>
        <p:spPr/>
        <p:txBody>
          <a:bodyPr vert="eaVert"/>
          <a:lstStyle/>
          <a:p>
            <a:pPr lvl="0"/>
            <a:r>
              <a:rPr lang="ar-SA"/>
              <a:t>حرر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11D5DB88-F0EC-468A-AC5C-14D302C0E983}"/>
              </a:ext>
            </a:extLst>
          </p:cNvPr>
          <p:cNvSpPr>
            <a:spLocks noGrp="1"/>
          </p:cNvSpPr>
          <p:nvPr>
            <p:ph type="dt" sz="half" idx="10"/>
          </p:nvPr>
        </p:nvSpPr>
        <p:spPr/>
        <p:txBody>
          <a:bodyPr/>
          <a:lstStyle/>
          <a:p>
            <a:fld id="{8C2ADC00-40EA-4C37-AA36-292F86338D41}" type="datetimeFigureOut">
              <a:rPr lang="ar-SA" smtClean="0"/>
              <a:t>27/06/40</a:t>
            </a:fld>
            <a:endParaRPr lang="ar-SA"/>
          </a:p>
        </p:txBody>
      </p:sp>
      <p:sp>
        <p:nvSpPr>
          <p:cNvPr id="5" name="عنصر نائب للتذييل 4">
            <a:extLst>
              <a:ext uri="{FF2B5EF4-FFF2-40B4-BE49-F238E27FC236}">
                <a16:creationId xmlns:a16="http://schemas.microsoft.com/office/drawing/2014/main" id="{3258DA8D-1A1D-42CA-91FF-EF4FD4F25551}"/>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345F8B1D-72F6-43AA-9105-8EC57F02EE57}"/>
              </a:ext>
            </a:extLst>
          </p:cNvPr>
          <p:cNvSpPr>
            <a:spLocks noGrp="1"/>
          </p:cNvSpPr>
          <p:nvPr>
            <p:ph type="sldNum" sz="quarter" idx="12"/>
          </p:nvPr>
        </p:nvSpPr>
        <p:spPr/>
        <p:txBody>
          <a:bodyPr/>
          <a:lstStyle/>
          <a:p>
            <a:fld id="{8F316C13-C3A3-44DD-B104-0F70F01ACDB1}" type="slidenum">
              <a:rPr lang="ar-SA" smtClean="0"/>
              <a:t>‹#›</a:t>
            </a:fld>
            <a:endParaRPr lang="ar-SA"/>
          </a:p>
        </p:txBody>
      </p:sp>
    </p:spTree>
    <p:extLst>
      <p:ext uri="{BB962C8B-B14F-4D97-AF65-F5344CB8AC3E}">
        <p14:creationId xmlns:p14="http://schemas.microsoft.com/office/powerpoint/2010/main" val="26481171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a:extLst>
              <a:ext uri="{FF2B5EF4-FFF2-40B4-BE49-F238E27FC236}">
                <a16:creationId xmlns:a16="http://schemas.microsoft.com/office/drawing/2014/main" id="{9E37B06A-7CB8-4580-B87E-9189FEB2C1EC}"/>
              </a:ext>
            </a:extLst>
          </p:cNvPr>
          <p:cNvSpPr>
            <a:spLocks noGrp="1"/>
          </p:cNvSpPr>
          <p:nvPr>
            <p:ph type="title" orient="vert"/>
          </p:nvPr>
        </p:nvSpPr>
        <p:spPr>
          <a:xfrm>
            <a:off x="8724900" y="365125"/>
            <a:ext cx="2628900" cy="5811838"/>
          </a:xfrm>
        </p:spPr>
        <p:txBody>
          <a:bodyPr vert="eaVert"/>
          <a:lstStyle/>
          <a:p>
            <a:r>
              <a:rPr lang="ar-SA"/>
              <a:t>انقر لتحرير نمط عنوان الشكل الرئيسي</a:t>
            </a:r>
          </a:p>
        </p:txBody>
      </p:sp>
      <p:sp>
        <p:nvSpPr>
          <p:cNvPr id="3" name="عنصر نائب للعنوان العمودي 2">
            <a:extLst>
              <a:ext uri="{FF2B5EF4-FFF2-40B4-BE49-F238E27FC236}">
                <a16:creationId xmlns:a16="http://schemas.microsoft.com/office/drawing/2014/main" id="{F5CBECEB-9E99-402D-B4A1-3415CF708985}"/>
              </a:ext>
            </a:extLst>
          </p:cNvPr>
          <p:cNvSpPr>
            <a:spLocks noGrp="1"/>
          </p:cNvSpPr>
          <p:nvPr>
            <p:ph type="body" orient="vert" idx="1"/>
          </p:nvPr>
        </p:nvSpPr>
        <p:spPr>
          <a:xfrm>
            <a:off x="838200" y="365125"/>
            <a:ext cx="7734300" cy="5811838"/>
          </a:xfrm>
        </p:spPr>
        <p:txBody>
          <a:bodyPr vert="eaVert"/>
          <a:lstStyle/>
          <a:p>
            <a:pPr lvl="0"/>
            <a:r>
              <a:rPr lang="ar-SA"/>
              <a:t>حرر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52568E0B-D59C-43C8-ABEB-1EB0839AED17}"/>
              </a:ext>
            </a:extLst>
          </p:cNvPr>
          <p:cNvSpPr>
            <a:spLocks noGrp="1"/>
          </p:cNvSpPr>
          <p:nvPr>
            <p:ph type="dt" sz="half" idx="10"/>
          </p:nvPr>
        </p:nvSpPr>
        <p:spPr/>
        <p:txBody>
          <a:bodyPr/>
          <a:lstStyle/>
          <a:p>
            <a:fld id="{8C2ADC00-40EA-4C37-AA36-292F86338D41}" type="datetimeFigureOut">
              <a:rPr lang="ar-SA" smtClean="0"/>
              <a:t>27/06/40</a:t>
            </a:fld>
            <a:endParaRPr lang="ar-SA"/>
          </a:p>
        </p:txBody>
      </p:sp>
      <p:sp>
        <p:nvSpPr>
          <p:cNvPr id="5" name="عنصر نائب للتذييل 4">
            <a:extLst>
              <a:ext uri="{FF2B5EF4-FFF2-40B4-BE49-F238E27FC236}">
                <a16:creationId xmlns:a16="http://schemas.microsoft.com/office/drawing/2014/main" id="{2EB55FF0-35E8-4CF7-B057-4ED38259C7CD}"/>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5AD96D80-7D88-4117-92EF-153874DD37DB}"/>
              </a:ext>
            </a:extLst>
          </p:cNvPr>
          <p:cNvSpPr>
            <a:spLocks noGrp="1"/>
          </p:cNvSpPr>
          <p:nvPr>
            <p:ph type="sldNum" sz="quarter" idx="12"/>
          </p:nvPr>
        </p:nvSpPr>
        <p:spPr/>
        <p:txBody>
          <a:bodyPr/>
          <a:lstStyle/>
          <a:p>
            <a:fld id="{8F316C13-C3A3-44DD-B104-0F70F01ACDB1}" type="slidenum">
              <a:rPr lang="ar-SA" smtClean="0"/>
              <a:t>‹#›</a:t>
            </a:fld>
            <a:endParaRPr lang="ar-SA"/>
          </a:p>
        </p:txBody>
      </p:sp>
    </p:spTree>
    <p:extLst>
      <p:ext uri="{BB962C8B-B14F-4D97-AF65-F5344CB8AC3E}">
        <p14:creationId xmlns:p14="http://schemas.microsoft.com/office/powerpoint/2010/main" val="11751441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0470E3DC-E1A2-4B73-8F14-6AA9F0BB2F5C}"/>
              </a:ext>
            </a:extLst>
          </p:cNvPr>
          <p:cNvSpPr>
            <a:spLocks noGrp="1"/>
          </p:cNvSpPr>
          <p:nvPr>
            <p:ph type="ctrTitle"/>
          </p:nvPr>
        </p:nvSpPr>
        <p:spPr>
          <a:xfrm>
            <a:off x="1524000" y="1122363"/>
            <a:ext cx="9144000" cy="2387600"/>
          </a:xfrm>
        </p:spPr>
        <p:txBody>
          <a:bodyPr anchor="b"/>
          <a:lstStyle>
            <a:lvl1pPr algn="ctr">
              <a:defRPr sz="6000"/>
            </a:lvl1pPr>
          </a:lstStyle>
          <a:p>
            <a:r>
              <a:rPr lang="ar-SA"/>
              <a:t>انقر لتحرير نمط عنوان الشكل الرئيسي</a:t>
            </a:r>
          </a:p>
        </p:txBody>
      </p:sp>
      <p:sp>
        <p:nvSpPr>
          <p:cNvPr id="3" name="عنوان فرعي 2">
            <a:extLst>
              <a:ext uri="{FF2B5EF4-FFF2-40B4-BE49-F238E27FC236}">
                <a16:creationId xmlns:a16="http://schemas.microsoft.com/office/drawing/2014/main" id="{597CD7A2-0B5A-448D-A2CB-5FF102FD37E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SA"/>
              <a:t>انقر لتحرير نمط العنوان الفرعي للشكل الرئيسي</a:t>
            </a:r>
          </a:p>
        </p:txBody>
      </p:sp>
      <p:sp>
        <p:nvSpPr>
          <p:cNvPr id="4" name="عنصر نائب للتاريخ 3">
            <a:extLst>
              <a:ext uri="{FF2B5EF4-FFF2-40B4-BE49-F238E27FC236}">
                <a16:creationId xmlns:a16="http://schemas.microsoft.com/office/drawing/2014/main" id="{EA098CD5-2D6A-4EB3-9260-763A7BA56778}"/>
              </a:ext>
            </a:extLst>
          </p:cNvPr>
          <p:cNvSpPr>
            <a:spLocks noGrp="1"/>
          </p:cNvSpPr>
          <p:nvPr>
            <p:ph type="dt" sz="half" idx="10"/>
          </p:nvPr>
        </p:nvSpPr>
        <p:spPr/>
        <p:txBody>
          <a:bodyPr/>
          <a:lstStyle/>
          <a:p>
            <a:fld id="{B69E8028-302F-4B55-9F7C-AD7D5D093314}" type="datetimeFigureOut">
              <a:rPr lang="ar-SA" smtClean="0"/>
              <a:t>27/06/40</a:t>
            </a:fld>
            <a:endParaRPr lang="ar-SA"/>
          </a:p>
        </p:txBody>
      </p:sp>
      <p:sp>
        <p:nvSpPr>
          <p:cNvPr id="5" name="عنصر نائب للتذييل 4">
            <a:extLst>
              <a:ext uri="{FF2B5EF4-FFF2-40B4-BE49-F238E27FC236}">
                <a16:creationId xmlns:a16="http://schemas.microsoft.com/office/drawing/2014/main" id="{9FF6D460-08EB-49C6-B233-B6B09A05DBCE}"/>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6C996ACB-8036-48ED-ADAB-D630D6339BC8}"/>
              </a:ext>
            </a:extLst>
          </p:cNvPr>
          <p:cNvSpPr>
            <a:spLocks noGrp="1"/>
          </p:cNvSpPr>
          <p:nvPr>
            <p:ph type="sldNum" sz="quarter" idx="12"/>
          </p:nvPr>
        </p:nvSpPr>
        <p:spPr/>
        <p:txBody>
          <a:bodyPr/>
          <a:lstStyle/>
          <a:p>
            <a:fld id="{5D68D5A4-9DFD-46C3-8A28-CC1C0FE0774E}" type="slidenum">
              <a:rPr lang="ar-SA" smtClean="0"/>
              <a:t>‹#›</a:t>
            </a:fld>
            <a:endParaRPr lang="ar-SA"/>
          </a:p>
        </p:txBody>
      </p:sp>
    </p:spTree>
    <p:extLst>
      <p:ext uri="{BB962C8B-B14F-4D97-AF65-F5344CB8AC3E}">
        <p14:creationId xmlns:p14="http://schemas.microsoft.com/office/powerpoint/2010/main" val="23761871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A0338117-F937-4CA6-AFA4-679D2BE4FEAD}"/>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BBC53129-4270-4A88-8939-D9C85EEF614F}"/>
              </a:ext>
            </a:extLst>
          </p:cNvPr>
          <p:cNvSpPr>
            <a:spLocks noGrp="1"/>
          </p:cNvSpPr>
          <p:nvPr>
            <p:ph idx="1"/>
          </p:nvPr>
        </p:nvSpPr>
        <p:spPr/>
        <p:txBody>
          <a:bodyPr/>
          <a:lstStyle/>
          <a:p>
            <a:pPr lvl="0"/>
            <a:r>
              <a:rPr lang="ar-SA"/>
              <a:t>حرر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A5E2E060-DC9A-42A4-838F-A8007A4AAFE7}"/>
              </a:ext>
            </a:extLst>
          </p:cNvPr>
          <p:cNvSpPr>
            <a:spLocks noGrp="1"/>
          </p:cNvSpPr>
          <p:nvPr>
            <p:ph type="dt" sz="half" idx="10"/>
          </p:nvPr>
        </p:nvSpPr>
        <p:spPr/>
        <p:txBody>
          <a:bodyPr/>
          <a:lstStyle/>
          <a:p>
            <a:fld id="{B69E8028-302F-4B55-9F7C-AD7D5D093314}" type="datetimeFigureOut">
              <a:rPr lang="ar-SA" smtClean="0"/>
              <a:t>27/06/40</a:t>
            </a:fld>
            <a:endParaRPr lang="ar-SA"/>
          </a:p>
        </p:txBody>
      </p:sp>
      <p:sp>
        <p:nvSpPr>
          <p:cNvPr id="5" name="عنصر نائب للتذييل 4">
            <a:extLst>
              <a:ext uri="{FF2B5EF4-FFF2-40B4-BE49-F238E27FC236}">
                <a16:creationId xmlns:a16="http://schemas.microsoft.com/office/drawing/2014/main" id="{BBD56C29-CAD3-4D1B-82AA-F5E319710BFE}"/>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8A382EF3-2539-4FF8-808B-8AED18B9FE67}"/>
              </a:ext>
            </a:extLst>
          </p:cNvPr>
          <p:cNvSpPr>
            <a:spLocks noGrp="1"/>
          </p:cNvSpPr>
          <p:nvPr>
            <p:ph type="sldNum" sz="quarter" idx="12"/>
          </p:nvPr>
        </p:nvSpPr>
        <p:spPr/>
        <p:txBody>
          <a:bodyPr/>
          <a:lstStyle/>
          <a:p>
            <a:fld id="{5D68D5A4-9DFD-46C3-8A28-CC1C0FE0774E}" type="slidenum">
              <a:rPr lang="ar-SA" smtClean="0"/>
              <a:t>‹#›</a:t>
            </a:fld>
            <a:endParaRPr lang="ar-SA"/>
          </a:p>
        </p:txBody>
      </p:sp>
    </p:spTree>
    <p:extLst>
      <p:ext uri="{BB962C8B-B14F-4D97-AF65-F5344CB8AC3E}">
        <p14:creationId xmlns:p14="http://schemas.microsoft.com/office/powerpoint/2010/main" val="3269182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E2FC2F62-0A28-4400-80E1-02DDFA4006B2}"/>
              </a:ext>
            </a:extLst>
          </p:cNvPr>
          <p:cNvSpPr>
            <a:spLocks noGrp="1"/>
          </p:cNvSpPr>
          <p:nvPr>
            <p:ph type="title"/>
          </p:nvPr>
        </p:nvSpPr>
        <p:spPr>
          <a:xfrm>
            <a:off x="831850" y="1709738"/>
            <a:ext cx="10515600" cy="2852737"/>
          </a:xfrm>
        </p:spPr>
        <p:txBody>
          <a:bodyPr anchor="b"/>
          <a:lstStyle>
            <a:lvl1pPr>
              <a:defRPr sz="6000"/>
            </a:lvl1p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207A8637-56FA-4F86-815D-C7BA9076604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ar-SA"/>
              <a:t>حرر أنماط نص الشكل الرئيسي</a:t>
            </a:r>
          </a:p>
        </p:txBody>
      </p:sp>
      <p:sp>
        <p:nvSpPr>
          <p:cNvPr id="4" name="عنصر نائب للتاريخ 3">
            <a:extLst>
              <a:ext uri="{FF2B5EF4-FFF2-40B4-BE49-F238E27FC236}">
                <a16:creationId xmlns:a16="http://schemas.microsoft.com/office/drawing/2014/main" id="{B06138AB-9AD5-4CD7-849C-B34DEA298DE1}"/>
              </a:ext>
            </a:extLst>
          </p:cNvPr>
          <p:cNvSpPr>
            <a:spLocks noGrp="1"/>
          </p:cNvSpPr>
          <p:nvPr>
            <p:ph type="dt" sz="half" idx="10"/>
          </p:nvPr>
        </p:nvSpPr>
        <p:spPr/>
        <p:txBody>
          <a:bodyPr/>
          <a:lstStyle/>
          <a:p>
            <a:fld id="{B69E8028-302F-4B55-9F7C-AD7D5D093314}" type="datetimeFigureOut">
              <a:rPr lang="ar-SA" smtClean="0"/>
              <a:t>27/06/40</a:t>
            </a:fld>
            <a:endParaRPr lang="ar-SA"/>
          </a:p>
        </p:txBody>
      </p:sp>
      <p:sp>
        <p:nvSpPr>
          <p:cNvPr id="5" name="عنصر نائب للتذييل 4">
            <a:extLst>
              <a:ext uri="{FF2B5EF4-FFF2-40B4-BE49-F238E27FC236}">
                <a16:creationId xmlns:a16="http://schemas.microsoft.com/office/drawing/2014/main" id="{97836D9B-425C-4E37-8863-4BA868DF5AA9}"/>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A2A7C0D9-3A9A-4B73-ACF6-49ADA260A259}"/>
              </a:ext>
            </a:extLst>
          </p:cNvPr>
          <p:cNvSpPr>
            <a:spLocks noGrp="1"/>
          </p:cNvSpPr>
          <p:nvPr>
            <p:ph type="sldNum" sz="quarter" idx="12"/>
          </p:nvPr>
        </p:nvSpPr>
        <p:spPr/>
        <p:txBody>
          <a:bodyPr/>
          <a:lstStyle/>
          <a:p>
            <a:fld id="{5D68D5A4-9DFD-46C3-8A28-CC1C0FE0774E}" type="slidenum">
              <a:rPr lang="ar-SA" smtClean="0"/>
              <a:t>‹#›</a:t>
            </a:fld>
            <a:endParaRPr lang="ar-SA"/>
          </a:p>
        </p:txBody>
      </p:sp>
    </p:spTree>
    <p:extLst>
      <p:ext uri="{BB962C8B-B14F-4D97-AF65-F5344CB8AC3E}">
        <p14:creationId xmlns:p14="http://schemas.microsoft.com/office/powerpoint/2010/main" val="37072751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A83F6953-6AAE-46D9-9739-256534DF5E6E}"/>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73B5CB83-51EF-4CFA-AAD6-35E73750AE69}"/>
              </a:ext>
            </a:extLst>
          </p:cNvPr>
          <p:cNvSpPr>
            <a:spLocks noGrp="1"/>
          </p:cNvSpPr>
          <p:nvPr>
            <p:ph sz="half" idx="1"/>
          </p:nvPr>
        </p:nvSpPr>
        <p:spPr>
          <a:xfrm>
            <a:off x="838200" y="1825625"/>
            <a:ext cx="5181600" cy="4351338"/>
          </a:xfrm>
        </p:spPr>
        <p:txBody>
          <a:bodyPr/>
          <a:lstStyle/>
          <a:p>
            <a:pPr lvl="0"/>
            <a:r>
              <a:rPr lang="ar-SA"/>
              <a:t>حرر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محتوى 3">
            <a:extLst>
              <a:ext uri="{FF2B5EF4-FFF2-40B4-BE49-F238E27FC236}">
                <a16:creationId xmlns:a16="http://schemas.microsoft.com/office/drawing/2014/main" id="{C8FC8150-A033-42CE-B307-6767FB8DD863}"/>
              </a:ext>
            </a:extLst>
          </p:cNvPr>
          <p:cNvSpPr>
            <a:spLocks noGrp="1"/>
          </p:cNvSpPr>
          <p:nvPr>
            <p:ph sz="half" idx="2"/>
          </p:nvPr>
        </p:nvSpPr>
        <p:spPr>
          <a:xfrm>
            <a:off x="6172200" y="1825625"/>
            <a:ext cx="5181600" cy="4351338"/>
          </a:xfrm>
        </p:spPr>
        <p:txBody>
          <a:bodyPr/>
          <a:lstStyle/>
          <a:p>
            <a:pPr lvl="0"/>
            <a:r>
              <a:rPr lang="ar-SA"/>
              <a:t>حرر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تاريخ 4">
            <a:extLst>
              <a:ext uri="{FF2B5EF4-FFF2-40B4-BE49-F238E27FC236}">
                <a16:creationId xmlns:a16="http://schemas.microsoft.com/office/drawing/2014/main" id="{2E188E6A-A6EA-4662-B6C3-3B43EA4817C7}"/>
              </a:ext>
            </a:extLst>
          </p:cNvPr>
          <p:cNvSpPr>
            <a:spLocks noGrp="1"/>
          </p:cNvSpPr>
          <p:nvPr>
            <p:ph type="dt" sz="half" idx="10"/>
          </p:nvPr>
        </p:nvSpPr>
        <p:spPr/>
        <p:txBody>
          <a:bodyPr/>
          <a:lstStyle/>
          <a:p>
            <a:fld id="{B69E8028-302F-4B55-9F7C-AD7D5D093314}" type="datetimeFigureOut">
              <a:rPr lang="ar-SA" smtClean="0"/>
              <a:t>27/06/40</a:t>
            </a:fld>
            <a:endParaRPr lang="ar-SA"/>
          </a:p>
        </p:txBody>
      </p:sp>
      <p:sp>
        <p:nvSpPr>
          <p:cNvPr id="6" name="عنصر نائب للتذييل 5">
            <a:extLst>
              <a:ext uri="{FF2B5EF4-FFF2-40B4-BE49-F238E27FC236}">
                <a16:creationId xmlns:a16="http://schemas.microsoft.com/office/drawing/2014/main" id="{05F1B8ED-BE1A-4A42-8C40-1E5DD560FAA0}"/>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A6493CE2-830C-45FC-B12C-1130E06F6B2D}"/>
              </a:ext>
            </a:extLst>
          </p:cNvPr>
          <p:cNvSpPr>
            <a:spLocks noGrp="1"/>
          </p:cNvSpPr>
          <p:nvPr>
            <p:ph type="sldNum" sz="quarter" idx="12"/>
          </p:nvPr>
        </p:nvSpPr>
        <p:spPr/>
        <p:txBody>
          <a:bodyPr/>
          <a:lstStyle/>
          <a:p>
            <a:fld id="{5D68D5A4-9DFD-46C3-8A28-CC1C0FE0774E}" type="slidenum">
              <a:rPr lang="ar-SA" smtClean="0"/>
              <a:t>‹#›</a:t>
            </a:fld>
            <a:endParaRPr lang="ar-SA"/>
          </a:p>
        </p:txBody>
      </p:sp>
    </p:spTree>
    <p:extLst>
      <p:ext uri="{BB962C8B-B14F-4D97-AF65-F5344CB8AC3E}">
        <p14:creationId xmlns:p14="http://schemas.microsoft.com/office/powerpoint/2010/main" val="10675424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37DBBDB0-38F4-4F48-91FF-054AA7E71F52}"/>
              </a:ext>
            </a:extLst>
          </p:cNvPr>
          <p:cNvSpPr>
            <a:spLocks noGrp="1"/>
          </p:cNvSpPr>
          <p:nvPr>
            <p:ph type="title"/>
          </p:nvPr>
        </p:nvSpPr>
        <p:spPr>
          <a:xfrm>
            <a:off x="839788" y="365125"/>
            <a:ext cx="10515600" cy="1325563"/>
          </a:xfrm>
        </p:spPr>
        <p:txBody>
          <a:body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E10496A8-0AEE-41AF-B19B-2CC3616FAF8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حرر أنماط نص الشكل الرئيسي</a:t>
            </a:r>
          </a:p>
        </p:txBody>
      </p:sp>
      <p:sp>
        <p:nvSpPr>
          <p:cNvPr id="4" name="عنصر نائب للمحتوى 3">
            <a:extLst>
              <a:ext uri="{FF2B5EF4-FFF2-40B4-BE49-F238E27FC236}">
                <a16:creationId xmlns:a16="http://schemas.microsoft.com/office/drawing/2014/main" id="{C79A98C6-DEFF-43B4-8711-A7EF8913CA59}"/>
              </a:ext>
            </a:extLst>
          </p:cNvPr>
          <p:cNvSpPr>
            <a:spLocks noGrp="1"/>
          </p:cNvSpPr>
          <p:nvPr>
            <p:ph sz="half" idx="2"/>
          </p:nvPr>
        </p:nvSpPr>
        <p:spPr>
          <a:xfrm>
            <a:off x="839788" y="2505075"/>
            <a:ext cx="5157787" cy="3684588"/>
          </a:xfrm>
        </p:spPr>
        <p:txBody>
          <a:bodyPr/>
          <a:lstStyle/>
          <a:p>
            <a:pPr lvl="0"/>
            <a:r>
              <a:rPr lang="ar-SA"/>
              <a:t>حرر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نص 4">
            <a:extLst>
              <a:ext uri="{FF2B5EF4-FFF2-40B4-BE49-F238E27FC236}">
                <a16:creationId xmlns:a16="http://schemas.microsoft.com/office/drawing/2014/main" id="{4FF1DF7B-B01C-41C2-84A1-E77A1BA4DA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حرر أنماط نص الشكل الرئيسي</a:t>
            </a:r>
          </a:p>
        </p:txBody>
      </p:sp>
      <p:sp>
        <p:nvSpPr>
          <p:cNvPr id="6" name="عنصر نائب للمحتوى 5">
            <a:extLst>
              <a:ext uri="{FF2B5EF4-FFF2-40B4-BE49-F238E27FC236}">
                <a16:creationId xmlns:a16="http://schemas.microsoft.com/office/drawing/2014/main" id="{32C44EFC-B9D5-4E75-9DDC-1C9850645FDA}"/>
              </a:ext>
            </a:extLst>
          </p:cNvPr>
          <p:cNvSpPr>
            <a:spLocks noGrp="1"/>
          </p:cNvSpPr>
          <p:nvPr>
            <p:ph sz="quarter" idx="4"/>
          </p:nvPr>
        </p:nvSpPr>
        <p:spPr>
          <a:xfrm>
            <a:off x="6172200" y="2505075"/>
            <a:ext cx="5183188" cy="3684588"/>
          </a:xfrm>
        </p:spPr>
        <p:txBody>
          <a:bodyPr/>
          <a:lstStyle/>
          <a:p>
            <a:pPr lvl="0"/>
            <a:r>
              <a:rPr lang="ar-SA"/>
              <a:t>حرر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7" name="عنصر نائب للتاريخ 6">
            <a:extLst>
              <a:ext uri="{FF2B5EF4-FFF2-40B4-BE49-F238E27FC236}">
                <a16:creationId xmlns:a16="http://schemas.microsoft.com/office/drawing/2014/main" id="{40A40700-E3E2-4910-8265-BD53292058AD}"/>
              </a:ext>
            </a:extLst>
          </p:cNvPr>
          <p:cNvSpPr>
            <a:spLocks noGrp="1"/>
          </p:cNvSpPr>
          <p:nvPr>
            <p:ph type="dt" sz="half" idx="10"/>
          </p:nvPr>
        </p:nvSpPr>
        <p:spPr/>
        <p:txBody>
          <a:bodyPr/>
          <a:lstStyle/>
          <a:p>
            <a:fld id="{B69E8028-302F-4B55-9F7C-AD7D5D093314}" type="datetimeFigureOut">
              <a:rPr lang="ar-SA" smtClean="0"/>
              <a:t>27/06/40</a:t>
            </a:fld>
            <a:endParaRPr lang="ar-SA"/>
          </a:p>
        </p:txBody>
      </p:sp>
      <p:sp>
        <p:nvSpPr>
          <p:cNvPr id="8" name="عنصر نائب للتذييل 7">
            <a:extLst>
              <a:ext uri="{FF2B5EF4-FFF2-40B4-BE49-F238E27FC236}">
                <a16:creationId xmlns:a16="http://schemas.microsoft.com/office/drawing/2014/main" id="{9FC7C34F-6026-4541-A359-97A58BF20838}"/>
              </a:ext>
            </a:extLst>
          </p:cNvPr>
          <p:cNvSpPr>
            <a:spLocks noGrp="1"/>
          </p:cNvSpPr>
          <p:nvPr>
            <p:ph type="ftr" sz="quarter" idx="11"/>
          </p:nvPr>
        </p:nvSpPr>
        <p:spPr/>
        <p:txBody>
          <a:bodyPr/>
          <a:lstStyle/>
          <a:p>
            <a:endParaRPr lang="ar-SA"/>
          </a:p>
        </p:txBody>
      </p:sp>
      <p:sp>
        <p:nvSpPr>
          <p:cNvPr id="9" name="عنصر نائب لرقم الشريحة 8">
            <a:extLst>
              <a:ext uri="{FF2B5EF4-FFF2-40B4-BE49-F238E27FC236}">
                <a16:creationId xmlns:a16="http://schemas.microsoft.com/office/drawing/2014/main" id="{0C5F1AA4-26DF-487A-B092-ACB2C473C202}"/>
              </a:ext>
            </a:extLst>
          </p:cNvPr>
          <p:cNvSpPr>
            <a:spLocks noGrp="1"/>
          </p:cNvSpPr>
          <p:nvPr>
            <p:ph type="sldNum" sz="quarter" idx="12"/>
          </p:nvPr>
        </p:nvSpPr>
        <p:spPr/>
        <p:txBody>
          <a:bodyPr/>
          <a:lstStyle/>
          <a:p>
            <a:fld id="{5D68D5A4-9DFD-46C3-8A28-CC1C0FE0774E}" type="slidenum">
              <a:rPr lang="ar-SA" smtClean="0"/>
              <a:t>‹#›</a:t>
            </a:fld>
            <a:endParaRPr lang="ar-SA"/>
          </a:p>
        </p:txBody>
      </p:sp>
    </p:spTree>
    <p:extLst>
      <p:ext uri="{BB962C8B-B14F-4D97-AF65-F5344CB8AC3E}">
        <p14:creationId xmlns:p14="http://schemas.microsoft.com/office/powerpoint/2010/main" val="14497675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0197F7BF-1B38-4B1D-B5AD-26CE273C3046}"/>
              </a:ext>
            </a:extLst>
          </p:cNvPr>
          <p:cNvSpPr>
            <a:spLocks noGrp="1"/>
          </p:cNvSpPr>
          <p:nvPr>
            <p:ph type="title"/>
          </p:nvPr>
        </p:nvSpPr>
        <p:spPr/>
        <p:txBody>
          <a:bodyPr/>
          <a:lstStyle/>
          <a:p>
            <a:r>
              <a:rPr lang="ar-SA"/>
              <a:t>انقر لتحرير نمط عنوان الشكل الرئيسي</a:t>
            </a:r>
          </a:p>
        </p:txBody>
      </p:sp>
      <p:sp>
        <p:nvSpPr>
          <p:cNvPr id="3" name="عنصر نائب للتاريخ 2">
            <a:extLst>
              <a:ext uri="{FF2B5EF4-FFF2-40B4-BE49-F238E27FC236}">
                <a16:creationId xmlns:a16="http://schemas.microsoft.com/office/drawing/2014/main" id="{486E6D96-82D9-4DA3-B999-644CD73BFA0C}"/>
              </a:ext>
            </a:extLst>
          </p:cNvPr>
          <p:cNvSpPr>
            <a:spLocks noGrp="1"/>
          </p:cNvSpPr>
          <p:nvPr>
            <p:ph type="dt" sz="half" idx="10"/>
          </p:nvPr>
        </p:nvSpPr>
        <p:spPr/>
        <p:txBody>
          <a:bodyPr/>
          <a:lstStyle/>
          <a:p>
            <a:fld id="{B69E8028-302F-4B55-9F7C-AD7D5D093314}" type="datetimeFigureOut">
              <a:rPr lang="ar-SA" smtClean="0"/>
              <a:t>27/06/40</a:t>
            </a:fld>
            <a:endParaRPr lang="ar-SA"/>
          </a:p>
        </p:txBody>
      </p:sp>
      <p:sp>
        <p:nvSpPr>
          <p:cNvPr id="4" name="عنصر نائب للتذييل 3">
            <a:extLst>
              <a:ext uri="{FF2B5EF4-FFF2-40B4-BE49-F238E27FC236}">
                <a16:creationId xmlns:a16="http://schemas.microsoft.com/office/drawing/2014/main" id="{AA490177-6694-4E0F-935D-F79F10768ECC}"/>
              </a:ext>
            </a:extLst>
          </p:cNvPr>
          <p:cNvSpPr>
            <a:spLocks noGrp="1"/>
          </p:cNvSpPr>
          <p:nvPr>
            <p:ph type="ftr" sz="quarter" idx="11"/>
          </p:nvPr>
        </p:nvSpPr>
        <p:spPr/>
        <p:txBody>
          <a:bodyPr/>
          <a:lstStyle/>
          <a:p>
            <a:endParaRPr lang="ar-SA"/>
          </a:p>
        </p:txBody>
      </p:sp>
      <p:sp>
        <p:nvSpPr>
          <p:cNvPr id="5" name="عنصر نائب لرقم الشريحة 4">
            <a:extLst>
              <a:ext uri="{FF2B5EF4-FFF2-40B4-BE49-F238E27FC236}">
                <a16:creationId xmlns:a16="http://schemas.microsoft.com/office/drawing/2014/main" id="{C9A47F73-2E1B-4F97-AA3E-CD712549E335}"/>
              </a:ext>
            </a:extLst>
          </p:cNvPr>
          <p:cNvSpPr>
            <a:spLocks noGrp="1"/>
          </p:cNvSpPr>
          <p:nvPr>
            <p:ph type="sldNum" sz="quarter" idx="12"/>
          </p:nvPr>
        </p:nvSpPr>
        <p:spPr/>
        <p:txBody>
          <a:bodyPr/>
          <a:lstStyle/>
          <a:p>
            <a:fld id="{5D68D5A4-9DFD-46C3-8A28-CC1C0FE0774E}" type="slidenum">
              <a:rPr lang="ar-SA" smtClean="0"/>
              <a:t>‹#›</a:t>
            </a:fld>
            <a:endParaRPr lang="ar-SA"/>
          </a:p>
        </p:txBody>
      </p:sp>
    </p:spTree>
    <p:extLst>
      <p:ext uri="{BB962C8B-B14F-4D97-AF65-F5344CB8AC3E}">
        <p14:creationId xmlns:p14="http://schemas.microsoft.com/office/powerpoint/2010/main" val="16064962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a:extLst>
              <a:ext uri="{FF2B5EF4-FFF2-40B4-BE49-F238E27FC236}">
                <a16:creationId xmlns:a16="http://schemas.microsoft.com/office/drawing/2014/main" id="{ABB5EFCE-2E0E-427B-8793-02600ECF322D}"/>
              </a:ext>
            </a:extLst>
          </p:cNvPr>
          <p:cNvSpPr>
            <a:spLocks noGrp="1"/>
          </p:cNvSpPr>
          <p:nvPr>
            <p:ph type="dt" sz="half" idx="10"/>
          </p:nvPr>
        </p:nvSpPr>
        <p:spPr/>
        <p:txBody>
          <a:bodyPr/>
          <a:lstStyle/>
          <a:p>
            <a:fld id="{B69E8028-302F-4B55-9F7C-AD7D5D093314}" type="datetimeFigureOut">
              <a:rPr lang="ar-SA" smtClean="0"/>
              <a:t>27/06/40</a:t>
            </a:fld>
            <a:endParaRPr lang="ar-SA"/>
          </a:p>
        </p:txBody>
      </p:sp>
      <p:sp>
        <p:nvSpPr>
          <p:cNvPr id="3" name="عنصر نائب للتذييل 2">
            <a:extLst>
              <a:ext uri="{FF2B5EF4-FFF2-40B4-BE49-F238E27FC236}">
                <a16:creationId xmlns:a16="http://schemas.microsoft.com/office/drawing/2014/main" id="{2802B96D-D7F9-4B5C-B7AD-D182A208D685}"/>
              </a:ext>
            </a:extLst>
          </p:cNvPr>
          <p:cNvSpPr>
            <a:spLocks noGrp="1"/>
          </p:cNvSpPr>
          <p:nvPr>
            <p:ph type="ftr" sz="quarter" idx="11"/>
          </p:nvPr>
        </p:nvSpPr>
        <p:spPr/>
        <p:txBody>
          <a:bodyPr/>
          <a:lstStyle/>
          <a:p>
            <a:endParaRPr lang="ar-SA"/>
          </a:p>
        </p:txBody>
      </p:sp>
      <p:sp>
        <p:nvSpPr>
          <p:cNvPr id="4" name="عنصر نائب لرقم الشريحة 3">
            <a:extLst>
              <a:ext uri="{FF2B5EF4-FFF2-40B4-BE49-F238E27FC236}">
                <a16:creationId xmlns:a16="http://schemas.microsoft.com/office/drawing/2014/main" id="{B916594E-DA6A-451E-9CD4-8B782A015CE3}"/>
              </a:ext>
            </a:extLst>
          </p:cNvPr>
          <p:cNvSpPr>
            <a:spLocks noGrp="1"/>
          </p:cNvSpPr>
          <p:nvPr>
            <p:ph type="sldNum" sz="quarter" idx="12"/>
          </p:nvPr>
        </p:nvSpPr>
        <p:spPr/>
        <p:txBody>
          <a:bodyPr/>
          <a:lstStyle/>
          <a:p>
            <a:fld id="{5D68D5A4-9DFD-46C3-8A28-CC1C0FE0774E}" type="slidenum">
              <a:rPr lang="ar-SA" smtClean="0"/>
              <a:t>‹#›</a:t>
            </a:fld>
            <a:endParaRPr lang="ar-SA"/>
          </a:p>
        </p:txBody>
      </p:sp>
    </p:spTree>
    <p:extLst>
      <p:ext uri="{BB962C8B-B14F-4D97-AF65-F5344CB8AC3E}">
        <p14:creationId xmlns:p14="http://schemas.microsoft.com/office/powerpoint/2010/main" val="33021820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محتوى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942917FA-7F92-4ACF-982B-DAA510DB64E7}"/>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724FCE04-9C15-43FE-BE65-C0D8E9012D6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حرر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نص 3">
            <a:extLst>
              <a:ext uri="{FF2B5EF4-FFF2-40B4-BE49-F238E27FC236}">
                <a16:creationId xmlns:a16="http://schemas.microsoft.com/office/drawing/2014/main" id="{573A58E9-B603-43B8-BF69-C51E5245E3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حرر أنماط نص الشكل الرئيسي</a:t>
            </a:r>
          </a:p>
        </p:txBody>
      </p:sp>
      <p:sp>
        <p:nvSpPr>
          <p:cNvPr id="5" name="عنصر نائب للتاريخ 4">
            <a:extLst>
              <a:ext uri="{FF2B5EF4-FFF2-40B4-BE49-F238E27FC236}">
                <a16:creationId xmlns:a16="http://schemas.microsoft.com/office/drawing/2014/main" id="{3A5762DB-D33C-4EA9-87F6-D56B3BCE6493}"/>
              </a:ext>
            </a:extLst>
          </p:cNvPr>
          <p:cNvSpPr>
            <a:spLocks noGrp="1"/>
          </p:cNvSpPr>
          <p:nvPr>
            <p:ph type="dt" sz="half" idx="10"/>
          </p:nvPr>
        </p:nvSpPr>
        <p:spPr/>
        <p:txBody>
          <a:bodyPr/>
          <a:lstStyle/>
          <a:p>
            <a:fld id="{B69E8028-302F-4B55-9F7C-AD7D5D093314}" type="datetimeFigureOut">
              <a:rPr lang="ar-SA" smtClean="0"/>
              <a:t>27/06/40</a:t>
            </a:fld>
            <a:endParaRPr lang="ar-SA"/>
          </a:p>
        </p:txBody>
      </p:sp>
      <p:sp>
        <p:nvSpPr>
          <p:cNvPr id="6" name="عنصر نائب للتذييل 5">
            <a:extLst>
              <a:ext uri="{FF2B5EF4-FFF2-40B4-BE49-F238E27FC236}">
                <a16:creationId xmlns:a16="http://schemas.microsoft.com/office/drawing/2014/main" id="{AA560298-8D2D-45E7-9D5D-992ADF924B68}"/>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8EBB2053-DDCF-4C7B-86A0-529A12C10858}"/>
              </a:ext>
            </a:extLst>
          </p:cNvPr>
          <p:cNvSpPr>
            <a:spLocks noGrp="1"/>
          </p:cNvSpPr>
          <p:nvPr>
            <p:ph type="sldNum" sz="quarter" idx="12"/>
          </p:nvPr>
        </p:nvSpPr>
        <p:spPr/>
        <p:txBody>
          <a:bodyPr/>
          <a:lstStyle/>
          <a:p>
            <a:fld id="{5D68D5A4-9DFD-46C3-8A28-CC1C0FE0774E}" type="slidenum">
              <a:rPr lang="ar-SA" smtClean="0"/>
              <a:t>‹#›</a:t>
            </a:fld>
            <a:endParaRPr lang="ar-SA"/>
          </a:p>
        </p:txBody>
      </p:sp>
    </p:spTree>
    <p:extLst>
      <p:ext uri="{BB962C8B-B14F-4D97-AF65-F5344CB8AC3E}">
        <p14:creationId xmlns:p14="http://schemas.microsoft.com/office/powerpoint/2010/main" val="1392007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928937EC-8080-437D-8ECD-1736FDC40980}"/>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337AB6BD-1D0A-49C6-B8DA-D481DAF3A9B2}"/>
              </a:ext>
            </a:extLst>
          </p:cNvPr>
          <p:cNvSpPr>
            <a:spLocks noGrp="1"/>
          </p:cNvSpPr>
          <p:nvPr>
            <p:ph idx="1"/>
          </p:nvPr>
        </p:nvSpPr>
        <p:spPr/>
        <p:txBody>
          <a:bodyPr/>
          <a:lstStyle/>
          <a:p>
            <a:pPr lvl="0"/>
            <a:r>
              <a:rPr lang="ar-SA"/>
              <a:t>حرر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9455040E-35F5-443F-A57D-4D9F1EF76AC7}"/>
              </a:ext>
            </a:extLst>
          </p:cNvPr>
          <p:cNvSpPr>
            <a:spLocks noGrp="1"/>
          </p:cNvSpPr>
          <p:nvPr>
            <p:ph type="dt" sz="half" idx="10"/>
          </p:nvPr>
        </p:nvSpPr>
        <p:spPr/>
        <p:txBody>
          <a:bodyPr/>
          <a:lstStyle/>
          <a:p>
            <a:fld id="{8C2ADC00-40EA-4C37-AA36-292F86338D41}" type="datetimeFigureOut">
              <a:rPr lang="ar-SA" smtClean="0"/>
              <a:t>27/06/40</a:t>
            </a:fld>
            <a:endParaRPr lang="ar-SA"/>
          </a:p>
        </p:txBody>
      </p:sp>
      <p:sp>
        <p:nvSpPr>
          <p:cNvPr id="5" name="عنصر نائب للتذييل 4">
            <a:extLst>
              <a:ext uri="{FF2B5EF4-FFF2-40B4-BE49-F238E27FC236}">
                <a16:creationId xmlns:a16="http://schemas.microsoft.com/office/drawing/2014/main" id="{00FEA979-2C3E-4556-918D-9F26DD3E8BA0}"/>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0CF5AF8A-4E7D-4DC5-B137-4C732FB2B2B9}"/>
              </a:ext>
            </a:extLst>
          </p:cNvPr>
          <p:cNvSpPr>
            <a:spLocks noGrp="1"/>
          </p:cNvSpPr>
          <p:nvPr>
            <p:ph type="sldNum" sz="quarter" idx="12"/>
          </p:nvPr>
        </p:nvSpPr>
        <p:spPr/>
        <p:txBody>
          <a:bodyPr/>
          <a:lstStyle/>
          <a:p>
            <a:fld id="{8F316C13-C3A3-44DD-B104-0F70F01ACDB1}" type="slidenum">
              <a:rPr lang="ar-SA" smtClean="0"/>
              <a:t>‹#›</a:t>
            </a:fld>
            <a:endParaRPr lang="ar-SA"/>
          </a:p>
        </p:txBody>
      </p:sp>
    </p:spTree>
    <p:extLst>
      <p:ext uri="{BB962C8B-B14F-4D97-AF65-F5344CB8AC3E}">
        <p14:creationId xmlns:p14="http://schemas.microsoft.com/office/powerpoint/2010/main" val="33344466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88EA99CF-81E0-4729-BA17-DCFA6FB26362}"/>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p>
        </p:txBody>
      </p:sp>
      <p:sp>
        <p:nvSpPr>
          <p:cNvPr id="3" name="عنصر نائب للصورة 2">
            <a:extLst>
              <a:ext uri="{FF2B5EF4-FFF2-40B4-BE49-F238E27FC236}">
                <a16:creationId xmlns:a16="http://schemas.microsoft.com/office/drawing/2014/main" id="{B8931C8F-5A58-418F-8E08-A60F0CE81F6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A"/>
          </a:p>
        </p:txBody>
      </p:sp>
      <p:sp>
        <p:nvSpPr>
          <p:cNvPr id="4" name="عنصر نائب للنص 3">
            <a:extLst>
              <a:ext uri="{FF2B5EF4-FFF2-40B4-BE49-F238E27FC236}">
                <a16:creationId xmlns:a16="http://schemas.microsoft.com/office/drawing/2014/main" id="{4787FC87-A0EC-4ECF-AB25-6D25646CCE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حرر أنماط نص الشكل الرئيسي</a:t>
            </a:r>
          </a:p>
        </p:txBody>
      </p:sp>
      <p:sp>
        <p:nvSpPr>
          <p:cNvPr id="5" name="عنصر نائب للتاريخ 4">
            <a:extLst>
              <a:ext uri="{FF2B5EF4-FFF2-40B4-BE49-F238E27FC236}">
                <a16:creationId xmlns:a16="http://schemas.microsoft.com/office/drawing/2014/main" id="{E16EE42E-5BE6-4752-8F27-474B80F97D2A}"/>
              </a:ext>
            </a:extLst>
          </p:cNvPr>
          <p:cNvSpPr>
            <a:spLocks noGrp="1"/>
          </p:cNvSpPr>
          <p:nvPr>
            <p:ph type="dt" sz="half" idx="10"/>
          </p:nvPr>
        </p:nvSpPr>
        <p:spPr/>
        <p:txBody>
          <a:bodyPr/>
          <a:lstStyle/>
          <a:p>
            <a:fld id="{B69E8028-302F-4B55-9F7C-AD7D5D093314}" type="datetimeFigureOut">
              <a:rPr lang="ar-SA" smtClean="0"/>
              <a:t>27/06/40</a:t>
            </a:fld>
            <a:endParaRPr lang="ar-SA"/>
          </a:p>
        </p:txBody>
      </p:sp>
      <p:sp>
        <p:nvSpPr>
          <p:cNvPr id="6" name="عنصر نائب للتذييل 5">
            <a:extLst>
              <a:ext uri="{FF2B5EF4-FFF2-40B4-BE49-F238E27FC236}">
                <a16:creationId xmlns:a16="http://schemas.microsoft.com/office/drawing/2014/main" id="{7F61C1B2-B70A-4A45-956B-119085B81D02}"/>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BCFA0C5D-D096-4FBE-B73D-50D1BAA8A76F}"/>
              </a:ext>
            </a:extLst>
          </p:cNvPr>
          <p:cNvSpPr>
            <a:spLocks noGrp="1"/>
          </p:cNvSpPr>
          <p:nvPr>
            <p:ph type="sldNum" sz="quarter" idx="12"/>
          </p:nvPr>
        </p:nvSpPr>
        <p:spPr/>
        <p:txBody>
          <a:bodyPr/>
          <a:lstStyle/>
          <a:p>
            <a:fld id="{5D68D5A4-9DFD-46C3-8A28-CC1C0FE0774E}" type="slidenum">
              <a:rPr lang="ar-SA" smtClean="0"/>
              <a:t>‹#›</a:t>
            </a:fld>
            <a:endParaRPr lang="ar-SA"/>
          </a:p>
        </p:txBody>
      </p:sp>
    </p:spTree>
    <p:extLst>
      <p:ext uri="{BB962C8B-B14F-4D97-AF65-F5344CB8AC3E}">
        <p14:creationId xmlns:p14="http://schemas.microsoft.com/office/powerpoint/2010/main" val="7556251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E7C41BFF-A9DF-4625-806C-6D56693D06A8}"/>
              </a:ext>
            </a:extLst>
          </p:cNvPr>
          <p:cNvSpPr>
            <a:spLocks noGrp="1"/>
          </p:cNvSpPr>
          <p:nvPr>
            <p:ph type="title"/>
          </p:nvPr>
        </p:nvSpPr>
        <p:spPr/>
        <p:txBody>
          <a:bodyPr/>
          <a:lstStyle/>
          <a:p>
            <a:r>
              <a:rPr lang="ar-SA"/>
              <a:t>انقر لتحرير نمط عنوان الشكل الرئيسي</a:t>
            </a:r>
          </a:p>
        </p:txBody>
      </p:sp>
      <p:sp>
        <p:nvSpPr>
          <p:cNvPr id="3" name="عنصر نائب للعنوان العمودي 2">
            <a:extLst>
              <a:ext uri="{FF2B5EF4-FFF2-40B4-BE49-F238E27FC236}">
                <a16:creationId xmlns:a16="http://schemas.microsoft.com/office/drawing/2014/main" id="{09B62123-12FC-4927-9193-DC6383FBA7B3}"/>
              </a:ext>
            </a:extLst>
          </p:cNvPr>
          <p:cNvSpPr>
            <a:spLocks noGrp="1"/>
          </p:cNvSpPr>
          <p:nvPr>
            <p:ph type="body" orient="vert" idx="1"/>
          </p:nvPr>
        </p:nvSpPr>
        <p:spPr/>
        <p:txBody>
          <a:bodyPr vert="eaVert"/>
          <a:lstStyle/>
          <a:p>
            <a:pPr lvl="0"/>
            <a:r>
              <a:rPr lang="ar-SA"/>
              <a:t>حرر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EBA95B58-6612-448F-B06C-8F2A625EDFF1}"/>
              </a:ext>
            </a:extLst>
          </p:cNvPr>
          <p:cNvSpPr>
            <a:spLocks noGrp="1"/>
          </p:cNvSpPr>
          <p:nvPr>
            <p:ph type="dt" sz="half" idx="10"/>
          </p:nvPr>
        </p:nvSpPr>
        <p:spPr/>
        <p:txBody>
          <a:bodyPr/>
          <a:lstStyle/>
          <a:p>
            <a:fld id="{B69E8028-302F-4B55-9F7C-AD7D5D093314}" type="datetimeFigureOut">
              <a:rPr lang="ar-SA" smtClean="0"/>
              <a:t>27/06/40</a:t>
            </a:fld>
            <a:endParaRPr lang="ar-SA"/>
          </a:p>
        </p:txBody>
      </p:sp>
      <p:sp>
        <p:nvSpPr>
          <p:cNvPr id="5" name="عنصر نائب للتذييل 4">
            <a:extLst>
              <a:ext uri="{FF2B5EF4-FFF2-40B4-BE49-F238E27FC236}">
                <a16:creationId xmlns:a16="http://schemas.microsoft.com/office/drawing/2014/main" id="{9ADFDD19-F0D6-4ACD-916F-80479B938F80}"/>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3B6B7647-4A41-4A10-A4E3-A095F19819F7}"/>
              </a:ext>
            </a:extLst>
          </p:cNvPr>
          <p:cNvSpPr>
            <a:spLocks noGrp="1"/>
          </p:cNvSpPr>
          <p:nvPr>
            <p:ph type="sldNum" sz="quarter" idx="12"/>
          </p:nvPr>
        </p:nvSpPr>
        <p:spPr/>
        <p:txBody>
          <a:bodyPr/>
          <a:lstStyle/>
          <a:p>
            <a:fld id="{5D68D5A4-9DFD-46C3-8A28-CC1C0FE0774E}" type="slidenum">
              <a:rPr lang="ar-SA" smtClean="0"/>
              <a:t>‹#›</a:t>
            </a:fld>
            <a:endParaRPr lang="ar-SA"/>
          </a:p>
        </p:txBody>
      </p:sp>
    </p:spTree>
    <p:extLst>
      <p:ext uri="{BB962C8B-B14F-4D97-AF65-F5344CB8AC3E}">
        <p14:creationId xmlns:p14="http://schemas.microsoft.com/office/powerpoint/2010/main" val="42044962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a:extLst>
              <a:ext uri="{FF2B5EF4-FFF2-40B4-BE49-F238E27FC236}">
                <a16:creationId xmlns:a16="http://schemas.microsoft.com/office/drawing/2014/main" id="{76EC0AF6-E85B-4DE1-A791-D53CE1EFDD8A}"/>
              </a:ext>
            </a:extLst>
          </p:cNvPr>
          <p:cNvSpPr>
            <a:spLocks noGrp="1"/>
          </p:cNvSpPr>
          <p:nvPr>
            <p:ph type="title" orient="vert"/>
          </p:nvPr>
        </p:nvSpPr>
        <p:spPr>
          <a:xfrm>
            <a:off x="8724900" y="365125"/>
            <a:ext cx="2628900" cy="5811838"/>
          </a:xfrm>
        </p:spPr>
        <p:txBody>
          <a:bodyPr vert="eaVert"/>
          <a:lstStyle/>
          <a:p>
            <a:r>
              <a:rPr lang="ar-SA"/>
              <a:t>انقر لتحرير نمط عنوان الشكل الرئيسي</a:t>
            </a:r>
          </a:p>
        </p:txBody>
      </p:sp>
      <p:sp>
        <p:nvSpPr>
          <p:cNvPr id="3" name="عنصر نائب للعنوان العمودي 2">
            <a:extLst>
              <a:ext uri="{FF2B5EF4-FFF2-40B4-BE49-F238E27FC236}">
                <a16:creationId xmlns:a16="http://schemas.microsoft.com/office/drawing/2014/main" id="{C48A34BF-7D2F-4A80-B101-EFB7091B5992}"/>
              </a:ext>
            </a:extLst>
          </p:cNvPr>
          <p:cNvSpPr>
            <a:spLocks noGrp="1"/>
          </p:cNvSpPr>
          <p:nvPr>
            <p:ph type="body" orient="vert" idx="1"/>
          </p:nvPr>
        </p:nvSpPr>
        <p:spPr>
          <a:xfrm>
            <a:off x="838200" y="365125"/>
            <a:ext cx="7734300" cy="5811838"/>
          </a:xfrm>
        </p:spPr>
        <p:txBody>
          <a:bodyPr vert="eaVert"/>
          <a:lstStyle/>
          <a:p>
            <a:pPr lvl="0"/>
            <a:r>
              <a:rPr lang="ar-SA"/>
              <a:t>حرر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ECAEC67B-BB93-4E4C-B804-808FF77F6C59}"/>
              </a:ext>
            </a:extLst>
          </p:cNvPr>
          <p:cNvSpPr>
            <a:spLocks noGrp="1"/>
          </p:cNvSpPr>
          <p:nvPr>
            <p:ph type="dt" sz="half" idx="10"/>
          </p:nvPr>
        </p:nvSpPr>
        <p:spPr/>
        <p:txBody>
          <a:bodyPr/>
          <a:lstStyle/>
          <a:p>
            <a:fld id="{B69E8028-302F-4B55-9F7C-AD7D5D093314}" type="datetimeFigureOut">
              <a:rPr lang="ar-SA" smtClean="0"/>
              <a:t>27/06/40</a:t>
            </a:fld>
            <a:endParaRPr lang="ar-SA"/>
          </a:p>
        </p:txBody>
      </p:sp>
      <p:sp>
        <p:nvSpPr>
          <p:cNvPr id="5" name="عنصر نائب للتذييل 4">
            <a:extLst>
              <a:ext uri="{FF2B5EF4-FFF2-40B4-BE49-F238E27FC236}">
                <a16:creationId xmlns:a16="http://schemas.microsoft.com/office/drawing/2014/main" id="{E9B668BA-BF01-4A2A-B5E5-D677F7EDE04D}"/>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13C3FC0C-3800-4334-8938-71DD67D91E6A}"/>
              </a:ext>
            </a:extLst>
          </p:cNvPr>
          <p:cNvSpPr>
            <a:spLocks noGrp="1"/>
          </p:cNvSpPr>
          <p:nvPr>
            <p:ph type="sldNum" sz="quarter" idx="12"/>
          </p:nvPr>
        </p:nvSpPr>
        <p:spPr/>
        <p:txBody>
          <a:bodyPr/>
          <a:lstStyle/>
          <a:p>
            <a:fld id="{5D68D5A4-9DFD-46C3-8A28-CC1C0FE0774E}" type="slidenum">
              <a:rPr lang="ar-SA" smtClean="0"/>
              <a:t>‹#›</a:t>
            </a:fld>
            <a:endParaRPr lang="ar-SA"/>
          </a:p>
        </p:txBody>
      </p:sp>
    </p:spTree>
    <p:extLst>
      <p:ext uri="{BB962C8B-B14F-4D97-AF65-F5344CB8AC3E}">
        <p14:creationId xmlns:p14="http://schemas.microsoft.com/office/powerpoint/2010/main" val="24025820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95A4AD70-75EC-4733-8ED7-E4F3EE1C4517}"/>
              </a:ext>
            </a:extLst>
          </p:cNvPr>
          <p:cNvSpPr>
            <a:spLocks noGrp="1"/>
          </p:cNvSpPr>
          <p:nvPr>
            <p:ph type="title"/>
          </p:nvPr>
        </p:nvSpPr>
        <p:spPr>
          <a:xfrm>
            <a:off x="831850" y="1709738"/>
            <a:ext cx="10515600" cy="2852737"/>
          </a:xfrm>
        </p:spPr>
        <p:txBody>
          <a:bodyPr anchor="b"/>
          <a:lstStyle>
            <a:lvl1pPr>
              <a:defRPr sz="6000"/>
            </a:lvl1p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25151441-19C3-4CD6-8FFC-3C3243EA3D1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ar-SA"/>
              <a:t>حرر أنماط نص الشكل الرئيسي</a:t>
            </a:r>
          </a:p>
        </p:txBody>
      </p:sp>
      <p:sp>
        <p:nvSpPr>
          <p:cNvPr id="4" name="عنصر نائب للتاريخ 3">
            <a:extLst>
              <a:ext uri="{FF2B5EF4-FFF2-40B4-BE49-F238E27FC236}">
                <a16:creationId xmlns:a16="http://schemas.microsoft.com/office/drawing/2014/main" id="{8A1BB81E-54E0-4E09-B9B3-D783324F1BA1}"/>
              </a:ext>
            </a:extLst>
          </p:cNvPr>
          <p:cNvSpPr>
            <a:spLocks noGrp="1"/>
          </p:cNvSpPr>
          <p:nvPr>
            <p:ph type="dt" sz="half" idx="10"/>
          </p:nvPr>
        </p:nvSpPr>
        <p:spPr/>
        <p:txBody>
          <a:bodyPr/>
          <a:lstStyle/>
          <a:p>
            <a:fld id="{8C2ADC00-40EA-4C37-AA36-292F86338D41}" type="datetimeFigureOut">
              <a:rPr lang="ar-SA" smtClean="0"/>
              <a:t>27/06/40</a:t>
            </a:fld>
            <a:endParaRPr lang="ar-SA"/>
          </a:p>
        </p:txBody>
      </p:sp>
      <p:sp>
        <p:nvSpPr>
          <p:cNvPr id="5" name="عنصر نائب للتذييل 4">
            <a:extLst>
              <a:ext uri="{FF2B5EF4-FFF2-40B4-BE49-F238E27FC236}">
                <a16:creationId xmlns:a16="http://schemas.microsoft.com/office/drawing/2014/main" id="{9B29533A-FF23-4F04-9251-19E335A3078D}"/>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7F34B973-5C7B-47F5-9F06-BAD655E21452}"/>
              </a:ext>
            </a:extLst>
          </p:cNvPr>
          <p:cNvSpPr>
            <a:spLocks noGrp="1"/>
          </p:cNvSpPr>
          <p:nvPr>
            <p:ph type="sldNum" sz="quarter" idx="12"/>
          </p:nvPr>
        </p:nvSpPr>
        <p:spPr/>
        <p:txBody>
          <a:bodyPr/>
          <a:lstStyle/>
          <a:p>
            <a:fld id="{8F316C13-C3A3-44DD-B104-0F70F01ACDB1}" type="slidenum">
              <a:rPr lang="ar-SA" smtClean="0"/>
              <a:t>‹#›</a:t>
            </a:fld>
            <a:endParaRPr lang="ar-SA"/>
          </a:p>
        </p:txBody>
      </p:sp>
    </p:spTree>
    <p:extLst>
      <p:ext uri="{BB962C8B-B14F-4D97-AF65-F5344CB8AC3E}">
        <p14:creationId xmlns:p14="http://schemas.microsoft.com/office/powerpoint/2010/main" val="21410794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646F696E-34B0-4DA7-90E8-01A19DE9376E}"/>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D96DCE2A-530D-4962-BCB9-13BB1A608008}"/>
              </a:ext>
            </a:extLst>
          </p:cNvPr>
          <p:cNvSpPr>
            <a:spLocks noGrp="1"/>
          </p:cNvSpPr>
          <p:nvPr>
            <p:ph sz="half" idx="1"/>
          </p:nvPr>
        </p:nvSpPr>
        <p:spPr>
          <a:xfrm>
            <a:off x="838200" y="1825625"/>
            <a:ext cx="5181600" cy="4351338"/>
          </a:xfrm>
        </p:spPr>
        <p:txBody>
          <a:bodyPr/>
          <a:lstStyle/>
          <a:p>
            <a:pPr lvl="0"/>
            <a:r>
              <a:rPr lang="ar-SA"/>
              <a:t>حرر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محتوى 3">
            <a:extLst>
              <a:ext uri="{FF2B5EF4-FFF2-40B4-BE49-F238E27FC236}">
                <a16:creationId xmlns:a16="http://schemas.microsoft.com/office/drawing/2014/main" id="{50555046-A036-4A13-AED2-B9B81D6F5FDD}"/>
              </a:ext>
            </a:extLst>
          </p:cNvPr>
          <p:cNvSpPr>
            <a:spLocks noGrp="1"/>
          </p:cNvSpPr>
          <p:nvPr>
            <p:ph sz="half" idx="2"/>
          </p:nvPr>
        </p:nvSpPr>
        <p:spPr>
          <a:xfrm>
            <a:off x="6172200" y="1825625"/>
            <a:ext cx="5181600" cy="4351338"/>
          </a:xfrm>
        </p:spPr>
        <p:txBody>
          <a:bodyPr/>
          <a:lstStyle/>
          <a:p>
            <a:pPr lvl="0"/>
            <a:r>
              <a:rPr lang="ar-SA"/>
              <a:t>حرر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تاريخ 4">
            <a:extLst>
              <a:ext uri="{FF2B5EF4-FFF2-40B4-BE49-F238E27FC236}">
                <a16:creationId xmlns:a16="http://schemas.microsoft.com/office/drawing/2014/main" id="{DB900D71-5786-45F9-B921-792C1D9D1885}"/>
              </a:ext>
            </a:extLst>
          </p:cNvPr>
          <p:cNvSpPr>
            <a:spLocks noGrp="1"/>
          </p:cNvSpPr>
          <p:nvPr>
            <p:ph type="dt" sz="half" idx="10"/>
          </p:nvPr>
        </p:nvSpPr>
        <p:spPr/>
        <p:txBody>
          <a:bodyPr/>
          <a:lstStyle/>
          <a:p>
            <a:fld id="{8C2ADC00-40EA-4C37-AA36-292F86338D41}" type="datetimeFigureOut">
              <a:rPr lang="ar-SA" smtClean="0"/>
              <a:t>27/06/40</a:t>
            </a:fld>
            <a:endParaRPr lang="ar-SA"/>
          </a:p>
        </p:txBody>
      </p:sp>
      <p:sp>
        <p:nvSpPr>
          <p:cNvPr id="6" name="عنصر نائب للتذييل 5">
            <a:extLst>
              <a:ext uri="{FF2B5EF4-FFF2-40B4-BE49-F238E27FC236}">
                <a16:creationId xmlns:a16="http://schemas.microsoft.com/office/drawing/2014/main" id="{3EDC5B21-7780-4B34-A4D5-6FDCDF265AC9}"/>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831DB244-A943-4EFB-9F5C-8F8D06BB6F93}"/>
              </a:ext>
            </a:extLst>
          </p:cNvPr>
          <p:cNvSpPr>
            <a:spLocks noGrp="1"/>
          </p:cNvSpPr>
          <p:nvPr>
            <p:ph type="sldNum" sz="quarter" idx="12"/>
          </p:nvPr>
        </p:nvSpPr>
        <p:spPr/>
        <p:txBody>
          <a:bodyPr/>
          <a:lstStyle/>
          <a:p>
            <a:fld id="{8F316C13-C3A3-44DD-B104-0F70F01ACDB1}" type="slidenum">
              <a:rPr lang="ar-SA" smtClean="0"/>
              <a:t>‹#›</a:t>
            </a:fld>
            <a:endParaRPr lang="ar-SA"/>
          </a:p>
        </p:txBody>
      </p:sp>
    </p:spTree>
    <p:extLst>
      <p:ext uri="{BB962C8B-B14F-4D97-AF65-F5344CB8AC3E}">
        <p14:creationId xmlns:p14="http://schemas.microsoft.com/office/powerpoint/2010/main" val="9037300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830E66DF-FA4E-456B-9A82-D234E6FA7334}"/>
              </a:ext>
            </a:extLst>
          </p:cNvPr>
          <p:cNvSpPr>
            <a:spLocks noGrp="1"/>
          </p:cNvSpPr>
          <p:nvPr>
            <p:ph type="title"/>
          </p:nvPr>
        </p:nvSpPr>
        <p:spPr>
          <a:xfrm>
            <a:off x="839788" y="365125"/>
            <a:ext cx="10515600" cy="1325563"/>
          </a:xfrm>
        </p:spPr>
        <p:txBody>
          <a:body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D9D28910-19D2-4D66-83D4-DC7D4711A9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حرر أنماط نص الشكل الرئيسي</a:t>
            </a:r>
          </a:p>
        </p:txBody>
      </p:sp>
      <p:sp>
        <p:nvSpPr>
          <p:cNvPr id="4" name="عنصر نائب للمحتوى 3">
            <a:extLst>
              <a:ext uri="{FF2B5EF4-FFF2-40B4-BE49-F238E27FC236}">
                <a16:creationId xmlns:a16="http://schemas.microsoft.com/office/drawing/2014/main" id="{C1415F84-8EA5-488F-9CB6-E6CEE6A09C55}"/>
              </a:ext>
            </a:extLst>
          </p:cNvPr>
          <p:cNvSpPr>
            <a:spLocks noGrp="1"/>
          </p:cNvSpPr>
          <p:nvPr>
            <p:ph sz="half" idx="2"/>
          </p:nvPr>
        </p:nvSpPr>
        <p:spPr>
          <a:xfrm>
            <a:off x="839788" y="2505075"/>
            <a:ext cx="5157787" cy="3684588"/>
          </a:xfrm>
        </p:spPr>
        <p:txBody>
          <a:bodyPr/>
          <a:lstStyle/>
          <a:p>
            <a:pPr lvl="0"/>
            <a:r>
              <a:rPr lang="ar-SA"/>
              <a:t>حرر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نص 4">
            <a:extLst>
              <a:ext uri="{FF2B5EF4-FFF2-40B4-BE49-F238E27FC236}">
                <a16:creationId xmlns:a16="http://schemas.microsoft.com/office/drawing/2014/main" id="{26D84469-8D45-4EC1-B347-B019CF1DC4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حرر أنماط نص الشكل الرئيسي</a:t>
            </a:r>
          </a:p>
        </p:txBody>
      </p:sp>
      <p:sp>
        <p:nvSpPr>
          <p:cNvPr id="6" name="عنصر نائب للمحتوى 5">
            <a:extLst>
              <a:ext uri="{FF2B5EF4-FFF2-40B4-BE49-F238E27FC236}">
                <a16:creationId xmlns:a16="http://schemas.microsoft.com/office/drawing/2014/main" id="{FC9D2ABC-B6D4-460D-B74E-84348699F902}"/>
              </a:ext>
            </a:extLst>
          </p:cNvPr>
          <p:cNvSpPr>
            <a:spLocks noGrp="1"/>
          </p:cNvSpPr>
          <p:nvPr>
            <p:ph sz="quarter" idx="4"/>
          </p:nvPr>
        </p:nvSpPr>
        <p:spPr>
          <a:xfrm>
            <a:off x="6172200" y="2505075"/>
            <a:ext cx="5183188" cy="3684588"/>
          </a:xfrm>
        </p:spPr>
        <p:txBody>
          <a:bodyPr/>
          <a:lstStyle/>
          <a:p>
            <a:pPr lvl="0"/>
            <a:r>
              <a:rPr lang="ar-SA"/>
              <a:t>حرر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7" name="عنصر نائب للتاريخ 6">
            <a:extLst>
              <a:ext uri="{FF2B5EF4-FFF2-40B4-BE49-F238E27FC236}">
                <a16:creationId xmlns:a16="http://schemas.microsoft.com/office/drawing/2014/main" id="{5677F819-CBC8-4A46-99B2-C3578C12C734}"/>
              </a:ext>
            </a:extLst>
          </p:cNvPr>
          <p:cNvSpPr>
            <a:spLocks noGrp="1"/>
          </p:cNvSpPr>
          <p:nvPr>
            <p:ph type="dt" sz="half" idx="10"/>
          </p:nvPr>
        </p:nvSpPr>
        <p:spPr/>
        <p:txBody>
          <a:bodyPr/>
          <a:lstStyle/>
          <a:p>
            <a:fld id="{8C2ADC00-40EA-4C37-AA36-292F86338D41}" type="datetimeFigureOut">
              <a:rPr lang="ar-SA" smtClean="0"/>
              <a:t>27/06/40</a:t>
            </a:fld>
            <a:endParaRPr lang="ar-SA"/>
          </a:p>
        </p:txBody>
      </p:sp>
      <p:sp>
        <p:nvSpPr>
          <p:cNvPr id="8" name="عنصر نائب للتذييل 7">
            <a:extLst>
              <a:ext uri="{FF2B5EF4-FFF2-40B4-BE49-F238E27FC236}">
                <a16:creationId xmlns:a16="http://schemas.microsoft.com/office/drawing/2014/main" id="{BEA19D90-7453-4459-9A82-AE7E7855C55F}"/>
              </a:ext>
            </a:extLst>
          </p:cNvPr>
          <p:cNvSpPr>
            <a:spLocks noGrp="1"/>
          </p:cNvSpPr>
          <p:nvPr>
            <p:ph type="ftr" sz="quarter" idx="11"/>
          </p:nvPr>
        </p:nvSpPr>
        <p:spPr/>
        <p:txBody>
          <a:bodyPr/>
          <a:lstStyle/>
          <a:p>
            <a:endParaRPr lang="ar-SA"/>
          </a:p>
        </p:txBody>
      </p:sp>
      <p:sp>
        <p:nvSpPr>
          <p:cNvPr id="9" name="عنصر نائب لرقم الشريحة 8">
            <a:extLst>
              <a:ext uri="{FF2B5EF4-FFF2-40B4-BE49-F238E27FC236}">
                <a16:creationId xmlns:a16="http://schemas.microsoft.com/office/drawing/2014/main" id="{3458E1B7-4D86-40B8-911B-10EE70CB3134}"/>
              </a:ext>
            </a:extLst>
          </p:cNvPr>
          <p:cNvSpPr>
            <a:spLocks noGrp="1"/>
          </p:cNvSpPr>
          <p:nvPr>
            <p:ph type="sldNum" sz="quarter" idx="12"/>
          </p:nvPr>
        </p:nvSpPr>
        <p:spPr/>
        <p:txBody>
          <a:bodyPr/>
          <a:lstStyle/>
          <a:p>
            <a:fld id="{8F316C13-C3A3-44DD-B104-0F70F01ACDB1}" type="slidenum">
              <a:rPr lang="ar-SA" smtClean="0"/>
              <a:t>‹#›</a:t>
            </a:fld>
            <a:endParaRPr lang="ar-SA"/>
          </a:p>
        </p:txBody>
      </p:sp>
    </p:spTree>
    <p:extLst>
      <p:ext uri="{BB962C8B-B14F-4D97-AF65-F5344CB8AC3E}">
        <p14:creationId xmlns:p14="http://schemas.microsoft.com/office/powerpoint/2010/main" val="17067086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BA6F2F90-303E-41AA-A777-639AF625D888}"/>
              </a:ext>
            </a:extLst>
          </p:cNvPr>
          <p:cNvSpPr>
            <a:spLocks noGrp="1"/>
          </p:cNvSpPr>
          <p:nvPr>
            <p:ph type="title"/>
          </p:nvPr>
        </p:nvSpPr>
        <p:spPr/>
        <p:txBody>
          <a:bodyPr/>
          <a:lstStyle/>
          <a:p>
            <a:r>
              <a:rPr lang="ar-SA"/>
              <a:t>انقر لتحرير نمط عنوان الشكل الرئيسي</a:t>
            </a:r>
          </a:p>
        </p:txBody>
      </p:sp>
      <p:sp>
        <p:nvSpPr>
          <p:cNvPr id="3" name="عنصر نائب للتاريخ 2">
            <a:extLst>
              <a:ext uri="{FF2B5EF4-FFF2-40B4-BE49-F238E27FC236}">
                <a16:creationId xmlns:a16="http://schemas.microsoft.com/office/drawing/2014/main" id="{C547BCC6-5729-4AEA-8BC8-4EE6993C8F96}"/>
              </a:ext>
            </a:extLst>
          </p:cNvPr>
          <p:cNvSpPr>
            <a:spLocks noGrp="1"/>
          </p:cNvSpPr>
          <p:nvPr>
            <p:ph type="dt" sz="half" idx="10"/>
          </p:nvPr>
        </p:nvSpPr>
        <p:spPr/>
        <p:txBody>
          <a:bodyPr/>
          <a:lstStyle/>
          <a:p>
            <a:fld id="{8C2ADC00-40EA-4C37-AA36-292F86338D41}" type="datetimeFigureOut">
              <a:rPr lang="ar-SA" smtClean="0"/>
              <a:t>27/06/40</a:t>
            </a:fld>
            <a:endParaRPr lang="ar-SA"/>
          </a:p>
        </p:txBody>
      </p:sp>
      <p:sp>
        <p:nvSpPr>
          <p:cNvPr id="4" name="عنصر نائب للتذييل 3">
            <a:extLst>
              <a:ext uri="{FF2B5EF4-FFF2-40B4-BE49-F238E27FC236}">
                <a16:creationId xmlns:a16="http://schemas.microsoft.com/office/drawing/2014/main" id="{84E2F842-B067-42F9-AF5D-925E7653DCD2}"/>
              </a:ext>
            </a:extLst>
          </p:cNvPr>
          <p:cNvSpPr>
            <a:spLocks noGrp="1"/>
          </p:cNvSpPr>
          <p:nvPr>
            <p:ph type="ftr" sz="quarter" idx="11"/>
          </p:nvPr>
        </p:nvSpPr>
        <p:spPr/>
        <p:txBody>
          <a:bodyPr/>
          <a:lstStyle/>
          <a:p>
            <a:endParaRPr lang="ar-SA"/>
          </a:p>
        </p:txBody>
      </p:sp>
      <p:sp>
        <p:nvSpPr>
          <p:cNvPr id="5" name="عنصر نائب لرقم الشريحة 4">
            <a:extLst>
              <a:ext uri="{FF2B5EF4-FFF2-40B4-BE49-F238E27FC236}">
                <a16:creationId xmlns:a16="http://schemas.microsoft.com/office/drawing/2014/main" id="{CD8ED46C-9EAE-4F5F-A61D-7544CEE2E53A}"/>
              </a:ext>
            </a:extLst>
          </p:cNvPr>
          <p:cNvSpPr>
            <a:spLocks noGrp="1"/>
          </p:cNvSpPr>
          <p:nvPr>
            <p:ph type="sldNum" sz="quarter" idx="12"/>
          </p:nvPr>
        </p:nvSpPr>
        <p:spPr/>
        <p:txBody>
          <a:bodyPr/>
          <a:lstStyle/>
          <a:p>
            <a:fld id="{8F316C13-C3A3-44DD-B104-0F70F01ACDB1}" type="slidenum">
              <a:rPr lang="ar-SA" smtClean="0"/>
              <a:t>‹#›</a:t>
            </a:fld>
            <a:endParaRPr lang="ar-SA"/>
          </a:p>
        </p:txBody>
      </p:sp>
    </p:spTree>
    <p:extLst>
      <p:ext uri="{BB962C8B-B14F-4D97-AF65-F5344CB8AC3E}">
        <p14:creationId xmlns:p14="http://schemas.microsoft.com/office/powerpoint/2010/main" val="36110365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a:extLst>
              <a:ext uri="{FF2B5EF4-FFF2-40B4-BE49-F238E27FC236}">
                <a16:creationId xmlns:a16="http://schemas.microsoft.com/office/drawing/2014/main" id="{DB7D0F30-4540-495B-A9F4-3B0091A7BB09}"/>
              </a:ext>
            </a:extLst>
          </p:cNvPr>
          <p:cNvSpPr>
            <a:spLocks noGrp="1"/>
          </p:cNvSpPr>
          <p:nvPr>
            <p:ph type="dt" sz="half" idx="10"/>
          </p:nvPr>
        </p:nvSpPr>
        <p:spPr/>
        <p:txBody>
          <a:bodyPr/>
          <a:lstStyle/>
          <a:p>
            <a:fld id="{8C2ADC00-40EA-4C37-AA36-292F86338D41}" type="datetimeFigureOut">
              <a:rPr lang="ar-SA" smtClean="0"/>
              <a:t>27/06/40</a:t>
            </a:fld>
            <a:endParaRPr lang="ar-SA"/>
          </a:p>
        </p:txBody>
      </p:sp>
      <p:sp>
        <p:nvSpPr>
          <p:cNvPr id="3" name="عنصر نائب للتذييل 2">
            <a:extLst>
              <a:ext uri="{FF2B5EF4-FFF2-40B4-BE49-F238E27FC236}">
                <a16:creationId xmlns:a16="http://schemas.microsoft.com/office/drawing/2014/main" id="{217F200E-5CC4-4CB5-AB94-EF8193C95D7B}"/>
              </a:ext>
            </a:extLst>
          </p:cNvPr>
          <p:cNvSpPr>
            <a:spLocks noGrp="1"/>
          </p:cNvSpPr>
          <p:nvPr>
            <p:ph type="ftr" sz="quarter" idx="11"/>
          </p:nvPr>
        </p:nvSpPr>
        <p:spPr/>
        <p:txBody>
          <a:bodyPr/>
          <a:lstStyle/>
          <a:p>
            <a:endParaRPr lang="ar-SA"/>
          </a:p>
        </p:txBody>
      </p:sp>
      <p:sp>
        <p:nvSpPr>
          <p:cNvPr id="4" name="عنصر نائب لرقم الشريحة 3">
            <a:extLst>
              <a:ext uri="{FF2B5EF4-FFF2-40B4-BE49-F238E27FC236}">
                <a16:creationId xmlns:a16="http://schemas.microsoft.com/office/drawing/2014/main" id="{E15B7FC6-4781-4733-AF68-68C92BF81934}"/>
              </a:ext>
            </a:extLst>
          </p:cNvPr>
          <p:cNvSpPr>
            <a:spLocks noGrp="1"/>
          </p:cNvSpPr>
          <p:nvPr>
            <p:ph type="sldNum" sz="quarter" idx="12"/>
          </p:nvPr>
        </p:nvSpPr>
        <p:spPr/>
        <p:txBody>
          <a:bodyPr/>
          <a:lstStyle/>
          <a:p>
            <a:fld id="{8F316C13-C3A3-44DD-B104-0F70F01ACDB1}" type="slidenum">
              <a:rPr lang="ar-SA" smtClean="0"/>
              <a:t>‹#›</a:t>
            </a:fld>
            <a:endParaRPr lang="ar-SA"/>
          </a:p>
        </p:txBody>
      </p:sp>
    </p:spTree>
    <p:extLst>
      <p:ext uri="{BB962C8B-B14F-4D97-AF65-F5344CB8AC3E}">
        <p14:creationId xmlns:p14="http://schemas.microsoft.com/office/powerpoint/2010/main" val="3156987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D340DE9-C37E-4A72-89BF-67561E2F3121}"/>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36B539CA-FEA3-416B-94AA-309EE34C85F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حرر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نص 3">
            <a:extLst>
              <a:ext uri="{FF2B5EF4-FFF2-40B4-BE49-F238E27FC236}">
                <a16:creationId xmlns:a16="http://schemas.microsoft.com/office/drawing/2014/main" id="{8FAEE5B8-EE95-46F6-A3B5-D9BAD57935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حرر أنماط نص الشكل الرئيسي</a:t>
            </a:r>
          </a:p>
        </p:txBody>
      </p:sp>
      <p:sp>
        <p:nvSpPr>
          <p:cNvPr id="5" name="عنصر نائب للتاريخ 4">
            <a:extLst>
              <a:ext uri="{FF2B5EF4-FFF2-40B4-BE49-F238E27FC236}">
                <a16:creationId xmlns:a16="http://schemas.microsoft.com/office/drawing/2014/main" id="{E1B71B30-0C58-46D8-A79A-4180C6AE517F}"/>
              </a:ext>
            </a:extLst>
          </p:cNvPr>
          <p:cNvSpPr>
            <a:spLocks noGrp="1"/>
          </p:cNvSpPr>
          <p:nvPr>
            <p:ph type="dt" sz="half" idx="10"/>
          </p:nvPr>
        </p:nvSpPr>
        <p:spPr/>
        <p:txBody>
          <a:bodyPr/>
          <a:lstStyle/>
          <a:p>
            <a:fld id="{8C2ADC00-40EA-4C37-AA36-292F86338D41}" type="datetimeFigureOut">
              <a:rPr lang="ar-SA" smtClean="0"/>
              <a:t>27/06/40</a:t>
            </a:fld>
            <a:endParaRPr lang="ar-SA"/>
          </a:p>
        </p:txBody>
      </p:sp>
      <p:sp>
        <p:nvSpPr>
          <p:cNvPr id="6" name="عنصر نائب للتذييل 5">
            <a:extLst>
              <a:ext uri="{FF2B5EF4-FFF2-40B4-BE49-F238E27FC236}">
                <a16:creationId xmlns:a16="http://schemas.microsoft.com/office/drawing/2014/main" id="{6DE2B87D-B039-467F-A2EB-D591F770765A}"/>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E12A58D9-8DDD-47D0-87E3-45EE74153B95}"/>
              </a:ext>
            </a:extLst>
          </p:cNvPr>
          <p:cNvSpPr>
            <a:spLocks noGrp="1"/>
          </p:cNvSpPr>
          <p:nvPr>
            <p:ph type="sldNum" sz="quarter" idx="12"/>
          </p:nvPr>
        </p:nvSpPr>
        <p:spPr/>
        <p:txBody>
          <a:bodyPr/>
          <a:lstStyle/>
          <a:p>
            <a:fld id="{8F316C13-C3A3-44DD-B104-0F70F01ACDB1}" type="slidenum">
              <a:rPr lang="ar-SA" smtClean="0"/>
              <a:t>‹#›</a:t>
            </a:fld>
            <a:endParaRPr lang="ar-SA"/>
          </a:p>
        </p:txBody>
      </p:sp>
    </p:spTree>
    <p:extLst>
      <p:ext uri="{BB962C8B-B14F-4D97-AF65-F5344CB8AC3E}">
        <p14:creationId xmlns:p14="http://schemas.microsoft.com/office/powerpoint/2010/main" val="301969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4BD4BC3D-1F3A-4B40-9F86-1D24E772C347}"/>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p>
        </p:txBody>
      </p:sp>
      <p:sp>
        <p:nvSpPr>
          <p:cNvPr id="3" name="عنصر نائب للصورة 2">
            <a:extLst>
              <a:ext uri="{FF2B5EF4-FFF2-40B4-BE49-F238E27FC236}">
                <a16:creationId xmlns:a16="http://schemas.microsoft.com/office/drawing/2014/main" id="{15A4CAC0-7395-422F-BFFD-FF4EE807EA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A"/>
          </a:p>
        </p:txBody>
      </p:sp>
      <p:sp>
        <p:nvSpPr>
          <p:cNvPr id="4" name="عنصر نائب للنص 3">
            <a:extLst>
              <a:ext uri="{FF2B5EF4-FFF2-40B4-BE49-F238E27FC236}">
                <a16:creationId xmlns:a16="http://schemas.microsoft.com/office/drawing/2014/main" id="{6ED71E35-99F9-498A-A592-C76F9047F0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حرر أنماط نص الشكل الرئيسي</a:t>
            </a:r>
          </a:p>
        </p:txBody>
      </p:sp>
      <p:sp>
        <p:nvSpPr>
          <p:cNvPr id="5" name="عنصر نائب للتاريخ 4">
            <a:extLst>
              <a:ext uri="{FF2B5EF4-FFF2-40B4-BE49-F238E27FC236}">
                <a16:creationId xmlns:a16="http://schemas.microsoft.com/office/drawing/2014/main" id="{29D32152-430C-4814-B476-9E35337DD1B0}"/>
              </a:ext>
            </a:extLst>
          </p:cNvPr>
          <p:cNvSpPr>
            <a:spLocks noGrp="1"/>
          </p:cNvSpPr>
          <p:nvPr>
            <p:ph type="dt" sz="half" idx="10"/>
          </p:nvPr>
        </p:nvSpPr>
        <p:spPr/>
        <p:txBody>
          <a:bodyPr/>
          <a:lstStyle/>
          <a:p>
            <a:fld id="{8C2ADC00-40EA-4C37-AA36-292F86338D41}" type="datetimeFigureOut">
              <a:rPr lang="ar-SA" smtClean="0"/>
              <a:t>27/06/40</a:t>
            </a:fld>
            <a:endParaRPr lang="ar-SA"/>
          </a:p>
        </p:txBody>
      </p:sp>
      <p:sp>
        <p:nvSpPr>
          <p:cNvPr id="6" name="عنصر نائب للتذييل 5">
            <a:extLst>
              <a:ext uri="{FF2B5EF4-FFF2-40B4-BE49-F238E27FC236}">
                <a16:creationId xmlns:a16="http://schemas.microsoft.com/office/drawing/2014/main" id="{C9194E87-4A8E-4B66-84DE-2ECF480FF6F5}"/>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113FDEA3-8B8A-476F-8100-E5CE1DA9B5B7}"/>
              </a:ext>
            </a:extLst>
          </p:cNvPr>
          <p:cNvSpPr>
            <a:spLocks noGrp="1"/>
          </p:cNvSpPr>
          <p:nvPr>
            <p:ph type="sldNum" sz="quarter" idx="12"/>
          </p:nvPr>
        </p:nvSpPr>
        <p:spPr/>
        <p:txBody>
          <a:bodyPr/>
          <a:lstStyle/>
          <a:p>
            <a:fld id="{8F316C13-C3A3-44DD-B104-0F70F01ACDB1}" type="slidenum">
              <a:rPr lang="ar-SA" smtClean="0"/>
              <a:t>‹#›</a:t>
            </a:fld>
            <a:endParaRPr lang="ar-SA"/>
          </a:p>
        </p:txBody>
      </p:sp>
    </p:spTree>
    <p:extLst>
      <p:ext uri="{BB962C8B-B14F-4D97-AF65-F5344CB8AC3E}">
        <p14:creationId xmlns:p14="http://schemas.microsoft.com/office/powerpoint/2010/main" val="24729147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a:extLst>
              <a:ext uri="{FF2B5EF4-FFF2-40B4-BE49-F238E27FC236}">
                <a16:creationId xmlns:a16="http://schemas.microsoft.com/office/drawing/2014/main" id="{9DF5B0CA-5FCB-48FA-A79C-2EAD1A4C2FA4}"/>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0C6FEFE8-A6E9-4FBE-8812-86836EC74AA1}"/>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ar-SA"/>
              <a:t>حرر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B75BD148-CD02-43F2-987D-7CA667A1481A}"/>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8C2ADC00-40EA-4C37-AA36-292F86338D41}" type="datetimeFigureOut">
              <a:rPr lang="ar-SA" smtClean="0"/>
              <a:t>27/06/40</a:t>
            </a:fld>
            <a:endParaRPr lang="ar-SA"/>
          </a:p>
        </p:txBody>
      </p:sp>
      <p:sp>
        <p:nvSpPr>
          <p:cNvPr id="5" name="عنصر نائب للتذييل 4">
            <a:extLst>
              <a:ext uri="{FF2B5EF4-FFF2-40B4-BE49-F238E27FC236}">
                <a16:creationId xmlns:a16="http://schemas.microsoft.com/office/drawing/2014/main" id="{5BD4FC1B-5B3B-4DCE-AEAC-AC55DF11B72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SA"/>
          </a:p>
        </p:txBody>
      </p:sp>
      <p:sp>
        <p:nvSpPr>
          <p:cNvPr id="6" name="عنصر نائب لرقم الشريحة 5">
            <a:extLst>
              <a:ext uri="{FF2B5EF4-FFF2-40B4-BE49-F238E27FC236}">
                <a16:creationId xmlns:a16="http://schemas.microsoft.com/office/drawing/2014/main" id="{28828506-BD18-4B0A-8E86-0CF2974E56CF}"/>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8F316C13-C3A3-44DD-B104-0F70F01ACDB1}" type="slidenum">
              <a:rPr lang="ar-SA" smtClean="0"/>
              <a:t>‹#›</a:t>
            </a:fld>
            <a:endParaRPr lang="ar-SA"/>
          </a:p>
        </p:txBody>
      </p:sp>
    </p:spTree>
    <p:extLst>
      <p:ext uri="{BB962C8B-B14F-4D97-AF65-F5344CB8AC3E}">
        <p14:creationId xmlns:p14="http://schemas.microsoft.com/office/powerpoint/2010/main" val="18565951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عنصر نائب للعنوان 1">
            <a:extLst>
              <a:ext uri="{FF2B5EF4-FFF2-40B4-BE49-F238E27FC236}">
                <a16:creationId xmlns:a16="http://schemas.microsoft.com/office/drawing/2014/main" id="{211F304F-845E-4CFC-BF17-0335307B87F8}"/>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5AE4AB23-70B8-4FA0-BF93-089BB9316309}"/>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ar-SA"/>
              <a:t>حرر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A13C19CA-20DB-48C8-BD70-3F6F6D1871D5}"/>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B69E8028-302F-4B55-9F7C-AD7D5D093314}" type="datetimeFigureOut">
              <a:rPr lang="ar-SA" smtClean="0"/>
              <a:t>27/06/40</a:t>
            </a:fld>
            <a:endParaRPr lang="ar-SA"/>
          </a:p>
        </p:txBody>
      </p:sp>
      <p:sp>
        <p:nvSpPr>
          <p:cNvPr id="5" name="عنصر نائب للتذييل 4">
            <a:extLst>
              <a:ext uri="{FF2B5EF4-FFF2-40B4-BE49-F238E27FC236}">
                <a16:creationId xmlns:a16="http://schemas.microsoft.com/office/drawing/2014/main" id="{97D0CC59-7DE9-429C-A8F3-14BF9677F0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SA"/>
          </a:p>
        </p:txBody>
      </p:sp>
      <p:sp>
        <p:nvSpPr>
          <p:cNvPr id="6" name="عنصر نائب لرقم الشريحة 5">
            <a:extLst>
              <a:ext uri="{FF2B5EF4-FFF2-40B4-BE49-F238E27FC236}">
                <a16:creationId xmlns:a16="http://schemas.microsoft.com/office/drawing/2014/main" id="{16FA0451-0DE7-40DC-A194-3B535187A1E3}"/>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5D68D5A4-9DFD-46C3-8A28-CC1C0FE0774E}" type="slidenum">
              <a:rPr lang="ar-SA" smtClean="0"/>
              <a:t>‹#›</a:t>
            </a:fld>
            <a:endParaRPr lang="ar-SA"/>
          </a:p>
        </p:txBody>
      </p:sp>
    </p:spTree>
    <p:extLst>
      <p:ext uri="{BB962C8B-B14F-4D97-AF65-F5344CB8AC3E}">
        <p14:creationId xmlns:p14="http://schemas.microsoft.com/office/powerpoint/2010/main" val="31255261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emf"/><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22.jpg"/><Relationship Id="rId5" Type="http://schemas.openxmlformats.org/officeDocument/2006/relationships/image" Target="../media/image21.png"/><Relationship Id="rId4" Type="http://schemas.openxmlformats.org/officeDocument/2006/relationships/image" Target="../media/image20.jpg"/></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7.xml"/><Relationship Id="rId5" Type="http://schemas.openxmlformats.org/officeDocument/2006/relationships/image" Target="../media/image29.jpg"/><Relationship Id="rId4" Type="http://schemas.openxmlformats.org/officeDocument/2006/relationships/image" Target="../media/image28.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7.xml"/><Relationship Id="rId5" Type="http://schemas.openxmlformats.org/officeDocument/2006/relationships/image" Target="../media/image48.jpeg"/><Relationship Id="rId4" Type="http://schemas.microsoft.com/office/2007/relationships/hdphoto" Target="../media/hdphoto2.wdp"/></Relationships>
</file>

<file path=ppt/slides/_rels/slide3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 Id="rId4" Type="http://schemas.openxmlformats.org/officeDocument/2006/relationships/image" Target="../media/image61.jpeg"/></Relationships>
</file>

<file path=ppt/slides/_rels/slide4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5.png"/></Relationships>
</file>

<file path=ppt/slides/_rels/slide44.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 Id="rId9" Type="http://schemas.openxmlformats.org/officeDocument/2006/relationships/image" Target="../media/image7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63DA4497-68C0-4587-B397-0936EA6E1F7B}"/>
              </a:ext>
            </a:extLst>
          </p:cNvPr>
          <p:cNvPicPr>
            <a:picLocks noChangeAspect="1"/>
          </p:cNvPicPr>
          <p:nvPr/>
        </p:nvPicPr>
        <p:blipFill>
          <a:blip r:embed="rId2"/>
          <a:stretch>
            <a:fillRect/>
          </a:stretch>
        </p:blipFill>
        <p:spPr>
          <a:xfrm>
            <a:off x="211015" y="182881"/>
            <a:ext cx="11633982" cy="6443002"/>
          </a:xfrm>
          <a:prstGeom prst="rect">
            <a:avLst/>
          </a:prstGeom>
        </p:spPr>
      </p:pic>
    </p:spTree>
    <p:extLst>
      <p:ext uri="{BB962C8B-B14F-4D97-AF65-F5344CB8AC3E}">
        <p14:creationId xmlns:p14="http://schemas.microsoft.com/office/powerpoint/2010/main" val="39580383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D93F313D-BA5B-4894-8F66-1B898718D9CA}"/>
              </a:ext>
            </a:extLst>
          </p:cNvPr>
          <p:cNvSpPr/>
          <p:nvPr/>
        </p:nvSpPr>
        <p:spPr>
          <a:xfrm>
            <a:off x="2859314" y="80781"/>
            <a:ext cx="8969829" cy="1569660"/>
          </a:xfrm>
          <a:prstGeom prst="rect">
            <a:avLst/>
          </a:prstGeom>
          <a:noFill/>
          <a:ln w="38100">
            <a:solidFill>
              <a:schemeClr val="tx1"/>
            </a:solidFill>
          </a:ln>
        </p:spPr>
        <p:txBody>
          <a:bodyPr wrap="square" lIns="91440" tIns="45720" rIns="91440" bIns="45720">
            <a:spAutoFit/>
          </a:bodyPr>
          <a:lstStyle/>
          <a:p>
            <a:pPr algn="ctr"/>
            <a:r>
              <a:rPr lang="ar-SA" sz="4800" b="0" cap="none" spc="0" dirty="0">
                <a:ln w="0"/>
                <a:solidFill>
                  <a:schemeClr val="tx1"/>
                </a:solidFill>
                <a:effectLst>
                  <a:outerShdw blurRad="38100" dist="19050" dir="2700000" algn="tl" rotWithShape="0">
                    <a:schemeClr val="dk1">
                      <a:alpha val="40000"/>
                    </a:schemeClr>
                  </a:outerShdw>
                </a:effectLst>
              </a:rPr>
              <a:t>استنتجي الطرق التي تكيفت بها  البذور للانتشار  من خلال الصور التالية  </a:t>
            </a:r>
          </a:p>
        </p:txBody>
      </p:sp>
      <p:pic>
        <p:nvPicPr>
          <p:cNvPr id="4" name="صورة 3">
            <a:extLst>
              <a:ext uri="{FF2B5EF4-FFF2-40B4-BE49-F238E27FC236}">
                <a16:creationId xmlns:a16="http://schemas.microsoft.com/office/drawing/2014/main" id="{89D293BF-5575-49EC-9455-3DA403F717B4}"/>
              </a:ext>
            </a:extLst>
          </p:cNvPr>
          <p:cNvPicPr>
            <a:picLocks noChangeAspect="1"/>
          </p:cNvPicPr>
          <p:nvPr/>
        </p:nvPicPr>
        <p:blipFill>
          <a:blip r:embed="rId2"/>
          <a:stretch>
            <a:fillRect/>
          </a:stretch>
        </p:blipFill>
        <p:spPr>
          <a:xfrm>
            <a:off x="9315563" y="1921419"/>
            <a:ext cx="2664000" cy="2824751"/>
          </a:xfrm>
          <a:prstGeom prst="rect">
            <a:avLst/>
          </a:prstGeom>
        </p:spPr>
      </p:pic>
      <p:pic>
        <p:nvPicPr>
          <p:cNvPr id="5" name="صورة 4">
            <a:extLst>
              <a:ext uri="{FF2B5EF4-FFF2-40B4-BE49-F238E27FC236}">
                <a16:creationId xmlns:a16="http://schemas.microsoft.com/office/drawing/2014/main" id="{84621218-4709-4857-9917-B30BD25728F8}"/>
              </a:ext>
            </a:extLst>
          </p:cNvPr>
          <p:cNvPicPr>
            <a:picLocks noChangeAspect="1"/>
          </p:cNvPicPr>
          <p:nvPr/>
        </p:nvPicPr>
        <p:blipFill>
          <a:blip r:embed="rId3"/>
          <a:stretch>
            <a:fillRect/>
          </a:stretch>
        </p:blipFill>
        <p:spPr>
          <a:xfrm>
            <a:off x="6341917" y="1921419"/>
            <a:ext cx="2663924" cy="2813309"/>
          </a:xfrm>
          <a:prstGeom prst="rect">
            <a:avLst/>
          </a:prstGeom>
        </p:spPr>
      </p:pic>
      <p:pic>
        <p:nvPicPr>
          <p:cNvPr id="6" name="صورة 5">
            <a:extLst>
              <a:ext uri="{FF2B5EF4-FFF2-40B4-BE49-F238E27FC236}">
                <a16:creationId xmlns:a16="http://schemas.microsoft.com/office/drawing/2014/main" id="{51DCDB78-E099-472C-8E69-278AC45757C4}"/>
              </a:ext>
            </a:extLst>
          </p:cNvPr>
          <p:cNvPicPr>
            <a:picLocks noChangeAspect="1"/>
          </p:cNvPicPr>
          <p:nvPr/>
        </p:nvPicPr>
        <p:blipFill>
          <a:blip r:embed="rId4"/>
          <a:stretch>
            <a:fillRect/>
          </a:stretch>
        </p:blipFill>
        <p:spPr>
          <a:xfrm>
            <a:off x="350930" y="1921419"/>
            <a:ext cx="2702074" cy="2813309"/>
          </a:xfrm>
          <a:prstGeom prst="rect">
            <a:avLst/>
          </a:prstGeom>
        </p:spPr>
      </p:pic>
      <p:pic>
        <p:nvPicPr>
          <p:cNvPr id="8" name="صورة 7">
            <a:extLst>
              <a:ext uri="{FF2B5EF4-FFF2-40B4-BE49-F238E27FC236}">
                <a16:creationId xmlns:a16="http://schemas.microsoft.com/office/drawing/2014/main" id="{59FA6EDC-1664-47D1-BA8E-AA0A46E9F3C9}"/>
              </a:ext>
            </a:extLst>
          </p:cNvPr>
          <p:cNvPicPr>
            <a:picLocks noChangeAspect="1"/>
          </p:cNvPicPr>
          <p:nvPr/>
        </p:nvPicPr>
        <p:blipFill>
          <a:blip r:embed="rId5"/>
          <a:stretch>
            <a:fillRect/>
          </a:stretch>
        </p:blipFill>
        <p:spPr>
          <a:xfrm>
            <a:off x="3362726" y="1921419"/>
            <a:ext cx="2669470" cy="2813309"/>
          </a:xfrm>
          <a:prstGeom prst="rect">
            <a:avLst/>
          </a:prstGeom>
        </p:spPr>
      </p:pic>
      <p:sp>
        <p:nvSpPr>
          <p:cNvPr id="10" name="مستطيل 9">
            <a:extLst>
              <a:ext uri="{FF2B5EF4-FFF2-40B4-BE49-F238E27FC236}">
                <a16:creationId xmlns:a16="http://schemas.microsoft.com/office/drawing/2014/main" id="{80AFF4DF-260E-44A2-BE2F-F0E72201AB5E}"/>
              </a:ext>
            </a:extLst>
          </p:cNvPr>
          <p:cNvSpPr/>
          <p:nvPr/>
        </p:nvSpPr>
        <p:spPr>
          <a:xfrm>
            <a:off x="9158514" y="4746170"/>
            <a:ext cx="2821049" cy="1860031"/>
          </a:xfrm>
          <a:prstGeom prst="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b="1" dirty="0">
                <a:solidFill>
                  <a:srgbClr val="FF0000"/>
                </a:solidFill>
              </a:rPr>
              <a:t>لها خطاطيف  تمكنها من الالتصاق بفرو الحيوانات أو الملابس </a:t>
            </a:r>
          </a:p>
        </p:txBody>
      </p:sp>
      <p:sp>
        <p:nvSpPr>
          <p:cNvPr id="11" name="مستطيل 10">
            <a:extLst>
              <a:ext uri="{FF2B5EF4-FFF2-40B4-BE49-F238E27FC236}">
                <a16:creationId xmlns:a16="http://schemas.microsoft.com/office/drawing/2014/main" id="{7C7B19F3-527E-4629-A61F-7522028D9C9C}"/>
              </a:ext>
            </a:extLst>
          </p:cNvPr>
          <p:cNvSpPr/>
          <p:nvPr/>
        </p:nvSpPr>
        <p:spPr>
          <a:xfrm>
            <a:off x="6203759" y="4763756"/>
            <a:ext cx="2821049" cy="1860031"/>
          </a:xfrm>
          <a:prstGeom prst="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b="1" dirty="0">
                <a:solidFill>
                  <a:srgbClr val="FF0000"/>
                </a:solidFill>
              </a:rPr>
              <a:t>تستطيع قذف بذورها لمسافات بعيدة  </a:t>
            </a:r>
          </a:p>
        </p:txBody>
      </p:sp>
      <p:sp>
        <p:nvSpPr>
          <p:cNvPr id="12" name="مستطيل 11">
            <a:extLst>
              <a:ext uri="{FF2B5EF4-FFF2-40B4-BE49-F238E27FC236}">
                <a16:creationId xmlns:a16="http://schemas.microsoft.com/office/drawing/2014/main" id="{40D0938B-FE5E-43D2-9D2C-86978BCF0E6A}"/>
              </a:ext>
            </a:extLst>
          </p:cNvPr>
          <p:cNvSpPr/>
          <p:nvPr/>
        </p:nvSpPr>
        <p:spPr>
          <a:xfrm>
            <a:off x="3219150" y="4746169"/>
            <a:ext cx="2821049" cy="1860031"/>
          </a:xfrm>
          <a:prstGeom prst="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b="1" dirty="0">
                <a:solidFill>
                  <a:srgbClr val="FF0000"/>
                </a:solidFill>
              </a:rPr>
              <a:t>تطفو فوق سطح الماء فينقلها الماء </a:t>
            </a:r>
          </a:p>
        </p:txBody>
      </p:sp>
      <p:sp>
        <p:nvSpPr>
          <p:cNvPr id="13" name="مستطيل 12">
            <a:extLst>
              <a:ext uri="{FF2B5EF4-FFF2-40B4-BE49-F238E27FC236}">
                <a16:creationId xmlns:a16="http://schemas.microsoft.com/office/drawing/2014/main" id="{37F94135-93C7-4A4C-B54D-1F0E22564D50}"/>
              </a:ext>
            </a:extLst>
          </p:cNvPr>
          <p:cNvSpPr/>
          <p:nvPr/>
        </p:nvSpPr>
        <p:spPr>
          <a:xfrm>
            <a:off x="227367" y="4734728"/>
            <a:ext cx="2821049" cy="1860031"/>
          </a:xfrm>
          <a:prstGeom prst="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b="1" dirty="0">
                <a:solidFill>
                  <a:srgbClr val="FF0000"/>
                </a:solidFill>
              </a:rPr>
              <a:t>تراكيب تشبه الاجنحة أو المظلات ينقلها الهواء </a:t>
            </a:r>
          </a:p>
        </p:txBody>
      </p:sp>
      <p:pic>
        <p:nvPicPr>
          <p:cNvPr id="14" name="صورة 13">
            <a:extLst>
              <a:ext uri="{FF2B5EF4-FFF2-40B4-BE49-F238E27FC236}">
                <a16:creationId xmlns:a16="http://schemas.microsoft.com/office/drawing/2014/main" id="{74FCC9C1-695B-4886-95F1-76505245358A}"/>
              </a:ext>
            </a:extLst>
          </p:cNvPr>
          <p:cNvPicPr>
            <a:picLocks noChangeAspect="1"/>
          </p:cNvPicPr>
          <p:nvPr/>
        </p:nvPicPr>
        <p:blipFill>
          <a:blip r:embed="rId6"/>
          <a:stretch>
            <a:fillRect/>
          </a:stretch>
        </p:blipFill>
        <p:spPr>
          <a:xfrm>
            <a:off x="140093" y="176990"/>
            <a:ext cx="2617622" cy="1744429"/>
          </a:xfrm>
          <a:prstGeom prst="rect">
            <a:avLst/>
          </a:prstGeom>
        </p:spPr>
      </p:pic>
      <p:sp>
        <p:nvSpPr>
          <p:cNvPr id="15" name="مستطيل 14">
            <a:extLst>
              <a:ext uri="{FF2B5EF4-FFF2-40B4-BE49-F238E27FC236}">
                <a16:creationId xmlns:a16="http://schemas.microsoft.com/office/drawing/2014/main" id="{1546DD9B-3FD1-43A2-88BD-98C0CF58634D}"/>
              </a:ext>
            </a:extLst>
          </p:cNvPr>
          <p:cNvSpPr/>
          <p:nvPr/>
        </p:nvSpPr>
        <p:spPr>
          <a:xfrm>
            <a:off x="214497" y="1555098"/>
            <a:ext cx="2497800" cy="523220"/>
          </a:xfrm>
          <a:prstGeom prst="rect">
            <a:avLst/>
          </a:prstGeom>
          <a:noFill/>
        </p:spPr>
        <p:txBody>
          <a:bodyPr wrap="none" lIns="91440" tIns="45720" rIns="91440" bIns="45720">
            <a:spAutoFit/>
          </a:bodyPr>
          <a:lstStyle/>
          <a:p>
            <a:pPr algn="ctr"/>
            <a:r>
              <a:rPr lang="ar-SA" sz="2800" b="0" cap="none" spc="0" dirty="0">
                <a:ln w="0"/>
                <a:solidFill>
                  <a:schemeClr val="tx1"/>
                </a:solidFill>
                <a:effectLst>
                  <a:outerShdw blurRad="38100" dist="19050" dir="2700000" algn="tl" rotWithShape="0">
                    <a:schemeClr val="dk1">
                      <a:alpha val="40000"/>
                    </a:schemeClr>
                  </a:outerShdw>
                </a:effectLst>
              </a:rPr>
              <a:t>مهارة قراءة الصور </a:t>
            </a:r>
          </a:p>
        </p:txBody>
      </p:sp>
    </p:spTree>
    <p:extLst>
      <p:ext uri="{BB962C8B-B14F-4D97-AF65-F5344CB8AC3E}">
        <p14:creationId xmlns:p14="http://schemas.microsoft.com/office/powerpoint/2010/main" val="4284350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animEffect transition="in" filter="fade">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3AE1BD55-7A83-470A-AA5C-5A530CBA1DD9}"/>
              </a:ext>
            </a:extLst>
          </p:cNvPr>
          <p:cNvSpPr/>
          <p:nvPr/>
        </p:nvSpPr>
        <p:spPr>
          <a:xfrm>
            <a:off x="6302324" y="463285"/>
            <a:ext cx="5760000" cy="2700000"/>
          </a:xfrm>
          <a:prstGeom prst="rect">
            <a:avLst/>
          </a:prstGeom>
          <a:noFill/>
          <a:ln w="38100">
            <a:solidFill>
              <a:schemeClr val="tx1"/>
            </a:solidFill>
          </a:ln>
        </p:spPr>
        <p:txBody>
          <a:bodyPr wrap="square" lIns="91440" tIns="45720" rIns="91440" bIns="45720">
            <a:spAutoFit/>
          </a:bodyPr>
          <a:lstStyle/>
          <a:p>
            <a:pPr algn="ctr"/>
            <a:r>
              <a:rPr lang="ar-SA" sz="5400" b="0" cap="none" spc="0" dirty="0">
                <a:ln w="0"/>
                <a:solidFill>
                  <a:srgbClr val="FF0000"/>
                </a:solidFill>
                <a:effectLst>
                  <a:outerShdw blurRad="38100" dist="19050" dir="2700000" algn="tl" rotWithShape="0">
                    <a:schemeClr val="dk1">
                      <a:alpha val="40000"/>
                    </a:schemeClr>
                  </a:outerShdw>
                </a:effectLst>
              </a:rPr>
              <a:t>فسري :</a:t>
            </a:r>
          </a:p>
          <a:p>
            <a:pPr algn="ctr"/>
            <a:r>
              <a:rPr lang="ar-SA" sz="5400" b="0" cap="none" spc="0" dirty="0">
                <a:ln w="0"/>
                <a:solidFill>
                  <a:schemeClr val="tx1"/>
                </a:solidFill>
                <a:effectLst>
                  <a:outerShdw blurRad="38100" dist="19050" dir="2700000" algn="tl" rotWithShape="0">
                    <a:schemeClr val="dk1">
                      <a:alpha val="40000"/>
                    </a:schemeClr>
                  </a:outerShdw>
                </a:effectLst>
              </a:rPr>
              <a:t> يعد انتشار البذور أمر مهم للنباتات  </a:t>
            </a:r>
          </a:p>
        </p:txBody>
      </p:sp>
      <p:sp>
        <p:nvSpPr>
          <p:cNvPr id="3" name="مستطيل 2">
            <a:extLst>
              <a:ext uri="{FF2B5EF4-FFF2-40B4-BE49-F238E27FC236}">
                <a16:creationId xmlns:a16="http://schemas.microsoft.com/office/drawing/2014/main" id="{015A5DB6-71E4-4EAD-9935-B8768E9F107E}"/>
              </a:ext>
            </a:extLst>
          </p:cNvPr>
          <p:cNvSpPr/>
          <p:nvPr/>
        </p:nvSpPr>
        <p:spPr>
          <a:xfrm>
            <a:off x="6302324" y="3654306"/>
            <a:ext cx="5655214" cy="1754326"/>
          </a:xfrm>
          <a:prstGeom prst="rect">
            <a:avLst/>
          </a:prstGeom>
          <a:noFill/>
          <a:ln w="38100">
            <a:solidFill>
              <a:schemeClr val="tx1"/>
            </a:solidFill>
          </a:ln>
        </p:spPr>
        <p:txBody>
          <a:bodyPr wrap="square" lIns="91440" tIns="45720" rIns="91440" bIns="45720">
            <a:spAutoFit/>
          </a:bodyPr>
          <a:lstStyle/>
          <a:p>
            <a:pPr algn="ctr"/>
            <a:r>
              <a:rPr lang="ar-SA" sz="5400" b="0" cap="none" spc="0" dirty="0">
                <a:ln w="0"/>
                <a:solidFill>
                  <a:schemeClr val="accent1">
                    <a:lumMod val="75000"/>
                  </a:schemeClr>
                </a:solidFill>
                <a:effectLst>
                  <a:outerShdw blurRad="38100" dist="19050" dir="2700000" algn="tl" rotWithShape="0">
                    <a:schemeClr val="dk1">
                      <a:alpha val="40000"/>
                    </a:schemeClr>
                  </a:outerShdw>
                </a:effectLst>
              </a:rPr>
              <a:t>ليمنع التنافس بين النباتات الجديدة وآبائها </a:t>
            </a:r>
          </a:p>
        </p:txBody>
      </p:sp>
      <p:pic>
        <p:nvPicPr>
          <p:cNvPr id="6" name="صورة 5">
            <a:extLst>
              <a:ext uri="{FF2B5EF4-FFF2-40B4-BE49-F238E27FC236}">
                <a16:creationId xmlns:a16="http://schemas.microsoft.com/office/drawing/2014/main" id="{CF1D710D-B6E8-4B1F-BB28-DB5AC636DAC6}"/>
              </a:ext>
            </a:extLst>
          </p:cNvPr>
          <p:cNvPicPr>
            <a:picLocks noChangeAspect="1"/>
          </p:cNvPicPr>
          <p:nvPr/>
        </p:nvPicPr>
        <p:blipFill>
          <a:blip r:embed="rId2"/>
          <a:stretch>
            <a:fillRect/>
          </a:stretch>
        </p:blipFill>
        <p:spPr>
          <a:xfrm>
            <a:off x="0" y="0"/>
            <a:ext cx="6121497" cy="6858000"/>
          </a:xfrm>
          <a:prstGeom prst="rect">
            <a:avLst/>
          </a:prstGeom>
        </p:spPr>
      </p:pic>
    </p:spTree>
    <p:extLst>
      <p:ext uri="{BB962C8B-B14F-4D97-AF65-F5344CB8AC3E}">
        <p14:creationId xmlns:p14="http://schemas.microsoft.com/office/powerpoint/2010/main" val="1217888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25DF8381-B040-4066-BD1D-47192C6E70D1}"/>
              </a:ext>
            </a:extLst>
          </p:cNvPr>
          <p:cNvSpPr/>
          <p:nvPr/>
        </p:nvSpPr>
        <p:spPr>
          <a:xfrm>
            <a:off x="656443" y="378880"/>
            <a:ext cx="10597774" cy="923330"/>
          </a:xfrm>
          <a:prstGeom prst="rect">
            <a:avLst/>
          </a:prstGeom>
          <a:solidFill>
            <a:srgbClr val="00FFFF"/>
          </a:solidFill>
          <a:ln w="38100">
            <a:solidFill>
              <a:schemeClr val="tx1"/>
            </a:solidFill>
          </a:ln>
        </p:spPr>
        <p:txBody>
          <a:bodyPr wrap="non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تصنف النباتات البذرية إلى نوعين رئيسيين هما </a:t>
            </a:r>
          </a:p>
        </p:txBody>
      </p:sp>
      <p:sp>
        <p:nvSpPr>
          <p:cNvPr id="3" name="مستطيل 2">
            <a:extLst>
              <a:ext uri="{FF2B5EF4-FFF2-40B4-BE49-F238E27FC236}">
                <a16:creationId xmlns:a16="http://schemas.microsoft.com/office/drawing/2014/main" id="{98AF07E0-11F7-4C6E-B1F8-7D85B3B609D4}"/>
              </a:ext>
            </a:extLst>
          </p:cNvPr>
          <p:cNvSpPr/>
          <p:nvPr/>
        </p:nvSpPr>
        <p:spPr>
          <a:xfrm>
            <a:off x="7137910" y="1952120"/>
            <a:ext cx="3116558" cy="1754326"/>
          </a:xfrm>
          <a:prstGeom prst="rect">
            <a:avLst/>
          </a:prstGeom>
          <a:solidFill>
            <a:srgbClr val="FFFF00"/>
          </a:solidFill>
          <a:ln w="38100">
            <a:solidFill>
              <a:schemeClr val="tx1"/>
            </a:solidFill>
          </a:ln>
        </p:spPr>
        <p:txBody>
          <a:bodyPr wrap="none" lIns="91440" tIns="45720" rIns="91440" bIns="45720">
            <a:spAutoFit/>
          </a:bodyPr>
          <a:lstStyle/>
          <a:p>
            <a:pPr algn="ctr"/>
            <a:r>
              <a:rPr lang="ar-SA" sz="5400" dirty="0">
                <a:ln w="0"/>
                <a:effectLst>
                  <a:outerShdw blurRad="38100" dist="19050" dir="2700000" algn="tl" rotWithShape="0">
                    <a:schemeClr val="dk1">
                      <a:alpha val="40000"/>
                    </a:schemeClr>
                  </a:outerShdw>
                </a:effectLst>
              </a:rPr>
              <a:t>نباتات</a:t>
            </a:r>
          </a:p>
          <a:p>
            <a:pPr algn="ctr"/>
            <a:r>
              <a:rPr lang="ar-SA" sz="5400" dirty="0">
                <a:ln w="0"/>
                <a:effectLst>
                  <a:outerShdw blurRad="38100" dist="19050" dir="2700000" algn="tl" rotWithShape="0">
                    <a:schemeClr val="dk1">
                      <a:alpha val="40000"/>
                    </a:schemeClr>
                  </a:outerShdw>
                </a:effectLst>
              </a:rPr>
              <a:t>معراة البذور </a:t>
            </a:r>
            <a:endParaRPr lang="ar-SA" sz="5400" b="0" cap="none" spc="0" dirty="0">
              <a:ln w="0"/>
              <a:solidFill>
                <a:schemeClr val="tx1"/>
              </a:solidFill>
              <a:effectLst>
                <a:outerShdw blurRad="38100" dist="19050" dir="2700000" algn="tl" rotWithShape="0">
                  <a:schemeClr val="dk1">
                    <a:alpha val="40000"/>
                  </a:schemeClr>
                </a:outerShdw>
              </a:effectLst>
            </a:endParaRPr>
          </a:p>
        </p:txBody>
      </p:sp>
      <p:sp>
        <p:nvSpPr>
          <p:cNvPr id="4" name="مستطيل 3">
            <a:extLst>
              <a:ext uri="{FF2B5EF4-FFF2-40B4-BE49-F238E27FC236}">
                <a16:creationId xmlns:a16="http://schemas.microsoft.com/office/drawing/2014/main" id="{7637C415-376B-4F68-8915-3EA4D77DB457}"/>
              </a:ext>
            </a:extLst>
          </p:cNvPr>
          <p:cNvSpPr/>
          <p:nvPr/>
        </p:nvSpPr>
        <p:spPr>
          <a:xfrm>
            <a:off x="1625265" y="1952120"/>
            <a:ext cx="3196709" cy="1754326"/>
          </a:xfrm>
          <a:prstGeom prst="rect">
            <a:avLst/>
          </a:prstGeom>
          <a:solidFill>
            <a:srgbClr val="FFFF00"/>
          </a:solidFill>
          <a:ln w="38100">
            <a:solidFill>
              <a:schemeClr val="tx1"/>
            </a:solidFill>
          </a:ln>
        </p:spPr>
        <p:txBody>
          <a:bodyPr wrap="none" lIns="91440" tIns="45720" rIns="91440" bIns="45720">
            <a:spAutoFit/>
          </a:bodyPr>
          <a:lstStyle/>
          <a:p>
            <a:pPr algn="ctr"/>
            <a:r>
              <a:rPr lang="ar-SA" sz="5400" dirty="0">
                <a:ln w="0"/>
                <a:effectLst>
                  <a:outerShdw blurRad="38100" dist="19050" dir="2700000" algn="tl" rotWithShape="0">
                    <a:schemeClr val="dk1">
                      <a:alpha val="40000"/>
                    </a:schemeClr>
                  </a:outerShdw>
                </a:effectLst>
              </a:rPr>
              <a:t>نباتات</a:t>
            </a:r>
          </a:p>
          <a:p>
            <a:pPr algn="ctr"/>
            <a:r>
              <a:rPr lang="ar-SA" sz="5400" dirty="0">
                <a:ln w="0"/>
                <a:effectLst>
                  <a:outerShdw blurRad="38100" dist="19050" dir="2700000" algn="tl" rotWithShape="0">
                    <a:schemeClr val="dk1">
                      <a:alpha val="40000"/>
                    </a:schemeClr>
                  </a:outerShdw>
                </a:effectLst>
              </a:rPr>
              <a:t>مغطاة البذور </a:t>
            </a:r>
            <a:endParaRPr lang="ar-SA" sz="5400" b="0" cap="none" spc="0" dirty="0">
              <a:ln w="0"/>
              <a:solidFill>
                <a:schemeClr val="tx1"/>
              </a:solidFill>
              <a:effectLst>
                <a:outerShdw blurRad="38100" dist="19050" dir="2700000" algn="tl" rotWithShape="0">
                  <a:schemeClr val="dk1">
                    <a:alpha val="40000"/>
                  </a:schemeClr>
                </a:outerShdw>
              </a:effectLst>
            </a:endParaRPr>
          </a:p>
        </p:txBody>
      </p:sp>
      <p:sp>
        <p:nvSpPr>
          <p:cNvPr id="5" name="قوس كبير أيسر 4">
            <a:extLst>
              <a:ext uri="{FF2B5EF4-FFF2-40B4-BE49-F238E27FC236}">
                <a16:creationId xmlns:a16="http://schemas.microsoft.com/office/drawing/2014/main" id="{04591970-8F4C-4EBC-BEC3-FA897359D814}"/>
              </a:ext>
            </a:extLst>
          </p:cNvPr>
          <p:cNvSpPr/>
          <p:nvPr/>
        </p:nvSpPr>
        <p:spPr>
          <a:xfrm rot="5400000">
            <a:off x="5691504" y="-983741"/>
            <a:ext cx="464233" cy="5400000"/>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1" anchor="ctr"/>
          <a:lstStyle/>
          <a:p>
            <a:pPr algn="ctr"/>
            <a:endParaRPr lang="ar-SA"/>
          </a:p>
        </p:txBody>
      </p:sp>
      <p:pic>
        <p:nvPicPr>
          <p:cNvPr id="21506" name="Picture 2" descr="ØµÙØ±Ø© Ø°Ø§Øª ØµÙØ©">
            <a:extLst>
              <a:ext uri="{FF2B5EF4-FFF2-40B4-BE49-F238E27FC236}">
                <a16:creationId xmlns:a16="http://schemas.microsoft.com/office/drawing/2014/main" id="{97903D7C-4D6C-40AD-9B3D-E6428EC6D4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6443" y="3812345"/>
            <a:ext cx="4745909" cy="2904978"/>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ØµÙØ±Ø© Ø°Ø§Øª ØµÙØ©">
            <a:extLst>
              <a:ext uri="{FF2B5EF4-FFF2-40B4-BE49-F238E27FC236}">
                <a16:creationId xmlns:a16="http://schemas.microsoft.com/office/drawing/2014/main" id="{0B310E4D-00DF-4729-B73F-EB3A487B78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8308" y="3812345"/>
            <a:ext cx="4745909" cy="2904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5037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1508"/>
                                        </p:tgtEl>
                                        <p:attrNameLst>
                                          <p:attrName>style.visibility</p:attrName>
                                        </p:attrNameLst>
                                      </p:cBhvr>
                                      <p:to>
                                        <p:strVal val="visible"/>
                                      </p:to>
                                    </p:set>
                                    <p:anim calcmode="lin" valueType="num">
                                      <p:cBhvr additive="base">
                                        <p:cTn id="19" dur="500" fill="hold"/>
                                        <p:tgtEl>
                                          <p:spTgt spid="21508"/>
                                        </p:tgtEl>
                                        <p:attrNameLst>
                                          <p:attrName>ppt_x</p:attrName>
                                        </p:attrNameLst>
                                      </p:cBhvr>
                                      <p:tavLst>
                                        <p:tav tm="0">
                                          <p:val>
                                            <p:strVal val="#ppt_x"/>
                                          </p:val>
                                        </p:tav>
                                        <p:tav tm="100000">
                                          <p:val>
                                            <p:strVal val="#ppt_x"/>
                                          </p:val>
                                        </p:tav>
                                      </p:tavLst>
                                    </p:anim>
                                    <p:anim calcmode="lin" valueType="num">
                                      <p:cBhvr additive="base">
                                        <p:cTn id="20" dur="500" fill="hold"/>
                                        <p:tgtEl>
                                          <p:spTgt spid="2150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1506"/>
                                        </p:tgtEl>
                                        <p:attrNameLst>
                                          <p:attrName>style.visibility</p:attrName>
                                        </p:attrNameLst>
                                      </p:cBhvr>
                                      <p:to>
                                        <p:strVal val="visible"/>
                                      </p:to>
                                    </p:set>
                                    <p:anim calcmode="lin" valueType="num">
                                      <p:cBhvr additive="base">
                                        <p:cTn id="31" dur="500" fill="hold"/>
                                        <p:tgtEl>
                                          <p:spTgt spid="21506"/>
                                        </p:tgtEl>
                                        <p:attrNameLst>
                                          <p:attrName>ppt_x</p:attrName>
                                        </p:attrNameLst>
                                      </p:cBhvr>
                                      <p:tavLst>
                                        <p:tav tm="0">
                                          <p:val>
                                            <p:strVal val="#ppt_x"/>
                                          </p:val>
                                        </p:tav>
                                        <p:tav tm="100000">
                                          <p:val>
                                            <p:strVal val="#ppt_x"/>
                                          </p:val>
                                        </p:tav>
                                      </p:tavLst>
                                    </p:anim>
                                    <p:anim calcmode="lin" valueType="num">
                                      <p:cBhvr additive="base">
                                        <p:cTn id="32" dur="500" fill="hold"/>
                                        <p:tgtEl>
                                          <p:spTgt spid="2150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42D83588-7F4D-408A-B14D-49720D47997E}"/>
              </a:ext>
            </a:extLst>
          </p:cNvPr>
          <p:cNvSpPr/>
          <p:nvPr/>
        </p:nvSpPr>
        <p:spPr>
          <a:xfrm>
            <a:off x="10550768" y="153796"/>
            <a:ext cx="1533379" cy="1938992"/>
          </a:xfrm>
          <a:prstGeom prst="rect">
            <a:avLst/>
          </a:prstGeom>
          <a:solidFill>
            <a:srgbClr val="F7FFFF"/>
          </a:solidFill>
          <a:ln w="38100">
            <a:solidFill>
              <a:schemeClr val="tx1"/>
            </a:solidFill>
          </a:ln>
        </p:spPr>
        <p:txBody>
          <a:bodyPr wrap="square" lIns="91440" tIns="45720" rIns="91440" bIns="45720">
            <a:spAutoFit/>
          </a:bodyPr>
          <a:lstStyle/>
          <a:p>
            <a:pPr algn="ctr"/>
            <a:r>
              <a:rPr lang="ar-SA" sz="4000" b="0" cap="none" spc="0" dirty="0">
                <a:ln w="0"/>
                <a:solidFill>
                  <a:schemeClr val="tx1"/>
                </a:solidFill>
                <a:effectLst>
                  <a:outerShdw blurRad="38100" dist="19050" dir="2700000" algn="tl" rotWithShape="0">
                    <a:schemeClr val="dk1">
                      <a:alpha val="40000"/>
                    </a:schemeClr>
                  </a:outerShdw>
                </a:effectLst>
              </a:rPr>
              <a:t> سؤال يحير تفكيري</a:t>
            </a:r>
          </a:p>
        </p:txBody>
      </p:sp>
      <p:sp>
        <p:nvSpPr>
          <p:cNvPr id="3" name="مستطيل 2">
            <a:extLst>
              <a:ext uri="{FF2B5EF4-FFF2-40B4-BE49-F238E27FC236}">
                <a16:creationId xmlns:a16="http://schemas.microsoft.com/office/drawing/2014/main" id="{214322C9-8C59-4924-B5C4-C69412D84CFC}"/>
              </a:ext>
            </a:extLst>
          </p:cNvPr>
          <p:cNvSpPr/>
          <p:nvPr/>
        </p:nvSpPr>
        <p:spPr>
          <a:xfrm>
            <a:off x="2222696" y="246129"/>
            <a:ext cx="8199770" cy="1754326"/>
          </a:xfrm>
          <a:prstGeom prst="rect">
            <a:avLst/>
          </a:prstGeom>
          <a:solidFill>
            <a:srgbClr val="FFFF00"/>
          </a:solidFill>
          <a:ln w="38100">
            <a:solidFill>
              <a:schemeClr val="tx1"/>
            </a:solidFill>
          </a:ln>
        </p:spPr>
        <p:txBody>
          <a:bodyPr wrap="squar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ما الفرق بين النباتات معراة  البذور و مغطاة البذور </a:t>
            </a:r>
          </a:p>
        </p:txBody>
      </p:sp>
      <p:pic>
        <p:nvPicPr>
          <p:cNvPr id="20482" name="Picture 2" descr="ØµÙØ±Ø© Ø°Ø§Øª ØµÙØ©">
            <a:extLst>
              <a:ext uri="{FF2B5EF4-FFF2-40B4-BE49-F238E27FC236}">
                <a16:creationId xmlns:a16="http://schemas.microsoft.com/office/drawing/2014/main" id="{F4A4540D-F056-4FBE-9E51-26487D4A6F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341" y="153796"/>
            <a:ext cx="2009986" cy="193899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جدول 3">
            <a:extLst>
              <a:ext uri="{FF2B5EF4-FFF2-40B4-BE49-F238E27FC236}">
                <a16:creationId xmlns:a16="http://schemas.microsoft.com/office/drawing/2014/main" id="{73DEF30B-7650-496F-8B4D-A15D4744512E}"/>
              </a:ext>
            </a:extLst>
          </p:cNvPr>
          <p:cNvGraphicFramePr>
            <a:graphicFrameLocks noGrp="1"/>
          </p:cNvGraphicFramePr>
          <p:nvPr>
            <p:extLst>
              <p:ext uri="{D42A27DB-BD31-4B8C-83A1-F6EECF244321}">
                <p14:modId xmlns:p14="http://schemas.microsoft.com/office/powerpoint/2010/main" val="375355607"/>
              </p:ext>
            </p:extLst>
          </p:nvPr>
        </p:nvGraphicFramePr>
        <p:xfrm>
          <a:off x="204147" y="2365586"/>
          <a:ext cx="11880000" cy="4241280"/>
        </p:xfrm>
        <a:graphic>
          <a:graphicData uri="http://schemas.openxmlformats.org/drawingml/2006/table">
            <a:tbl>
              <a:tblPr rtl="1" firstRow="1" bandRow="1">
                <a:tableStyleId>{5C22544A-7EE6-4342-B048-85BDC9FD1C3A}</a:tableStyleId>
              </a:tblPr>
              <a:tblGrid>
                <a:gridCol w="2970000">
                  <a:extLst>
                    <a:ext uri="{9D8B030D-6E8A-4147-A177-3AD203B41FA5}">
                      <a16:colId xmlns:a16="http://schemas.microsoft.com/office/drawing/2014/main" val="2799521741"/>
                    </a:ext>
                  </a:extLst>
                </a:gridCol>
                <a:gridCol w="2970000">
                  <a:extLst>
                    <a:ext uri="{9D8B030D-6E8A-4147-A177-3AD203B41FA5}">
                      <a16:colId xmlns:a16="http://schemas.microsoft.com/office/drawing/2014/main" val="1331882629"/>
                    </a:ext>
                  </a:extLst>
                </a:gridCol>
                <a:gridCol w="2970000">
                  <a:extLst>
                    <a:ext uri="{9D8B030D-6E8A-4147-A177-3AD203B41FA5}">
                      <a16:colId xmlns:a16="http://schemas.microsoft.com/office/drawing/2014/main" val="2932854250"/>
                    </a:ext>
                  </a:extLst>
                </a:gridCol>
                <a:gridCol w="2970000">
                  <a:extLst>
                    <a:ext uri="{9D8B030D-6E8A-4147-A177-3AD203B41FA5}">
                      <a16:colId xmlns:a16="http://schemas.microsoft.com/office/drawing/2014/main" val="550100516"/>
                    </a:ext>
                  </a:extLst>
                </a:gridCol>
              </a:tblGrid>
              <a:tr h="370840">
                <a:tc gridSpan="2">
                  <a:txBody>
                    <a:bodyPr/>
                    <a:lstStyle/>
                    <a:p>
                      <a:pPr algn="ctr" rtl="1"/>
                      <a:r>
                        <a:rPr lang="ar-SA" sz="4000" dirty="0">
                          <a:solidFill>
                            <a:schemeClr val="tx1"/>
                          </a:solidFill>
                        </a:rPr>
                        <a:t>النباتات معراة البذور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00CCFF"/>
                    </a:solidFill>
                  </a:tcPr>
                </a:tc>
                <a:tc hMerge="1">
                  <a:txBody>
                    <a:bodyPr/>
                    <a:lstStyle/>
                    <a:p>
                      <a:pPr rtl="1"/>
                      <a:endParaRPr lang="ar-SA"/>
                    </a:p>
                  </a:txBody>
                  <a:tcPr/>
                </a:tc>
                <a:tc gridSpan="2">
                  <a:txBody>
                    <a:bodyPr/>
                    <a:lstStyle/>
                    <a:p>
                      <a:pPr algn="ctr" rtl="1"/>
                      <a:r>
                        <a:rPr lang="ar-SA" sz="4000" dirty="0">
                          <a:solidFill>
                            <a:schemeClr val="tx1"/>
                          </a:solidFill>
                        </a:rPr>
                        <a:t>النباتات مغطاة البذور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66685"/>
                    </a:solidFill>
                  </a:tcPr>
                </a:tc>
                <a:tc hMerge="1">
                  <a:txBody>
                    <a:bodyPr/>
                    <a:lstStyle/>
                    <a:p>
                      <a:pPr rtl="1"/>
                      <a:endParaRPr lang="ar-SA"/>
                    </a:p>
                  </a:txBody>
                  <a:tcPr/>
                </a:tc>
                <a:extLst>
                  <a:ext uri="{0D108BD9-81ED-4DB2-BD59-A6C34878D82A}">
                    <a16:rowId xmlns:a16="http://schemas.microsoft.com/office/drawing/2014/main" val="2324292901"/>
                  </a:ext>
                </a:extLst>
              </a:tr>
              <a:tr h="370840">
                <a:tc gridSpan="2">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4000" dirty="0"/>
                        <a:t>النباتات التي لا تشكل بذورها جزءاَ من الثمرة (تتكون الامشاج على مخاريط)</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hMerge="1">
                  <a:txBody>
                    <a:bodyPr/>
                    <a:lstStyle/>
                    <a:p>
                      <a:pPr rtl="1"/>
                      <a:endParaRPr lang="ar-SA"/>
                    </a:p>
                  </a:txBody>
                  <a:tcPr/>
                </a:tc>
                <a:tc gridSpan="2">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4000" dirty="0"/>
                        <a:t>النباتات التي تشكل بذورها جزءاَ من الثمرة (تتكون الامشاج داخل الأزهار) (النباتات الزهرية)</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hMerge="1">
                  <a:txBody>
                    <a:bodyPr/>
                    <a:lstStyle/>
                    <a:p>
                      <a:pPr rtl="1"/>
                      <a:endParaRPr lang="ar-SA"/>
                    </a:p>
                  </a:txBody>
                  <a:tcPr/>
                </a:tc>
                <a:extLst>
                  <a:ext uri="{0D108BD9-81ED-4DB2-BD59-A6C34878D82A}">
                    <a16:rowId xmlns:a16="http://schemas.microsoft.com/office/drawing/2014/main" val="1515359142"/>
                  </a:ext>
                </a:extLst>
              </a:tr>
              <a:tr h="1620000">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lang="ar-SA" sz="36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blipFill dpi="0" rotWithShape="1">
                      <a:blip r:embed="rId3">
                        <a:extLst>
                          <a:ext uri="{28A0092B-C50C-407E-A947-70E740481C1C}">
                            <a14:useLocalDpi xmlns:a14="http://schemas.microsoft.com/office/drawing/2010/main" val="0"/>
                          </a:ext>
                        </a:extLst>
                      </a:blip>
                      <a:srcRect/>
                      <a:stretch>
                        <a:fillRect/>
                      </a:stretch>
                    </a:blip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lang="ar-SA" sz="36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blipFill dpi="0" rotWithShape="1">
                      <a:blip r:embed="rId4">
                        <a:extLst>
                          <a:ext uri="{28A0092B-C50C-407E-A947-70E740481C1C}">
                            <a14:useLocalDpi xmlns:a14="http://schemas.microsoft.com/office/drawing/2010/main" val="0"/>
                          </a:ext>
                        </a:extLst>
                      </a:blip>
                      <a:srcRect/>
                      <a:stretch>
                        <a:fillRect/>
                      </a:stretch>
                    </a:blip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lang="ar-SA" sz="36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blipFill dpi="0" rotWithShape="1">
                      <a:blip r:embed="rId5">
                        <a:extLst>
                          <a:ext uri="{28A0092B-C50C-407E-A947-70E740481C1C}">
                            <a14:useLocalDpi xmlns:a14="http://schemas.microsoft.com/office/drawing/2010/main" val="0"/>
                          </a:ext>
                        </a:extLst>
                      </a:blip>
                      <a:srcRect/>
                      <a:stretch>
                        <a:fillRect/>
                      </a:stretch>
                    </a:blip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lang="ar-SA" sz="36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blipFill dpi="0" rotWithShape="1">
                      <a:blip r:embed="rId6">
                        <a:extLst>
                          <a:ext uri="{28A0092B-C50C-407E-A947-70E740481C1C}">
                            <a14:useLocalDpi xmlns:a14="http://schemas.microsoft.com/office/drawing/2010/main" val="0"/>
                          </a:ext>
                        </a:extLst>
                      </a:blip>
                      <a:srcRect/>
                      <a:stretch>
                        <a:fillRect/>
                      </a:stretch>
                    </a:blipFill>
                  </a:tcPr>
                </a:tc>
                <a:extLst>
                  <a:ext uri="{0D108BD9-81ED-4DB2-BD59-A6C34878D82A}">
                    <a16:rowId xmlns:a16="http://schemas.microsoft.com/office/drawing/2014/main" val="2254370580"/>
                  </a:ext>
                </a:extLst>
              </a:tr>
            </a:tbl>
          </a:graphicData>
        </a:graphic>
      </p:graphicFrame>
      <p:sp>
        <p:nvSpPr>
          <p:cNvPr id="5" name="مستطيل 4">
            <a:extLst>
              <a:ext uri="{FF2B5EF4-FFF2-40B4-BE49-F238E27FC236}">
                <a16:creationId xmlns:a16="http://schemas.microsoft.com/office/drawing/2014/main" id="{EA013223-A49A-49D3-8837-CC868D858827}"/>
              </a:ext>
            </a:extLst>
          </p:cNvPr>
          <p:cNvSpPr/>
          <p:nvPr/>
        </p:nvSpPr>
        <p:spPr>
          <a:xfrm>
            <a:off x="6227853" y="3118558"/>
            <a:ext cx="5760000" cy="180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8" name="مستطيل 7">
            <a:extLst>
              <a:ext uri="{FF2B5EF4-FFF2-40B4-BE49-F238E27FC236}">
                <a16:creationId xmlns:a16="http://schemas.microsoft.com/office/drawing/2014/main" id="{E2575B43-730D-4EED-91A8-75BF4260C2A1}"/>
              </a:ext>
            </a:extLst>
          </p:cNvPr>
          <p:cNvSpPr/>
          <p:nvPr/>
        </p:nvSpPr>
        <p:spPr>
          <a:xfrm>
            <a:off x="336000" y="3118558"/>
            <a:ext cx="5760000" cy="180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3382414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0" nodeType="clickEffect">
                                  <p:stCondLst>
                                    <p:cond delay="0"/>
                                  </p:stCondLst>
                                  <p:childTnLst>
                                    <p:animEffect transition="out" filter="randombar(horizontal)">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E8337CE5-AE3B-4EF8-9235-4CF5B183B486}"/>
              </a:ext>
            </a:extLst>
          </p:cNvPr>
          <p:cNvSpPr/>
          <p:nvPr/>
        </p:nvSpPr>
        <p:spPr>
          <a:xfrm>
            <a:off x="5064369" y="421083"/>
            <a:ext cx="6904894" cy="6001643"/>
          </a:xfrm>
          <a:prstGeom prst="rect">
            <a:avLst/>
          </a:prstGeom>
          <a:noFill/>
          <a:ln w="38100">
            <a:solidFill>
              <a:schemeClr val="tx1"/>
            </a:solidFill>
          </a:ln>
        </p:spPr>
        <p:txBody>
          <a:bodyPr wrap="square" lIns="91440" tIns="45720" rIns="91440" bIns="45720">
            <a:spAutoFit/>
          </a:bodyPr>
          <a:lstStyle/>
          <a:p>
            <a:pPr algn="ctr"/>
            <a:r>
              <a:rPr lang="ar-SA" sz="4800" b="0" cap="none" spc="0" dirty="0">
                <a:ln w="0"/>
                <a:solidFill>
                  <a:schemeClr val="tx1"/>
                </a:solidFill>
                <a:effectLst>
                  <a:outerShdw blurRad="38100" dist="19050" dir="2700000" algn="tl" rotWithShape="0">
                    <a:schemeClr val="dk1">
                      <a:alpha val="40000"/>
                    </a:schemeClr>
                  </a:outerShdw>
                </a:effectLst>
              </a:rPr>
              <a:t>كانت سمر في ساحة المدرسة تنظر إلى طالبات الفريق التطوعي وقد أخذن في غرس نباتات جديدة في الأحواض المخصصة لها وكانت ترقبهم بفرح إلى أن سمعت تعليقاً من أحدى الطالبات كانت تسخر من تلك النباتات وتجد أنها من غير فائدة فأثر ذلك كثيرا في نفس سمر  </a:t>
            </a:r>
          </a:p>
        </p:txBody>
      </p:sp>
      <p:pic>
        <p:nvPicPr>
          <p:cNvPr id="5" name="صورة 4">
            <a:extLst>
              <a:ext uri="{FF2B5EF4-FFF2-40B4-BE49-F238E27FC236}">
                <a16:creationId xmlns:a16="http://schemas.microsoft.com/office/drawing/2014/main" id="{97AE23B5-391F-42A9-9EEF-672F30780537}"/>
              </a:ext>
            </a:extLst>
          </p:cNvPr>
          <p:cNvPicPr>
            <a:picLocks noChangeAspect="1"/>
          </p:cNvPicPr>
          <p:nvPr/>
        </p:nvPicPr>
        <p:blipFill>
          <a:blip r:embed="rId2"/>
          <a:stretch>
            <a:fillRect/>
          </a:stretch>
        </p:blipFill>
        <p:spPr>
          <a:xfrm>
            <a:off x="817978" y="631526"/>
            <a:ext cx="3908767" cy="5791200"/>
          </a:xfrm>
          <a:prstGeom prst="rect">
            <a:avLst/>
          </a:prstGeom>
        </p:spPr>
      </p:pic>
    </p:spTree>
    <p:extLst>
      <p:ext uri="{BB962C8B-B14F-4D97-AF65-F5344CB8AC3E}">
        <p14:creationId xmlns:p14="http://schemas.microsoft.com/office/powerpoint/2010/main" val="932251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E8337CE5-AE3B-4EF8-9235-4CF5B183B486}"/>
              </a:ext>
            </a:extLst>
          </p:cNvPr>
          <p:cNvSpPr/>
          <p:nvPr/>
        </p:nvSpPr>
        <p:spPr>
          <a:xfrm>
            <a:off x="4805680" y="421082"/>
            <a:ext cx="7264400" cy="6001643"/>
          </a:xfrm>
          <a:prstGeom prst="rect">
            <a:avLst/>
          </a:prstGeom>
          <a:noFill/>
          <a:ln w="38100">
            <a:solidFill>
              <a:schemeClr val="tx1"/>
            </a:solidFill>
          </a:ln>
        </p:spPr>
        <p:txBody>
          <a:bodyPr wrap="square" lIns="91440" tIns="45720" rIns="91440" bIns="45720">
            <a:spAutoFit/>
          </a:bodyPr>
          <a:lstStyle/>
          <a:p>
            <a:pPr algn="ctr"/>
            <a:r>
              <a:rPr lang="ar-SA" sz="4800" b="0" cap="none" spc="0" dirty="0">
                <a:ln w="0"/>
                <a:solidFill>
                  <a:schemeClr val="tx1"/>
                </a:solidFill>
                <a:effectLst>
                  <a:outerShdw blurRad="38100" dist="19050" dir="2700000" algn="tl" rotWithShape="0">
                    <a:schemeClr val="dk1">
                      <a:alpha val="40000"/>
                    </a:schemeClr>
                  </a:outerShdw>
                </a:effectLst>
              </a:rPr>
              <a:t>قررت سمر مع زميلاتها في الصف أن يكتبن معلومات بسيطة  عن النباتات الوعائية البذرية  ويعرضنها على زميلاتهن الاخريات في الساحة وقد تقدمن بالفكرة لمعلمتهن فشجعتهن وقررت مكافئة  المجموعة التي ستكتب التقرير الأجمل وتمنت لهن حظ موفق وجهداً مباركاً  </a:t>
            </a:r>
          </a:p>
        </p:txBody>
      </p:sp>
      <p:pic>
        <p:nvPicPr>
          <p:cNvPr id="3" name="صورة 2">
            <a:extLst>
              <a:ext uri="{FF2B5EF4-FFF2-40B4-BE49-F238E27FC236}">
                <a16:creationId xmlns:a16="http://schemas.microsoft.com/office/drawing/2014/main" id="{F28AAA03-02D9-495E-9D27-51B4AC0CD71F}"/>
              </a:ext>
            </a:extLst>
          </p:cNvPr>
          <p:cNvPicPr>
            <a:picLocks noChangeAspect="1"/>
          </p:cNvPicPr>
          <p:nvPr/>
        </p:nvPicPr>
        <p:blipFill>
          <a:blip r:embed="rId2"/>
          <a:stretch>
            <a:fillRect/>
          </a:stretch>
        </p:blipFill>
        <p:spPr>
          <a:xfrm>
            <a:off x="267286" y="-7096"/>
            <a:ext cx="4172634" cy="6858000"/>
          </a:xfrm>
          <a:prstGeom prst="rect">
            <a:avLst/>
          </a:prstGeom>
        </p:spPr>
      </p:pic>
    </p:spTree>
    <p:extLst>
      <p:ext uri="{BB962C8B-B14F-4D97-AF65-F5344CB8AC3E}">
        <p14:creationId xmlns:p14="http://schemas.microsoft.com/office/powerpoint/2010/main" val="757297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FB783212-8202-4910-9E94-F2C36B2BD05A}"/>
              </a:ext>
            </a:extLst>
          </p:cNvPr>
          <p:cNvSpPr/>
          <p:nvPr/>
        </p:nvSpPr>
        <p:spPr>
          <a:xfrm>
            <a:off x="7091680" y="335845"/>
            <a:ext cx="4968240" cy="6186309"/>
          </a:xfrm>
          <a:prstGeom prst="rect">
            <a:avLst/>
          </a:prstGeom>
          <a:solidFill>
            <a:srgbClr val="E3E4DE"/>
          </a:solidFill>
          <a:ln w="38100">
            <a:solidFill>
              <a:schemeClr val="tx1"/>
            </a:solidFill>
          </a:ln>
        </p:spPr>
        <p:txBody>
          <a:bodyPr wrap="square" lIns="91440" tIns="45720" rIns="91440" bIns="45720">
            <a:spAutoFit/>
          </a:bodyPr>
          <a:lstStyle/>
          <a:p>
            <a:pPr algn="ctr"/>
            <a:r>
              <a:rPr lang="ar-SA" sz="4400" b="0" cap="none" spc="0" dirty="0">
                <a:ln w="0"/>
                <a:solidFill>
                  <a:schemeClr val="tx1"/>
                </a:solidFill>
                <a:effectLst>
                  <a:outerShdw blurRad="38100" dist="19050" dir="2700000" algn="tl" rotWithShape="0">
                    <a:schemeClr val="dk1">
                      <a:alpha val="40000"/>
                    </a:schemeClr>
                  </a:outerShdw>
                </a:effectLst>
              </a:rPr>
              <a:t>بالتعاون مع زميلاتكـِ في المجموعة بعد القراءة </a:t>
            </a:r>
            <a:r>
              <a:rPr lang="ar-SA" sz="4400" dirty="0">
                <a:ln w="0"/>
                <a:effectLst>
                  <a:outerShdw blurRad="38100" dist="19050" dir="2700000" algn="tl" rotWithShape="0">
                    <a:schemeClr val="dk1">
                      <a:alpha val="40000"/>
                    </a:schemeClr>
                  </a:outerShdw>
                </a:effectLst>
              </a:rPr>
              <a:t>عن أقسام </a:t>
            </a:r>
            <a:r>
              <a:rPr lang="ar-SA" sz="4400" b="0" cap="none" spc="0" dirty="0">
                <a:ln w="0"/>
                <a:solidFill>
                  <a:schemeClr val="tx1"/>
                </a:solidFill>
                <a:effectLst>
                  <a:outerShdw blurRad="38100" dist="19050" dir="2700000" algn="tl" rotWithShape="0">
                    <a:schemeClr val="dk1">
                      <a:alpha val="40000"/>
                    </a:schemeClr>
                  </a:outerShdw>
                </a:effectLst>
              </a:rPr>
              <a:t>النباتات البذرية </a:t>
            </a:r>
            <a:r>
              <a:rPr lang="ar-SA" sz="4400" dirty="0">
                <a:ln w="0"/>
                <a:effectLst>
                  <a:outerShdw blurRad="38100" dist="19050" dir="2700000" algn="tl" rotWithShape="0">
                    <a:schemeClr val="dk1">
                      <a:alpha val="40000"/>
                    </a:schemeClr>
                  </a:outerShdw>
                </a:effectLst>
              </a:rPr>
              <a:t>ساعدي سمر وصديقاتها في تصنيف بطاقات المعلومات التي جمعنها عن النباتات معراة البذور وذلك بوضع كل بطاقة في الشجرة المناسبة لها </a:t>
            </a:r>
            <a:endParaRPr lang="ar-SA" sz="4400" b="0" cap="none" spc="0" dirty="0">
              <a:ln w="0"/>
              <a:solidFill>
                <a:schemeClr val="tx1"/>
              </a:solidFill>
              <a:effectLst>
                <a:outerShdw blurRad="38100" dist="19050" dir="2700000" algn="tl" rotWithShape="0">
                  <a:schemeClr val="dk1">
                    <a:alpha val="40000"/>
                  </a:schemeClr>
                </a:outerShdw>
              </a:effectLst>
            </a:endParaRPr>
          </a:p>
        </p:txBody>
      </p:sp>
      <p:pic>
        <p:nvPicPr>
          <p:cNvPr id="1026" name="Picture 2" descr="ÙØªÙØ¬Ø© Ø¨Ø­Ø« Ø§ÙØµÙØ± Ø¹Ù ØªØ¹ÙÙ ØªØ¹Ø§ÙÙÙ">
            <a:extLst>
              <a:ext uri="{FF2B5EF4-FFF2-40B4-BE49-F238E27FC236}">
                <a16:creationId xmlns:a16="http://schemas.microsoft.com/office/drawing/2014/main" id="{B998BDD2-5A57-41F8-A6B6-C2ED221F31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000" y="227013"/>
            <a:ext cx="6631305" cy="6397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70516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18D65D57-AB18-458B-9CD2-CA8DA2CF0DBE}"/>
              </a:ext>
            </a:extLst>
          </p:cNvPr>
          <p:cNvSpPr/>
          <p:nvPr/>
        </p:nvSpPr>
        <p:spPr>
          <a:xfrm>
            <a:off x="9245600" y="762000"/>
            <a:ext cx="2700000" cy="3960000"/>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3" name="مستطيل 2">
            <a:extLst>
              <a:ext uri="{FF2B5EF4-FFF2-40B4-BE49-F238E27FC236}">
                <a16:creationId xmlns:a16="http://schemas.microsoft.com/office/drawing/2014/main" id="{E68985CC-B1E9-4D19-858F-460807F18A09}"/>
              </a:ext>
            </a:extLst>
          </p:cNvPr>
          <p:cNvSpPr/>
          <p:nvPr/>
        </p:nvSpPr>
        <p:spPr>
          <a:xfrm>
            <a:off x="6238240" y="762000"/>
            <a:ext cx="2700000" cy="3960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 name="مستطيل 3">
            <a:extLst>
              <a:ext uri="{FF2B5EF4-FFF2-40B4-BE49-F238E27FC236}">
                <a16:creationId xmlns:a16="http://schemas.microsoft.com/office/drawing/2014/main" id="{4AFA19FC-65D8-4B39-9027-260CB302B8D9}"/>
              </a:ext>
            </a:extLst>
          </p:cNvPr>
          <p:cNvSpPr/>
          <p:nvPr/>
        </p:nvSpPr>
        <p:spPr>
          <a:xfrm>
            <a:off x="3230880" y="762000"/>
            <a:ext cx="2700000" cy="3960000"/>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5" name="مستطيل 4">
            <a:extLst>
              <a:ext uri="{FF2B5EF4-FFF2-40B4-BE49-F238E27FC236}">
                <a16:creationId xmlns:a16="http://schemas.microsoft.com/office/drawing/2014/main" id="{B5C80CD7-AA84-4AF4-9B33-9C78CFC49C61}"/>
              </a:ext>
            </a:extLst>
          </p:cNvPr>
          <p:cNvSpPr/>
          <p:nvPr/>
        </p:nvSpPr>
        <p:spPr>
          <a:xfrm>
            <a:off x="223520" y="762000"/>
            <a:ext cx="2700000" cy="3960000"/>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6" name="مستطيل 5">
            <a:extLst>
              <a:ext uri="{FF2B5EF4-FFF2-40B4-BE49-F238E27FC236}">
                <a16:creationId xmlns:a16="http://schemas.microsoft.com/office/drawing/2014/main" id="{579F9774-D3C9-44BD-BFB9-004047B605C0}"/>
              </a:ext>
            </a:extLst>
          </p:cNvPr>
          <p:cNvSpPr/>
          <p:nvPr/>
        </p:nvSpPr>
        <p:spPr>
          <a:xfrm>
            <a:off x="9245600" y="4815840"/>
            <a:ext cx="2700000" cy="1440000"/>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r>
              <a:rPr lang="ar-SA" sz="3600" dirty="0">
                <a:ln w="0"/>
                <a:solidFill>
                  <a:schemeClr val="tx1"/>
                </a:solidFill>
                <a:effectLst>
                  <a:outerShdw blurRad="38100" dist="19050" dir="2700000" algn="tl" rotWithShape="0">
                    <a:schemeClr val="dk1">
                      <a:alpha val="40000"/>
                    </a:schemeClr>
                  </a:outerShdw>
                </a:effectLst>
              </a:rPr>
              <a:t>قسم </a:t>
            </a:r>
          </a:p>
          <a:p>
            <a:pPr algn="ctr"/>
            <a:r>
              <a:rPr lang="ar-SA" sz="3600" dirty="0" err="1">
                <a:ln w="0"/>
                <a:solidFill>
                  <a:schemeClr val="tx1"/>
                </a:solidFill>
                <a:effectLst>
                  <a:outerShdw blurRad="38100" dist="19050" dir="2700000" algn="tl" rotWithShape="0">
                    <a:schemeClr val="dk1">
                      <a:alpha val="40000"/>
                    </a:schemeClr>
                  </a:outerShdw>
                </a:effectLst>
              </a:rPr>
              <a:t>السيكادات</a:t>
            </a:r>
            <a:r>
              <a:rPr lang="ar-SA" sz="3600" dirty="0">
                <a:ln w="0"/>
                <a:solidFill>
                  <a:schemeClr val="tx1"/>
                </a:solidFill>
                <a:effectLst>
                  <a:outerShdw blurRad="38100" dist="19050" dir="2700000" algn="tl" rotWithShape="0">
                    <a:schemeClr val="dk1">
                      <a:alpha val="40000"/>
                    </a:schemeClr>
                  </a:outerShdw>
                </a:effectLst>
              </a:rPr>
              <a:t> </a:t>
            </a:r>
          </a:p>
          <a:p>
            <a:pPr algn="ctr"/>
            <a:r>
              <a:rPr lang="ar-SA" sz="800" dirty="0">
                <a:ln w="0"/>
                <a:solidFill>
                  <a:schemeClr val="tx1"/>
                </a:solidFill>
                <a:effectLst>
                  <a:outerShdw blurRad="38100" dist="19050" dir="2700000" algn="tl" rotWithShape="0">
                    <a:schemeClr val="dk1">
                      <a:alpha val="40000"/>
                    </a:schemeClr>
                  </a:outerShdw>
                </a:effectLst>
              </a:rPr>
              <a:t> </a:t>
            </a:r>
          </a:p>
        </p:txBody>
      </p:sp>
      <p:sp>
        <p:nvSpPr>
          <p:cNvPr id="10" name="مستطيل 9">
            <a:extLst>
              <a:ext uri="{FF2B5EF4-FFF2-40B4-BE49-F238E27FC236}">
                <a16:creationId xmlns:a16="http://schemas.microsoft.com/office/drawing/2014/main" id="{D73E144C-9DF7-479D-9920-3F030769CA2E}"/>
              </a:ext>
            </a:extLst>
          </p:cNvPr>
          <p:cNvSpPr/>
          <p:nvPr/>
        </p:nvSpPr>
        <p:spPr>
          <a:xfrm>
            <a:off x="6261122" y="4815840"/>
            <a:ext cx="2700000" cy="1440000"/>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r>
              <a:rPr lang="ar-SA" sz="3600" dirty="0">
                <a:ln w="0"/>
                <a:solidFill>
                  <a:schemeClr val="tx1"/>
                </a:solidFill>
                <a:effectLst>
                  <a:outerShdw blurRad="38100" dist="19050" dir="2700000" algn="tl" rotWithShape="0">
                    <a:schemeClr val="dk1">
                      <a:alpha val="40000"/>
                    </a:schemeClr>
                  </a:outerShdw>
                </a:effectLst>
              </a:rPr>
              <a:t>قسم </a:t>
            </a:r>
          </a:p>
          <a:p>
            <a:pPr algn="ctr"/>
            <a:r>
              <a:rPr lang="ar-SA" sz="3600" dirty="0">
                <a:ln w="0"/>
                <a:solidFill>
                  <a:schemeClr val="tx1"/>
                </a:solidFill>
                <a:effectLst>
                  <a:outerShdw blurRad="38100" dist="19050" dir="2700000" algn="tl" rotWithShape="0">
                    <a:schemeClr val="dk1">
                      <a:alpha val="40000"/>
                    </a:schemeClr>
                  </a:outerShdw>
                </a:effectLst>
              </a:rPr>
              <a:t>النباتات </a:t>
            </a:r>
            <a:r>
              <a:rPr lang="ar-SA" sz="3600" dirty="0" err="1">
                <a:ln w="0"/>
                <a:solidFill>
                  <a:schemeClr val="tx1"/>
                </a:solidFill>
                <a:effectLst>
                  <a:outerShdw blurRad="38100" dist="19050" dir="2700000" algn="tl" rotWithShape="0">
                    <a:schemeClr val="dk1">
                      <a:alpha val="40000"/>
                    </a:schemeClr>
                  </a:outerShdw>
                </a:effectLst>
              </a:rPr>
              <a:t>الجنكية</a:t>
            </a:r>
            <a:r>
              <a:rPr lang="ar-SA" sz="3600" dirty="0">
                <a:ln w="0"/>
                <a:solidFill>
                  <a:schemeClr val="tx1"/>
                </a:solidFill>
                <a:effectLst>
                  <a:outerShdw blurRad="38100" dist="19050" dir="2700000" algn="tl" rotWithShape="0">
                    <a:schemeClr val="dk1">
                      <a:alpha val="40000"/>
                    </a:schemeClr>
                  </a:outerShdw>
                </a:effectLst>
              </a:rPr>
              <a:t> </a:t>
            </a:r>
          </a:p>
          <a:p>
            <a:pPr algn="ctr"/>
            <a:r>
              <a:rPr lang="ar-SA" sz="800" dirty="0">
                <a:ln w="0"/>
                <a:solidFill>
                  <a:schemeClr val="tx1"/>
                </a:solidFill>
                <a:effectLst>
                  <a:outerShdw blurRad="38100" dist="19050" dir="2700000" algn="tl" rotWithShape="0">
                    <a:schemeClr val="dk1">
                      <a:alpha val="40000"/>
                    </a:schemeClr>
                  </a:outerShdw>
                </a:effectLst>
              </a:rPr>
              <a:t> </a:t>
            </a:r>
          </a:p>
        </p:txBody>
      </p:sp>
      <p:sp>
        <p:nvSpPr>
          <p:cNvPr id="12" name="مستطيل 11">
            <a:extLst>
              <a:ext uri="{FF2B5EF4-FFF2-40B4-BE49-F238E27FC236}">
                <a16:creationId xmlns:a16="http://schemas.microsoft.com/office/drawing/2014/main" id="{6726A63B-4E89-4067-984B-25D3AA925E67}"/>
              </a:ext>
            </a:extLst>
          </p:cNvPr>
          <p:cNvSpPr/>
          <p:nvPr/>
        </p:nvSpPr>
        <p:spPr>
          <a:xfrm>
            <a:off x="3230879" y="4815840"/>
            <a:ext cx="2700000" cy="1440000"/>
          </a:xfrm>
          <a:prstGeom prst="rect">
            <a:avLst/>
          </a:prstGeom>
          <a:solidFill>
            <a:srgbClr val="DFF41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r>
              <a:rPr lang="ar-SA" sz="3200" dirty="0">
                <a:ln w="0"/>
                <a:solidFill>
                  <a:schemeClr val="tx1"/>
                </a:solidFill>
                <a:effectLst>
                  <a:outerShdw blurRad="38100" dist="19050" dir="2700000" algn="tl" rotWithShape="0">
                    <a:schemeClr val="dk1">
                      <a:alpha val="40000"/>
                    </a:schemeClr>
                  </a:outerShdw>
                </a:effectLst>
              </a:rPr>
              <a:t>قسم </a:t>
            </a:r>
          </a:p>
          <a:p>
            <a:pPr algn="ctr"/>
            <a:r>
              <a:rPr lang="ar-SA" sz="3200" dirty="0">
                <a:ln w="0"/>
                <a:solidFill>
                  <a:schemeClr val="tx1"/>
                </a:solidFill>
                <a:effectLst>
                  <a:outerShdw blurRad="38100" dist="19050" dir="2700000" algn="tl" rotWithShape="0">
                    <a:schemeClr val="dk1">
                      <a:alpha val="40000"/>
                    </a:schemeClr>
                  </a:outerShdw>
                </a:effectLst>
              </a:rPr>
              <a:t>النباتات المخروطية  </a:t>
            </a:r>
          </a:p>
        </p:txBody>
      </p:sp>
      <p:sp>
        <p:nvSpPr>
          <p:cNvPr id="13" name="مستطيل 12">
            <a:extLst>
              <a:ext uri="{FF2B5EF4-FFF2-40B4-BE49-F238E27FC236}">
                <a16:creationId xmlns:a16="http://schemas.microsoft.com/office/drawing/2014/main" id="{4EA18FBC-489A-419A-B407-5DC7B9F6A9EF}"/>
              </a:ext>
            </a:extLst>
          </p:cNvPr>
          <p:cNvSpPr/>
          <p:nvPr/>
        </p:nvSpPr>
        <p:spPr>
          <a:xfrm>
            <a:off x="200636" y="4815840"/>
            <a:ext cx="2700000" cy="1440000"/>
          </a:xfrm>
          <a:prstGeom prst="rect">
            <a:avLst/>
          </a:prstGeom>
          <a:solidFill>
            <a:srgbClr val="00F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r>
              <a:rPr lang="ar-SA" sz="4000" dirty="0">
                <a:ln w="0"/>
                <a:solidFill>
                  <a:schemeClr val="tx1"/>
                </a:solidFill>
                <a:effectLst>
                  <a:outerShdw blurRad="38100" dist="19050" dir="2700000" algn="tl" rotWithShape="0">
                    <a:schemeClr val="dk1">
                      <a:alpha val="40000"/>
                    </a:schemeClr>
                  </a:outerShdw>
                </a:effectLst>
              </a:rPr>
              <a:t>قسم </a:t>
            </a:r>
            <a:r>
              <a:rPr lang="ar-SA" sz="4000" dirty="0" err="1">
                <a:ln w="0"/>
                <a:solidFill>
                  <a:schemeClr val="tx1"/>
                </a:solidFill>
                <a:effectLst>
                  <a:outerShdw blurRad="38100" dist="19050" dir="2700000" algn="tl" rotWithShape="0">
                    <a:schemeClr val="dk1">
                      <a:alpha val="40000"/>
                    </a:schemeClr>
                  </a:outerShdw>
                </a:effectLst>
              </a:rPr>
              <a:t>النيتوفايت</a:t>
            </a:r>
            <a:r>
              <a:rPr lang="ar-SA" sz="4000" dirty="0">
                <a:ln w="0"/>
                <a:solidFill>
                  <a:schemeClr val="tx1"/>
                </a:solidFill>
                <a:effectLst>
                  <a:outerShdw blurRad="38100" dist="19050" dir="2700000" algn="tl" rotWithShape="0">
                    <a:schemeClr val="dk1">
                      <a:alpha val="40000"/>
                    </a:schemeClr>
                  </a:outerShdw>
                </a:effectLst>
              </a:rPr>
              <a:t> </a:t>
            </a:r>
          </a:p>
          <a:p>
            <a:pPr algn="ctr"/>
            <a:r>
              <a:rPr lang="ar-SA" sz="800" dirty="0">
                <a:ln w="0"/>
                <a:solidFill>
                  <a:schemeClr val="tx1"/>
                </a:solidFill>
                <a:effectLst>
                  <a:outerShdw blurRad="38100" dist="19050" dir="2700000" algn="tl" rotWithShape="0">
                    <a:schemeClr val="dk1">
                      <a:alpha val="40000"/>
                    </a:schemeClr>
                  </a:outerShdw>
                </a:effectLst>
              </a:rPr>
              <a:t> </a:t>
            </a:r>
          </a:p>
        </p:txBody>
      </p:sp>
    </p:spTree>
    <p:extLst>
      <p:ext uri="{BB962C8B-B14F-4D97-AF65-F5344CB8AC3E}">
        <p14:creationId xmlns:p14="http://schemas.microsoft.com/office/powerpoint/2010/main" val="32159480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7D76743D-848B-4592-BC24-9F553115915C}"/>
              </a:ext>
            </a:extLst>
          </p:cNvPr>
          <p:cNvSpPr/>
          <p:nvPr/>
        </p:nvSpPr>
        <p:spPr>
          <a:xfrm>
            <a:off x="8132353" y="283507"/>
            <a:ext cx="3600000" cy="1980000"/>
          </a:xfrm>
          <a:prstGeom prst="rect">
            <a:avLst/>
          </a:prstGeom>
          <a:solidFill>
            <a:schemeClr val="bg1"/>
          </a:solidFill>
          <a:ln w="38100">
            <a:solidFill>
              <a:schemeClr val="tx1"/>
            </a:solidFill>
          </a:ln>
        </p:spPr>
        <p:txBody>
          <a:bodyPr wrap="square" lIns="91440" tIns="45720" rIns="91440" bIns="45720">
            <a:spAutoFit/>
          </a:bodyPr>
          <a:lstStyle/>
          <a:p>
            <a:pPr algn="ctr"/>
            <a:r>
              <a:rPr lang="ar-SA" sz="3200" dirty="0">
                <a:ln w="0"/>
                <a:effectLst>
                  <a:outerShdw blurRad="38100" dist="19050" dir="2700000" algn="tl" rotWithShape="0">
                    <a:schemeClr val="dk1">
                      <a:alpha val="40000"/>
                    </a:schemeClr>
                  </a:outerShdw>
                </a:effectLst>
              </a:rPr>
              <a:t>تتكون الامشاج الذكرية والانثوية على تراكيب مخروطية الشكل</a:t>
            </a:r>
          </a:p>
        </p:txBody>
      </p:sp>
      <p:sp>
        <p:nvSpPr>
          <p:cNvPr id="3" name="مستطيل 2">
            <a:extLst>
              <a:ext uri="{FF2B5EF4-FFF2-40B4-BE49-F238E27FC236}">
                <a16:creationId xmlns:a16="http://schemas.microsoft.com/office/drawing/2014/main" id="{45A12243-9627-46AC-8AD0-C4525C57E880}"/>
              </a:ext>
            </a:extLst>
          </p:cNvPr>
          <p:cNvSpPr/>
          <p:nvPr/>
        </p:nvSpPr>
        <p:spPr>
          <a:xfrm>
            <a:off x="4087319" y="245179"/>
            <a:ext cx="3600000" cy="1980000"/>
          </a:xfrm>
          <a:prstGeom prst="rect">
            <a:avLst/>
          </a:prstGeom>
          <a:solidFill>
            <a:schemeClr val="bg1"/>
          </a:solidFill>
          <a:ln w="38100">
            <a:solidFill>
              <a:schemeClr val="tx1"/>
            </a:solidFill>
          </a:ln>
        </p:spPr>
        <p:txBody>
          <a:bodyPr wrap="square" lIns="91440" tIns="45720" rIns="91440" bIns="45720">
            <a:spAutoFit/>
          </a:bodyPr>
          <a:lstStyle/>
          <a:p>
            <a:pPr algn="ctr"/>
            <a:r>
              <a:rPr lang="ar-SA" sz="3200" dirty="0">
                <a:ln w="0"/>
                <a:effectLst>
                  <a:outerShdw blurRad="38100" dist="19050" dir="2700000" algn="tl" rotWithShape="0">
                    <a:schemeClr val="dk1">
                      <a:alpha val="40000"/>
                    </a:schemeClr>
                  </a:outerShdw>
                </a:effectLst>
              </a:rPr>
              <a:t>قد يصل طول المخاريط التكاثرية إلى </a:t>
            </a:r>
            <a:r>
              <a:rPr lang="en-US" sz="3200" dirty="0">
                <a:ln w="0"/>
                <a:effectLst>
                  <a:outerShdw blurRad="38100" dist="19050" dir="2700000" algn="tl" rotWithShape="0">
                    <a:schemeClr val="dk1">
                      <a:alpha val="40000"/>
                    </a:schemeClr>
                  </a:outerShdw>
                </a:effectLst>
              </a:rPr>
              <a:t> 1m  </a:t>
            </a:r>
            <a:r>
              <a:rPr lang="ar-SA" sz="3200" dirty="0">
                <a:ln w="0"/>
                <a:effectLst>
                  <a:outerShdw blurRad="38100" dist="19050" dir="2700000" algn="tl" rotWithShape="0">
                    <a:schemeClr val="dk1">
                      <a:alpha val="40000"/>
                    </a:schemeClr>
                  </a:outerShdw>
                </a:effectLst>
              </a:rPr>
              <a:t> ووزنها إلى </a:t>
            </a:r>
            <a:r>
              <a:rPr lang="en-US" sz="3200" dirty="0">
                <a:ln w="0"/>
                <a:effectLst>
                  <a:outerShdw blurRad="38100" dist="19050" dir="2700000" algn="tl" rotWithShape="0">
                    <a:schemeClr val="dk1">
                      <a:alpha val="40000"/>
                    </a:schemeClr>
                  </a:outerShdw>
                </a:effectLst>
              </a:rPr>
              <a:t>53Kg</a:t>
            </a:r>
            <a:endParaRPr lang="ar-SA" sz="3200" dirty="0">
              <a:ln w="0"/>
              <a:effectLst>
                <a:outerShdw blurRad="38100" dist="19050" dir="2700000" algn="tl" rotWithShape="0">
                  <a:schemeClr val="dk1">
                    <a:alpha val="40000"/>
                  </a:schemeClr>
                </a:outerShdw>
              </a:effectLst>
            </a:endParaRPr>
          </a:p>
        </p:txBody>
      </p:sp>
      <p:sp>
        <p:nvSpPr>
          <p:cNvPr id="5" name="مستطيل 4">
            <a:extLst>
              <a:ext uri="{FF2B5EF4-FFF2-40B4-BE49-F238E27FC236}">
                <a16:creationId xmlns:a16="http://schemas.microsoft.com/office/drawing/2014/main" id="{496DF824-0CFB-4F28-B801-35AE1C61696D}"/>
              </a:ext>
            </a:extLst>
          </p:cNvPr>
          <p:cNvSpPr/>
          <p:nvPr/>
        </p:nvSpPr>
        <p:spPr>
          <a:xfrm>
            <a:off x="8132353" y="2558127"/>
            <a:ext cx="3600000" cy="1980000"/>
          </a:xfrm>
          <a:prstGeom prst="rect">
            <a:avLst/>
          </a:prstGeom>
          <a:solidFill>
            <a:schemeClr val="bg1"/>
          </a:solidFill>
          <a:ln w="38100">
            <a:solidFill>
              <a:schemeClr val="tx1"/>
            </a:solidFill>
          </a:ln>
        </p:spPr>
        <p:txBody>
          <a:bodyPr wrap="square" lIns="91440" tIns="45720" rIns="91440" bIns="45720">
            <a:spAutoFit/>
          </a:bodyPr>
          <a:lstStyle/>
          <a:p>
            <a:pPr algn="ctr"/>
            <a:r>
              <a:rPr lang="ar-SA" sz="3200" dirty="0">
                <a:ln w="0"/>
                <a:effectLst>
                  <a:outerShdw blurRad="38100" dist="19050" dir="2700000" algn="tl" rotWithShape="0">
                    <a:schemeClr val="dk1">
                      <a:alpha val="40000"/>
                    </a:schemeClr>
                  </a:outerShdw>
                </a:effectLst>
              </a:rPr>
              <a:t>البيئات الطبيعية لها هي الاستوائية وشبه الاستوائية ويوجد منها حاليا </a:t>
            </a:r>
            <a:r>
              <a:rPr lang="en-US" sz="3200" dirty="0">
                <a:ln w="0"/>
                <a:effectLst>
                  <a:outerShdw blurRad="38100" dist="19050" dir="2700000" algn="tl" rotWithShape="0">
                    <a:schemeClr val="dk1">
                      <a:alpha val="40000"/>
                    </a:schemeClr>
                  </a:outerShdw>
                </a:effectLst>
              </a:rPr>
              <a:t>11</a:t>
            </a:r>
            <a:r>
              <a:rPr lang="ar-SA" sz="3200" dirty="0">
                <a:ln w="0"/>
                <a:effectLst>
                  <a:outerShdw blurRad="38100" dist="19050" dir="2700000" algn="tl" rotWithShape="0">
                    <a:schemeClr val="dk1">
                      <a:alpha val="40000"/>
                    </a:schemeClr>
                  </a:outerShdw>
                </a:effectLst>
              </a:rPr>
              <a:t>جنس و</a:t>
            </a:r>
            <a:r>
              <a:rPr lang="en-US" sz="3200" dirty="0">
                <a:ln w="0"/>
                <a:effectLst>
                  <a:outerShdw blurRad="38100" dist="19050" dir="2700000" algn="tl" rotWithShape="0">
                    <a:schemeClr val="dk1">
                      <a:alpha val="40000"/>
                    </a:schemeClr>
                  </a:outerShdw>
                </a:effectLst>
              </a:rPr>
              <a:t>250</a:t>
            </a:r>
            <a:r>
              <a:rPr lang="ar-SA" sz="3200" dirty="0">
                <a:ln w="0"/>
                <a:effectLst>
                  <a:outerShdw blurRad="38100" dist="19050" dir="2700000" algn="tl" rotWithShape="0">
                    <a:schemeClr val="dk1">
                      <a:alpha val="40000"/>
                    </a:schemeClr>
                  </a:outerShdw>
                </a:effectLst>
              </a:rPr>
              <a:t>نوع </a:t>
            </a:r>
          </a:p>
        </p:txBody>
      </p:sp>
      <p:sp>
        <p:nvSpPr>
          <p:cNvPr id="10" name="مستطيل 9">
            <a:extLst>
              <a:ext uri="{FF2B5EF4-FFF2-40B4-BE49-F238E27FC236}">
                <a16:creationId xmlns:a16="http://schemas.microsoft.com/office/drawing/2014/main" id="{1F568D4A-88D6-4992-B22F-A44C2E625B46}"/>
              </a:ext>
            </a:extLst>
          </p:cNvPr>
          <p:cNvSpPr/>
          <p:nvPr/>
        </p:nvSpPr>
        <p:spPr>
          <a:xfrm>
            <a:off x="4087319" y="2367898"/>
            <a:ext cx="3600000" cy="1980000"/>
          </a:xfrm>
          <a:prstGeom prst="rect">
            <a:avLst/>
          </a:prstGeom>
          <a:solidFill>
            <a:schemeClr val="bg1"/>
          </a:solidFill>
          <a:ln w="38100">
            <a:solidFill>
              <a:schemeClr val="tx1"/>
            </a:solidFill>
          </a:ln>
        </p:spPr>
        <p:txBody>
          <a:bodyPr wrap="square" lIns="91440" tIns="45720" rIns="91440" bIns="45720">
            <a:spAutoFit/>
          </a:bodyPr>
          <a:lstStyle/>
          <a:p>
            <a:pPr algn="ctr"/>
            <a:r>
              <a:rPr lang="ar-SA" sz="3200" dirty="0">
                <a:ln w="0"/>
                <a:effectLst>
                  <a:outerShdw blurRad="38100" dist="19050" dir="2700000" algn="tl" rotWithShape="0">
                    <a:schemeClr val="dk1">
                      <a:alpha val="40000"/>
                    </a:schemeClr>
                  </a:outerShdw>
                </a:effectLst>
              </a:rPr>
              <a:t>تنمو المخاريط المذكرة والمؤنثة على نباتات </a:t>
            </a:r>
            <a:r>
              <a:rPr lang="ar-SA" sz="3200" dirty="0" err="1">
                <a:ln w="0"/>
                <a:effectLst>
                  <a:outerShdw blurRad="38100" dist="19050" dir="2700000" algn="tl" rotWithShape="0">
                    <a:schemeClr val="dk1">
                      <a:alpha val="40000"/>
                    </a:schemeClr>
                  </a:outerShdw>
                </a:effectLst>
              </a:rPr>
              <a:t>سيكادا</a:t>
            </a:r>
            <a:r>
              <a:rPr lang="ar-SA" sz="3200" dirty="0">
                <a:ln w="0"/>
                <a:effectLst>
                  <a:outerShdw blurRad="38100" dist="19050" dir="2700000" algn="tl" rotWithShape="0">
                    <a:schemeClr val="dk1">
                      <a:alpha val="40000"/>
                    </a:schemeClr>
                  </a:outerShdw>
                </a:effectLst>
              </a:rPr>
              <a:t> منفصلة  </a:t>
            </a:r>
          </a:p>
        </p:txBody>
      </p:sp>
      <p:sp>
        <p:nvSpPr>
          <p:cNvPr id="11" name="مستطيل 10">
            <a:extLst>
              <a:ext uri="{FF2B5EF4-FFF2-40B4-BE49-F238E27FC236}">
                <a16:creationId xmlns:a16="http://schemas.microsoft.com/office/drawing/2014/main" id="{90FAF8D1-CECB-40DB-AA32-0182425F72AA}"/>
              </a:ext>
            </a:extLst>
          </p:cNvPr>
          <p:cNvSpPr/>
          <p:nvPr/>
        </p:nvSpPr>
        <p:spPr>
          <a:xfrm>
            <a:off x="66359" y="220845"/>
            <a:ext cx="3600000" cy="1980000"/>
          </a:xfrm>
          <a:prstGeom prst="rect">
            <a:avLst/>
          </a:prstGeom>
          <a:solidFill>
            <a:schemeClr val="bg1"/>
          </a:solidFill>
          <a:ln w="38100">
            <a:solidFill>
              <a:schemeClr val="tx1"/>
            </a:solidFill>
          </a:ln>
        </p:spPr>
        <p:txBody>
          <a:bodyPr wrap="square" lIns="91440" tIns="45720" rIns="91440" bIns="45720">
            <a:spAutoFit/>
          </a:bodyPr>
          <a:lstStyle/>
          <a:p>
            <a:pPr algn="ctr"/>
            <a:r>
              <a:rPr lang="ar-SA" sz="3200" dirty="0">
                <a:ln w="0"/>
                <a:effectLst>
                  <a:outerShdw blurRad="38100" dist="19050" dir="2700000" algn="tl" rotWithShape="0">
                    <a:schemeClr val="dk1">
                      <a:alpha val="40000"/>
                    </a:schemeClr>
                  </a:outerShdw>
                </a:effectLst>
              </a:rPr>
              <a:t>هي  تختلف عن النخيل  في أن لها ساق طرية مكونة من نسيج خازن </a:t>
            </a:r>
          </a:p>
        </p:txBody>
      </p:sp>
      <p:sp>
        <p:nvSpPr>
          <p:cNvPr id="12" name="مستطيل 11">
            <a:extLst>
              <a:ext uri="{FF2B5EF4-FFF2-40B4-BE49-F238E27FC236}">
                <a16:creationId xmlns:a16="http://schemas.microsoft.com/office/drawing/2014/main" id="{7E6FD684-65DA-4BE9-BB5C-B8D5ED75CE42}"/>
              </a:ext>
            </a:extLst>
          </p:cNvPr>
          <p:cNvSpPr/>
          <p:nvPr/>
        </p:nvSpPr>
        <p:spPr>
          <a:xfrm>
            <a:off x="66359" y="2334607"/>
            <a:ext cx="3600000" cy="1980000"/>
          </a:xfrm>
          <a:prstGeom prst="rect">
            <a:avLst/>
          </a:prstGeom>
          <a:solidFill>
            <a:schemeClr val="bg1"/>
          </a:solidFill>
          <a:ln w="38100">
            <a:solidFill>
              <a:schemeClr val="tx1"/>
            </a:solidFill>
          </a:ln>
        </p:spPr>
        <p:txBody>
          <a:bodyPr wrap="square" lIns="91440" tIns="45720" rIns="91440" bIns="45720">
            <a:spAutoFit/>
          </a:bodyPr>
          <a:lstStyle/>
          <a:p>
            <a:pPr algn="ctr"/>
            <a:r>
              <a:rPr lang="ar-SA" sz="3200" dirty="0">
                <a:ln w="0"/>
                <a:effectLst>
                  <a:outerShdw blurRad="38100" dist="19050" dir="2700000" algn="tl" rotWithShape="0">
                    <a:schemeClr val="dk1">
                      <a:alpha val="40000"/>
                    </a:schemeClr>
                  </a:outerShdw>
                </a:effectLst>
              </a:rPr>
              <a:t>تشبه النخيل لأن لها أوراق كبيرة مقسمة وقد ينمو بعضها إلى أكثر من </a:t>
            </a:r>
            <a:r>
              <a:rPr lang="en-US" sz="3200" dirty="0">
                <a:ln w="0"/>
                <a:effectLst>
                  <a:outerShdw blurRad="38100" dist="19050" dir="2700000" algn="tl" rotWithShape="0">
                    <a:schemeClr val="dk1">
                      <a:alpha val="40000"/>
                    </a:schemeClr>
                  </a:outerShdw>
                </a:effectLst>
              </a:rPr>
              <a:t>18m </a:t>
            </a:r>
            <a:endParaRPr lang="ar-SA" sz="3200"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332845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7D76743D-848B-4592-BC24-9F553115915C}"/>
              </a:ext>
            </a:extLst>
          </p:cNvPr>
          <p:cNvSpPr/>
          <p:nvPr/>
        </p:nvSpPr>
        <p:spPr>
          <a:xfrm>
            <a:off x="8132353" y="94342"/>
            <a:ext cx="3600000" cy="2062103"/>
          </a:xfrm>
          <a:prstGeom prst="rect">
            <a:avLst/>
          </a:prstGeom>
          <a:solidFill>
            <a:schemeClr val="bg1"/>
          </a:solidFill>
          <a:ln w="38100">
            <a:solidFill>
              <a:schemeClr val="tx1"/>
            </a:solidFill>
          </a:ln>
        </p:spPr>
        <p:txBody>
          <a:bodyPr wrap="square" lIns="91440" tIns="45720" rIns="91440" bIns="45720">
            <a:spAutoFit/>
          </a:bodyPr>
          <a:lstStyle/>
          <a:p>
            <a:pPr algn="ctr"/>
            <a:r>
              <a:rPr lang="ar-SA" sz="3200" dirty="0">
                <a:ln w="0"/>
                <a:effectLst>
                  <a:outerShdw blurRad="38100" dist="19050" dir="2700000" algn="tl" rotWithShape="0">
                    <a:schemeClr val="dk1">
                      <a:alpha val="40000"/>
                    </a:schemeClr>
                  </a:outerShdw>
                </a:effectLst>
              </a:rPr>
              <a:t>تستطيع النباتات التي تنتمي إلى هذا القسم أن تعيش بين </a:t>
            </a:r>
            <a:r>
              <a:rPr lang="en-US" sz="3200" dirty="0">
                <a:ln w="0"/>
                <a:effectLst>
                  <a:outerShdw blurRad="38100" dist="19050" dir="2700000" algn="tl" rotWithShape="0">
                    <a:schemeClr val="dk1">
                      <a:alpha val="40000"/>
                    </a:schemeClr>
                  </a:outerShdw>
                </a:effectLst>
              </a:rPr>
              <a:t>2000</a:t>
            </a:r>
            <a:r>
              <a:rPr lang="ar-SA" sz="3200" dirty="0">
                <a:ln w="0"/>
                <a:effectLst>
                  <a:outerShdw blurRad="38100" dist="19050" dir="2700000" algn="tl" rotWithShape="0">
                    <a:schemeClr val="dk1">
                      <a:alpha val="40000"/>
                    </a:schemeClr>
                  </a:outerShdw>
                </a:effectLst>
              </a:rPr>
              <a:t>ـ </a:t>
            </a:r>
            <a:r>
              <a:rPr lang="en-US" sz="3200" dirty="0">
                <a:ln w="0"/>
                <a:effectLst>
                  <a:outerShdw blurRad="38100" dist="19050" dir="2700000" algn="tl" rotWithShape="0">
                    <a:schemeClr val="dk1">
                      <a:alpha val="40000"/>
                    </a:schemeClr>
                  </a:outerShdw>
                </a:effectLst>
              </a:rPr>
              <a:t>1500 </a:t>
            </a:r>
            <a:r>
              <a:rPr lang="ar-SA" sz="3200" dirty="0">
                <a:ln w="0"/>
                <a:effectLst>
                  <a:outerShdw blurRad="38100" dist="19050" dir="2700000" algn="tl" rotWithShape="0">
                    <a:schemeClr val="dk1">
                      <a:alpha val="40000"/>
                    </a:schemeClr>
                  </a:outerShdw>
                </a:effectLst>
              </a:rPr>
              <a:t>عاماَ</a:t>
            </a:r>
          </a:p>
        </p:txBody>
      </p:sp>
      <p:sp>
        <p:nvSpPr>
          <p:cNvPr id="3" name="مستطيل 2">
            <a:extLst>
              <a:ext uri="{FF2B5EF4-FFF2-40B4-BE49-F238E27FC236}">
                <a16:creationId xmlns:a16="http://schemas.microsoft.com/office/drawing/2014/main" id="{45A12243-9627-46AC-8AD0-C4525C57E880}"/>
              </a:ext>
            </a:extLst>
          </p:cNvPr>
          <p:cNvSpPr/>
          <p:nvPr/>
        </p:nvSpPr>
        <p:spPr>
          <a:xfrm>
            <a:off x="4087319" y="123259"/>
            <a:ext cx="3600000" cy="1980000"/>
          </a:xfrm>
          <a:prstGeom prst="rect">
            <a:avLst/>
          </a:prstGeom>
          <a:solidFill>
            <a:schemeClr val="bg1"/>
          </a:solidFill>
          <a:ln w="38100">
            <a:solidFill>
              <a:schemeClr val="tx1"/>
            </a:solidFill>
          </a:ln>
        </p:spPr>
        <p:txBody>
          <a:bodyPr wrap="square" lIns="91440" tIns="45720" rIns="91440" bIns="45720">
            <a:spAutoFit/>
          </a:bodyPr>
          <a:lstStyle/>
          <a:p>
            <a:pPr algn="ctr"/>
            <a:r>
              <a:rPr lang="ar-SA" sz="3200" dirty="0">
                <a:ln w="0"/>
                <a:effectLst>
                  <a:outerShdw blurRad="38100" dist="19050" dir="2700000" algn="tl" rotWithShape="0">
                    <a:schemeClr val="dk1">
                      <a:alpha val="40000"/>
                    </a:schemeClr>
                  </a:outerShdw>
                </a:effectLst>
              </a:rPr>
              <a:t>و يوجد منها ثلاث اجناس فقط لها تكيفات تركيبية غير عادية مع البيئة  </a:t>
            </a:r>
          </a:p>
        </p:txBody>
      </p:sp>
      <p:sp>
        <p:nvSpPr>
          <p:cNvPr id="5" name="مستطيل 4">
            <a:extLst>
              <a:ext uri="{FF2B5EF4-FFF2-40B4-BE49-F238E27FC236}">
                <a16:creationId xmlns:a16="http://schemas.microsoft.com/office/drawing/2014/main" id="{496DF824-0CFB-4F28-B801-35AE1C61696D}"/>
              </a:ext>
            </a:extLst>
          </p:cNvPr>
          <p:cNvSpPr/>
          <p:nvPr/>
        </p:nvSpPr>
        <p:spPr>
          <a:xfrm>
            <a:off x="8132353" y="2334607"/>
            <a:ext cx="3600000" cy="1980000"/>
          </a:xfrm>
          <a:prstGeom prst="rect">
            <a:avLst/>
          </a:prstGeom>
          <a:solidFill>
            <a:schemeClr val="bg1"/>
          </a:solidFill>
          <a:ln w="38100">
            <a:solidFill>
              <a:schemeClr val="tx1"/>
            </a:solidFill>
          </a:ln>
        </p:spPr>
        <p:txBody>
          <a:bodyPr wrap="square" lIns="91440" tIns="45720" rIns="91440" bIns="45720">
            <a:spAutoFit/>
          </a:bodyPr>
          <a:lstStyle/>
          <a:p>
            <a:pPr algn="ctr"/>
            <a:r>
              <a:rPr lang="ar-SA" sz="3200" dirty="0">
                <a:ln w="0"/>
                <a:effectLst>
                  <a:outerShdw blurRad="38100" dist="19050" dir="2700000" algn="tl" rotWithShape="0">
                    <a:schemeClr val="dk1">
                      <a:alpha val="40000"/>
                    </a:schemeClr>
                  </a:outerShdw>
                </a:effectLst>
              </a:rPr>
              <a:t>ـ جنس </a:t>
            </a:r>
            <a:r>
              <a:rPr lang="ar-SA" sz="3200" dirty="0" err="1">
                <a:ln w="0"/>
                <a:effectLst>
                  <a:outerShdw blurRad="38100" dist="19050" dir="2700000" algn="tl" rotWithShape="0">
                    <a:schemeClr val="dk1">
                      <a:alpha val="40000"/>
                    </a:schemeClr>
                  </a:outerShdw>
                </a:effectLst>
              </a:rPr>
              <a:t>جنيتوم</a:t>
            </a:r>
            <a:endParaRPr lang="ar-SA" sz="3200" dirty="0">
              <a:ln w="0"/>
              <a:effectLst>
                <a:outerShdw blurRad="38100" dist="19050" dir="2700000" algn="tl" rotWithShape="0">
                  <a:schemeClr val="dk1">
                    <a:alpha val="40000"/>
                  </a:schemeClr>
                </a:outerShdw>
              </a:effectLst>
            </a:endParaRPr>
          </a:p>
          <a:p>
            <a:pPr algn="ctr"/>
            <a:r>
              <a:rPr lang="en-US" sz="3200" dirty="0" err="1">
                <a:ln w="0"/>
                <a:effectLst>
                  <a:outerShdw blurRad="38100" dist="19050" dir="2700000" algn="tl" rotWithShape="0">
                    <a:schemeClr val="dk1">
                      <a:alpha val="40000"/>
                    </a:schemeClr>
                  </a:outerShdw>
                </a:effectLst>
              </a:rPr>
              <a:t>Gnetum</a:t>
            </a:r>
            <a:endParaRPr lang="ar-SA" sz="3200" dirty="0">
              <a:ln w="0"/>
              <a:effectLst>
                <a:outerShdw blurRad="38100" dist="19050" dir="2700000" algn="tl" rotWithShape="0">
                  <a:schemeClr val="dk1">
                    <a:alpha val="40000"/>
                  </a:schemeClr>
                </a:outerShdw>
              </a:effectLst>
            </a:endParaRPr>
          </a:p>
          <a:p>
            <a:pPr algn="ctr"/>
            <a:r>
              <a:rPr lang="ar-SA" sz="3200" dirty="0">
                <a:ln w="0"/>
                <a:effectLst>
                  <a:outerShdw blurRad="38100" dist="19050" dir="2700000" algn="tl" rotWithShape="0">
                    <a:schemeClr val="dk1">
                      <a:alpha val="40000"/>
                    </a:schemeClr>
                  </a:outerShdw>
                </a:effectLst>
              </a:rPr>
              <a:t>منه </a:t>
            </a:r>
            <a:r>
              <a:rPr lang="en-US" sz="3200" dirty="0">
                <a:ln w="0"/>
                <a:effectLst>
                  <a:outerShdw blurRad="38100" dist="19050" dir="2700000" algn="tl" rotWithShape="0">
                    <a:schemeClr val="dk1">
                      <a:alpha val="40000"/>
                    </a:schemeClr>
                  </a:outerShdw>
                </a:effectLst>
              </a:rPr>
              <a:t> 30 </a:t>
            </a:r>
            <a:r>
              <a:rPr lang="ar-SA" sz="3200" dirty="0">
                <a:ln w="0"/>
                <a:effectLst>
                  <a:outerShdw blurRad="38100" dist="19050" dir="2700000" algn="tl" rotWithShape="0">
                    <a:schemeClr val="dk1">
                      <a:alpha val="40000"/>
                    </a:schemeClr>
                  </a:outerShdw>
                </a:effectLst>
              </a:rPr>
              <a:t>نوع من أشجار استوائية ونباتات متسلقة </a:t>
            </a:r>
            <a:endParaRPr lang="ar-SA" sz="3200" dirty="0">
              <a:ln w="0"/>
              <a:solidFill>
                <a:srgbClr val="FF0000"/>
              </a:solidFill>
              <a:effectLst>
                <a:outerShdw blurRad="38100" dist="19050" dir="2700000" algn="tl" rotWithShape="0">
                  <a:schemeClr val="dk1">
                    <a:alpha val="40000"/>
                  </a:schemeClr>
                </a:outerShdw>
              </a:effectLst>
            </a:endParaRPr>
          </a:p>
        </p:txBody>
      </p:sp>
      <p:sp>
        <p:nvSpPr>
          <p:cNvPr id="10" name="مستطيل 9">
            <a:extLst>
              <a:ext uri="{FF2B5EF4-FFF2-40B4-BE49-F238E27FC236}">
                <a16:creationId xmlns:a16="http://schemas.microsoft.com/office/drawing/2014/main" id="{1F568D4A-88D6-4992-B22F-A44C2E625B46}"/>
              </a:ext>
            </a:extLst>
          </p:cNvPr>
          <p:cNvSpPr/>
          <p:nvPr/>
        </p:nvSpPr>
        <p:spPr>
          <a:xfrm>
            <a:off x="4099356" y="2293555"/>
            <a:ext cx="3600000" cy="2062103"/>
          </a:xfrm>
          <a:prstGeom prst="rect">
            <a:avLst/>
          </a:prstGeom>
          <a:solidFill>
            <a:schemeClr val="bg1"/>
          </a:solidFill>
          <a:ln w="38100">
            <a:solidFill>
              <a:schemeClr val="tx1"/>
            </a:solidFill>
          </a:ln>
        </p:spPr>
        <p:txBody>
          <a:bodyPr wrap="square" lIns="91440" tIns="45720" rIns="91440" bIns="45720">
            <a:spAutoFit/>
          </a:bodyPr>
          <a:lstStyle/>
          <a:p>
            <a:pPr algn="ctr"/>
            <a:r>
              <a:rPr lang="ar-SA" sz="3200" dirty="0">
                <a:ln w="0"/>
                <a:effectLst>
                  <a:outerShdw blurRad="38100" dist="19050" dir="2700000" algn="tl" rotWithShape="0">
                    <a:schemeClr val="dk1">
                      <a:alpha val="40000"/>
                    </a:schemeClr>
                  </a:outerShdw>
                </a:effectLst>
              </a:rPr>
              <a:t>ـ جنس </a:t>
            </a:r>
            <a:r>
              <a:rPr lang="en-US" sz="3200" dirty="0" err="1">
                <a:ln w="0"/>
                <a:effectLst>
                  <a:outerShdw blurRad="38100" dist="19050" dir="2700000" algn="tl" rotWithShape="0">
                    <a:schemeClr val="dk1">
                      <a:alpha val="40000"/>
                    </a:schemeClr>
                  </a:outerShdw>
                </a:effectLst>
              </a:rPr>
              <a:t>Welwischia</a:t>
            </a:r>
            <a:endParaRPr lang="ar-SA" sz="3200" dirty="0">
              <a:ln w="0"/>
              <a:effectLst>
                <a:outerShdw blurRad="38100" dist="19050" dir="2700000" algn="tl" rotWithShape="0">
                  <a:schemeClr val="dk1">
                    <a:alpha val="40000"/>
                  </a:schemeClr>
                </a:outerShdw>
              </a:effectLst>
            </a:endParaRPr>
          </a:p>
          <a:p>
            <a:pPr algn="ctr"/>
            <a:r>
              <a:rPr lang="ar-SA" sz="3200" dirty="0">
                <a:ln w="0"/>
                <a:effectLst>
                  <a:outerShdw blurRad="38100" dist="19050" dir="2700000" algn="tl" rotWithShape="0">
                    <a:schemeClr val="dk1">
                      <a:alpha val="40000"/>
                    </a:schemeClr>
                  </a:outerShdw>
                </a:effectLst>
              </a:rPr>
              <a:t>له نوع واحد ويوجد خصوصا في صحاري جنوب غرب إفريقيا </a:t>
            </a:r>
            <a:endParaRPr lang="ar-SA" sz="3200" dirty="0">
              <a:ln w="0"/>
              <a:solidFill>
                <a:srgbClr val="FF0000"/>
              </a:solidFill>
              <a:effectLst>
                <a:outerShdw blurRad="38100" dist="19050" dir="2700000" algn="tl" rotWithShape="0">
                  <a:schemeClr val="dk1">
                    <a:alpha val="40000"/>
                  </a:schemeClr>
                </a:outerShdw>
              </a:effectLst>
            </a:endParaRPr>
          </a:p>
        </p:txBody>
      </p:sp>
      <p:sp>
        <p:nvSpPr>
          <p:cNvPr id="11" name="مستطيل 10">
            <a:extLst>
              <a:ext uri="{FF2B5EF4-FFF2-40B4-BE49-F238E27FC236}">
                <a16:creationId xmlns:a16="http://schemas.microsoft.com/office/drawing/2014/main" id="{90FAF8D1-CECB-40DB-AA32-0182425F72AA}"/>
              </a:ext>
            </a:extLst>
          </p:cNvPr>
          <p:cNvSpPr/>
          <p:nvPr/>
        </p:nvSpPr>
        <p:spPr>
          <a:xfrm>
            <a:off x="66359" y="220845"/>
            <a:ext cx="3600000" cy="1980000"/>
          </a:xfrm>
          <a:prstGeom prst="rect">
            <a:avLst/>
          </a:prstGeom>
          <a:solidFill>
            <a:schemeClr val="bg1"/>
          </a:solidFill>
          <a:ln w="38100">
            <a:solidFill>
              <a:schemeClr val="tx1"/>
            </a:solidFill>
          </a:ln>
        </p:spPr>
        <p:txBody>
          <a:bodyPr wrap="square" lIns="91440" tIns="45720" rIns="91440" bIns="45720">
            <a:spAutoFit/>
          </a:bodyPr>
          <a:lstStyle/>
          <a:p>
            <a:pPr algn="ctr"/>
            <a:r>
              <a:rPr lang="en-US" sz="2800" dirty="0">
                <a:ln w="0"/>
                <a:effectLst>
                  <a:outerShdw blurRad="38100" dist="19050" dir="2700000" algn="tl" rotWithShape="0">
                    <a:schemeClr val="dk1">
                      <a:alpha val="40000"/>
                    </a:schemeClr>
                  </a:outerShdw>
                </a:effectLst>
              </a:rPr>
              <a:t>1</a:t>
            </a:r>
            <a:r>
              <a:rPr lang="ar-SA" sz="2800" dirty="0">
                <a:ln w="0"/>
                <a:effectLst>
                  <a:outerShdw blurRad="38100" dist="19050" dir="2700000" algn="tl" rotWithShape="0">
                    <a:schemeClr val="dk1">
                      <a:alpha val="40000"/>
                    </a:schemeClr>
                  </a:outerShdw>
                </a:effectLst>
              </a:rPr>
              <a:t>ـ جنس </a:t>
            </a:r>
            <a:r>
              <a:rPr lang="ar-SA" sz="2800" dirty="0" err="1">
                <a:ln w="0"/>
                <a:effectLst>
                  <a:outerShdw blurRad="38100" dist="19050" dir="2700000" algn="tl" rotWithShape="0">
                    <a:schemeClr val="dk1">
                      <a:alpha val="40000"/>
                    </a:schemeClr>
                  </a:outerShdw>
                </a:effectLst>
              </a:rPr>
              <a:t>إفدرا</a:t>
            </a:r>
            <a:r>
              <a:rPr lang="en-US" sz="2800" dirty="0">
                <a:ln w="0"/>
                <a:effectLst>
                  <a:outerShdw blurRad="38100" dist="19050" dir="2700000" algn="tl" rotWithShape="0">
                    <a:schemeClr val="dk1">
                      <a:alpha val="40000"/>
                    </a:schemeClr>
                  </a:outerShdw>
                </a:effectLst>
              </a:rPr>
              <a:t>Ephedra</a:t>
            </a:r>
            <a:endParaRPr lang="ar-SA" sz="2800" dirty="0">
              <a:ln w="0"/>
              <a:effectLst>
                <a:outerShdw blurRad="38100" dist="19050" dir="2700000" algn="tl" rotWithShape="0">
                  <a:schemeClr val="dk1">
                    <a:alpha val="40000"/>
                  </a:schemeClr>
                </a:outerShdw>
              </a:effectLst>
            </a:endParaRPr>
          </a:p>
          <a:p>
            <a:pPr algn="ctr"/>
            <a:r>
              <a:rPr lang="ar-SA" sz="2800" dirty="0">
                <a:ln w="0"/>
                <a:effectLst>
                  <a:outerShdw blurRad="38100" dist="19050" dir="2700000" algn="tl" rotWithShape="0">
                    <a:schemeClr val="dk1">
                      <a:alpha val="40000"/>
                    </a:schemeClr>
                  </a:outerShdw>
                </a:effectLst>
              </a:rPr>
              <a:t>ويوجد فيها بشكل طبيعي مادة </a:t>
            </a:r>
            <a:r>
              <a:rPr lang="ar-SA" sz="2800" dirty="0" err="1">
                <a:ln w="0"/>
                <a:solidFill>
                  <a:srgbClr val="FF0000"/>
                </a:solidFill>
                <a:effectLst>
                  <a:outerShdw blurRad="38100" dist="19050" dir="2700000" algn="tl" rotWithShape="0">
                    <a:schemeClr val="dk1">
                      <a:alpha val="40000"/>
                    </a:schemeClr>
                  </a:outerShdw>
                </a:effectLst>
              </a:rPr>
              <a:t>إفيدرين</a:t>
            </a:r>
            <a:r>
              <a:rPr lang="ar-SA" sz="2800" dirty="0">
                <a:ln w="0"/>
                <a:effectLst>
                  <a:outerShdw blurRad="38100" dist="19050" dir="2700000" algn="tl" rotWithShape="0">
                    <a:schemeClr val="dk1">
                      <a:alpha val="40000"/>
                    </a:schemeClr>
                  </a:outerShdw>
                </a:effectLst>
              </a:rPr>
              <a:t> وهي مادة تستخدم في </a:t>
            </a:r>
            <a:r>
              <a:rPr lang="ar-SA" sz="2800" dirty="0">
                <a:ln w="0"/>
                <a:solidFill>
                  <a:srgbClr val="FF0000"/>
                </a:solidFill>
                <a:effectLst>
                  <a:outerShdw blurRad="38100" dist="19050" dir="2700000" algn="tl" rotWithShape="0">
                    <a:schemeClr val="dk1">
                      <a:alpha val="40000"/>
                    </a:schemeClr>
                  </a:outerShdw>
                </a:effectLst>
              </a:rPr>
              <a:t>علاج الرشح والحساسية</a:t>
            </a:r>
            <a:endParaRPr lang="ar-SA" sz="2800" dirty="0">
              <a:ln w="0"/>
              <a:effectLst>
                <a:outerShdw blurRad="38100" dist="19050" dir="2700000" algn="tl" rotWithShape="0">
                  <a:schemeClr val="dk1">
                    <a:alpha val="40000"/>
                  </a:schemeClr>
                </a:outerShdw>
              </a:effectLst>
            </a:endParaRPr>
          </a:p>
        </p:txBody>
      </p:sp>
      <p:sp>
        <p:nvSpPr>
          <p:cNvPr id="12" name="مستطيل 11">
            <a:extLst>
              <a:ext uri="{FF2B5EF4-FFF2-40B4-BE49-F238E27FC236}">
                <a16:creationId xmlns:a16="http://schemas.microsoft.com/office/drawing/2014/main" id="{7E6FD684-65DA-4BE9-BB5C-B8D5ED75CE42}"/>
              </a:ext>
            </a:extLst>
          </p:cNvPr>
          <p:cNvSpPr/>
          <p:nvPr/>
        </p:nvSpPr>
        <p:spPr>
          <a:xfrm>
            <a:off x="66359" y="2439000"/>
            <a:ext cx="3600000" cy="1980000"/>
          </a:xfrm>
          <a:prstGeom prst="rect">
            <a:avLst/>
          </a:prstGeom>
          <a:solidFill>
            <a:schemeClr val="bg1"/>
          </a:solidFill>
          <a:ln w="38100">
            <a:solidFill>
              <a:schemeClr val="tx1"/>
            </a:solidFill>
          </a:ln>
        </p:spPr>
        <p:txBody>
          <a:bodyPr wrap="square" lIns="91440" tIns="45720" rIns="91440" bIns="45720">
            <a:spAutoFit/>
          </a:bodyPr>
          <a:lstStyle/>
          <a:p>
            <a:pPr algn="ctr"/>
            <a:r>
              <a:rPr lang="ar-SA" sz="3200" dirty="0">
                <a:ln w="0"/>
                <a:effectLst>
                  <a:outerShdw blurRad="38100" dist="19050" dir="2700000" algn="tl" rotWithShape="0">
                    <a:schemeClr val="dk1">
                      <a:alpha val="40000"/>
                    </a:schemeClr>
                  </a:outerShdw>
                </a:effectLst>
              </a:rPr>
              <a:t>لهذه النباتات جذور خازنة كبيرة وورقتان تستمران في النمو وقد يصل طولهما إلى أكثر من </a:t>
            </a:r>
            <a:r>
              <a:rPr lang="en-US" sz="3200" dirty="0">
                <a:ln w="0"/>
                <a:effectLst>
                  <a:outerShdw blurRad="38100" dist="19050" dir="2700000" algn="tl" rotWithShape="0">
                    <a:schemeClr val="dk1">
                      <a:alpha val="40000"/>
                    </a:schemeClr>
                  </a:outerShdw>
                </a:effectLst>
              </a:rPr>
              <a:t>6m</a:t>
            </a:r>
            <a:r>
              <a:rPr lang="ar-SA" sz="3200" dirty="0">
                <a:ln w="0"/>
                <a:effectLst>
                  <a:outerShdw blurRad="38100" dist="19050" dir="2700000" algn="tl" rotWithShape="0">
                    <a:schemeClr val="dk1">
                      <a:alpha val="40000"/>
                    </a:schemeClr>
                  </a:outerShdw>
                </a:effectLst>
              </a:rPr>
              <a:t> . </a:t>
            </a:r>
            <a:endParaRPr lang="ar-SA" sz="3200" dirty="0">
              <a:ln w="0"/>
              <a:solidFill>
                <a:srgbClr val="FF0000"/>
              </a:solidFill>
              <a:effectLst>
                <a:outerShdw blurRad="38100" dist="19050" dir="2700000" algn="tl" rotWithShape="0">
                  <a:schemeClr val="dk1">
                    <a:alpha val="40000"/>
                  </a:schemeClr>
                </a:outerShdw>
              </a:effectLst>
            </a:endParaRPr>
          </a:p>
        </p:txBody>
      </p:sp>
      <p:sp>
        <p:nvSpPr>
          <p:cNvPr id="8" name="مستطيل 7">
            <a:extLst>
              <a:ext uri="{FF2B5EF4-FFF2-40B4-BE49-F238E27FC236}">
                <a16:creationId xmlns:a16="http://schemas.microsoft.com/office/drawing/2014/main" id="{59096F84-AD07-48D8-AB22-B0C93CEF3CE2}"/>
              </a:ext>
            </a:extLst>
          </p:cNvPr>
          <p:cNvSpPr/>
          <p:nvPr/>
        </p:nvSpPr>
        <p:spPr>
          <a:xfrm>
            <a:off x="8132353" y="4492769"/>
            <a:ext cx="3600000" cy="1980000"/>
          </a:xfrm>
          <a:prstGeom prst="rect">
            <a:avLst/>
          </a:prstGeom>
          <a:solidFill>
            <a:schemeClr val="bg1"/>
          </a:solidFill>
          <a:ln w="38100">
            <a:solidFill>
              <a:schemeClr val="tx1"/>
            </a:solidFill>
          </a:ln>
        </p:spPr>
        <p:txBody>
          <a:bodyPr wrap="square" lIns="91440" tIns="45720" rIns="91440" bIns="45720">
            <a:spAutoFit/>
          </a:bodyPr>
          <a:lstStyle/>
          <a:p>
            <a:pPr algn="ctr"/>
            <a:r>
              <a:rPr lang="ar-SA" sz="3200" dirty="0">
                <a:ln w="0"/>
                <a:effectLst>
                  <a:outerShdw blurRad="38100" dist="19050" dir="2700000" algn="tl" rotWithShape="0">
                    <a:schemeClr val="dk1">
                      <a:alpha val="40000"/>
                    </a:schemeClr>
                  </a:outerShdw>
                </a:effectLst>
              </a:rPr>
              <a:t>ويحصل هذا النبات على الرطوبة من الضباب أو الندى أو المطر بواسطة أوراقه     </a:t>
            </a:r>
            <a:endParaRPr lang="ar-SA" sz="3200" dirty="0">
              <a:ln w="0"/>
              <a:solidFill>
                <a:srgbClr val="FF0000"/>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321268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9F529C3-C941-49FD-8C67-82F134F64BD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0586029-32A0-47E5-9AEC-AE3ABA6B94D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صورة 1">
            <a:extLst>
              <a:ext uri="{FF2B5EF4-FFF2-40B4-BE49-F238E27FC236}">
                <a16:creationId xmlns:a16="http://schemas.microsoft.com/office/drawing/2014/main" id="{A563FED5-0C33-4E37-B513-7CAAC6665333}"/>
              </a:ext>
            </a:extLst>
          </p:cNvPr>
          <p:cNvPicPr>
            <a:picLocks noChangeAspect="1"/>
          </p:cNvPicPr>
          <p:nvPr/>
        </p:nvPicPr>
        <p:blipFill>
          <a:blip r:embed="rId2"/>
          <a:stretch>
            <a:fillRect/>
          </a:stretch>
        </p:blipFill>
        <p:spPr>
          <a:xfrm>
            <a:off x="6253817" y="1894035"/>
            <a:ext cx="5294715" cy="3810379"/>
          </a:xfrm>
          <a:prstGeom prst="rect">
            <a:avLst/>
          </a:prstGeom>
        </p:spPr>
      </p:pic>
      <p:pic>
        <p:nvPicPr>
          <p:cNvPr id="3" name="صورة 2">
            <a:extLst>
              <a:ext uri="{FF2B5EF4-FFF2-40B4-BE49-F238E27FC236}">
                <a16:creationId xmlns:a16="http://schemas.microsoft.com/office/drawing/2014/main" id="{0FDF2DAF-283F-405A-914B-92250BD5F5A6}"/>
              </a:ext>
            </a:extLst>
          </p:cNvPr>
          <p:cNvPicPr>
            <a:picLocks noChangeAspect="1"/>
          </p:cNvPicPr>
          <p:nvPr/>
        </p:nvPicPr>
        <p:blipFill>
          <a:blip r:embed="rId3"/>
          <a:stretch>
            <a:fillRect/>
          </a:stretch>
        </p:blipFill>
        <p:spPr>
          <a:xfrm>
            <a:off x="643467" y="1894034"/>
            <a:ext cx="5294716" cy="3164107"/>
          </a:xfrm>
          <a:prstGeom prst="rect">
            <a:avLst/>
          </a:prstGeom>
        </p:spPr>
      </p:pic>
      <p:cxnSp>
        <p:nvCxnSpPr>
          <p:cNvPr id="12" name="Straight Connector 11">
            <a:extLst>
              <a:ext uri="{FF2B5EF4-FFF2-40B4-BE49-F238E27FC236}">
                <a16:creationId xmlns:a16="http://schemas.microsoft.com/office/drawing/2014/main" id="{8C730EAB-A532-4295-A302-FB4B90DB9F5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sp>
        <p:nvSpPr>
          <p:cNvPr id="4" name="مستطيل 3">
            <a:extLst>
              <a:ext uri="{FF2B5EF4-FFF2-40B4-BE49-F238E27FC236}">
                <a16:creationId xmlns:a16="http://schemas.microsoft.com/office/drawing/2014/main" id="{6B4FDADE-F9B3-4795-8FAF-31F89D595340}"/>
              </a:ext>
            </a:extLst>
          </p:cNvPr>
          <p:cNvSpPr/>
          <p:nvPr/>
        </p:nvSpPr>
        <p:spPr>
          <a:xfrm>
            <a:off x="1023058" y="490644"/>
            <a:ext cx="10461518" cy="923330"/>
          </a:xfrm>
          <a:prstGeom prst="rect">
            <a:avLst/>
          </a:prstGeom>
          <a:noFill/>
        </p:spPr>
        <p:txBody>
          <a:bodyPr wrap="non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ما وجه الشبه بين الجنين في رحم الأم والبذرة ؟</a:t>
            </a:r>
          </a:p>
        </p:txBody>
      </p:sp>
      <p:sp>
        <p:nvSpPr>
          <p:cNvPr id="5" name="مستطيل 4">
            <a:extLst>
              <a:ext uri="{FF2B5EF4-FFF2-40B4-BE49-F238E27FC236}">
                <a16:creationId xmlns:a16="http://schemas.microsoft.com/office/drawing/2014/main" id="{161922A4-CE85-4E05-A3A7-2EAC1475B5C5}"/>
              </a:ext>
            </a:extLst>
          </p:cNvPr>
          <p:cNvSpPr/>
          <p:nvPr/>
        </p:nvSpPr>
        <p:spPr>
          <a:xfrm>
            <a:off x="980736" y="5444026"/>
            <a:ext cx="9914894" cy="923330"/>
          </a:xfrm>
          <a:prstGeom prst="rect">
            <a:avLst/>
          </a:prstGeom>
          <a:noFill/>
        </p:spPr>
        <p:txBody>
          <a:bodyPr wrap="non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كلاهما عبارة عن جنين داخل اغشية لحمايته </a:t>
            </a:r>
          </a:p>
        </p:txBody>
      </p:sp>
    </p:spTree>
    <p:extLst>
      <p:ext uri="{BB962C8B-B14F-4D97-AF65-F5344CB8AC3E}">
        <p14:creationId xmlns:p14="http://schemas.microsoft.com/office/powerpoint/2010/main" val="1013684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7D76743D-848B-4592-BC24-9F553115915C}"/>
              </a:ext>
            </a:extLst>
          </p:cNvPr>
          <p:cNvSpPr/>
          <p:nvPr/>
        </p:nvSpPr>
        <p:spPr>
          <a:xfrm>
            <a:off x="8254273" y="185782"/>
            <a:ext cx="3600000" cy="1980000"/>
          </a:xfrm>
          <a:prstGeom prst="rect">
            <a:avLst/>
          </a:prstGeom>
          <a:solidFill>
            <a:schemeClr val="bg1"/>
          </a:solidFill>
          <a:ln w="38100">
            <a:solidFill>
              <a:schemeClr val="tx1"/>
            </a:solidFill>
          </a:ln>
        </p:spPr>
        <p:txBody>
          <a:bodyPr wrap="square" lIns="91440" tIns="45720" rIns="91440" bIns="45720">
            <a:spAutoFit/>
          </a:bodyPr>
          <a:lstStyle/>
          <a:p>
            <a:pPr algn="ctr"/>
            <a:r>
              <a:rPr lang="ar-SA" sz="3200" dirty="0">
                <a:ln w="0"/>
                <a:effectLst>
                  <a:outerShdw blurRad="38100" dist="19050" dir="2700000" algn="tl" rotWithShape="0">
                    <a:schemeClr val="dk1">
                      <a:alpha val="40000"/>
                    </a:schemeClr>
                  </a:outerShdw>
                </a:effectLst>
              </a:rPr>
              <a:t>يشمل هذا القسم نوع واحد فقط هو </a:t>
            </a:r>
            <a:r>
              <a:rPr lang="en-US" sz="3200" dirty="0">
                <a:ln w="0"/>
                <a:effectLst>
                  <a:outerShdw blurRad="38100" dist="19050" dir="2700000" algn="tl" rotWithShape="0">
                    <a:schemeClr val="dk1">
                      <a:alpha val="40000"/>
                    </a:schemeClr>
                  </a:outerShdw>
                </a:effectLst>
              </a:rPr>
              <a:t>Ginkgo biloba</a:t>
            </a:r>
          </a:p>
          <a:p>
            <a:pPr algn="ctr"/>
            <a:r>
              <a:rPr lang="ar-SA" sz="3200" dirty="0">
                <a:ln w="0"/>
                <a:effectLst>
                  <a:outerShdw blurRad="38100" dist="19050" dir="2700000" algn="tl" rotWithShape="0">
                    <a:schemeClr val="dk1">
                      <a:alpha val="40000"/>
                    </a:schemeClr>
                  </a:outerShdw>
                </a:effectLst>
              </a:rPr>
              <a:t>وتتميز هذه الشجرة بأوراق صغيرة تشبه المروحة </a:t>
            </a:r>
          </a:p>
        </p:txBody>
      </p:sp>
      <p:sp>
        <p:nvSpPr>
          <p:cNvPr id="3" name="مستطيل 2">
            <a:extLst>
              <a:ext uri="{FF2B5EF4-FFF2-40B4-BE49-F238E27FC236}">
                <a16:creationId xmlns:a16="http://schemas.microsoft.com/office/drawing/2014/main" id="{45A12243-9627-46AC-8AD0-C4525C57E880}"/>
              </a:ext>
            </a:extLst>
          </p:cNvPr>
          <p:cNvSpPr/>
          <p:nvPr/>
        </p:nvSpPr>
        <p:spPr>
          <a:xfrm>
            <a:off x="4209239" y="255339"/>
            <a:ext cx="3600000" cy="1980000"/>
          </a:xfrm>
          <a:prstGeom prst="rect">
            <a:avLst/>
          </a:prstGeom>
          <a:solidFill>
            <a:schemeClr val="bg1"/>
          </a:solidFill>
          <a:ln w="38100">
            <a:solidFill>
              <a:schemeClr val="tx1"/>
            </a:solidFill>
          </a:ln>
        </p:spPr>
        <p:txBody>
          <a:bodyPr wrap="square" lIns="91440" tIns="45720" rIns="91440" bIns="45720">
            <a:spAutoFit/>
          </a:bodyPr>
          <a:lstStyle/>
          <a:p>
            <a:pPr algn="ctr"/>
            <a:r>
              <a:rPr lang="ar-SA" sz="3200" dirty="0">
                <a:ln w="0"/>
                <a:effectLst>
                  <a:outerShdw blurRad="38100" dist="19050" dir="2700000" algn="tl" rotWithShape="0">
                    <a:schemeClr val="dk1">
                      <a:alpha val="40000"/>
                    </a:schemeClr>
                  </a:outerShdw>
                </a:effectLst>
              </a:rPr>
              <a:t>لها تراكيب تكاثرية ذكرية وأنثوية على نباتات منفصلة </a:t>
            </a:r>
          </a:p>
        </p:txBody>
      </p:sp>
      <p:sp>
        <p:nvSpPr>
          <p:cNvPr id="5" name="مستطيل 4">
            <a:extLst>
              <a:ext uri="{FF2B5EF4-FFF2-40B4-BE49-F238E27FC236}">
                <a16:creationId xmlns:a16="http://schemas.microsoft.com/office/drawing/2014/main" id="{496DF824-0CFB-4F28-B801-35AE1C61696D}"/>
              </a:ext>
            </a:extLst>
          </p:cNvPr>
          <p:cNvSpPr/>
          <p:nvPr/>
        </p:nvSpPr>
        <p:spPr>
          <a:xfrm>
            <a:off x="8254273" y="2466687"/>
            <a:ext cx="3600000" cy="1980000"/>
          </a:xfrm>
          <a:prstGeom prst="rect">
            <a:avLst/>
          </a:prstGeom>
          <a:solidFill>
            <a:schemeClr val="bg1"/>
          </a:solidFill>
          <a:ln w="38100">
            <a:solidFill>
              <a:schemeClr val="tx1"/>
            </a:solidFill>
          </a:ln>
        </p:spPr>
        <p:txBody>
          <a:bodyPr wrap="square" lIns="91440" tIns="45720" rIns="91440" bIns="45720">
            <a:spAutoFit/>
          </a:bodyPr>
          <a:lstStyle/>
          <a:p>
            <a:pPr algn="ctr"/>
            <a:r>
              <a:rPr lang="ar-SA" sz="3200" dirty="0">
                <a:ln w="0"/>
                <a:effectLst>
                  <a:outerShdw blurRad="38100" dist="19050" dir="2700000" algn="tl" rotWithShape="0">
                    <a:schemeClr val="dk1">
                      <a:alpha val="40000"/>
                    </a:schemeClr>
                  </a:outerShdw>
                </a:effectLst>
              </a:rPr>
              <a:t>تمتاز بأنها مقاومة للتلوث لذا فإنها مألوفة للمزارعين ومطوري الأراضي في المدن </a:t>
            </a:r>
          </a:p>
        </p:txBody>
      </p:sp>
      <p:sp>
        <p:nvSpPr>
          <p:cNvPr id="11" name="مستطيل 10">
            <a:extLst>
              <a:ext uri="{FF2B5EF4-FFF2-40B4-BE49-F238E27FC236}">
                <a16:creationId xmlns:a16="http://schemas.microsoft.com/office/drawing/2014/main" id="{90FAF8D1-CECB-40DB-AA32-0182425F72AA}"/>
              </a:ext>
            </a:extLst>
          </p:cNvPr>
          <p:cNvSpPr/>
          <p:nvPr/>
        </p:nvSpPr>
        <p:spPr>
          <a:xfrm>
            <a:off x="188279" y="312285"/>
            <a:ext cx="3600000" cy="1980000"/>
          </a:xfrm>
          <a:prstGeom prst="rect">
            <a:avLst/>
          </a:prstGeom>
          <a:solidFill>
            <a:schemeClr val="bg1"/>
          </a:solidFill>
          <a:ln w="38100">
            <a:solidFill>
              <a:schemeClr val="tx1"/>
            </a:solidFill>
          </a:ln>
        </p:spPr>
        <p:txBody>
          <a:bodyPr wrap="square" lIns="91440" tIns="45720" rIns="91440" bIns="45720">
            <a:spAutoFit/>
          </a:bodyPr>
          <a:lstStyle/>
          <a:p>
            <a:pPr algn="ctr"/>
            <a:r>
              <a:rPr lang="ar-SA" sz="3200" dirty="0">
                <a:ln w="0"/>
                <a:effectLst>
                  <a:outerShdw blurRad="38100" dist="19050" dir="2700000" algn="tl" rotWithShape="0">
                    <a:schemeClr val="dk1">
                      <a:alpha val="40000"/>
                    </a:schemeClr>
                  </a:outerShdw>
                </a:effectLst>
              </a:rPr>
              <a:t>وتنتج الشجرة المؤنثة مخاريط تعطي عند إخصابها بذور ذات غلاف لحمي ذي رائحة نتنة </a:t>
            </a:r>
          </a:p>
        </p:txBody>
      </p:sp>
      <p:sp>
        <p:nvSpPr>
          <p:cNvPr id="14" name="مستطيل 13">
            <a:extLst>
              <a:ext uri="{FF2B5EF4-FFF2-40B4-BE49-F238E27FC236}">
                <a16:creationId xmlns:a16="http://schemas.microsoft.com/office/drawing/2014/main" id="{61120C8E-7C59-420A-B06B-4A2604F112DF}"/>
              </a:ext>
            </a:extLst>
          </p:cNvPr>
          <p:cNvSpPr/>
          <p:nvPr/>
        </p:nvSpPr>
        <p:spPr>
          <a:xfrm>
            <a:off x="4209239" y="2484814"/>
            <a:ext cx="3600000" cy="1980000"/>
          </a:xfrm>
          <a:prstGeom prst="rect">
            <a:avLst/>
          </a:prstGeom>
          <a:solidFill>
            <a:schemeClr val="bg1"/>
          </a:solidFill>
          <a:ln w="38100">
            <a:solidFill>
              <a:schemeClr val="tx1"/>
            </a:solidFill>
          </a:ln>
        </p:spPr>
        <p:txBody>
          <a:bodyPr wrap="square" lIns="91440" tIns="45720" rIns="91440" bIns="45720">
            <a:spAutoFit/>
          </a:bodyPr>
          <a:lstStyle/>
          <a:p>
            <a:pPr algn="ctr"/>
            <a:r>
              <a:rPr lang="ar-SA" sz="3200" dirty="0">
                <a:ln w="0"/>
                <a:effectLst>
                  <a:outerShdw blurRad="38100" dist="19050" dir="2700000" algn="tl" rotWithShape="0">
                    <a:schemeClr val="dk1">
                      <a:alpha val="40000"/>
                    </a:schemeClr>
                  </a:outerShdw>
                </a:effectLst>
              </a:rPr>
              <a:t>وتنتج الشجرة المذكرة حبوب اللقاح على مخاريط  تنمو من قاعدة تجمعات الأوراق </a:t>
            </a:r>
          </a:p>
        </p:txBody>
      </p:sp>
    </p:spTree>
    <p:extLst>
      <p:ext uri="{BB962C8B-B14F-4D97-AF65-F5344CB8AC3E}">
        <p14:creationId xmlns:p14="http://schemas.microsoft.com/office/powerpoint/2010/main" val="2697306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a:extLst>
              <a:ext uri="{FF2B5EF4-FFF2-40B4-BE49-F238E27FC236}">
                <a16:creationId xmlns:a16="http://schemas.microsoft.com/office/drawing/2014/main" id="{45A12243-9627-46AC-8AD0-C4525C57E880}"/>
              </a:ext>
            </a:extLst>
          </p:cNvPr>
          <p:cNvSpPr/>
          <p:nvPr/>
        </p:nvSpPr>
        <p:spPr>
          <a:xfrm>
            <a:off x="4087319" y="245179"/>
            <a:ext cx="3600000" cy="1980000"/>
          </a:xfrm>
          <a:prstGeom prst="rect">
            <a:avLst/>
          </a:prstGeom>
          <a:solidFill>
            <a:schemeClr val="bg1"/>
          </a:solidFill>
          <a:ln w="38100">
            <a:solidFill>
              <a:schemeClr val="tx1"/>
            </a:solidFill>
          </a:ln>
        </p:spPr>
        <p:txBody>
          <a:bodyPr wrap="square" lIns="91440" tIns="45720" rIns="91440" bIns="45720">
            <a:spAutoFit/>
          </a:bodyPr>
          <a:lstStyle/>
          <a:p>
            <a:pPr algn="ctr"/>
            <a:r>
              <a:rPr lang="ar-SA" sz="3200" dirty="0">
                <a:ln w="0"/>
                <a:effectLst>
                  <a:outerShdw blurRad="38100" dist="19050" dir="2700000" algn="tl" rotWithShape="0">
                    <a:schemeClr val="dk1">
                      <a:alpha val="40000"/>
                    </a:schemeClr>
                  </a:outerShdw>
                </a:effectLst>
              </a:rPr>
              <a:t>تكون المخاريط الذكرية صغيرة وتتكون من  </a:t>
            </a:r>
            <a:r>
              <a:rPr lang="ar-SA" sz="3200" dirty="0" err="1">
                <a:ln w="0"/>
                <a:effectLst>
                  <a:outerShdw blurRad="38100" dist="19050" dir="2700000" algn="tl" rotWithShape="0">
                    <a:schemeClr val="dk1">
                      <a:alpha val="40000"/>
                    </a:schemeClr>
                  </a:outerShdw>
                </a:effectLst>
              </a:rPr>
              <a:t>من</a:t>
            </a:r>
            <a:r>
              <a:rPr lang="ar-SA" sz="3200" dirty="0">
                <a:ln w="0"/>
                <a:effectLst>
                  <a:outerShdw blurRad="38100" dist="19050" dir="2700000" algn="tl" rotWithShape="0">
                    <a:schemeClr val="dk1">
                      <a:alpha val="40000"/>
                    </a:schemeClr>
                  </a:outerShdw>
                </a:effectLst>
              </a:rPr>
              <a:t> حراشف</a:t>
            </a:r>
          </a:p>
        </p:txBody>
      </p:sp>
      <p:sp>
        <p:nvSpPr>
          <p:cNvPr id="10" name="مستطيل 9">
            <a:extLst>
              <a:ext uri="{FF2B5EF4-FFF2-40B4-BE49-F238E27FC236}">
                <a16:creationId xmlns:a16="http://schemas.microsoft.com/office/drawing/2014/main" id="{1F568D4A-88D6-4992-B22F-A44C2E625B46}"/>
              </a:ext>
            </a:extLst>
          </p:cNvPr>
          <p:cNvSpPr/>
          <p:nvPr/>
        </p:nvSpPr>
        <p:spPr>
          <a:xfrm>
            <a:off x="4087319" y="2530458"/>
            <a:ext cx="3600000" cy="1980000"/>
          </a:xfrm>
          <a:prstGeom prst="rect">
            <a:avLst/>
          </a:prstGeom>
          <a:solidFill>
            <a:schemeClr val="bg1"/>
          </a:solidFill>
          <a:ln w="38100">
            <a:solidFill>
              <a:schemeClr val="tx1"/>
            </a:solidFill>
          </a:ln>
        </p:spPr>
        <p:txBody>
          <a:bodyPr wrap="square" lIns="91440" tIns="45720" rIns="91440" bIns="45720">
            <a:spAutoFit/>
          </a:bodyPr>
          <a:lstStyle/>
          <a:p>
            <a:pPr algn="ctr"/>
            <a:r>
              <a:rPr lang="ar-SA" sz="2800" dirty="0">
                <a:ln w="0"/>
                <a:effectLst>
                  <a:outerShdw blurRad="38100" dist="19050" dir="2700000" algn="tl" rotWithShape="0">
                    <a:schemeClr val="dk1">
                      <a:alpha val="40000"/>
                    </a:schemeClr>
                  </a:outerShdw>
                </a:effectLst>
              </a:rPr>
              <a:t>أما المخاريط المؤنثة الكبيرة تبقى تنتج البويضات وتبقى على النبات إلى أن تنضج البذور </a:t>
            </a:r>
          </a:p>
        </p:txBody>
      </p:sp>
      <p:sp>
        <p:nvSpPr>
          <p:cNvPr id="11" name="مستطيل 10">
            <a:extLst>
              <a:ext uri="{FF2B5EF4-FFF2-40B4-BE49-F238E27FC236}">
                <a16:creationId xmlns:a16="http://schemas.microsoft.com/office/drawing/2014/main" id="{90FAF8D1-CECB-40DB-AA32-0182425F72AA}"/>
              </a:ext>
            </a:extLst>
          </p:cNvPr>
          <p:cNvSpPr/>
          <p:nvPr/>
        </p:nvSpPr>
        <p:spPr>
          <a:xfrm>
            <a:off x="66359" y="180205"/>
            <a:ext cx="3600000" cy="1980000"/>
          </a:xfrm>
          <a:prstGeom prst="rect">
            <a:avLst/>
          </a:prstGeom>
          <a:solidFill>
            <a:schemeClr val="bg1"/>
          </a:solidFill>
          <a:ln w="38100">
            <a:solidFill>
              <a:schemeClr val="tx1"/>
            </a:solidFill>
          </a:ln>
        </p:spPr>
        <p:txBody>
          <a:bodyPr wrap="square" lIns="91440" tIns="45720" rIns="91440" bIns="45720">
            <a:spAutoFit/>
          </a:bodyPr>
          <a:lstStyle/>
          <a:p>
            <a:pPr algn="ctr"/>
            <a:r>
              <a:rPr lang="ar-SA" sz="2800" dirty="0">
                <a:ln w="0"/>
                <a:effectLst>
                  <a:outerShdw blurRad="38100" dist="19050" dir="2700000" algn="tl" rotWithShape="0">
                    <a:schemeClr val="dk1">
                      <a:alpha val="40000"/>
                    </a:schemeClr>
                  </a:outerShdw>
                </a:effectLst>
              </a:rPr>
              <a:t>تنقسم الخلايا داخل هذه الأبواغ انقسام منصف لتكون ابواغ صغيرة تنقسم لتعطي أربع خلايا من حبوب اللقاح </a:t>
            </a:r>
          </a:p>
        </p:txBody>
      </p:sp>
      <p:sp>
        <p:nvSpPr>
          <p:cNvPr id="8" name="مستطيل 7">
            <a:extLst>
              <a:ext uri="{FF2B5EF4-FFF2-40B4-BE49-F238E27FC236}">
                <a16:creationId xmlns:a16="http://schemas.microsoft.com/office/drawing/2014/main" id="{C7AFFEFA-92C9-4B6B-A872-51AB2B1A1BFA}"/>
              </a:ext>
            </a:extLst>
          </p:cNvPr>
          <p:cNvSpPr/>
          <p:nvPr/>
        </p:nvSpPr>
        <p:spPr>
          <a:xfrm>
            <a:off x="8108279" y="206902"/>
            <a:ext cx="3600000" cy="1980000"/>
          </a:xfrm>
          <a:prstGeom prst="rect">
            <a:avLst/>
          </a:prstGeom>
          <a:solidFill>
            <a:schemeClr val="bg1"/>
          </a:solidFill>
          <a:ln w="38100">
            <a:solidFill>
              <a:schemeClr val="tx1"/>
            </a:solidFill>
          </a:ln>
        </p:spPr>
        <p:txBody>
          <a:bodyPr wrap="square" lIns="91440" tIns="45720" rIns="91440" bIns="45720">
            <a:spAutoFit/>
          </a:bodyPr>
          <a:lstStyle/>
          <a:p>
            <a:pPr algn="ctr"/>
            <a:r>
              <a:rPr lang="ar-SA" sz="2800" dirty="0">
                <a:ln w="0"/>
                <a:effectLst>
                  <a:outerShdw blurRad="38100" dist="19050" dir="2700000" algn="tl" rotWithShape="0">
                    <a:schemeClr val="dk1">
                      <a:alpha val="40000"/>
                    </a:schemeClr>
                  </a:outerShdw>
                </a:effectLst>
              </a:rPr>
              <a:t>تنمو التراكيب التكاثرية في مخاريط وتكون المخاريط المذكرة والمؤنثة على أغصان مختلفة من الشجرة أو الشجيرة  </a:t>
            </a:r>
          </a:p>
        </p:txBody>
      </p:sp>
      <p:sp>
        <p:nvSpPr>
          <p:cNvPr id="9" name="مستطيل 8">
            <a:extLst>
              <a:ext uri="{FF2B5EF4-FFF2-40B4-BE49-F238E27FC236}">
                <a16:creationId xmlns:a16="http://schemas.microsoft.com/office/drawing/2014/main" id="{7E129C0D-F3E4-4408-8796-68D28D5EA44E}"/>
              </a:ext>
            </a:extLst>
          </p:cNvPr>
          <p:cNvSpPr/>
          <p:nvPr/>
        </p:nvSpPr>
        <p:spPr>
          <a:xfrm>
            <a:off x="8108279" y="2362012"/>
            <a:ext cx="3600000" cy="1980000"/>
          </a:xfrm>
          <a:prstGeom prst="rect">
            <a:avLst/>
          </a:prstGeom>
          <a:solidFill>
            <a:schemeClr val="bg1"/>
          </a:solidFill>
          <a:ln w="38100">
            <a:solidFill>
              <a:schemeClr val="tx1"/>
            </a:solidFill>
          </a:ln>
        </p:spPr>
        <p:txBody>
          <a:bodyPr wrap="square" lIns="91440" tIns="45720" rIns="91440" bIns="45720">
            <a:spAutoFit/>
          </a:bodyPr>
          <a:lstStyle/>
          <a:p>
            <a:pPr algn="ctr"/>
            <a:r>
              <a:rPr lang="ar-SA" sz="3200" dirty="0">
                <a:ln w="0"/>
                <a:effectLst>
                  <a:outerShdw blurRad="38100" dist="19050" dir="2700000" algn="tl" rotWithShape="0">
                    <a:schemeClr val="dk1">
                      <a:alpha val="40000"/>
                    </a:schemeClr>
                  </a:outerShdw>
                </a:effectLst>
              </a:rPr>
              <a:t>تحتوي الحراشف على المئات من المحافظ البوغية والتي تحتوي على </a:t>
            </a:r>
          </a:p>
          <a:p>
            <a:pPr algn="ctr"/>
            <a:r>
              <a:rPr lang="ar-SA" sz="3200" dirty="0">
                <a:ln w="0"/>
                <a:effectLst>
                  <a:outerShdw blurRad="38100" dist="19050" dir="2700000" algn="tl" rotWithShape="0">
                    <a:schemeClr val="dk1">
                      <a:alpha val="40000"/>
                    </a:schemeClr>
                  </a:outerShdw>
                </a:effectLst>
              </a:rPr>
              <a:t>ابواغ </a:t>
            </a:r>
          </a:p>
        </p:txBody>
      </p:sp>
    </p:spTree>
    <p:extLst>
      <p:ext uri="{BB962C8B-B14F-4D97-AF65-F5344CB8AC3E}">
        <p14:creationId xmlns:p14="http://schemas.microsoft.com/office/powerpoint/2010/main" val="2352242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D860BD6D-2383-49AB-AE34-8C9EE9C83828}"/>
              </a:ext>
            </a:extLst>
          </p:cNvPr>
          <p:cNvSpPr/>
          <p:nvPr/>
        </p:nvSpPr>
        <p:spPr>
          <a:xfrm>
            <a:off x="6251944" y="447418"/>
            <a:ext cx="5641724" cy="4154984"/>
          </a:xfrm>
          <a:prstGeom prst="rect">
            <a:avLst/>
          </a:prstGeom>
          <a:solidFill>
            <a:srgbClr val="FFFF00"/>
          </a:solidFill>
          <a:ln w="38100">
            <a:solidFill>
              <a:schemeClr val="tx1"/>
            </a:solidFill>
          </a:ln>
        </p:spPr>
        <p:txBody>
          <a:bodyPr wrap="square" lIns="91440" tIns="45720" rIns="91440" bIns="45720">
            <a:spAutoFit/>
          </a:bodyPr>
          <a:lstStyle/>
          <a:p>
            <a:pPr algn="ctr"/>
            <a:r>
              <a:rPr lang="ar-SA" sz="4400" b="0" cap="none" spc="0" dirty="0">
                <a:ln w="0"/>
                <a:solidFill>
                  <a:schemeClr val="tx1"/>
                </a:solidFill>
                <a:effectLst>
                  <a:outerShdw blurRad="38100" dist="19050" dir="2700000" algn="tl" rotWithShape="0">
                    <a:schemeClr val="dk1">
                      <a:alpha val="40000"/>
                    </a:schemeClr>
                  </a:outerShdw>
                </a:effectLst>
              </a:rPr>
              <a:t>والان لنرحل في رحلة علمية مع سمر وزميلاتها رحلة بها العجائب والغرائب من عالم النباتات ونتعرف على التصنيف الصحيح للبطاقات المعلومات </a:t>
            </a:r>
          </a:p>
        </p:txBody>
      </p:sp>
      <p:sp>
        <p:nvSpPr>
          <p:cNvPr id="3" name="مستطيل 2">
            <a:extLst>
              <a:ext uri="{FF2B5EF4-FFF2-40B4-BE49-F238E27FC236}">
                <a16:creationId xmlns:a16="http://schemas.microsoft.com/office/drawing/2014/main" id="{91F0FEAC-7DA2-43E7-B7A9-6056C4B40083}"/>
              </a:ext>
            </a:extLst>
          </p:cNvPr>
          <p:cNvSpPr/>
          <p:nvPr/>
        </p:nvSpPr>
        <p:spPr>
          <a:xfrm>
            <a:off x="6251944" y="4789046"/>
            <a:ext cx="5641724" cy="1446550"/>
          </a:xfrm>
          <a:prstGeom prst="rect">
            <a:avLst/>
          </a:prstGeom>
          <a:solidFill>
            <a:srgbClr val="FFC000"/>
          </a:solidFill>
          <a:ln w="38100">
            <a:solidFill>
              <a:schemeClr val="tx1"/>
            </a:solidFill>
          </a:ln>
        </p:spPr>
        <p:txBody>
          <a:bodyPr wrap="square" lIns="91440" tIns="45720" rIns="91440" bIns="45720">
            <a:spAutoFit/>
          </a:bodyPr>
          <a:lstStyle/>
          <a:p>
            <a:pPr algn="ctr"/>
            <a:r>
              <a:rPr lang="ar-SA" sz="4400" b="0" cap="none" spc="0" dirty="0">
                <a:ln w="0"/>
                <a:solidFill>
                  <a:schemeClr val="tx1"/>
                </a:solidFill>
                <a:effectLst>
                  <a:outerShdw blurRad="38100" dist="19050" dir="2700000" algn="tl" rotWithShape="0">
                    <a:schemeClr val="dk1">
                      <a:alpha val="40000"/>
                    </a:schemeClr>
                  </a:outerShdw>
                </a:effectLst>
              </a:rPr>
              <a:t>وتذكري ان كل هذه الأقسام من النباتات معراة البذور </a:t>
            </a:r>
          </a:p>
        </p:txBody>
      </p:sp>
      <p:pic>
        <p:nvPicPr>
          <p:cNvPr id="2050" name="Picture 2" descr="ÙØªÙØ¬Ø© Ø¨Ø­Ø« Ø§ÙØµÙØ± Ø¹Ù â«ÙØ¹ÙÙØ©  clipartâ¬â">
            <a:extLst>
              <a:ext uri="{FF2B5EF4-FFF2-40B4-BE49-F238E27FC236}">
                <a16:creationId xmlns:a16="http://schemas.microsoft.com/office/drawing/2014/main" id="{1F1A1B8A-8A31-48CB-82D9-992F11BA9E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9340" y="447418"/>
            <a:ext cx="4922985" cy="57881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79324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ÙØªÙØ¬Ø© Ø¨Ø­Ø« Ø§ÙØµÙØ± Ø¹Ù âªDivisionï Cycadophytaâ¬â">
            <a:extLst>
              <a:ext uri="{FF2B5EF4-FFF2-40B4-BE49-F238E27FC236}">
                <a16:creationId xmlns:a16="http://schemas.microsoft.com/office/drawing/2014/main" id="{DE024929-6C60-4E46-9E28-54A9A819DE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extLst>
              <a:ext uri="{FF2B5EF4-FFF2-40B4-BE49-F238E27FC236}">
                <a16:creationId xmlns:a16="http://schemas.microsoft.com/office/drawing/2014/main" id="{A4DF8061-ADAD-4E3B-A2FF-3750764E4781}"/>
              </a:ext>
            </a:extLst>
          </p:cNvPr>
          <p:cNvSpPr/>
          <p:nvPr/>
        </p:nvSpPr>
        <p:spPr>
          <a:xfrm>
            <a:off x="6666254" y="1025993"/>
            <a:ext cx="5218095" cy="3631763"/>
          </a:xfrm>
          <a:prstGeom prst="rect">
            <a:avLst/>
          </a:prstGeom>
          <a:noFill/>
        </p:spPr>
        <p:txBody>
          <a:bodyPr wrap="none" lIns="91440" tIns="45720" rIns="91440" bIns="45720">
            <a:spAutoFit/>
          </a:bodyPr>
          <a:lstStyle/>
          <a:p>
            <a:pPr algn="ctr"/>
            <a:r>
              <a:rPr lang="ar-SA" sz="11500" b="1" cap="none" spc="0" dirty="0">
                <a:ln w="0"/>
                <a:solidFill>
                  <a:schemeClr val="bg1"/>
                </a:solidFill>
                <a:effectLst>
                  <a:outerShdw blurRad="38100" dist="19050" dir="2700000" algn="tl" rotWithShape="0">
                    <a:schemeClr val="dk1">
                      <a:alpha val="40000"/>
                    </a:schemeClr>
                  </a:outerShdw>
                </a:effectLst>
              </a:rPr>
              <a:t>قسم </a:t>
            </a:r>
          </a:p>
          <a:p>
            <a:pPr algn="ctr"/>
            <a:r>
              <a:rPr lang="ar-SA" sz="11500" b="1" cap="none" spc="0" dirty="0" err="1">
                <a:ln w="0"/>
                <a:solidFill>
                  <a:schemeClr val="bg1"/>
                </a:solidFill>
                <a:effectLst>
                  <a:outerShdw blurRad="38100" dist="19050" dir="2700000" algn="tl" rotWithShape="0">
                    <a:schemeClr val="dk1">
                      <a:alpha val="40000"/>
                    </a:schemeClr>
                  </a:outerShdw>
                </a:effectLst>
              </a:rPr>
              <a:t>السيكادات</a:t>
            </a:r>
            <a:r>
              <a:rPr lang="ar-SA" sz="11500" b="1" cap="none" spc="0" dirty="0">
                <a:ln w="0"/>
                <a:solidFill>
                  <a:schemeClr val="bg1"/>
                </a:solidFill>
                <a:effectLst>
                  <a:outerShdw blurRad="38100" dist="19050" dir="2700000" algn="tl" rotWithShape="0">
                    <a:schemeClr val="dk1">
                      <a:alpha val="40000"/>
                    </a:schemeClr>
                  </a:outerShdw>
                </a:effectLst>
              </a:rPr>
              <a:t> </a:t>
            </a:r>
          </a:p>
        </p:txBody>
      </p:sp>
    </p:spTree>
    <p:extLst>
      <p:ext uri="{BB962C8B-B14F-4D97-AF65-F5344CB8AC3E}">
        <p14:creationId xmlns:p14="http://schemas.microsoft.com/office/powerpoint/2010/main" val="28294109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ÙØªÙØ¬Ø© Ø¨Ø­Ø« Ø§ÙØµÙØ± Ø¹Ù âªDivisionï Cycadophytaâ¬â">
            <a:extLst>
              <a:ext uri="{FF2B5EF4-FFF2-40B4-BE49-F238E27FC236}">
                <a16:creationId xmlns:a16="http://schemas.microsoft.com/office/drawing/2014/main" id="{90FE9C24-4111-4071-9B7C-5946C68287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2880" y="125908"/>
            <a:ext cx="5435600" cy="4832172"/>
          </a:xfrm>
          <a:prstGeom prst="rect">
            <a:avLst/>
          </a:prstGeom>
          <a:noFill/>
          <a:extLst>
            <a:ext uri="{909E8E84-426E-40DD-AFC4-6F175D3DCCD1}">
              <a14:hiddenFill xmlns:a14="http://schemas.microsoft.com/office/drawing/2010/main">
                <a:solidFill>
                  <a:srgbClr val="FFFFFF"/>
                </a:solidFill>
              </a14:hiddenFill>
            </a:ext>
          </a:extLst>
        </p:spPr>
      </p:pic>
      <p:sp>
        <p:nvSpPr>
          <p:cNvPr id="4" name="مستطيل 3">
            <a:extLst>
              <a:ext uri="{FF2B5EF4-FFF2-40B4-BE49-F238E27FC236}">
                <a16:creationId xmlns:a16="http://schemas.microsoft.com/office/drawing/2014/main" id="{1EC496F6-C8E8-4665-95E0-B969D0A44826}"/>
              </a:ext>
            </a:extLst>
          </p:cNvPr>
          <p:cNvSpPr/>
          <p:nvPr/>
        </p:nvSpPr>
        <p:spPr>
          <a:xfrm>
            <a:off x="6532880" y="5107692"/>
            <a:ext cx="5435600" cy="1323439"/>
          </a:xfrm>
          <a:prstGeom prst="rect">
            <a:avLst/>
          </a:prstGeom>
          <a:solidFill>
            <a:schemeClr val="bg1"/>
          </a:solidFill>
          <a:ln w="38100">
            <a:solidFill>
              <a:schemeClr val="tx1"/>
            </a:solidFill>
          </a:ln>
        </p:spPr>
        <p:txBody>
          <a:bodyPr wrap="square" lIns="91440" tIns="45720" rIns="91440" bIns="45720">
            <a:spAutoFit/>
          </a:bodyPr>
          <a:lstStyle/>
          <a:p>
            <a:pPr algn="ctr"/>
            <a:r>
              <a:rPr lang="ar-SA" sz="4000" dirty="0">
                <a:ln w="0"/>
                <a:effectLst>
                  <a:outerShdw blurRad="38100" dist="19050" dir="2700000" algn="tl" rotWithShape="0">
                    <a:schemeClr val="dk1">
                      <a:alpha val="40000"/>
                    </a:schemeClr>
                  </a:outerShdw>
                </a:effectLst>
              </a:rPr>
              <a:t>تتكون الامشاج الذكرية والانثوية على تراكيب مخروطية الشكل</a:t>
            </a:r>
          </a:p>
        </p:txBody>
      </p:sp>
      <p:pic>
        <p:nvPicPr>
          <p:cNvPr id="6" name="Picture 2" descr="ÙØªÙØ¬Ø© Ø¨Ø­Ø« Ø§ÙØµÙØ± Ø¹Ù âªDivisionï Cycadophytaâ¬â">
            <a:extLst>
              <a:ext uri="{FF2B5EF4-FFF2-40B4-BE49-F238E27FC236}">
                <a16:creationId xmlns:a16="http://schemas.microsoft.com/office/drawing/2014/main" id="{C86C220B-D2E7-451A-BDF8-338E8AE6E8A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8257" r="10717"/>
          <a:stretch/>
        </p:blipFill>
        <p:spPr bwMode="auto">
          <a:xfrm>
            <a:off x="111759" y="125908"/>
            <a:ext cx="5547361" cy="4832172"/>
          </a:xfrm>
          <a:prstGeom prst="rect">
            <a:avLst/>
          </a:prstGeom>
          <a:noFill/>
          <a:extLst>
            <a:ext uri="{909E8E84-426E-40DD-AFC4-6F175D3DCCD1}">
              <a14:hiddenFill xmlns:a14="http://schemas.microsoft.com/office/drawing/2010/main">
                <a:solidFill>
                  <a:srgbClr val="FFFFFF"/>
                </a:solidFill>
              </a14:hiddenFill>
            </a:ext>
          </a:extLst>
        </p:spPr>
      </p:pic>
      <p:sp>
        <p:nvSpPr>
          <p:cNvPr id="7" name="مستطيل 6">
            <a:extLst>
              <a:ext uri="{FF2B5EF4-FFF2-40B4-BE49-F238E27FC236}">
                <a16:creationId xmlns:a16="http://schemas.microsoft.com/office/drawing/2014/main" id="{1D0085BB-8746-4AEF-B2AB-94539632D5DC}"/>
              </a:ext>
            </a:extLst>
          </p:cNvPr>
          <p:cNvSpPr/>
          <p:nvPr/>
        </p:nvSpPr>
        <p:spPr>
          <a:xfrm>
            <a:off x="111759" y="5107692"/>
            <a:ext cx="5547361" cy="1323439"/>
          </a:xfrm>
          <a:prstGeom prst="rect">
            <a:avLst/>
          </a:prstGeom>
          <a:solidFill>
            <a:schemeClr val="bg1"/>
          </a:solidFill>
          <a:ln w="38100">
            <a:solidFill>
              <a:schemeClr val="tx1"/>
            </a:solidFill>
          </a:ln>
        </p:spPr>
        <p:txBody>
          <a:bodyPr wrap="square" lIns="91440" tIns="45720" rIns="91440" bIns="45720">
            <a:spAutoFit/>
          </a:bodyPr>
          <a:lstStyle/>
          <a:p>
            <a:pPr algn="ctr"/>
            <a:r>
              <a:rPr lang="ar-SA" sz="4000" dirty="0">
                <a:ln w="0"/>
                <a:effectLst>
                  <a:outerShdw blurRad="38100" dist="19050" dir="2700000" algn="tl" rotWithShape="0">
                    <a:schemeClr val="dk1">
                      <a:alpha val="40000"/>
                    </a:schemeClr>
                  </a:outerShdw>
                </a:effectLst>
              </a:rPr>
              <a:t>قد يصل طول المخاريط التكاثرية إلى </a:t>
            </a:r>
            <a:r>
              <a:rPr lang="en-US" sz="4000" dirty="0">
                <a:ln w="0"/>
                <a:effectLst>
                  <a:outerShdw blurRad="38100" dist="19050" dir="2700000" algn="tl" rotWithShape="0">
                    <a:schemeClr val="dk1">
                      <a:alpha val="40000"/>
                    </a:schemeClr>
                  </a:outerShdw>
                </a:effectLst>
              </a:rPr>
              <a:t> 1m  </a:t>
            </a:r>
            <a:r>
              <a:rPr lang="ar-SA" sz="4000" dirty="0">
                <a:ln w="0"/>
                <a:effectLst>
                  <a:outerShdw blurRad="38100" dist="19050" dir="2700000" algn="tl" rotWithShape="0">
                    <a:schemeClr val="dk1">
                      <a:alpha val="40000"/>
                    </a:schemeClr>
                  </a:outerShdw>
                </a:effectLst>
              </a:rPr>
              <a:t> ووزنها إلى </a:t>
            </a:r>
            <a:r>
              <a:rPr lang="en-US" sz="4000" dirty="0">
                <a:ln w="0"/>
                <a:effectLst>
                  <a:outerShdw blurRad="38100" dist="19050" dir="2700000" algn="tl" rotWithShape="0">
                    <a:schemeClr val="dk1">
                      <a:alpha val="40000"/>
                    </a:schemeClr>
                  </a:outerShdw>
                </a:effectLst>
              </a:rPr>
              <a:t>53Kg</a:t>
            </a:r>
            <a:endParaRPr lang="ar-SA" sz="4000"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950852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p:cTn id="12" dur="500" fill="hold"/>
                                        <p:tgtEl>
                                          <p:spTgt spid="2050"/>
                                        </p:tgtEl>
                                        <p:attrNameLst>
                                          <p:attrName>ppt_w</p:attrName>
                                        </p:attrNameLst>
                                      </p:cBhvr>
                                      <p:tavLst>
                                        <p:tav tm="0">
                                          <p:val>
                                            <p:fltVal val="0"/>
                                          </p:val>
                                        </p:tav>
                                        <p:tav tm="100000">
                                          <p:val>
                                            <p:strVal val="#ppt_w"/>
                                          </p:val>
                                        </p:tav>
                                      </p:tavLst>
                                    </p:anim>
                                    <p:anim calcmode="lin" valueType="num">
                                      <p:cBhvr>
                                        <p:cTn id="13" dur="500" fill="hold"/>
                                        <p:tgtEl>
                                          <p:spTgt spid="2050"/>
                                        </p:tgtEl>
                                        <p:attrNameLst>
                                          <p:attrName>ppt_h</p:attrName>
                                        </p:attrNameLst>
                                      </p:cBhvr>
                                      <p:tavLst>
                                        <p:tav tm="0">
                                          <p:val>
                                            <p:fltVal val="0"/>
                                          </p:val>
                                        </p:tav>
                                        <p:tav tm="100000">
                                          <p:val>
                                            <p:strVal val="#ppt_h"/>
                                          </p:val>
                                        </p:tav>
                                      </p:tavLst>
                                    </p:anim>
                                    <p:animEffect transition="in" filter="fade">
                                      <p:cBhvr>
                                        <p:cTn id="14" dur="500"/>
                                        <p:tgtEl>
                                          <p:spTgt spid="2050"/>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ستطيل 4">
            <a:extLst>
              <a:ext uri="{FF2B5EF4-FFF2-40B4-BE49-F238E27FC236}">
                <a16:creationId xmlns:a16="http://schemas.microsoft.com/office/drawing/2014/main" id="{496DF824-0CFB-4F28-B801-35AE1C61696D}"/>
              </a:ext>
            </a:extLst>
          </p:cNvPr>
          <p:cNvSpPr/>
          <p:nvPr/>
        </p:nvSpPr>
        <p:spPr>
          <a:xfrm>
            <a:off x="6638067" y="4940164"/>
            <a:ext cx="5419408" cy="1754326"/>
          </a:xfrm>
          <a:prstGeom prst="rect">
            <a:avLst/>
          </a:prstGeom>
          <a:solidFill>
            <a:schemeClr val="bg1"/>
          </a:solidFill>
          <a:ln w="38100">
            <a:solidFill>
              <a:schemeClr val="tx1"/>
            </a:solidFill>
          </a:ln>
        </p:spPr>
        <p:txBody>
          <a:bodyPr wrap="square" lIns="91440" tIns="45720" rIns="91440" bIns="45720">
            <a:spAutoFit/>
          </a:bodyPr>
          <a:lstStyle/>
          <a:p>
            <a:pPr algn="ctr"/>
            <a:r>
              <a:rPr lang="ar-SA" sz="3600" dirty="0">
                <a:ln w="0"/>
                <a:effectLst>
                  <a:outerShdw blurRad="38100" dist="19050" dir="2700000" algn="tl" rotWithShape="0">
                    <a:schemeClr val="dk1">
                      <a:alpha val="40000"/>
                    </a:schemeClr>
                  </a:outerShdw>
                </a:effectLst>
              </a:rPr>
              <a:t>البيئات الطبيعية لها هي الاستوائية وشبه الاستوائية ويوجد منها حاليا </a:t>
            </a:r>
            <a:r>
              <a:rPr lang="en-US" sz="3600" dirty="0">
                <a:ln w="0"/>
                <a:effectLst>
                  <a:outerShdw blurRad="38100" dist="19050" dir="2700000" algn="tl" rotWithShape="0">
                    <a:schemeClr val="dk1">
                      <a:alpha val="40000"/>
                    </a:schemeClr>
                  </a:outerShdw>
                </a:effectLst>
              </a:rPr>
              <a:t>11</a:t>
            </a:r>
            <a:r>
              <a:rPr lang="ar-SA" sz="3600" dirty="0">
                <a:ln w="0"/>
                <a:effectLst>
                  <a:outerShdw blurRad="38100" dist="19050" dir="2700000" algn="tl" rotWithShape="0">
                    <a:schemeClr val="dk1">
                      <a:alpha val="40000"/>
                    </a:schemeClr>
                  </a:outerShdw>
                </a:effectLst>
              </a:rPr>
              <a:t>جنس و</a:t>
            </a:r>
            <a:r>
              <a:rPr lang="en-US" sz="3600" dirty="0">
                <a:ln w="0"/>
                <a:effectLst>
                  <a:outerShdw blurRad="38100" dist="19050" dir="2700000" algn="tl" rotWithShape="0">
                    <a:schemeClr val="dk1">
                      <a:alpha val="40000"/>
                    </a:schemeClr>
                  </a:outerShdw>
                </a:effectLst>
              </a:rPr>
              <a:t>250</a:t>
            </a:r>
            <a:r>
              <a:rPr lang="ar-SA" sz="3600" dirty="0">
                <a:ln w="0"/>
                <a:effectLst>
                  <a:outerShdw blurRad="38100" dist="19050" dir="2700000" algn="tl" rotWithShape="0">
                    <a:schemeClr val="dk1">
                      <a:alpha val="40000"/>
                    </a:schemeClr>
                  </a:outerShdw>
                </a:effectLst>
              </a:rPr>
              <a:t>نوع </a:t>
            </a:r>
          </a:p>
        </p:txBody>
      </p:sp>
      <p:sp>
        <p:nvSpPr>
          <p:cNvPr id="10" name="مستطيل 9">
            <a:extLst>
              <a:ext uri="{FF2B5EF4-FFF2-40B4-BE49-F238E27FC236}">
                <a16:creationId xmlns:a16="http://schemas.microsoft.com/office/drawing/2014/main" id="{1F568D4A-88D6-4992-B22F-A44C2E625B46}"/>
              </a:ext>
            </a:extLst>
          </p:cNvPr>
          <p:cNvSpPr/>
          <p:nvPr/>
        </p:nvSpPr>
        <p:spPr>
          <a:xfrm>
            <a:off x="381951" y="5243178"/>
            <a:ext cx="5384799" cy="1323439"/>
          </a:xfrm>
          <a:prstGeom prst="rect">
            <a:avLst/>
          </a:prstGeom>
          <a:solidFill>
            <a:schemeClr val="bg1"/>
          </a:solidFill>
          <a:ln w="38100">
            <a:solidFill>
              <a:schemeClr val="tx1"/>
            </a:solidFill>
          </a:ln>
        </p:spPr>
        <p:txBody>
          <a:bodyPr wrap="square" lIns="91440" tIns="45720" rIns="91440" bIns="45720">
            <a:spAutoFit/>
          </a:bodyPr>
          <a:lstStyle/>
          <a:p>
            <a:pPr algn="ctr"/>
            <a:r>
              <a:rPr lang="ar-SA" sz="4000" dirty="0">
                <a:ln w="0"/>
                <a:effectLst>
                  <a:outerShdw blurRad="38100" dist="19050" dir="2700000" algn="tl" rotWithShape="0">
                    <a:schemeClr val="dk1">
                      <a:alpha val="40000"/>
                    </a:schemeClr>
                  </a:outerShdw>
                </a:effectLst>
              </a:rPr>
              <a:t>تنمو المخاريط المذكرة والمؤنثة على نباتات </a:t>
            </a:r>
            <a:r>
              <a:rPr lang="ar-SA" sz="4000" dirty="0" err="1">
                <a:ln w="0"/>
                <a:effectLst>
                  <a:outerShdw blurRad="38100" dist="19050" dir="2700000" algn="tl" rotWithShape="0">
                    <a:schemeClr val="dk1">
                      <a:alpha val="40000"/>
                    </a:schemeClr>
                  </a:outerShdw>
                </a:effectLst>
              </a:rPr>
              <a:t>سيكادا</a:t>
            </a:r>
            <a:r>
              <a:rPr lang="ar-SA" sz="4000" dirty="0">
                <a:ln w="0"/>
                <a:effectLst>
                  <a:outerShdw blurRad="38100" dist="19050" dir="2700000" algn="tl" rotWithShape="0">
                    <a:schemeClr val="dk1">
                      <a:alpha val="40000"/>
                    </a:schemeClr>
                  </a:outerShdw>
                </a:effectLst>
              </a:rPr>
              <a:t> منفصلة  </a:t>
            </a:r>
          </a:p>
        </p:txBody>
      </p:sp>
      <p:pic>
        <p:nvPicPr>
          <p:cNvPr id="3076" name="Picture 4" descr="ØµÙØ±Ø© Ø°Ø§Øª ØµÙØ©">
            <a:extLst>
              <a:ext uri="{FF2B5EF4-FFF2-40B4-BE49-F238E27FC236}">
                <a16:creationId xmlns:a16="http://schemas.microsoft.com/office/drawing/2014/main" id="{8614D9F0-AF68-462D-B287-3AFAA4D406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498" y="127950"/>
            <a:ext cx="5543541" cy="481221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ÙØªÙØ¬Ø© Ø¨Ø­Ø« Ø§ÙØµÙØ± Ø¹Ù âªDivisionï Cycadophytaâ¬â">
            <a:extLst>
              <a:ext uri="{FF2B5EF4-FFF2-40B4-BE49-F238E27FC236}">
                <a16:creationId xmlns:a16="http://schemas.microsoft.com/office/drawing/2014/main" id="{A40D6C86-A78B-48BE-9D0E-A653172584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8067" y="86994"/>
            <a:ext cx="5419408" cy="4668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8256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3076"/>
                                        </p:tgtEl>
                                        <p:attrNameLst>
                                          <p:attrName>style.visibility</p:attrName>
                                        </p:attrNameLst>
                                      </p:cBhvr>
                                      <p:to>
                                        <p:strVal val="visible"/>
                                      </p:to>
                                    </p:set>
                                    <p:anim calcmode="lin" valueType="num">
                                      <p:cBhvr>
                                        <p:cTn id="19" dur="500" fill="hold"/>
                                        <p:tgtEl>
                                          <p:spTgt spid="3076"/>
                                        </p:tgtEl>
                                        <p:attrNameLst>
                                          <p:attrName>ppt_w</p:attrName>
                                        </p:attrNameLst>
                                      </p:cBhvr>
                                      <p:tavLst>
                                        <p:tav tm="0">
                                          <p:val>
                                            <p:fltVal val="0"/>
                                          </p:val>
                                        </p:tav>
                                        <p:tav tm="100000">
                                          <p:val>
                                            <p:strVal val="#ppt_w"/>
                                          </p:val>
                                        </p:tav>
                                      </p:tavLst>
                                    </p:anim>
                                    <p:anim calcmode="lin" valueType="num">
                                      <p:cBhvr>
                                        <p:cTn id="20" dur="500" fill="hold"/>
                                        <p:tgtEl>
                                          <p:spTgt spid="3076"/>
                                        </p:tgtEl>
                                        <p:attrNameLst>
                                          <p:attrName>ppt_h</p:attrName>
                                        </p:attrNameLst>
                                      </p:cBhvr>
                                      <p:tavLst>
                                        <p:tav tm="0">
                                          <p:val>
                                            <p:fltVal val="0"/>
                                          </p:val>
                                        </p:tav>
                                        <p:tav tm="100000">
                                          <p:val>
                                            <p:strVal val="#ppt_h"/>
                                          </p:val>
                                        </p:tav>
                                      </p:tavLst>
                                    </p:anim>
                                    <p:animEffect transition="in" filter="fade">
                                      <p:cBhvr>
                                        <p:cTn id="21" dur="500"/>
                                        <p:tgtEl>
                                          <p:spTgt spid="3076"/>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animEffect transition="in" filter="fade">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06912849-190C-4227-B410-CA5115A3E6EE}"/>
              </a:ext>
            </a:extLst>
          </p:cNvPr>
          <p:cNvSpPr/>
          <p:nvPr/>
        </p:nvSpPr>
        <p:spPr>
          <a:xfrm>
            <a:off x="6532880" y="4797088"/>
            <a:ext cx="5435600" cy="1938992"/>
          </a:xfrm>
          <a:prstGeom prst="rect">
            <a:avLst/>
          </a:prstGeom>
          <a:noFill/>
          <a:ln w="38100">
            <a:solidFill>
              <a:schemeClr val="tx1"/>
            </a:solidFill>
          </a:ln>
        </p:spPr>
        <p:txBody>
          <a:bodyPr wrap="square" lIns="91440" tIns="45720" rIns="91440" bIns="45720">
            <a:spAutoFit/>
          </a:bodyPr>
          <a:lstStyle/>
          <a:p>
            <a:pPr algn="ctr"/>
            <a:r>
              <a:rPr lang="ar-SA" sz="4000" b="0" cap="none" spc="0" dirty="0">
                <a:ln w="0"/>
                <a:solidFill>
                  <a:schemeClr val="tx1"/>
                </a:solidFill>
                <a:effectLst>
                  <a:outerShdw blurRad="38100" dist="19050" dir="2700000" algn="tl" rotWithShape="0">
                    <a:schemeClr val="dk1">
                      <a:alpha val="40000"/>
                    </a:schemeClr>
                  </a:outerShdw>
                </a:effectLst>
              </a:rPr>
              <a:t>تشبه النخيل لأن لها أوراق كبيرة مقسمة وقد ينمو بعضها إلى أكثر من </a:t>
            </a:r>
            <a:r>
              <a:rPr lang="en-US" sz="4000" b="0" cap="none" spc="0" dirty="0">
                <a:ln w="0"/>
                <a:solidFill>
                  <a:schemeClr val="tx1"/>
                </a:solidFill>
                <a:effectLst>
                  <a:outerShdw blurRad="38100" dist="19050" dir="2700000" algn="tl" rotWithShape="0">
                    <a:schemeClr val="dk1">
                      <a:alpha val="40000"/>
                    </a:schemeClr>
                  </a:outerShdw>
                </a:effectLst>
              </a:rPr>
              <a:t>18m </a:t>
            </a:r>
            <a:endParaRPr lang="ar-SA" sz="4000" b="0" cap="none" spc="0" dirty="0">
              <a:ln w="0"/>
              <a:solidFill>
                <a:schemeClr val="tx1"/>
              </a:solidFill>
              <a:effectLst>
                <a:outerShdw blurRad="38100" dist="19050" dir="2700000" algn="tl" rotWithShape="0">
                  <a:schemeClr val="dk1">
                    <a:alpha val="40000"/>
                  </a:schemeClr>
                </a:outerShdw>
              </a:effectLst>
            </a:endParaRPr>
          </a:p>
        </p:txBody>
      </p:sp>
      <p:pic>
        <p:nvPicPr>
          <p:cNvPr id="4" name="Picture 2" descr="ØµÙØ±Ø© Ø°Ø§Øª ØµÙØ©">
            <a:extLst>
              <a:ext uri="{FF2B5EF4-FFF2-40B4-BE49-F238E27FC236}">
                <a16:creationId xmlns:a16="http://schemas.microsoft.com/office/drawing/2014/main" id="{BEF865DC-54FB-41EB-A5E1-EF38772ABA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2880" y="125908"/>
            <a:ext cx="5435600" cy="45781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ÙØªÙØ¬Ø© Ø¨Ø­Ø« Ø§ÙØµÙØ± Ø¹Ù âªDivisionï Cycadophytaâ¬â">
            <a:extLst>
              <a:ext uri="{FF2B5EF4-FFF2-40B4-BE49-F238E27FC236}">
                <a16:creationId xmlns:a16="http://schemas.microsoft.com/office/drawing/2014/main" id="{5DC142CB-FF84-47D4-A7CD-2FBA6EB570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240" y="142406"/>
            <a:ext cx="5516882" cy="4578172"/>
          </a:xfrm>
          <a:prstGeom prst="rect">
            <a:avLst/>
          </a:prstGeom>
          <a:noFill/>
          <a:extLst>
            <a:ext uri="{909E8E84-426E-40DD-AFC4-6F175D3DCCD1}">
              <a14:hiddenFill xmlns:a14="http://schemas.microsoft.com/office/drawing/2010/main">
                <a:solidFill>
                  <a:srgbClr val="FFFFFF"/>
                </a:solidFill>
              </a14:hiddenFill>
            </a:ext>
          </a:extLst>
        </p:spPr>
      </p:pic>
      <p:sp>
        <p:nvSpPr>
          <p:cNvPr id="6" name="مستطيل 5">
            <a:extLst>
              <a:ext uri="{FF2B5EF4-FFF2-40B4-BE49-F238E27FC236}">
                <a16:creationId xmlns:a16="http://schemas.microsoft.com/office/drawing/2014/main" id="{DE6697D0-C6E1-4BB1-87D3-63891607A283}"/>
              </a:ext>
            </a:extLst>
          </p:cNvPr>
          <p:cNvSpPr/>
          <p:nvPr/>
        </p:nvSpPr>
        <p:spPr>
          <a:xfrm>
            <a:off x="142238" y="4776602"/>
            <a:ext cx="5516882" cy="1938992"/>
          </a:xfrm>
          <a:prstGeom prst="rect">
            <a:avLst/>
          </a:prstGeom>
          <a:noFill/>
          <a:ln w="38100">
            <a:solidFill>
              <a:schemeClr val="tx1"/>
            </a:solidFill>
          </a:ln>
        </p:spPr>
        <p:txBody>
          <a:bodyPr wrap="square" lIns="91440" tIns="45720" rIns="91440" bIns="45720">
            <a:spAutoFit/>
          </a:bodyPr>
          <a:lstStyle/>
          <a:p>
            <a:pPr algn="ctr"/>
            <a:r>
              <a:rPr lang="ar-SA" sz="4000" dirty="0">
                <a:ln w="0"/>
                <a:effectLst>
                  <a:outerShdw blurRad="38100" dist="19050" dir="2700000" algn="tl" rotWithShape="0">
                    <a:schemeClr val="dk1">
                      <a:alpha val="40000"/>
                    </a:schemeClr>
                  </a:outerShdw>
                </a:effectLst>
              </a:rPr>
              <a:t>هي  تختلف عن النخيل  في أن لها ساق طرية مكونة من نسيج خازن </a:t>
            </a:r>
          </a:p>
        </p:txBody>
      </p:sp>
    </p:spTree>
    <p:extLst>
      <p:ext uri="{BB962C8B-B14F-4D97-AF65-F5344CB8AC3E}">
        <p14:creationId xmlns:p14="http://schemas.microsoft.com/office/powerpoint/2010/main" val="3528256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0" name="Picture 2" descr="ÙØªÙØ¬Ø© Ø¨Ø­Ø« Ø§ÙØµÙØ± Ø¹Ù âªDivisionï Gnetophytaï â¬â">
            <a:extLst>
              <a:ext uri="{FF2B5EF4-FFF2-40B4-BE49-F238E27FC236}">
                <a16:creationId xmlns:a16="http://schemas.microsoft.com/office/drawing/2014/main" id="{358012C5-00DA-49CD-B1A0-531C8C19F8A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824" b="3590"/>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extLst>
              <a:ext uri="{FF2B5EF4-FFF2-40B4-BE49-F238E27FC236}">
                <a16:creationId xmlns:a16="http://schemas.microsoft.com/office/drawing/2014/main" id="{CA63D6AE-49EC-4BB3-A034-0A21D8224C8A}"/>
              </a:ext>
            </a:extLst>
          </p:cNvPr>
          <p:cNvSpPr/>
          <p:nvPr/>
        </p:nvSpPr>
        <p:spPr>
          <a:xfrm>
            <a:off x="212554" y="10"/>
            <a:ext cx="5323893" cy="1323439"/>
          </a:xfrm>
          <a:prstGeom prst="rect">
            <a:avLst/>
          </a:prstGeom>
          <a:noFill/>
        </p:spPr>
        <p:txBody>
          <a:bodyPr wrap="none" lIns="91440" tIns="45720" rIns="91440" bIns="45720">
            <a:spAutoFit/>
          </a:bodyPr>
          <a:lstStyle/>
          <a:p>
            <a:pPr algn="ctr"/>
            <a:r>
              <a:rPr lang="ar-SA" sz="8000" b="1" cap="none" spc="0" dirty="0">
                <a:ln w="0"/>
                <a:solidFill>
                  <a:schemeClr val="bg1"/>
                </a:solidFill>
                <a:effectLst>
                  <a:outerShdw blurRad="38100" dist="19050" dir="2700000" algn="tl" rotWithShape="0">
                    <a:schemeClr val="dk1">
                      <a:alpha val="40000"/>
                    </a:schemeClr>
                  </a:outerShdw>
                </a:effectLst>
              </a:rPr>
              <a:t>قسم </a:t>
            </a:r>
            <a:r>
              <a:rPr lang="ar-SA" sz="8000" b="1" cap="none" spc="0" dirty="0" err="1">
                <a:ln w="0"/>
                <a:solidFill>
                  <a:schemeClr val="bg1"/>
                </a:solidFill>
                <a:effectLst>
                  <a:outerShdw blurRad="38100" dist="19050" dir="2700000" algn="tl" rotWithShape="0">
                    <a:schemeClr val="dk1">
                      <a:alpha val="40000"/>
                    </a:schemeClr>
                  </a:outerShdw>
                </a:effectLst>
              </a:rPr>
              <a:t>النيتوفايت</a:t>
            </a:r>
            <a:r>
              <a:rPr lang="ar-SA" sz="8000" b="1" cap="none" spc="0" dirty="0">
                <a:ln w="0"/>
                <a:solidFill>
                  <a:schemeClr val="bg1"/>
                </a:solidFill>
                <a:effectLst>
                  <a:outerShdw blurRad="38100" dist="19050" dir="2700000" algn="tl" rotWithShape="0">
                    <a:schemeClr val="dk1">
                      <a:alpha val="40000"/>
                    </a:schemeClr>
                  </a:outerShdw>
                </a:effectLst>
              </a:rPr>
              <a:t> </a:t>
            </a:r>
          </a:p>
        </p:txBody>
      </p:sp>
    </p:spTree>
    <p:extLst>
      <p:ext uri="{BB962C8B-B14F-4D97-AF65-F5344CB8AC3E}">
        <p14:creationId xmlns:p14="http://schemas.microsoft.com/office/powerpoint/2010/main" val="1585996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ØµÙØ±Ø© Ø°Ø§Øª ØµÙØ©">
            <a:extLst>
              <a:ext uri="{FF2B5EF4-FFF2-40B4-BE49-F238E27FC236}">
                <a16:creationId xmlns:a16="http://schemas.microsoft.com/office/drawing/2014/main" id="{84CC0FB1-3560-471C-8114-9FDB4ECCF0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7143" y="101600"/>
            <a:ext cx="5552937" cy="4547095"/>
          </a:xfrm>
          <a:prstGeom prst="rect">
            <a:avLst/>
          </a:prstGeom>
          <a:noFill/>
          <a:extLst>
            <a:ext uri="{909E8E84-426E-40DD-AFC4-6F175D3DCCD1}">
              <a14:hiddenFill xmlns:a14="http://schemas.microsoft.com/office/drawing/2010/main">
                <a:solidFill>
                  <a:srgbClr val="FFFFFF"/>
                </a:solidFill>
              </a14:hiddenFill>
            </a:ext>
          </a:extLst>
        </p:spPr>
      </p:pic>
      <p:sp>
        <p:nvSpPr>
          <p:cNvPr id="4" name="مستطيل 3">
            <a:extLst>
              <a:ext uri="{FF2B5EF4-FFF2-40B4-BE49-F238E27FC236}">
                <a16:creationId xmlns:a16="http://schemas.microsoft.com/office/drawing/2014/main" id="{39369CDE-7188-46C0-8B7D-80CBBBE8FBC5}"/>
              </a:ext>
            </a:extLst>
          </p:cNvPr>
          <p:cNvSpPr/>
          <p:nvPr/>
        </p:nvSpPr>
        <p:spPr>
          <a:xfrm>
            <a:off x="6455401" y="4782343"/>
            <a:ext cx="5645159" cy="1938992"/>
          </a:xfrm>
          <a:prstGeom prst="rect">
            <a:avLst/>
          </a:prstGeom>
          <a:solidFill>
            <a:schemeClr val="bg1"/>
          </a:solidFill>
          <a:ln w="38100">
            <a:solidFill>
              <a:schemeClr val="tx1"/>
            </a:solidFill>
          </a:ln>
        </p:spPr>
        <p:txBody>
          <a:bodyPr wrap="square" lIns="91440" tIns="45720" rIns="91440" bIns="45720">
            <a:spAutoFit/>
          </a:bodyPr>
          <a:lstStyle/>
          <a:p>
            <a:pPr algn="ctr"/>
            <a:r>
              <a:rPr lang="ar-SA" sz="4000" dirty="0">
                <a:ln w="0"/>
                <a:effectLst>
                  <a:outerShdw blurRad="38100" dist="19050" dir="2700000" algn="tl" rotWithShape="0">
                    <a:schemeClr val="dk1">
                      <a:alpha val="40000"/>
                    </a:schemeClr>
                  </a:outerShdw>
                </a:effectLst>
              </a:rPr>
              <a:t>تستطيع النباتات التي تنتمي إلى هذا القسم أن تعيش بين </a:t>
            </a:r>
            <a:r>
              <a:rPr lang="en-US" sz="4000" dirty="0">
                <a:ln w="0"/>
                <a:effectLst>
                  <a:outerShdw blurRad="38100" dist="19050" dir="2700000" algn="tl" rotWithShape="0">
                    <a:schemeClr val="dk1">
                      <a:alpha val="40000"/>
                    </a:schemeClr>
                  </a:outerShdw>
                </a:effectLst>
              </a:rPr>
              <a:t>2000</a:t>
            </a:r>
            <a:r>
              <a:rPr lang="ar-SA" sz="4000" dirty="0">
                <a:ln w="0"/>
                <a:effectLst>
                  <a:outerShdw blurRad="38100" dist="19050" dir="2700000" algn="tl" rotWithShape="0">
                    <a:schemeClr val="dk1">
                      <a:alpha val="40000"/>
                    </a:schemeClr>
                  </a:outerShdw>
                </a:effectLst>
              </a:rPr>
              <a:t>ـ </a:t>
            </a:r>
            <a:r>
              <a:rPr lang="en-US" sz="4000" dirty="0">
                <a:ln w="0"/>
                <a:effectLst>
                  <a:outerShdw blurRad="38100" dist="19050" dir="2700000" algn="tl" rotWithShape="0">
                    <a:schemeClr val="dk1">
                      <a:alpha val="40000"/>
                    </a:schemeClr>
                  </a:outerShdw>
                </a:effectLst>
              </a:rPr>
              <a:t>1500 </a:t>
            </a:r>
            <a:r>
              <a:rPr lang="ar-SA" sz="4000" dirty="0">
                <a:ln w="0"/>
                <a:effectLst>
                  <a:outerShdw blurRad="38100" dist="19050" dir="2700000" algn="tl" rotWithShape="0">
                    <a:schemeClr val="dk1">
                      <a:alpha val="40000"/>
                    </a:schemeClr>
                  </a:outerShdw>
                </a:effectLst>
              </a:rPr>
              <a:t>عاماَ</a:t>
            </a:r>
          </a:p>
        </p:txBody>
      </p:sp>
      <p:sp>
        <p:nvSpPr>
          <p:cNvPr id="5" name="مستطيل 4">
            <a:extLst>
              <a:ext uri="{FF2B5EF4-FFF2-40B4-BE49-F238E27FC236}">
                <a16:creationId xmlns:a16="http://schemas.microsoft.com/office/drawing/2014/main" id="{B22421EB-2D76-4C68-A0ED-62244D0F64B0}"/>
              </a:ext>
            </a:extLst>
          </p:cNvPr>
          <p:cNvSpPr/>
          <p:nvPr/>
        </p:nvSpPr>
        <p:spPr>
          <a:xfrm>
            <a:off x="91441" y="4782343"/>
            <a:ext cx="5645159" cy="1938992"/>
          </a:xfrm>
          <a:prstGeom prst="rect">
            <a:avLst/>
          </a:prstGeom>
          <a:solidFill>
            <a:schemeClr val="bg1"/>
          </a:solidFill>
          <a:ln w="38100">
            <a:solidFill>
              <a:schemeClr val="tx1"/>
            </a:solidFill>
          </a:ln>
        </p:spPr>
        <p:txBody>
          <a:bodyPr wrap="square" lIns="91440" tIns="45720" rIns="91440" bIns="45720">
            <a:spAutoFit/>
          </a:bodyPr>
          <a:lstStyle/>
          <a:p>
            <a:pPr algn="ctr"/>
            <a:r>
              <a:rPr lang="ar-SA" sz="4000" dirty="0">
                <a:ln w="0"/>
                <a:effectLst>
                  <a:outerShdw blurRad="38100" dist="19050" dir="2700000" algn="tl" rotWithShape="0">
                    <a:schemeClr val="dk1">
                      <a:alpha val="40000"/>
                    </a:schemeClr>
                  </a:outerShdw>
                </a:effectLst>
              </a:rPr>
              <a:t>و يوجد منها ثلاث اجناس فقط لها تكيفات تركيبية غير عادية مع البيئة  </a:t>
            </a:r>
          </a:p>
        </p:txBody>
      </p:sp>
      <p:pic>
        <p:nvPicPr>
          <p:cNvPr id="4098" name="Picture 2" descr="ÙØªÙØ¬Ø© Ø¨Ø­Ø« Ø§ÙØµÙØ± Ø¹Ù ÙØ¨Ø§ØªØ§Øª Ø§ÙÙÙØªÙÙØ§ÙØª">
            <a:extLst>
              <a:ext uri="{FF2B5EF4-FFF2-40B4-BE49-F238E27FC236}">
                <a16:creationId xmlns:a16="http://schemas.microsoft.com/office/drawing/2014/main" id="{189FB646-2EC9-4290-8681-8541CE6CF8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1" y="55385"/>
            <a:ext cx="5665479" cy="46197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1251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 calcmode="lin" valueType="num">
                                      <p:cBhvr>
                                        <p:cTn id="7" dur="500" fill="hold"/>
                                        <p:tgtEl>
                                          <p:spTgt spid="8194"/>
                                        </p:tgtEl>
                                        <p:attrNameLst>
                                          <p:attrName>ppt_w</p:attrName>
                                        </p:attrNameLst>
                                      </p:cBhvr>
                                      <p:tavLst>
                                        <p:tav tm="0">
                                          <p:val>
                                            <p:fltVal val="0"/>
                                          </p:val>
                                        </p:tav>
                                        <p:tav tm="100000">
                                          <p:val>
                                            <p:strVal val="#ppt_w"/>
                                          </p:val>
                                        </p:tav>
                                      </p:tavLst>
                                    </p:anim>
                                    <p:anim calcmode="lin" valueType="num">
                                      <p:cBhvr>
                                        <p:cTn id="8" dur="500" fill="hold"/>
                                        <p:tgtEl>
                                          <p:spTgt spid="8194"/>
                                        </p:tgtEl>
                                        <p:attrNameLst>
                                          <p:attrName>ppt_h</p:attrName>
                                        </p:attrNameLst>
                                      </p:cBhvr>
                                      <p:tavLst>
                                        <p:tav tm="0">
                                          <p:val>
                                            <p:fltVal val="0"/>
                                          </p:val>
                                        </p:tav>
                                        <p:tav tm="100000">
                                          <p:val>
                                            <p:strVal val="#ppt_h"/>
                                          </p:val>
                                        </p:tav>
                                      </p:tavLst>
                                    </p:anim>
                                    <p:animEffect transition="in" filter="fade">
                                      <p:cBhvr>
                                        <p:cTn id="9" dur="500"/>
                                        <p:tgtEl>
                                          <p:spTgt spid="819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4098"/>
                                        </p:tgtEl>
                                        <p:attrNameLst>
                                          <p:attrName>style.visibility</p:attrName>
                                        </p:attrNameLst>
                                      </p:cBhvr>
                                      <p:to>
                                        <p:strVal val="visible"/>
                                      </p:to>
                                    </p:set>
                                    <p:anim calcmode="lin" valueType="num">
                                      <p:cBhvr>
                                        <p:cTn id="19" dur="500" fill="hold"/>
                                        <p:tgtEl>
                                          <p:spTgt spid="4098"/>
                                        </p:tgtEl>
                                        <p:attrNameLst>
                                          <p:attrName>ppt_w</p:attrName>
                                        </p:attrNameLst>
                                      </p:cBhvr>
                                      <p:tavLst>
                                        <p:tav tm="0">
                                          <p:val>
                                            <p:fltVal val="0"/>
                                          </p:val>
                                        </p:tav>
                                        <p:tav tm="100000">
                                          <p:val>
                                            <p:strVal val="#ppt_w"/>
                                          </p:val>
                                        </p:tav>
                                      </p:tavLst>
                                    </p:anim>
                                    <p:anim calcmode="lin" valueType="num">
                                      <p:cBhvr>
                                        <p:cTn id="20" dur="500" fill="hold"/>
                                        <p:tgtEl>
                                          <p:spTgt spid="4098"/>
                                        </p:tgtEl>
                                        <p:attrNameLst>
                                          <p:attrName>ppt_h</p:attrName>
                                        </p:attrNameLst>
                                      </p:cBhvr>
                                      <p:tavLst>
                                        <p:tav tm="0">
                                          <p:val>
                                            <p:fltVal val="0"/>
                                          </p:val>
                                        </p:tav>
                                        <p:tav tm="100000">
                                          <p:val>
                                            <p:strVal val="#ppt_h"/>
                                          </p:val>
                                        </p:tav>
                                      </p:tavLst>
                                    </p:anim>
                                    <p:animEffect transition="in" filter="fade">
                                      <p:cBhvr>
                                        <p:cTn id="21" dur="500"/>
                                        <p:tgtEl>
                                          <p:spTgt spid="4098"/>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D032FE54-9A03-4853-ABF3-76FFA7C3B63F}"/>
              </a:ext>
            </a:extLst>
          </p:cNvPr>
          <p:cNvSpPr/>
          <p:nvPr/>
        </p:nvSpPr>
        <p:spPr>
          <a:xfrm>
            <a:off x="6371074" y="4232335"/>
            <a:ext cx="5586464" cy="2554545"/>
          </a:xfrm>
          <a:prstGeom prst="rect">
            <a:avLst/>
          </a:prstGeom>
          <a:noFill/>
          <a:ln w="38100">
            <a:solidFill>
              <a:schemeClr val="tx1"/>
            </a:solidFill>
          </a:ln>
        </p:spPr>
        <p:txBody>
          <a:bodyPr wrap="square" lIns="91440" tIns="45720" rIns="91440" bIns="45720">
            <a:spAutoFit/>
          </a:bodyPr>
          <a:lstStyle/>
          <a:p>
            <a:pPr algn="ctr"/>
            <a:r>
              <a:rPr lang="en-US" sz="4000" dirty="0">
                <a:ln w="0"/>
                <a:effectLst>
                  <a:outerShdw blurRad="38100" dist="19050" dir="2700000" algn="tl" rotWithShape="0">
                    <a:schemeClr val="dk1">
                      <a:alpha val="40000"/>
                    </a:schemeClr>
                  </a:outerShdw>
                </a:effectLst>
              </a:rPr>
              <a:t>1</a:t>
            </a:r>
            <a:r>
              <a:rPr lang="ar-SA" sz="4000" dirty="0">
                <a:ln w="0"/>
                <a:effectLst>
                  <a:outerShdw blurRad="38100" dist="19050" dir="2700000" algn="tl" rotWithShape="0">
                    <a:schemeClr val="dk1">
                      <a:alpha val="40000"/>
                    </a:schemeClr>
                  </a:outerShdw>
                </a:effectLst>
              </a:rPr>
              <a:t>ـ جنس </a:t>
            </a:r>
            <a:r>
              <a:rPr lang="ar-SA" sz="4000" dirty="0" err="1">
                <a:ln w="0"/>
                <a:effectLst>
                  <a:outerShdw blurRad="38100" dist="19050" dir="2700000" algn="tl" rotWithShape="0">
                    <a:schemeClr val="dk1">
                      <a:alpha val="40000"/>
                    </a:schemeClr>
                  </a:outerShdw>
                </a:effectLst>
              </a:rPr>
              <a:t>إفدرا</a:t>
            </a:r>
            <a:r>
              <a:rPr lang="en-US" sz="4000" dirty="0">
                <a:ln w="0"/>
                <a:effectLst>
                  <a:outerShdw blurRad="38100" dist="19050" dir="2700000" algn="tl" rotWithShape="0">
                    <a:schemeClr val="dk1">
                      <a:alpha val="40000"/>
                    </a:schemeClr>
                  </a:outerShdw>
                </a:effectLst>
              </a:rPr>
              <a:t>Ephedra </a:t>
            </a:r>
            <a:endParaRPr lang="ar-SA" sz="4000" dirty="0">
              <a:ln w="0"/>
              <a:effectLst>
                <a:outerShdw blurRad="38100" dist="19050" dir="2700000" algn="tl" rotWithShape="0">
                  <a:schemeClr val="dk1">
                    <a:alpha val="40000"/>
                  </a:schemeClr>
                </a:outerShdw>
              </a:effectLst>
            </a:endParaRPr>
          </a:p>
          <a:p>
            <a:pPr algn="ctr"/>
            <a:r>
              <a:rPr lang="ar-SA" sz="4000" dirty="0">
                <a:ln w="0"/>
                <a:effectLst>
                  <a:outerShdw blurRad="38100" dist="19050" dir="2700000" algn="tl" rotWithShape="0">
                    <a:schemeClr val="dk1">
                      <a:alpha val="40000"/>
                    </a:schemeClr>
                  </a:outerShdw>
                </a:effectLst>
              </a:rPr>
              <a:t>ويوجد فيها بشكل طبيعي مادة </a:t>
            </a:r>
            <a:r>
              <a:rPr lang="ar-SA" sz="4000" dirty="0" err="1">
                <a:ln w="0"/>
                <a:solidFill>
                  <a:srgbClr val="FF0000"/>
                </a:solidFill>
                <a:effectLst>
                  <a:outerShdw blurRad="38100" dist="19050" dir="2700000" algn="tl" rotWithShape="0">
                    <a:schemeClr val="dk1">
                      <a:alpha val="40000"/>
                    </a:schemeClr>
                  </a:outerShdw>
                </a:effectLst>
              </a:rPr>
              <a:t>إفيدرين</a:t>
            </a:r>
            <a:r>
              <a:rPr lang="ar-SA" sz="4000" dirty="0">
                <a:ln w="0"/>
                <a:effectLst>
                  <a:outerShdw blurRad="38100" dist="19050" dir="2700000" algn="tl" rotWithShape="0">
                    <a:schemeClr val="dk1">
                      <a:alpha val="40000"/>
                    </a:schemeClr>
                  </a:outerShdw>
                </a:effectLst>
              </a:rPr>
              <a:t> وهي مادة تستخدم في </a:t>
            </a:r>
            <a:r>
              <a:rPr lang="ar-SA" sz="4000" dirty="0">
                <a:ln w="0"/>
                <a:solidFill>
                  <a:srgbClr val="FF0000"/>
                </a:solidFill>
                <a:effectLst>
                  <a:outerShdw blurRad="38100" dist="19050" dir="2700000" algn="tl" rotWithShape="0">
                    <a:schemeClr val="dk1">
                      <a:alpha val="40000"/>
                    </a:schemeClr>
                  </a:outerShdw>
                </a:effectLst>
              </a:rPr>
              <a:t>علاج الرشح والحساسية   </a:t>
            </a:r>
          </a:p>
        </p:txBody>
      </p:sp>
      <p:pic>
        <p:nvPicPr>
          <p:cNvPr id="9218" name="Picture 2" descr="ÙØªÙØ¬Ø© Ø¨Ø­Ø« Ø§ÙØµÙØ± Ø¹Ù âªEphedraâ¬â">
            <a:extLst>
              <a:ext uri="{FF2B5EF4-FFF2-40B4-BE49-F238E27FC236}">
                <a16:creationId xmlns:a16="http://schemas.microsoft.com/office/drawing/2014/main" id="{B3EEAFB6-6006-41B4-A765-AC23E495E6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1074" y="71120"/>
            <a:ext cx="5586464" cy="4053840"/>
          </a:xfrm>
          <a:prstGeom prst="rect">
            <a:avLst/>
          </a:prstGeom>
          <a:noFill/>
          <a:extLst>
            <a:ext uri="{909E8E84-426E-40DD-AFC4-6F175D3DCCD1}">
              <a14:hiddenFill xmlns:a14="http://schemas.microsoft.com/office/drawing/2010/main">
                <a:solidFill>
                  <a:srgbClr val="FFFFFF"/>
                </a:solidFill>
              </a14:hiddenFill>
            </a:ext>
          </a:extLst>
        </p:spPr>
      </p:pic>
      <p:sp>
        <p:nvSpPr>
          <p:cNvPr id="4" name="مستطيل 3">
            <a:extLst>
              <a:ext uri="{FF2B5EF4-FFF2-40B4-BE49-F238E27FC236}">
                <a16:creationId xmlns:a16="http://schemas.microsoft.com/office/drawing/2014/main" id="{8F391756-ACC5-4CC6-92C0-3FFA442E2F2B}"/>
              </a:ext>
            </a:extLst>
          </p:cNvPr>
          <p:cNvSpPr/>
          <p:nvPr/>
        </p:nvSpPr>
        <p:spPr>
          <a:xfrm>
            <a:off x="120332" y="4730174"/>
            <a:ext cx="5887315" cy="1938992"/>
          </a:xfrm>
          <a:prstGeom prst="rect">
            <a:avLst/>
          </a:prstGeom>
          <a:noFill/>
          <a:ln w="38100">
            <a:solidFill>
              <a:schemeClr val="tx1"/>
            </a:solidFill>
          </a:ln>
        </p:spPr>
        <p:txBody>
          <a:bodyPr wrap="square" lIns="91440" tIns="45720" rIns="91440" bIns="45720">
            <a:spAutoFit/>
          </a:bodyPr>
          <a:lstStyle/>
          <a:p>
            <a:pPr algn="ctr"/>
            <a:r>
              <a:rPr lang="en-US" sz="4000" dirty="0">
                <a:ln w="0"/>
                <a:effectLst>
                  <a:outerShdw blurRad="38100" dist="19050" dir="2700000" algn="tl" rotWithShape="0">
                    <a:schemeClr val="dk1">
                      <a:alpha val="40000"/>
                    </a:schemeClr>
                  </a:outerShdw>
                </a:effectLst>
              </a:rPr>
              <a:t>2</a:t>
            </a:r>
            <a:r>
              <a:rPr lang="ar-SA" sz="4000" dirty="0">
                <a:ln w="0"/>
                <a:effectLst>
                  <a:outerShdw blurRad="38100" dist="19050" dir="2700000" algn="tl" rotWithShape="0">
                    <a:schemeClr val="dk1">
                      <a:alpha val="40000"/>
                    </a:schemeClr>
                  </a:outerShdw>
                </a:effectLst>
              </a:rPr>
              <a:t>ـ جنس </a:t>
            </a:r>
            <a:r>
              <a:rPr lang="ar-SA" sz="4000" dirty="0" err="1">
                <a:ln w="0"/>
                <a:effectLst>
                  <a:outerShdw blurRad="38100" dist="19050" dir="2700000" algn="tl" rotWithShape="0">
                    <a:schemeClr val="dk1">
                      <a:alpha val="40000"/>
                    </a:schemeClr>
                  </a:outerShdw>
                </a:effectLst>
              </a:rPr>
              <a:t>جنيتوم</a:t>
            </a:r>
            <a:r>
              <a:rPr lang="ar-SA" sz="4000" dirty="0">
                <a:ln w="0"/>
                <a:effectLst>
                  <a:outerShdw blurRad="38100" dist="19050" dir="2700000" algn="tl" rotWithShape="0">
                    <a:schemeClr val="dk1">
                      <a:alpha val="40000"/>
                    </a:schemeClr>
                  </a:outerShdw>
                </a:effectLst>
              </a:rPr>
              <a:t> </a:t>
            </a:r>
            <a:r>
              <a:rPr lang="en-US" sz="4000" dirty="0" err="1">
                <a:ln w="0"/>
                <a:effectLst>
                  <a:outerShdw blurRad="38100" dist="19050" dir="2700000" algn="tl" rotWithShape="0">
                    <a:schemeClr val="dk1">
                      <a:alpha val="40000"/>
                    </a:schemeClr>
                  </a:outerShdw>
                </a:effectLst>
              </a:rPr>
              <a:t>Gnetum</a:t>
            </a:r>
            <a:endParaRPr lang="ar-SA" sz="4000" dirty="0">
              <a:ln w="0"/>
              <a:effectLst>
                <a:outerShdw blurRad="38100" dist="19050" dir="2700000" algn="tl" rotWithShape="0">
                  <a:schemeClr val="dk1">
                    <a:alpha val="40000"/>
                  </a:schemeClr>
                </a:outerShdw>
              </a:effectLst>
            </a:endParaRPr>
          </a:p>
          <a:p>
            <a:pPr algn="ctr"/>
            <a:r>
              <a:rPr lang="ar-SA" sz="4000" dirty="0">
                <a:ln w="0"/>
                <a:effectLst>
                  <a:outerShdw blurRad="38100" dist="19050" dir="2700000" algn="tl" rotWithShape="0">
                    <a:schemeClr val="dk1">
                      <a:alpha val="40000"/>
                    </a:schemeClr>
                  </a:outerShdw>
                </a:effectLst>
              </a:rPr>
              <a:t>منه </a:t>
            </a:r>
            <a:r>
              <a:rPr lang="en-US" sz="4000" dirty="0">
                <a:ln w="0"/>
                <a:effectLst>
                  <a:outerShdw blurRad="38100" dist="19050" dir="2700000" algn="tl" rotWithShape="0">
                    <a:schemeClr val="dk1">
                      <a:alpha val="40000"/>
                    </a:schemeClr>
                  </a:outerShdw>
                </a:effectLst>
              </a:rPr>
              <a:t> 30 </a:t>
            </a:r>
            <a:r>
              <a:rPr lang="ar-SA" sz="4000" dirty="0">
                <a:ln w="0"/>
                <a:effectLst>
                  <a:outerShdw blurRad="38100" dist="19050" dir="2700000" algn="tl" rotWithShape="0">
                    <a:schemeClr val="dk1">
                      <a:alpha val="40000"/>
                    </a:schemeClr>
                  </a:outerShdw>
                </a:effectLst>
              </a:rPr>
              <a:t>نوع من أشجار استوائية ونباتات متسلقة </a:t>
            </a:r>
            <a:endParaRPr lang="ar-SA" sz="4000" dirty="0">
              <a:ln w="0"/>
              <a:solidFill>
                <a:srgbClr val="FF0000"/>
              </a:solidFill>
              <a:effectLst>
                <a:outerShdw blurRad="38100" dist="19050" dir="2700000" algn="tl" rotWithShape="0">
                  <a:schemeClr val="dk1">
                    <a:alpha val="40000"/>
                  </a:schemeClr>
                </a:outerShdw>
              </a:effectLst>
            </a:endParaRPr>
          </a:p>
        </p:txBody>
      </p:sp>
      <p:pic>
        <p:nvPicPr>
          <p:cNvPr id="5" name="Picture 4" descr="ÙØªÙØ¬Ø© Ø¨Ø­Ø« Ø§ÙØµÙØ± Ø¹Ù âªGnetumâ¬â">
            <a:extLst>
              <a:ext uri="{FF2B5EF4-FFF2-40B4-BE49-F238E27FC236}">
                <a16:creationId xmlns:a16="http://schemas.microsoft.com/office/drawing/2014/main" id="{116D94E4-F400-4E7C-9703-E2E950CDE2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332" y="71120"/>
            <a:ext cx="5752148" cy="441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4770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 calcmode="lin" valueType="num">
                                      <p:cBhvr>
                                        <p:cTn id="7" dur="500" fill="hold"/>
                                        <p:tgtEl>
                                          <p:spTgt spid="9218"/>
                                        </p:tgtEl>
                                        <p:attrNameLst>
                                          <p:attrName>ppt_w</p:attrName>
                                        </p:attrNameLst>
                                      </p:cBhvr>
                                      <p:tavLst>
                                        <p:tav tm="0">
                                          <p:val>
                                            <p:fltVal val="0"/>
                                          </p:val>
                                        </p:tav>
                                        <p:tav tm="100000">
                                          <p:val>
                                            <p:strVal val="#ppt_w"/>
                                          </p:val>
                                        </p:tav>
                                      </p:tavLst>
                                    </p:anim>
                                    <p:anim calcmode="lin" valueType="num">
                                      <p:cBhvr>
                                        <p:cTn id="8" dur="500" fill="hold"/>
                                        <p:tgtEl>
                                          <p:spTgt spid="9218"/>
                                        </p:tgtEl>
                                        <p:attrNameLst>
                                          <p:attrName>ppt_h</p:attrName>
                                        </p:attrNameLst>
                                      </p:cBhvr>
                                      <p:tavLst>
                                        <p:tav tm="0">
                                          <p:val>
                                            <p:fltVal val="0"/>
                                          </p:val>
                                        </p:tav>
                                        <p:tav tm="100000">
                                          <p:val>
                                            <p:strVal val="#ppt_h"/>
                                          </p:val>
                                        </p:tav>
                                      </p:tavLst>
                                    </p:anim>
                                    <p:animEffect transition="in" filter="fade">
                                      <p:cBhvr>
                                        <p:cTn id="9" dur="500"/>
                                        <p:tgtEl>
                                          <p:spTgt spid="921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ppt_w</p:attrName>
                                        </p:attrNameLst>
                                      </p:cBhvr>
                                      <p:tavLst>
                                        <p:tav tm="0">
                                          <p:val>
                                            <p:fltVal val="0"/>
                                          </p:val>
                                        </p:tav>
                                        <p:tav tm="100000">
                                          <p:val>
                                            <p:strVal val="#ppt_w"/>
                                          </p:val>
                                        </p:tav>
                                      </p:tavLst>
                                    </p:anim>
                                    <p:anim calcmode="lin" valueType="num">
                                      <p:cBhvr>
                                        <p:cTn id="25" dur="500" fill="hold"/>
                                        <p:tgtEl>
                                          <p:spTgt spid="4"/>
                                        </p:tgtEl>
                                        <p:attrNameLst>
                                          <p:attrName>ppt_h</p:attrName>
                                        </p:attrNameLst>
                                      </p:cBhvr>
                                      <p:tavLst>
                                        <p:tav tm="0">
                                          <p:val>
                                            <p:fltVal val="0"/>
                                          </p:val>
                                        </p:tav>
                                        <p:tav tm="100000">
                                          <p:val>
                                            <p:strVal val="#ppt_h"/>
                                          </p:val>
                                        </p:tav>
                                      </p:tavLst>
                                    </p:anim>
                                    <p:animEffect transition="in" filter="fade">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صورة ذات صلة">
            <a:extLst>
              <a:ext uri="{FF2B5EF4-FFF2-40B4-BE49-F238E27FC236}">
                <a16:creationId xmlns:a16="http://schemas.microsoft.com/office/drawing/2014/main" id="{BB9D8886-251A-46BA-92C9-73711ED8923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7077"/>
          <a:stretch/>
        </p:blipFill>
        <p:spPr bwMode="auto">
          <a:xfrm>
            <a:off x="182881" y="0"/>
            <a:ext cx="11718388" cy="6754368"/>
          </a:xfrm>
          <a:prstGeom prst="rect">
            <a:avLst/>
          </a:prstGeom>
          <a:noFill/>
          <a:extLst>
            <a:ext uri="{909E8E84-426E-40DD-AFC4-6F175D3DCCD1}">
              <a14:hiddenFill xmlns:a14="http://schemas.microsoft.com/office/drawing/2010/main">
                <a:solidFill>
                  <a:srgbClr val="FFFFFF"/>
                </a:solidFill>
              </a14:hiddenFill>
            </a:ext>
          </a:extLst>
        </p:spPr>
      </p:pic>
      <p:sp>
        <p:nvSpPr>
          <p:cNvPr id="3" name="مستطيل 2">
            <a:extLst>
              <a:ext uri="{FF2B5EF4-FFF2-40B4-BE49-F238E27FC236}">
                <a16:creationId xmlns:a16="http://schemas.microsoft.com/office/drawing/2014/main" id="{784D73CD-1C58-48E1-881B-C27D4A88540B}"/>
              </a:ext>
            </a:extLst>
          </p:cNvPr>
          <p:cNvSpPr/>
          <p:nvPr/>
        </p:nvSpPr>
        <p:spPr>
          <a:xfrm>
            <a:off x="4409368" y="1504295"/>
            <a:ext cx="3658374" cy="1015663"/>
          </a:xfrm>
          <a:prstGeom prst="rect">
            <a:avLst/>
          </a:prstGeom>
          <a:noFill/>
        </p:spPr>
        <p:txBody>
          <a:bodyPr wrap="none" lIns="91440" tIns="45720" rIns="91440" bIns="45720">
            <a:spAutoFit/>
          </a:bodyPr>
          <a:lstStyle/>
          <a:p>
            <a:pPr algn="ctr"/>
            <a:r>
              <a:rPr lang="ar-SA" sz="6000" b="1" cap="none" spc="0" dirty="0">
                <a:ln w="0">
                  <a:solidFill>
                    <a:schemeClr val="tx1"/>
                  </a:solidFill>
                </a:ln>
                <a:solidFill>
                  <a:srgbClr val="EF5A5A"/>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الفكرة العامة </a:t>
            </a:r>
          </a:p>
        </p:txBody>
      </p:sp>
      <p:sp>
        <p:nvSpPr>
          <p:cNvPr id="5" name="مستطيل 4">
            <a:extLst>
              <a:ext uri="{FF2B5EF4-FFF2-40B4-BE49-F238E27FC236}">
                <a16:creationId xmlns:a16="http://schemas.microsoft.com/office/drawing/2014/main" id="{AA3D1DD0-21F2-4661-810F-3B0CEDAD32A8}"/>
              </a:ext>
            </a:extLst>
          </p:cNvPr>
          <p:cNvSpPr/>
          <p:nvPr/>
        </p:nvSpPr>
        <p:spPr>
          <a:xfrm>
            <a:off x="2193788" y="2519958"/>
            <a:ext cx="8089535" cy="2862322"/>
          </a:xfrm>
          <a:prstGeom prst="rect">
            <a:avLst/>
          </a:prstGeom>
          <a:noFill/>
        </p:spPr>
        <p:txBody>
          <a:bodyPr wrap="square" lIns="91440" tIns="45720" rIns="91440" bIns="45720">
            <a:spAutoFit/>
          </a:bodyPr>
          <a:lstStyle/>
          <a:p>
            <a:pPr algn="ctr"/>
            <a:r>
              <a:rPr lang="ar-SA" sz="6000" b="1" cap="none" spc="0" dirty="0">
                <a:ln w="0">
                  <a:solidFill>
                    <a:schemeClr val="tx1"/>
                  </a:solidFill>
                </a:ln>
                <a:solidFill>
                  <a:srgbClr val="00B0F0"/>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النباتات مجموعة من المخلوقات ،أبدعها </a:t>
            </a:r>
            <a:r>
              <a:rPr lang="ar-SA" sz="6000" b="1" cap="none" spc="0" dirty="0" err="1">
                <a:ln w="0">
                  <a:solidFill>
                    <a:schemeClr val="tx1"/>
                  </a:solidFill>
                </a:ln>
                <a:solidFill>
                  <a:srgbClr val="00B0F0"/>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البارىء</a:t>
            </a:r>
            <a:r>
              <a:rPr lang="ar-SA" sz="6000" b="1" cap="none" spc="0" dirty="0">
                <a:ln w="0">
                  <a:solidFill>
                    <a:schemeClr val="tx1"/>
                  </a:solidFill>
                </a:ln>
                <a:solidFill>
                  <a:srgbClr val="00B0F0"/>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سبحانه وتعالى </a:t>
            </a:r>
          </a:p>
        </p:txBody>
      </p:sp>
    </p:spTree>
    <p:extLst>
      <p:ext uri="{BB962C8B-B14F-4D97-AF65-F5344CB8AC3E}">
        <p14:creationId xmlns:p14="http://schemas.microsoft.com/office/powerpoint/2010/main" val="22679765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D032FE54-9A03-4853-ABF3-76FFA7C3B63F}"/>
              </a:ext>
            </a:extLst>
          </p:cNvPr>
          <p:cNvSpPr/>
          <p:nvPr/>
        </p:nvSpPr>
        <p:spPr>
          <a:xfrm>
            <a:off x="6492240" y="4586683"/>
            <a:ext cx="5557520" cy="1938992"/>
          </a:xfrm>
          <a:prstGeom prst="rect">
            <a:avLst/>
          </a:prstGeom>
          <a:noFill/>
          <a:ln w="38100">
            <a:solidFill>
              <a:schemeClr val="tx1"/>
            </a:solidFill>
          </a:ln>
        </p:spPr>
        <p:txBody>
          <a:bodyPr wrap="square" lIns="91440" tIns="45720" rIns="91440" bIns="45720">
            <a:spAutoFit/>
          </a:bodyPr>
          <a:lstStyle/>
          <a:p>
            <a:pPr algn="ctr"/>
            <a:r>
              <a:rPr lang="en-US" sz="4000" dirty="0">
                <a:ln w="0"/>
                <a:effectLst>
                  <a:outerShdw blurRad="38100" dist="19050" dir="2700000" algn="tl" rotWithShape="0">
                    <a:schemeClr val="dk1">
                      <a:alpha val="40000"/>
                    </a:schemeClr>
                  </a:outerShdw>
                </a:effectLst>
              </a:rPr>
              <a:t>3</a:t>
            </a:r>
            <a:r>
              <a:rPr lang="ar-SA" sz="4000" dirty="0">
                <a:ln w="0"/>
                <a:effectLst>
                  <a:outerShdw blurRad="38100" dist="19050" dir="2700000" algn="tl" rotWithShape="0">
                    <a:schemeClr val="dk1">
                      <a:alpha val="40000"/>
                    </a:schemeClr>
                  </a:outerShdw>
                </a:effectLst>
              </a:rPr>
              <a:t>ـ جنس </a:t>
            </a:r>
            <a:r>
              <a:rPr lang="en-US" sz="4000" dirty="0" err="1">
                <a:ln w="0"/>
                <a:effectLst>
                  <a:outerShdw blurRad="38100" dist="19050" dir="2700000" algn="tl" rotWithShape="0">
                    <a:schemeClr val="dk1">
                      <a:alpha val="40000"/>
                    </a:schemeClr>
                  </a:outerShdw>
                </a:effectLst>
              </a:rPr>
              <a:t>Welwischia</a:t>
            </a:r>
            <a:endParaRPr lang="ar-SA" sz="4000" dirty="0">
              <a:ln w="0"/>
              <a:effectLst>
                <a:outerShdw blurRad="38100" dist="19050" dir="2700000" algn="tl" rotWithShape="0">
                  <a:schemeClr val="dk1">
                    <a:alpha val="40000"/>
                  </a:schemeClr>
                </a:outerShdw>
              </a:effectLst>
            </a:endParaRPr>
          </a:p>
          <a:p>
            <a:pPr algn="ctr"/>
            <a:r>
              <a:rPr lang="ar-SA" sz="4000" dirty="0">
                <a:ln w="0"/>
                <a:effectLst>
                  <a:outerShdw blurRad="38100" dist="19050" dir="2700000" algn="tl" rotWithShape="0">
                    <a:schemeClr val="dk1">
                      <a:alpha val="40000"/>
                    </a:schemeClr>
                  </a:outerShdw>
                </a:effectLst>
              </a:rPr>
              <a:t>له نوع واحد ويوجد خصوصا في صحاري جنوب غرب إفريقيا </a:t>
            </a:r>
            <a:endParaRPr lang="ar-SA" sz="4000" dirty="0">
              <a:ln w="0"/>
              <a:solidFill>
                <a:srgbClr val="FF0000"/>
              </a:solidFill>
              <a:effectLst>
                <a:outerShdw blurRad="38100" dist="19050" dir="2700000" algn="tl" rotWithShape="0">
                  <a:schemeClr val="dk1">
                    <a:alpha val="40000"/>
                  </a:schemeClr>
                </a:outerShdw>
              </a:effectLst>
            </a:endParaRPr>
          </a:p>
        </p:txBody>
      </p:sp>
      <p:pic>
        <p:nvPicPr>
          <p:cNvPr id="11266" name="Picture 2" descr="ØµÙØ±Ø© Ø°Ø§Øª ØµÙØ©">
            <a:extLst>
              <a:ext uri="{FF2B5EF4-FFF2-40B4-BE49-F238E27FC236}">
                <a16:creationId xmlns:a16="http://schemas.microsoft.com/office/drawing/2014/main" id="{8B3BF52F-D489-4288-A769-E928271F62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63360" y="152400"/>
            <a:ext cx="5401994" cy="4257040"/>
          </a:xfrm>
          <a:prstGeom prst="rect">
            <a:avLst/>
          </a:prstGeom>
          <a:noFill/>
          <a:extLst>
            <a:ext uri="{909E8E84-426E-40DD-AFC4-6F175D3DCCD1}">
              <a14:hiddenFill xmlns:a14="http://schemas.microsoft.com/office/drawing/2010/main">
                <a:solidFill>
                  <a:srgbClr val="FFFFFF"/>
                </a:solidFill>
              </a14:hiddenFill>
            </a:ext>
          </a:extLst>
        </p:spPr>
      </p:pic>
      <p:sp>
        <p:nvSpPr>
          <p:cNvPr id="4" name="مستطيل 3">
            <a:extLst>
              <a:ext uri="{FF2B5EF4-FFF2-40B4-BE49-F238E27FC236}">
                <a16:creationId xmlns:a16="http://schemas.microsoft.com/office/drawing/2014/main" id="{B64373BC-4992-4A62-859E-0D23AD2A7BE0}"/>
              </a:ext>
            </a:extLst>
          </p:cNvPr>
          <p:cNvSpPr/>
          <p:nvPr/>
        </p:nvSpPr>
        <p:spPr>
          <a:xfrm>
            <a:off x="299971" y="57190"/>
            <a:ext cx="5942319" cy="1938992"/>
          </a:xfrm>
          <a:prstGeom prst="rect">
            <a:avLst/>
          </a:prstGeom>
          <a:noFill/>
          <a:ln w="38100">
            <a:solidFill>
              <a:schemeClr val="tx1"/>
            </a:solidFill>
          </a:ln>
        </p:spPr>
        <p:txBody>
          <a:bodyPr wrap="square" lIns="91440" tIns="45720" rIns="91440" bIns="45720">
            <a:spAutoFit/>
          </a:bodyPr>
          <a:lstStyle/>
          <a:p>
            <a:pPr algn="ctr"/>
            <a:r>
              <a:rPr lang="ar-SA" sz="4000">
                <a:ln w="0"/>
                <a:effectLst>
                  <a:outerShdw blurRad="38100" dist="19050" dir="2700000" algn="tl" rotWithShape="0">
                    <a:schemeClr val="dk1">
                      <a:alpha val="40000"/>
                    </a:schemeClr>
                  </a:outerShdw>
                </a:effectLst>
              </a:rPr>
              <a:t>لهذه النباتات جذور خازنة كبيرة وورقتان تستمران في النمو وقد يصل طولهما إلى أكثر من </a:t>
            </a:r>
            <a:r>
              <a:rPr lang="en-US" sz="4000">
                <a:ln w="0"/>
                <a:effectLst>
                  <a:outerShdw blurRad="38100" dist="19050" dir="2700000" algn="tl" rotWithShape="0">
                    <a:schemeClr val="dk1">
                      <a:alpha val="40000"/>
                    </a:schemeClr>
                  </a:outerShdw>
                </a:effectLst>
              </a:rPr>
              <a:t>6m</a:t>
            </a:r>
            <a:endParaRPr lang="ar-SA" sz="4000" dirty="0">
              <a:ln w="0"/>
              <a:solidFill>
                <a:srgbClr val="FF0000"/>
              </a:solidFill>
              <a:effectLst>
                <a:outerShdw blurRad="38100" dist="19050" dir="2700000" algn="tl" rotWithShape="0">
                  <a:schemeClr val="dk1">
                    <a:alpha val="40000"/>
                  </a:schemeClr>
                </a:outerShdw>
              </a:effectLst>
            </a:endParaRPr>
          </a:p>
        </p:txBody>
      </p:sp>
      <p:sp>
        <p:nvSpPr>
          <p:cNvPr id="3" name="مستطيل 2">
            <a:extLst>
              <a:ext uri="{FF2B5EF4-FFF2-40B4-BE49-F238E27FC236}">
                <a16:creationId xmlns:a16="http://schemas.microsoft.com/office/drawing/2014/main" id="{80B9C48E-4EB2-480F-825E-B69759820AEA}"/>
              </a:ext>
            </a:extLst>
          </p:cNvPr>
          <p:cNvSpPr/>
          <p:nvPr/>
        </p:nvSpPr>
        <p:spPr>
          <a:xfrm>
            <a:off x="319031" y="5329831"/>
            <a:ext cx="5942320" cy="1323439"/>
          </a:xfrm>
          <a:prstGeom prst="rect">
            <a:avLst/>
          </a:prstGeom>
          <a:ln w="28575">
            <a:solidFill>
              <a:schemeClr val="tx1"/>
            </a:solidFill>
          </a:ln>
        </p:spPr>
        <p:txBody>
          <a:bodyPr wrap="square">
            <a:spAutoFit/>
          </a:bodyPr>
          <a:lstStyle/>
          <a:p>
            <a:r>
              <a:rPr lang="ar-SA" sz="4000" dirty="0">
                <a:ln w="0"/>
                <a:effectLst>
                  <a:outerShdw blurRad="38100" dist="19050" dir="2700000" algn="tl" rotWithShape="0">
                    <a:schemeClr val="dk1">
                      <a:alpha val="40000"/>
                    </a:schemeClr>
                  </a:outerShdw>
                </a:effectLst>
              </a:rPr>
              <a:t>ويحصل على الرطوبة من الضباب أو الندى أو المطر بواسطة أوراقه </a:t>
            </a:r>
            <a:endParaRPr lang="ar-SA" sz="4000" dirty="0"/>
          </a:p>
        </p:txBody>
      </p:sp>
      <p:pic>
        <p:nvPicPr>
          <p:cNvPr id="5122" name="Picture 2" descr="ØµÙØ±Ø© Ø°Ø§Øª ØµÙØ©">
            <a:extLst>
              <a:ext uri="{FF2B5EF4-FFF2-40B4-BE49-F238E27FC236}">
                <a16:creationId xmlns:a16="http://schemas.microsoft.com/office/drawing/2014/main" id="{7CE3AA15-7FDF-4D75-8751-8F7BA92833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031" y="2083981"/>
            <a:ext cx="5942319" cy="3070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2850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 calcmode="lin" valueType="num">
                                      <p:cBhvr>
                                        <p:cTn id="7" dur="500" fill="hold"/>
                                        <p:tgtEl>
                                          <p:spTgt spid="11266"/>
                                        </p:tgtEl>
                                        <p:attrNameLst>
                                          <p:attrName>ppt_w</p:attrName>
                                        </p:attrNameLst>
                                      </p:cBhvr>
                                      <p:tavLst>
                                        <p:tav tm="0">
                                          <p:val>
                                            <p:fltVal val="0"/>
                                          </p:val>
                                        </p:tav>
                                        <p:tav tm="100000">
                                          <p:val>
                                            <p:strVal val="#ppt_w"/>
                                          </p:val>
                                        </p:tav>
                                      </p:tavLst>
                                    </p:anim>
                                    <p:anim calcmode="lin" valueType="num">
                                      <p:cBhvr>
                                        <p:cTn id="8" dur="500" fill="hold"/>
                                        <p:tgtEl>
                                          <p:spTgt spid="11266"/>
                                        </p:tgtEl>
                                        <p:attrNameLst>
                                          <p:attrName>ppt_h</p:attrName>
                                        </p:attrNameLst>
                                      </p:cBhvr>
                                      <p:tavLst>
                                        <p:tav tm="0">
                                          <p:val>
                                            <p:fltVal val="0"/>
                                          </p:val>
                                        </p:tav>
                                        <p:tav tm="100000">
                                          <p:val>
                                            <p:strVal val="#ppt_h"/>
                                          </p:val>
                                        </p:tav>
                                      </p:tavLst>
                                    </p:anim>
                                    <p:animEffect transition="in" filter="fade">
                                      <p:cBhvr>
                                        <p:cTn id="9" dur="500"/>
                                        <p:tgtEl>
                                          <p:spTgt spid="1126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par>
                                <p:cTn id="22" presetID="53" presetClass="entr" presetSubtype="16" fill="hold" nodeType="withEffect">
                                  <p:stCondLst>
                                    <p:cond delay="0"/>
                                  </p:stCondLst>
                                  <p:childTnLst>
                                    <p:set>
                                      <p:cBhvr>
                                        <p:cTn id="23" dur="1" fill="hold">
                                          <p:stCondLst>
                                            <p:cond delay="0"/>
                                          </p:stCondLst>
                                        </p:cTn>
                                        <p:tgtEl>
                                          <p:spTgt spid="5122"/>
                                        </p:tgtEl>
                                        <p:attrNameLst>
                                          <p:attrName>style.visibility</p:attrName>
                                        </p:attrNameLst>
                                      </p:cBhvr>
                                      <p:to>
                                        <p:strVal val="visible"/>
                                      </p:to>
                                    </p:set>
                                    <p:anim calcmode="lin" valueType="num">
                                      <p:cBhvr>
                                        <p:cTn id="24" dur="500" fill="hold"/>
                                        <p:tgtEl>
                                          <p:spTgt spid="5122"/>
                                        </p:tgtEl>
                                        <p:attrNameLst>
                                          <p:attrName>ppt_w</p:attrName>
                                        </p:attrNameLst>
                                      </p:cBhvr>
                                      <p:tavLst>
                                        <p:tav tm="0">
                                          <p:val>
                                            <p:fltVal val="0"/>
                                          </p:val>
                                        </p:tav>
                                        <p:tav tm="100000">
                                          <p:val>
                                            <p:strVal val="#ppt_w"/>
                                          </p:val>
                                        </p:tav>
                                      </p:tavLst>
                                    </p:anim>
                                    <p:anim calcmode="lin" valueType="num">
                                      <p:cBhvr>
                                        <p:cTn id="25" dur="500" fill="hold"/>
                                        <p:tgtEl>
                                          <p:spTgt spid="5122"/>
                                        </p:tgtEl>
                                        <p:attrNameLst>
                                          <p:attrName>ppt_h</p:attrName>
                                        </p:attrNameLst>
                                      </p:cBhvr>
                                      <p:tavLst>
                                        <p:tav tm="0">
                                          <p:val>
                                            <p:fltVal val="0"/>
                                          </p:val>
                                        </p:tav>
                                        <p:tav tm="100000">
                                          <p:val>
                                            <p:strVal val="#ppt_h"/>
                                          </p:val>
                                        </p:tav>
                                      </p:tavLst>
                                    </p:anim>
                                    <p:animEffect transition="in" filter="fade">
                                      <p:cBhvr>
                                        <p:cTn id="26" dur="500"/>
                                        <p:tgtEl>
                                          <p:spTgt spid="5122"/>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p:cTn id="31" dur="500" fill="hold"/>
                                        <p:tgtEl>
                                          <p:spTgt spid="3"/>
                                        </p:tgtEl>
                                        <p:attrNameLst>
                                          <p:attrName>ppt_w</p:attrName>
                                        </p:attrNameLst>
                                      </p:cBhvr>
                                      <p:tavLst>
                                        <p:tav tm="0">
                                          <p:val>
                                            <p:fltVal val="0"/>
                                          </p:val>
                                        </p:tav>
                                        <p:tav tm="100000">
                                          <p:val>
                                            <p:strVal val="#ppt_w"/>
                                          </p:val>
                                        </p:tav>
                                      </p:tavLst>
                                    </p:anim>
                                    <p:anim calcmode="lin" valueType="num">
                                      <p:cBhvr>
                                        <p:cTn id="32" dur="500" fill="hold"/>
                                        <p:tgtEl>
                                          <p:spTgt spid="3"/>
                                        </p:tgtEl>
                                        <p:attrNameLst>
                                          <p:attrName>ppt_h</p:attrName>
                                        </p:attrNameLst>
                                      </p:cBhvr>
                                      <p:tavLst>
                                        <p:tav tm="0">
                                          <p:val>
                                            <p:fltVal val="0"/>
                                          </p:val>
                                        </p:tav>
                                        <p:tav tm="100000">
                                          <p:val>
                                            <p:strVal val="#ppt_h"/>
                                          </p:val>
                                        </p:tav>
                                      </p:tavLst>
                                    </p:anim>
                                    <p:animEffect transition="in" filter="fade">
                                      <p:cBhvr>
                                        <p:cTn id="3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ÙØªÙØ¬Ø© Ø¨Ø­Ø« Ø§ÙØµÙØ± Ø¹Ù âªï Divisionï Ginkgophytaï â¬â">
            <a:extLst>
              <a:ext uri="{FF2B5EF4-FFF2-40B4-BE49-F238E27FC236}">
                <a16:creationId xmlns:a16="http://schemas.microsoft.com/office/drawing/2014/main" id="{93ABE585-0FCF-4A1F-856E-A46F6C81C0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extLst>
              <a:ext uri="{FF2B5EF4-FFF2-40B4-BE49-F238E27FC236}">
                <a16:creationId xmlns:a16="http://schemas.microsoft.com/office/drawing/2014/main" id="{242F5D05-8495-43E3-A264-617646D639F9}"/>
              </a:ext>
            </a:extLst>
          </p:cNvPr>
          <p:cNvSpPr/>
          <p:nvPr/>
        </p:nvSpPr>
        <p:spPr>
          <a:xfrm>
            <a:off x="5965107" y="350744"/>
            <a:ext cx="5917004" cy="2800767"/>
          </a:xfrm>
          <a:prstGeom prst="rect">
            <a:avLst/>
          </a:prstGeom>
          <a:noFill/>
        </p:spPr>
        <p:txBody>
          <a:bodyPr wrap="none" lIns="91440" tIns="45720" rIns="91440" bIns="45720">
            <a:spAutoFit/>
          </a:bodyPr>
          <a:lstStyle/>
          <a:p>
            <a:pPr algn="ctr"/>
            <a:r>
              <a:rPr lang="ar-SA" sz="8800" b="0" cap="none" spc="0" dirty="0">
                <a:ln w="0"/>
                <a:solidFill>
                  <a:schemeClr val="bg1"/>
                </a:solidFill>
                <a:effectLst>
                  <a:outerShdw blurRad="38100" dist="19050" dir="2700000" algn="tl" rotWithShape="0">
                    <a:schemeClr val="dk1">
                      <a:alpha val="40000"/>
                    </a:schemeClr>
                  </a:outerShdw>
                </a:effectLst>
              </a:rPr>
              <a:t>قسم </a:t>
            </a:r>
          </a:p>
          <a:p>
            <a:pPr algn="ctr"/>
            <a:r>
              <a:rPr lang="ar-SA" sz="8800" b="0" cap="none" spc="0" dirty="0">
                <a:ln w="0"/>
                <a:solidFill>
                  <a:schemeClr val="bg1"/>
                </a:solidFill>
                <a:effectLst>
                  <a:outerShdw blurRad="38100" dist="19050" dir="2700000" algn="tl" rotWithShape="0">
                    <a:schemeClr val="dk1">
                      <a:alpha val="40000"/>
                    </a:schemeClr>
                  </a:outerShdw>
                </a:effectLst>
              </a:rPr>
              <a:t>النباتات </a:t>
            </a:r>
            <a:r>
              <a:rPr lang="ar-SA" sz="8800" b="0" cap="none" spc="0" dirty="0" err="1">
                <a:ln w="0"/>
                <a:solidFill>
                  <a:schemeClr val="bg1"/>
                </a:solidFill>
                <a:effectLst>
                  <a:outerShdw blurRad="38100" dist="19050" dir="2700000" algn="tl" rotWithShape="0">
                    <a:schemeClr val="dk1">
                      <a:alpha val="40000"/>
                    </a:schemeClr>
                  </a:outerShdw>
                </a:effectLst>
              </a:rPr>
              <a:t>الجنكية</a:t>
            </a:r>
            <a:r>
              <a:rPr lang="ar-SA" sz="8800" b="0" cap="none" spc="0" dirty="0">
                <a:ln w="0"/>
                <a:solidFill>
                  <a:schemeClr val="bg1"/>
                </a:solidFill>
                <a:effectLst>
                  <a:outerShdw blurRad="38100" dist="19050" dir="2700000" algn="tl" rotWithShape="0">
                    <a:schemeClr val="dk1">
                      <a:alpha val="40000"/>
                    </a:schemeClr>
                  </a:outerShdw>
                </a:effectLst>
              </a:rPr>
              <a:t> </a:t>
            </a:r>
          </a:p>
        </p:txBody>
      </p:sp>
    </p:spTree>
    <p:extLst>
      <p:ext uri="{BB962C8B-B14F-4D97-AF65-F5344CB8AC3E}">
        <p14:creationId xmlns:p14="http://schemas.microsoft.com/office/powerpoint/2010/main" val="10380638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E93DBDA5-60C1-4FEC-9E1D-0A65596749C5}"/>
              </a:ext>
            </a:extLst>
          </p:cNvPr>
          <p:cNvSpPr/>
          <p:nvPr/>
        </p:nvSpPr>
        <p:spPr>
          <a:xfrm>
            <a:off x="5567680" y="4788430"/>
            <a:ext cx="6522720" cy="1938992"/>
          </a:xfrm>
          <a:prstGeom prst="rect">
            <a:avLst/>
          </a:prstGeom>
          <a:noFill/>
          <a:ln w="38100">
            <a:solidFill>
              <a:schemeClr val="tx1"/>
            </a:solidFill>
          </a:ln>
        </p:spPr>
        <p:txBody>
          <a:bodyPr wrap="square" lIns="91440" tIns="45720" rIns="91440" bIns="45720">
            <a:spAutoFit/>
          </a:bodyPr>
          <a:lstStyle/>
          <a:p>
            <a:pPr algn="ctr"/>
            <a:r>
              <a:rPr lang="ar-SA" sz="4000" b="0" cap="none" spc="0" dirty="0">
                <a:ln w="0"/>
                <a:solidFill>
                  <a:schemeClr val="tx1"/>
                </a:solidFill>
                <a:effectLst>
                  <a:outerShdw blurRad="38100" dist="19050" dir="2700000" algn="tl" rotWithShape="0">
                    <a:schemeClr val="dk1">
                      <a:alpha val="40000"/>
                    </a:schemeClr>
                  </a:outerShdw>
                </a:effectLst>
              </a:rPr>
              <a:t>يشمل قسم النباتات </a:t>
            </a:r>
            <a:r>
              <a:rPr lang="ar-SA" sz="4000" b="0" cap="none" spc="0" dirty="0" err="1">
                <a:ln w="0"/>
                <a:solidFill>
                  <a:schemeClr val="tx1"/>
                </a:solidFill>
                <a:effectLst>
                  <a:outerShdw blurRad="38100" dist="19050" dir="2700000" algn="tl" rotWithShape="0">
                    <a:schemeClr val="dk1">
                      <a:alpha val="40000"/>
                    </a:schemeClr>
                  </a:outerShdw>
                </a:effectLst>
              </a:rPr>
              <a:t>الجنكية</a:t>
            </a:r>
            <a:r>
              <a:rPr lang="ar-SA" sz="4000" b="0" cap="none" spc="0" dirty="0">
                <a:ln w="0"/>
                <a:solidFill>
                  <a:schemeClr val="tx1"/>
                </a:solidFill>
                <a:effectLst>
                  <a:outerShdw blurRad="38100" dist="19050" dir="2700000" algn="tl" rotWithShape="0">
                    <a:schemeClr val="dk1">
                      <a:alpha val="40000"/>
                    </a:schemeClr>
                  </a:outerShdw>
                </a:effectLst>
              </a:rPr>
              <a:t> نوع واحد فقط هو </a:t>
            </a:r>
            <a:r>
              <a:rPr lang="en-US" sz="4000" b="0" cap="none" spc="0" dirty="0">
                <a:ln w="0"/>
                <a:solidFill>
                  <a:schemeClr val="tx1"/>
                </a:solidFill>
                <a:effectLst>
                  <a:outerShdw blurRad="38100" dist="19050" dir="2700000" algn="tl" rotWithShape="0">
                    <a:schemeClr val="dk1">
                      <a:alpha val="40000"/>
                    </a:schemeClr>
                  </a:outerShdw>
                </a:effectLst>
              </a:rPr>
              <a:t>Ginkgo biloba</a:t>
            </a:r>
            <a:r>
              <a:rPr lang="ar-SA" sz="4000" b="0" cap="none" spc="0" dirty="0">
                <a:ln w="0"/>
                <a:solidFill>
                  <a:schemeClr val="tx1"/>
                </a:solidFill>
                <a:effectLst>
                  <a:outerShdw blurRad="38100" dist="19050" dir="2700000" algn="tl" rotWithShape="0">
                    <a:schemeClr val="dk1">
                      <a:alpha val="40000"/>
                    </a:schemeClr>
                  </a:outerShdw>
                </a:effectLst>
              </a:rPr>
              <a:t>وتتميز هذه الشجرة بأوراق صغيرة تشبه المروحة </a:t>
            </a:r>
          </a:p>
        </p:txBody>
      </p:sp>
      <p:grpSp>
        <p:nvGrpSpPr>
          <p:cNvPr id="3" name="مجموعة 2">
            <a:extLst>
              <a:ext uri="{FF2B5EF4-FFF2-40B4-BE49-F238E27FC236}">
                <a16:creationId xmlns:a16="http://schemas.microsoft.com/office/drawing/2014/main" id="{D19FEF7A-A3D4-41D0-A709-96A9A211112F}"/>
              </a:ext>
            </a:extLst>
          </p:cNvPr>
          <p:cNvGrpSpPr/>
          <p:nvPr/>
        </p:nvGrpSpPr>
        <p:grpSpPr>
          <a:xfrm>
            <a:off x="5699760" y="201698"/>
            <a:ext cx="6260416" cy="4492223"/>
            <a:chOff x="5699760" y="201698"/>
            <a:chExt cx="6260416" cy="4492223"/>
          </a:xfrm>
        </p:grpSpPr>
        <p:pic>
          <p:nvPicPr>
            <p:cNvPr id="14338" name="Picture 2" descr="ØµÙØ±Ø© Ø°Ø§Øª ØµÙØ©">
              <a:extLst>
                <a:ext uri="{FF2B5EF4-FFF2-40B4-BE49-F238E27FC236}">
                  <a16:creationId xmlns:a16="http://schemas.microsoft.com/office/drawing/2014/main" id="{7770E824-F847-42CC-BD2D-9DC1848724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9760" y="201698"/>
              <a:ext cx="6260416" cy="4492222"/>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ÙØªÙØ¬Ø© Ø¨Ø­Ø« Ø§ÙØµÙØ± Ø¹Ù âªChinese fan clipartâ¬â">
              <a:extLst>
                <a:ext uri="{FF2B5EF4-FFF2-40B4-BE49-F238E27FC236}">
                  <a16:creationId xmlns:a16="http://schemas.microsoft.com/office/drawing/2014/main" id="{08498BEB-39AC-4E38-B307-CF3D53F5A87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000" b="90000" l="4790" r="97605">
                          <a14:foregroundMark x1="94611" y1="55000" x2="94611" y2="55000"/>
                          <a14:foregroundMark x1="97605" y1="55000" x2="97605" y2="55000"/>
                          <a14:foregroundMark x1="38922" y1="2000" x2="38922" y2="2000"/>
                          <a14:foregroundMark x1="4790" y1="49000" x2="4790" y2="49000"/>
                          <a14:foregroundMark x1="49102" y1="78000" x2="49102" y2="78000"/>
                          <a14:foregroundMark x1="53293" y1="84000" x2="53293" y2="84000"/>
                          <a14:foregroundMark x1="60479" y1="84000" x2="60479" y2="84000"/>
                          <a14:foregroundMark x1="38922" y1="8000" x2="38922" y2="8000"/>
                        </a14:backgroundRemoval>
                      </a14:imgEffect>
                    </a14:imgLayer>
                  </a14:imgProps>
                </a:ext>
                <a:ext uri="{28A0092B-C50C-407E-A947-70E740481C1C}">
                  <a14:useLocalDpi xmlns:a14="http://schemas.microsoft.com/office/drawing/2010/main" val="0"/>
                </a:ext>
              </a:extLst>
            </a:blip>
            <a:srcRect/>
            <a:stretch>
              <a:fillRect/>
            </a:stretch>
          </p:blipFill>
          <p:spPr bwMode="auto">
            <a:xfrm rot="5400000">
              <a:off x="5316208" y="2639079"/>
              <a:ext cx="2570476" cy="1539207"/>
            </a:xfrm>
            <a:prstGeom prst="rect">
              <a:avLst/>
            </a:prstGeom>
            <a:noFill/>
            <a:extLst>
              <a:ext uri="{909E8E84-426E-40DD-AFC4-6F175D3DCCD1}">
                <a14:hiddenFill xmlns:a14="http://schemas.microsoft.com/office/drawing/2010/main">
                  <a:solidFill>
                    <a:srgbClr val="FFFFFF"/>
                  </a:solidFill>
                </a14:hiddenFill>
              </a:ext>
            </a:extLst>
          </p:spPr>
        </p:pic>
        <p:cxnSp>
          <p:nvCxnSpPr>
            <p:cNvPr id="4" name="رابط كسهم مستقيم 3">
              <a:extLst>
                <a:ext uri="{FF2B5EF4-FFF2-40B4-BE49-F238E27FC236}">
                  <a16:creationId xmlns:a16="http://schemas.microsoft.com/office/drawing/2014/main" id="{EC8B1D05-AEA7-46B2-A768-2435C037FE17}"/>
                </a:ext>
              </a:extLst>
            </p:cNvPr>
            <p:cNvCxnSpPr/>
            <p:nvPr/>
          </p:nvCxnSpPr>
          <p:spPr>
            <a:xfrm flipV="1">
              <a:off x="7371050" y="2282874"/>
              <a:ext cx="2602523" cy="125202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7" name="مستطيل 6">
            <a:extLst>
              <a:ext uri="{FF2B5EF4-FFF2-40B4-BE49-F238E27FC236}">
                <a16:creationId xmlns:a16="http://schemas.microsoft.com/office/drawing/2014/main" id="{6CA6BA49-0468-4786-8C03-198D50BEE7D0}"/>
              </a:ext>
            </a:extLst>
          </p:cNvPr>
          <p:cNvSpPr/>
          <p:nvPr/>
        </p:nvSpPr>
        <p:spPr>
          <a:xfrm>
            <a:off x="389325" y="4985835"/>
            <a:ext cx="4897362" cy="1323439"/>
          </a:xfrm>
          <a:prstGeom prst="rect">
            <a:avLst/>
          </a:prstGeom>
          <a:noFill/>
          <a:ln w="38100">
            <a:solidFill>
              <a:schemeClr val="tx1"/>
            </a:solidFill>
          </a:ln>
        </p:spPr>
        <p:txBody>
          <a:bodyPr wrap="square" lIns="91440" tIns="45720" rIns="91440" bIns="45720">
            <a:spAutoFit/>
          </a:bodyPr>
          <a:lstStyle/>
          <a:p>
            <a:pPr algn="ctr"/>
            <a:r>
              <a:rPr lang="ar-SA" sz="4000" b="0" cap="none" spc="0" dirty="0">
                <a:ln w="0"/>
                <a:solidFill>
                  <a:schemeClr val="tx1"/>
                </a:solidFill>
                <a:effectLst>
                  <a:outerShdw blurRad="38100" dist="19050" dir="2700000" algn="tl" rotWithShape="0">
                    <a:schemeClr val="dk1">
                      <a:alpha val="40000"/>
                    </a:schemeClr>
                  </a:outerShdw>
                </a:effectLst>
              </a:rPr>
              <a:t>لها تراكيب تكاثرية ذكرية وأنثوية على نباتات منفصلة </a:t>
            </a:r>
          </a:p>
        </p:txBody>
      </p:sp>
      <p:pic>
        <p:nvPicPr>
          <p:cNvPr id="8" name="Picture 2" descr="ØµÙØ±Ø© Ø°Ø§Øª ØµÙØ©">
            <a:extLst>
              <a:ext uri="{FF2B5EF4-FFF2-40B4-BE49-F238E27FC236}">
                <a16:creationId xmlns:a16="http://schemas.microsoft.com/office/drawing/2014/main" id="{3A2408DA-9B15-4511-A0D3-D4510DA041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4662" y="147391"/>
            <a:ext cx="5286687" cy="45762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0822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a:extLst>
              <a:ext uri="{FF2B5EF4-FFF2-40B4-BE49-F238E27FC236}">
                <a16:creationId xmlns:a16="http://schemas.microsoft.com/office/drawing/2014/main" id="{F811EB93-8363-4A9C-B7E7-75E16805E363}"/>
              </a:ext>
            </a:extLst>
          </p:cNvPr>
          <p:cNvSpPr/>
          <p:nvPr/>
        </p:nvSpPr>
        <p:spPr>
          <a:xfrm>
            <a:off x="6544662" y="4827568"/>
            <a:ext cx="5449247" cy="1938992"/>
          </a:xfrm>
          <a:prstGeom prst="rect">
            <a:avLst/>
          </a:prstGeom>
          <a:noFill/>
          <a:ln w="38100">
            <a:solidFill>
              <a:schemeClr val="tx1"/>
            </a:solidFill>
          </a:ln>
        </p:spPr>
        <p:txBody>
          <a:bodyPr wrap="square" lIns="91440" tIns="45720" rIns="91440" bIns="45720">
            <a:spAutoFit/>
          </a:bodyPr>
          <a:lstStyle/>
          <a:p>
            <a:pPr algn="ctr"/>
            <a:r>
              <a:rPr lang="ar-SA" sz="4000" dirty="0">
                <a:ln w="0"/>
                <a:effectLst>
                  <a:outerShdw blurRad="38100" dist="19050" dir="2700000" algn="tl" rotWithShape="0">
                    <a:schemeClr val="dk1">
                      <a:alpha val="40000"/>
                    </a:schemeClr>
                  </a:outerShdw>
                </a:effectLst>
              </a:rPr>
              <a:t>وتنتج الشجرة المذكرة حبوب اللقاح على مخاريط  تنمو من قاعدة تجمعات الأوراق </a:t>
            </a:r>
          </a:p>
        </p:txBody>
      </p:sp>
      <p:pic>
        <p:nvPicPr>
          <p:cNvPr id="5" name="Picture 2" descr="ØµÙØ±Ø© Ø°Ø§Øª ØµÙØ©">
            <a:extLst>
              <a:ext uri="{FF2B5EF4-FFF2-40B4-BE49-F238E27FC236}">
                <a16:creationId xmlns:a16="http://schemas.microsoft.com/office/drawing/2014/main" id="{D6839960-A5A0-4BC0-A8C2-281F9C09B7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4661" y="91440"/>
            <a:ext cx="5449247" cy="4576227"/>
          </a:xfrm>
          <a:prstGeom prst="rect">
            <a:avLst/>
          </a:prstGeom>
          <a:noFill/>
          <a:extLst>
            <a:ext uri="{909E8E84-426E-40DD-AFC4-6F175D3DCCD1}">
              <a14:hiddenFill xmlns:a14="http://schemas.microsoft.com/office/drawing/2010/main">
                <a:solidFill>
                  <a:srgbClr val="FFFFFF"/>
                </a:solidFill>
              </a14:hiddenFill>
            </a:ext>
          </a:extLst>
        </p:spPr>
      </p:pic>
      <p:sp>
        <p:nvSpPr>
          <p:cNvPr id="6" name="مستطيل 5">
            <a:extLst>
              <a:ext uri="{FF2B5EF4-FFF2-40B4-BE49-F238E27FC236}">
                <a16:creationId xmlns:a16="http://schemas.microsoft.com/office/drawing/2014/main" id="{C8CB3164-92EC-4B87-8BFE-7290BD7CD237}"/>
              </a:ext>
            </a:extLst>
          </p:cNvPr>
          <p:cNvSpPr/>
          <p:nvPr/>
        </p:nvSpPr>
        <p:spPr>
          <a:xfrm>
            <a:off x="198091" y="4858048"/>
            <a:ext cx="6056437" cy="1938992"/>
          </a:xfrm>
          <a:prstGeom prst="rect">
            <a:avLst/>
          </a:prstGeom>
          <a:noFill/>
          <a:ln w="38100">
            <a:solidFill>
              <a:schemeClr val="tx1"/>
            </a:solidFill>
          </a:ln>
        </p:spPr>
        <p:txBody>
          <a:bodyPr wrap="square" lIns="91440" tIns="45720" rIns="91440" bIns="45720">
            <a:spAutoFit/>
          </a:bodyPr>
          <a:lstStyle/>
          <a:p>
            <a:pPr algn="ctr"/>
            <a:r>
              <a:rPr lang="ar-SA" sz="4000" b="0" cap="none" spc="0" dirty="0">
                <a:ln w="0"/>
                <a:solidFill>
                  <a:schemeClr val="tx1"/>
                </a:solidFill>
                <a:effectLst>
                  <a:outerShdw blurRad="38100" dist="19050" dir="2700000" algn="tl" rotWithShape="0">
                    <a:schemeClr val="dk1">
                      <a:alpha val="40000"/>
                    </a:schemeClr>
                  </a:outerShdw>
                </a:effectLst>
              </a:rPr>
              <a:t>وتنتج الشجرة المؤنثة مخاريط تنتج تعطي عند إخصابها بذور ذات غلاف لحمي ذي رائحة نتنة </a:t>
            </a:r>
          </a:p>
        </p:txBody>
      </p:sp>
      <p:pic>
        <p:nvPicPr>
          <p:cNvPr id="7" name="Picture 2" descr="ØµÙØ±Ø© Ø°Ø§Øª ØµÙØ©">
            <a:extLst>
              <a:ext uri="{FF2B5EF4-FFF2-40B4-BE49-F238E27FC236}">
                <a16:creationId xmlns:a16="http://schemas.microsoft.com/office/drawing/2014/main" id="{F8B7A36C-95B2-4E10-A496-2D06CD258B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033" y="106751"/>
            <a:ext cx="6093655" cy="4571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784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B42700EA-0FC9-44E3-A27E-4BDF569CB6DD}"/>
              </a:ext>
            </a:extLst>
          </p:cNvPr>
          <p:cNvSpPr/>
          <p:nvPr/>
        </p:nvSpPr>
        <p:spPr>
          <a:xfrm>
            <a:off x="6140370" y="4771753"/>
            <a:ext cx="5939152" cy="1938992"/>
          </a:xfrm>
          <a:prstGeom prst="rect">
            <a:avLst/>
          </a:prstGeom>
          <a:noFill/>
          <a:ln w="38100">
            <a:solidFill>
              <a:schemeClr val="tx1"/>
            </a:solidFill>
          </a:ln>
        </p:spPr>
        <p:txBody>
          <a:bodyPr wrap="square" lIns="91440" tIns="45720" rIns="91440" bIns="45720">
            <a:spAutoFit/>
          </a:bodyPr>
          <a:lstStyle/>
          <a:p>
            <a:pPr algn="ctr"/>
            <a:r>
              <a:rPr lang="ar-SA" sz="4000" b="0" cap="none" spc="0" dirty="0">
                <a:ln w="0"/>
                <a:solidFill>
                  <a:schemeClr val="tx1"/>
                </a:solidFill>
                <a:effectLst>
                  <a:outerShdw blurRad="38100" dist="19050" dir="2700000" algn="tl" rotWithShape="0">
                    <a:schemeClr val="dk1">
                      <a:alpha val="40000"/>
                    </a:schemeClr>
                  </a:outerShdw>
                </a:effectLst>
              </a:rPr>
              <a:t>تمتاز بأنها مقاومة للتلوث لذا فإنها مألوفة للمزارعين ومطوري الأراضي في المدن </a:t>
            </a:r>
          </a:p>
        </p:txBody>
      </p:sp>
      <p:pic>
        <p:nvPicPr>
          <p:cNvPr id="17410" name="Picture 2" descr="ØµÙØ±Ø© Ø°Ø§Øª ØµÙØ©">
            <a:extLst>
              <a:ext uri="{FF2B5EF4-FFF2-40B4-BE49-F238E27FC236}">
                <a16:creationId xmlns:a16="http://schemas.microsoft.com/office/drawing/2014/main" id="{C18FEBFE-0524-42AF-857E-50FA3FCD02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0369" y="147255"/>
            <a:ext cx="5939152" cy="44958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56616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B42700EA-0FC9-44E3-A27E-4BDF569CB6DD}"/>
              </a:ext>
            </a:extLst>
          </p:cNvPr>
          <p:cNvSpPr/>
          <p:nvPr/>
        </p:nvSpPr>
        <p:spPr>
          <a:xfrm>
            <a:off x="6555545" y="117693"/>
            <a:ext cx="5530230" cy="4247317"/>
          </a:xfrm>
          <a:prstGeom prst="rect">
            <a:avLst/>
          </a:prstGeom>
          <a:noFill/>
          <a:ln w="38100">
            <a:solidFill>
              <a:srgbClr val="FF0000"/>
            </a:solidFill>
          </a:ln>
        </p:spPr>
        <p:txBody>
          <a:bodyPr wrap="square" lIns="91440" tIns="45720" rIns="91440" bIns="45720">
            <a:spAutoFit/>
          </a:bodyPr>
          <a:lstStyle/>
          <a:p>
            <a:pPr algn="ctr"/>
            <a:r>
              <a:rPr lang="ar-SA" sz="5400" dirty="0">
                <a:ln w="0"/>
                <a:solidFill>
                  <a:srgbClr val="FF0000"/>
                </a:solidFill>
                <a:effectLst>
                  <a:outerShdw blurRad="38100" dist="19050" dir="2700000" algn="tl" rotWithShape="0">
                    <a:schemeClr val="dk1">
                      <a:alpha val="40000"/>
                    </a:schemeClr>
                  </a:outerShdw>
                </a:effectLst>
              </a:rPr>
              <a:t>فسري: </a:t>
            </a:r>
            <a:r>
              <a:rPr lang="ar-SA" sz="5400" dirty="0">
                <a:ln w="0"/>
                <a:effectLst>
                  <a:outerShdw blurRad="38100" dist="19050" dir="2700000" algn="tl" rotWithShape="0">
                    <a:schemeClr val="dk1">
                      <a:alpha val="40000"/>
                    </a:schemeClr>
                  </a:outerShdw>
                </a:effectLst>
              </a:rPr>
              <a:t>يفضل ا</a:t>
            </a:r>
            <a:r>
              <a:rPr lang="ar-SA" sz="5400" b="0" cap="none" spc="0" dirty="0">
                <a:ln w="0"/>
                <a:solidFill>
                  <a:schemeClr val="tx1"/>
                </a:solidFill>
                <a:effectLst>
                  <a:outerShdw blurRad="38100" dist="19050" dir="2700000" algn="tl" rotWithShape="0">
                    <a:schemeClr val="dk1">
                      <a:alpha val="40000"/>
                    </a:schemeClr>
                  </a:outerShdw>
                </a:effectLst>
              </a:rPr>
              <a:t>لمزارعون ومطوري الأراضي في المدن أشجار </a:t>
            </a:r>
            <a:r>
              <a:rPr lang="ar-SA" sz="5400" b="0" cap="none" spc="0" dirty="0" err="1">
                <a:ln w="0"/>
                <a:solidFill>
                  <a:schemeClr val="tx1"/>
                </a:solidFill>
                <a:effectLst>
                  <a:outerShdw blurRad="38100" dist="19050" dir="2700000" algn="tl" rotWithShape="0">
                    <a:schemeClr val="dk1">
                      <a:alpha val="40000"/>
                    </a:schemeClr>
                  </a:outerShdw>
                </a:effectLst>
              </a:rPr>
              <a:t>الجنكية</a:t>
            </a:r>
            <a:r>
              <a:rPr lang="ar-SA" sz="5400" b="0" cap="none" spc="0" dirty="0">
                <a:ln w="0"/>
                <a:solidFill>
                  <a:schemeClr val="tx1"/>
                </a:solidFill>
                <a:effectLst>
                  <a:outerShdw blurRad="38100" dist="19050" dir="2700000" algn="tl" rotWithShape="0">
                    <a:schemeClr val="dk1">
                      <a:alpha val="40000"/>
                    </a:schemeClr>
                  </a:outerShdw>
                </a:effectLst>
              </a:rPr>
              <a:t> المذكرة على الأشجار المؤنثة  </a:t>
            </a:r>
          </a:p>
        </p:txBody>
      </p:sp>
      <p:sp>
        <p:nvSpPr>
          <p:cNvPr id="5" name="مستطيل 4">
            <a:extLst>
              <a:ext uri="{FF2B5EF4-FFF2-40B4-BE49-F238E27FC236}">
                <a16:creationId xmlns:a16="http://schemas.microsoft.com/office/drawing/2014/main" id="{B5CED4C8-8BB7-43D8-B799-61AC0E436BFB}"/>
              </a:ext>
            </a:extLst>
          </p:cNvPr>
          <p:cNvSpPr/>
          <p:nvPr/>
        </p:nvSpPr>
        <p:spPr>
          <a:xfrm>
            <a:off x="6555545" y="4574806"/>
            <a:ext cx="5530230" cy="1754326"/>
          </a:xfrm>
          <a:prstGeom prst="rect">
            <a:avLst/>
          </a:prstGeom>
          <a:noFill/>
          <a:ln w="38100">
            <a:solidFill>
              <a:schemeClr val="tx1"/>
            </a:solidFill>
          </a:ln>
        </p:spPr>
        <p:txBody>
          <a:bodyPr wrap="square" lIns="91440" tIns="45720" rIns="91440" bIns="45720">
            <a:spAutoFit/>
          </a:bodyPr>
          <a:lstStyle/>
          <a:p>
            <a:pPr algn="ctr"/>
            <a:r>
              <a:rPr lang="ar-SA" sz="5400" dirty="0">
                <a:ln w="0"/>
                <a:effectLst>
                  <a:outerShdw blurRad="38100" dist="19050" dir="2700000" algn="tl" rotWithShape="0">
                    <a:schemeClr val="dk1">
                      <a:alpha val="40000"/>
                    </a:schemeClr>
                  </a:outerShdw>
                </a:effectLst>
              </a:rPr>
              <a:t>لأنه لا تعطي المخاريط اللحمية النتنة الرائحة </a:t>
            </a:r>
            <a:endParaRPr lang="ar-SA" sz="5400" b="0" cap="none" spc="0" dirty="0">
              <a:ln w="0"/>
              <a:effectLst>
                <a:outerShdw blurRad="38100" dist="19050" dir="2700000" algn="tl" rotWithShape="0">
                  <a:schemeClr val="dk1">
                    <a:alpha val="40000"/>
                  </a:schemeClr>
                </a:outerShdw>
              </a:effectLst>
            </a:endParaRPr>
          </a:p>
        </p:txBody>
      </p:sp>
      <p:pic>
        <p:nvPicPr>
          <p:cNvPr id="18436" name="Picture 4" descr="ÙØªÙØ¬Ø© Ø¨Ø­Ø« Ø§ÙØµÙØ± Ø¹Ù âªï Divisionï Ginkgophytaï â¬â">
            <a:extLst>
              <a:ext uri="{FF2B5EF4-FFF2-40B4-BE49-F238E27FC236}">
                <a16:creationId xmlns:a16="http://schemas.microsoft.com/office/drawing/2014/main" id="{9BAA9EF4-09DD-474F-B5F7-CCE6B6080E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79" y="117693"/>
            <a:ext cx="6213231" cy="6606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84424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ÙØªÙØ¬Ø© Ø¨Ø­Ø« Ø§ÙØµÙØ± Ø¹Ù âªDivisionï Coniferophytaâ¬â">
            <a:extLst>
              <a:ext uri="{FF2B5EF4-FFF2-40B4-BE49-F238E27FC236}">
                <a16:creationId xmlns:a16="http://schemas.microsoft.com/office/drawing/2014/main" id="{6F75AC47-D5F7-4E3B-9BC2-22139AF696D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ar-SA"/>
          </a:p>
        </p:txBody>
      </p:sp>
      <p:pic>
        <p:nvPicPr>
          <p:cNvPr id="19462" name="Picture 6" descr="ØµÙØ±Ø© Ø°Ø§Øª ØµÙØ©">
            <a:extLst>
              <a:ext uri="{FF2B5EF4-FFF2-40B4-BE49-F238E27FC236}">
                <a16:creationId xmlns:a16="http://schemas.microsoft.com/office/drawing/2014/main" id="{584A7F51-756C-473B-A6F6-8F1703EBB5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9034"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مستطيل 3">
            <a:extLst>
              <a:ext uri="{FF2B5EF4-FFF2-40B4-BE49-F238E27FC236}">
                <a16:creationId xmlns:a16="http://schemas.microsoft.com/office/drawing/2014/main" id="{5AC34BE3-121E-4171-9325-DF0A6FA8116D}"/>
              </a:ext>
            </a:extLst>
          </p:cNvPr>
          <p:cNvSpPr/>
          <p:nvPr/>
        </p:nvSpPr>
        <p:spPr>
          <a:xfrm>
            <a:off x="2387462" y="3773150"/>
            <a:ext cx="6713697" cy="1446550"/>
          </a:xfrm>
          <a:prstGeom prst="rect">
            <a:avLst/>
          </a:prstGeom>
          <a:noFill/>
        </p:spPr>
        <p:txBody>
          <a:bodyPr wrap="none" lIns="91440" tIns="45720" rIns="91440" bIns="45720">
            <a:spAutoFit/>
          </a:bodyPr>
          <a:lstStyle/>
          <a:p>
            <a:pPr algn="ctr"/>
            <a:r>
              <a:rPr lang="ar-SA" sz="8800" b="1" cap="none" spc="0" dirty="0">
                <a:ln w="0"/>
                <a:solidFill>
                  <a:schemeClr val="bg1"/>
                </a:solidFill>
                <a:effectLst>
                  <a:outerShdw blurRad="38100" dist="19050" dir="2700000" algn="tl" rotWithShape="0">
                    <a:schemeClr val="dk1">
                      <a:alpha val="40000"/>
                    </a:schemeClr>
                  </a:outerShdw>
                </a:effectLst>
              </a:rPr>
              <a:t>قسم المخروطيات </a:t>
            </a:r>
          </a:p>
        </p:txBody>
      </p:sp>
    </p:spTree>
    <p:extLst>
      <p:ext uri="{BB962C8B-B14F-4D97-AF65-F5344CB8AC3E}">
        <p14:creationId xmlns:p14="http://schemas.microsoft.com/office/powerpoint/2010/main" val="63803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F2BB8F85-E7BE-4BC8-BD14-6FEAFC1C7896}"/>
              </a:ext>
            </a:extLst>
          </p:cNvPr>
          <p:cNvSpPr/>
          <p:nvPr/>
        </p:nvSpPr>
        <p:spPr>
          <a:xfrm>
            <a:off x="6268720" y="4215563"/>
            <a:ext cx="5781039" cy="2554545"/>
          </a:xfrm>
          <a:prstGeom prst="rect">
            <a:avLst/>
          </a:prstGeom>
          <a:noFill/>
          <a:ln w="38100">
            <a:solidFill>
              <a:schemeClr val="tx1"/>
            </a:solidFill>
          </a:ln>
        </p:spPr>
        <p:txBody>
          <a:bodyPr wrap="square" lIns="91440" tIns="45720" rIns="91440" bIns="45720">
            <a:spAutoFit/>
          </a:bodyPr>
          <a:lstStyle/>
          <a:p>
            <a:pPr algn="ctr"/>
            <a:r>
              <a:rPr lang="ar-SA" sz="4000" b="0" cap="none" spc="0" dirty="0">
                <a:ln w="0"/>
                <a:solidFill>
                  <a:schemeClr val="tx1"/>
                </a:solidFill>
                <a:effectLst>
                  <a:outerShdw blurRad="38100" dist="19050" dir="2700000" algn="tl" rotWithShape="0">
                    <a:schemeClr val="dk1">
                      <a:alpha val="40000"/>
                    </a:schemeClr>
                  </a:outerShdw>
                </a:effectLst>
              </a:rPr>
              <a:t>تنمو التراكيب التكاثرية لمعظمها في مخاريط وتكون المخاريط المذكرة والمؤنثة على أغصان مختلفة من الشجرة أو الشجيرة  </a:t>
            </a:r>
          </a:p>
        </p:txBody>
      </p:sp>
      <p:pic>
        <p:nvPicPr>
          <p:cNvPr id="22530" name="Picture 2" descr="ØµÙØ±Ø© Ø°Ø§Øª ØµÙØ©">
            <a:extLst>
              <a:ext uri="{FF2B5EF4-FFF2-40B4-BE49-F238E27FC236}">
                <a16:creationId xmlns:a16="http://schemas.microsoft.com/office/drawing/2014/main" id="{BBB12E41-6E10-43ED-A291-89FBBC0D61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8720" y="87892"/>
            <a:ext cx="5781039" cy="4012363"/>
          </a:xfrm>
          <a:prstGeom prst="rect">
            <a:avLst/>
          </a:prstGeom>
          <a:noFill/>
          <a:extLst>
            <a:ext uri="{909E8E84-426E-40DD-AFC4-6F175D3DCCD1}">
              <a14:hiddenFill xmlns:a14="http://schemas.microsoft.com/office/drawing/2010/main">
                <a:solidFill>
                  <a:srgbClr val="FFFFFF"/>
                </a:solidFill>
              </a14:hiddenFill>
            </a:ext>
          </a:extLst>
        </p:spPr>
      </p:pic>
      <p:sp>
        <p:nvSpPr>
          <p:cNvPr id="4" name="مستطيل 3">
            <a:extLst>
              <a:ext uri="{FF2B5EF4-FFF2-40B4-BE49-F238E27FC236}">
                <a16:creationId xmlns:a16="http://schemas.microsoft.com/office/drawing/2014/main" id="{ADC89CE9-4F73-459A-A4B8-072F13EA78D3}"/>
              </a:ext>
            </a:extLst>
          </p:cNvPr>
          <p:cNvSpPr/>
          <p:nvPr/>
        </p:nvSpPr>
        <p:spPr>
          <a:xfrm>
            <a:off x="538480" y="4627772"/>
            <a:ext cx="5303519" cy="1938992"/>
          </a:xfrm>
          <a:prstGeom prst="rect">
            <a:avLst/>
          </a:prstGeom>
          <a:noFill/>
          <a:ln w="38100">
            <a:solidFill>
              <a:schemeClr val="tx1"/>
            </a:solidFill>
          </a:ln>
        </p:spPr>
        <p:txBody>
          <a:bodyPr wrap="square" lIns="91440" tIns="45720" rIns="91440" bIns="45720">
            <a:spAutoFit/>
          </a:bodyPr>
          <a:lstStyle/>
          <a:p>
            <a:pPr algn="ctr"/>
            <a:r>
              <a:rPr lang="ar-SA" sz="4000" b="0" cap="none" spc="0" dirty="0">
                <a:ln w="0"/>
                <a:solidFill>
                  <a:schemeClr val="tx1"/>
                </a:solidFill>
                <a:effectLst>
                  <a:outerShdw blurRad="38100" dist="19050" dir="2700000" algn="tl" rotWithShape="0">
                    <a:schemeClr val="dk1">
                      <a:alpha val="40000"/>
                    </a:schemeClr>
                  </a:outerShdw>
                </a:effectLst>
              </a:rPr>
              <a:t>المخاريط المؤنثة الكبيرة تبقى تنتج البويضات وتبقى على النبات إلى أن تنضج البذور </a:t>
            </a:r>
          </a:p>
        </p:txBody>
      </p:sp>
      <p:pic>
        <p:nvPicPr>
          <p:cNvPr id="5" name="Picture 2" descr="ØµÙØ±Ø© Ø°Ø§Øª ØµÙØ©">
            <a:extLst>
              <a:ext uri="{FF2B5EF4-FFF2-40B4-BE49-F238E27FC236}">
                <a16:creationId xmlns:a16="http://schemas.microsoft.com/office/drawing/2014/main" id="{F16AE9C7-56BC-4B59-9C0B-1B6E9F72E2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7892"/>
            <a:ext cx="6096000" cy="44028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1946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530"/>
                                        </p:tgtEl>
                                        <p:attrNameLst>
                                          <p:attrName>style.visibility</p:attrName>
                                        </p:attrNameLst>
                                      </p:cBhvr>
                                      <p:to>
                                        <p:strVal val="visible"/>
                                      </p:to>
                                    </p:set>
                                    <p:anim calcmode="lin" valueType="num">
                                      <p:cBhvr>
                                        <p:cTn id="7" dur="500" fill="hold"/>
                                        <p:tgtEl>
                                          <p:spTgt spid="22530"/>
                                        </p:tgtEl>
                                        <p:attrNameLst>
                                          <p:attrName>ppt_w</p:attrName>
                                        </p:attrNameLst>
                                      </p:cBhvr>
                                      <p:tavLst>
                                        <p:tav tm="0">
                                          <p:val>
                                            <p:fltVal val="0"/>
                                          </p:val>
                                        </p:tav>
                                        <p:tav tm="100000">
                                          <p:val>
                                            <p:strVal val="#ppt_w"/>
                                          </p:val>
                                        </p:tav>
                                      </p:tavLst>
                                    </p:anim>
                                    <p:anim calcmode="lin" valueType="num">
                                      <p:cBhvr>
                                        <p:cTn id="8" dur="500" fill="hold"/>
                                        <p:tgtEl>
                                          <p:spTgt spid="22530"/>
                                        </p:tgtEl>
                                        <p:attrNameLst>
                                          <p:attrName>ppt_h</p:attrName>
                                        </p:attrNameLst>
                                      </p:cBhvr>
                                      <p:tavLst>
                                        <p:tav tm="0">
                                          <p:val>
                                            <p:fltVal val="0"/>
                                          </p:val>
                                        </p:tav>
                                        <p:tav tm="100000">
                                          <p:val>
                                            <p:strVal val="#ppt_h"/>
                                          </p:val>
                                        </p:tav>
                                      </p:tavLst>
                                    </p:anim>
                                    <p:animEffect transition="in" filter="fade">
                                      <p:cBhvr>
                                        <p:cTn id="9" dur="500"/>
                                        <p:tgtEl>
                                          <p:spTgt spid="2253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ppt_w</p:attrName>
                                        </p:attrNameLst>
                                      </p:cBhvr>
                                      <p:tavLst>
                                        <p:tav tm="0">
                                          <p:val>
                                            <p:fltVal val="0"/>
                                          </p:val>
                                        </p:tav>
                                        <p:tav tm="100000">
                                          <p:val>
                                            <p:strVal val="#ppt_w"/>
                                          </p:val>
                                        </p:tav>
                                      </p:tavLst>
                                    </p:anim>
                                    <p:anim calcmode="lin" valueType="num">
                                      <p:cBhvr>
                                        <p:cTn id="25" dur="500" fill="hold"/>
                                        <p:tgtEl>
                                          <p:spTgt spid="4"/>
                                        </p:tgtEl>
                                        <p:attrNameLst>
                                          <p:attrName>ppt_h</p:attrName>
                                        </p:attrNameLst>
                                      </p:cBhvr>
                                      <p:tavLst>
                                        <p:tav tm="0">
                                          <p:val>
                                            <p:fltVal val="0"/>
                                          </p:val>
                                        </p:tav>
                                        <p:tav tm="100000">
                                          <p:val>
                                            <p:strVal val="#ppt_h"/>
                                          </p:val>
                                        </p:tav>
                                      </p:tavLst>
                                    </p:anim>
                                    <p:animEffect transition="in" filter="fade">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F2BB8F85-E7BE-4BC8-BD14-6FEAFC1C7896}"/>
              </a:ext>
            </a:extLst>
          </p:cNvPr>
          <p:cNvSpPr/>
          <p:nvPr/>
        </p:nvSpPr>
        <p:spPr>
          <a:xfrm>
            <a:off x="6407442" y="4222174"/>
            <a:ext cx="5637238" cy="2554545"/>
          </a:xfrm>
          <a:prstGeom prst="rect">
            <a:avLst/>
          </a:prstGeom>
          <a:noFill/>
          <a:ln w="38100">
            <a:solidFill>
              <a:schemeClr val="tx1"/>
            </a:solidFill>
          </a:ln>
        </p:spPr>
        <p:txBody>
          <a:bodyPr wrap="square" lIns="91440" tIns="45720" rIns="91440" bIns="45720">
            <a:spAutoFit/>
          </a:bodyPr>
          <a:lstStyle/>
          <a:p>
            <a:pPr algn="ctr"/>
            <a:r>
              <a:rPr lang="ar-SA" sz="4000" b="0" cap="none" spc="0" dirty="0">
                <a:ln w="0"/>
                <a:solidFill>
                  <a:schemeClr val="tx1"/>
                </a:solidFill>
                <a:effectLst>
                  <a:outerShdw blurRad="38100" dist="19050" dir="2700000" algn="tl" rotWithShape="0">
                    <a:schemeClr val="dk1">
                      <a:alpha val="40000"/>
                    </a:schemeClr>
                  </a:outerShdw>
                </a:effectLst>
              </a:rPr>
              <a:t>تكون المخاريط الذكرية صغيرة وتتكون من  من حراشف تحتوي على المئات من المحافظ البوغية والتي تحتوي على </a:t>
            </a:r>
            <a:r>
              <a:rPr lang="ar-SA" sz="4000" dirty="0">
                <a:ln w="0"/>
                <a:effectLst>
                  <a:outerShdw blurRad="38100" dist="19050" dir="2700000" algn="tl" rotWithShape="0">
                    <a:schemeClr val="dk1">
                      <a:alpha val="40000"/>
                    </a:schemeClr>
                  </a:outerShdw>
                </a:effectLst>
              </a:rPr>
              <a:t>ابواغ </a:t>
            </a:r>
            <a:endParaRPr lang="ar-SA" sz="4000" b="0" cap="none" spc="0" dirty="0">
              <a:ln w="0"/>
              <a:solidFill>
                <a:schemeClr val="tx1"/>
              </a:solidFill>
              <a:effectLst>
                <a:outerShdw blurRad="38100" dist="19050" dir="2700000" algn="tl" rotWithShape="0">
                  <a:schemeClr val="dk1">
                    <a:alpha val="40000"/>
                  </a:schemeClr>
                </a:outerShdw>
              </a:effectLst>
            </a:endParaRPr>
          </a:p>
        </p:txBody>
      </p:sp>
      <p:pic>
        <p:nvPicPr>
          <p:cNvPr id="23554" name="Picture 2" descr="ÙØªÙØ¬Ø© Ø¨Ø­Ø« Ø§ÙØµÙØ± Ø¹Ù âªDivisionï Coniferophytaâ¬â">
            <a:extLst>
              <a:ext uri="{FF2B5EF4-FFF2-40B4-BE49-F238E27FC236}">
                <a16:creationId xmlns:a16="http://schemas.microsoft.com/office/drawing/2014/main" id="{5B6D335A-CFB7-48ED-9E69-F716BEC5C6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0960" y="81280"/>
            <a:ext cx="5637238" cy="4003320"/>
          </a:xfrm>
          <a:prstGeom prst="rect">
            <a:avLst/>
          </a:prstGeom>
          <a:noFill/>
          <a:extLst>
            <a:ext uri="{909E8E84-426E-40DD-AFC4-6F175D3DCCD1}">
              <a14:hiddenFill xmlns:a14="http://schemas.microsoft.com/office/drawing/2010/main">
                <a:solidFill>
                  <a:srgbClr val="FFFFFF"/>
                </a:solidFill>
              </a14:hiddenFill>
            </a:ext>
          </a:extLst>
        </p:spPr>
      </p:pic>
      <p:sp>
        <p:nvSpPr>
          <p:cNvPr id="4" name="مستطيل 3">
            <a:extLst>
              <a:ext uri="{FF2B5EF4-FFF2-40B4-BE49-F238E27FC236}">
                <a16:creationId xmlns:a16="http://schemas.microsoft.com/office/drawing/2014/main" id="{399A1DD9-5004-457E-AEA7-460B2AD2EAB3}"/>
              </a:ext>
            </a:extLst>
          </p:cNvPr>
          <p:cNvSpPr/>
          <p:nvPr/>
        </p:nvSpPr>
        <p:spPr>
          <a:xfrm>
            <a:off x="167640" y="4222175"/>
            <a:ext cx="5923279" cy="2554545"/>
          </a:xfrm>
          <a:prstGeom prst="rect">
            <a:avLst/>
          </a:prstGeom>
          <a:noFill/>
          <a:ln w="38100">
            <a:solidFill>
              <a:schemeClr val="tx1"/>
            </a:solidFill>
          </a:ln>
        </p:spPr>
        <p:txBody>
          <a:bodyPr wrap="square" lIns="91440" tIns="45720" rIns="91440" bIns="45720">
            <a:spAutoFit/>
          </a:bodyPr>
          <a:lstStyle/>
          <a:p>
            <a:pPr algn="ctr"/>
            <a:r>
              <a:rPr lang="ar-SA" sz="4000" b="0" cap="none" spc="0" dirty="0">
                <a:ln w="0"/>
                <a:solidFill>
                  <a:schemeClr val="tx1"/>
                </a:solidFill>
                <a:effectLst>
                  <a:outerShdw blurRad="38100" dist="19050" dir="2700000" algn="tl" rotWithShape="0">
                    <a:schemeClr val="dk1">
                      <a:alpha val="40000"/>
                    </a:schemeClr>
                  </a:outerShdw>
                </a:effectLst>
              </a:rPr>
              <a:t>حيث تنقسم الخلايا داخل هذه الأبواغ انقسام منصف لتكون ابواغ صغيرة تنقسم لتعطي أربع خلايا من حبوب اللقاح </a:t>
            </a:r>
          </a:p>
        </p:txBody>
      </p:sp>
      <p:pic>
        <p:nvPicPr>
          <p:cNvPr id="5" name="Picture 2" descr="ØµÙØ±Ø© Ø°Ø§Øª ØµÙØ©">
            <a:extLst>
              <a:ext uri="{FF2B5EF4-FFF2-40B4-BE49-F238E27FC236}">
                <a16:creationId xmlns:a16="http://schemas.microsoft.com/office/drawing/2014/main" id="{EF711A6E-AF31-4ABF-8E6A-D69E3755A6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721" y="81280"/>
            <a:ext cx="5923279" cy="4003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5157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3554"/>
                                        </p:tgtEl>
                                        <p:attrNameLst>
                                          <p:attrName>style.visibility</p:attrName>
                                        </p:attrNameLst>
                                      </p:cBhvr>
                                      <p:to>
                                        <p:strVal val="visible"/>
                                      </p:to>
                                    </p:set>
                                    <p:anim calcmode="lin" valueType="num">
                                      <p:cBhvr>
                                        <p:cTn id="7" dur="500" fill="hold"/>
                                        <p:tgtEl>
                                          <p:spTgt spid="23554"/>
                                        </p:tgtEl>
                                        <p:attrNameLst>
                                          <p:attrName>ppt_w</p:attrName>
                                        </p:attrNameLst>
                                      </p:cBhvr>
                                      <p:tavLst>
                                        <p:tav tm="0">
                                          <p:val>
                                            <p:fltVal val="0"/>
                                          </p:val>
                                        </p:tav>
                                        <p:tav tm="100000">
                                          <p:val>
                                            <p:strVal val="#ppt_w"/>
                                          </p:val>
                                        </p:tav>
                                      </p:tavLst>
                                    </p:anim>
                                    <p:anim calcmode="lin" valueType="num">
                                      <p:cBhvr>
                                        <p:cTn id="8" dur="500" fill="hold"/>
                                        <p:tgtEl>
                                          <p:spTgt spid="23554"/>
                                        </p:tgtEl>
                                        <p:attrNameLst>
                                          <p:attrName>ppt_h</p:attrName>
                                        </p:attrNameLst>
                                      </p:cBhvr>
                                      <p:tavLst>
                                        <p:tav tm="0">
                                          <p:val>
                                            <p:fltVal val="0"/>
                                          </p:val>
                                        </p:tav>
                                        <p:tav tm="100000">
                                          <p:val>
                                            <p:strVal val="#ppt_h"/>
                                          </p:val>
                                        </p:tav>
                                      </p:tavLst>
                                    </p:anim>
                                    <p:animEffect transition="in" filter="fade">
                                      <p:cBhvr>
                                        <p:cTn id="9" dur="500"/>
                                        <p:tgtEl>
                                          <p:spTgt spid="2355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ppt_w</p:attrName>
                                        </p:attrNameLst>
                                      </p:cBhvr>
                                      <p:tavLst>
                                        <p:tav tm="0">
                                          <p:val>
                                            <p:fltVal val="0"/>
                                          </p:val>
                                        </p:tav>
                                        <p:tav tm="100000">
                                          <p:val>
                                            <p:strVal val="#ppt_w"/>
                                          </p:val>
                                        </p:tav>
                                      </p:tavLst>
                                    </p:anim>
                                    <p:anim calcmode="lin" valueType="num">
                                      <p:cBhvr>
                                        <p:cTn id="25" dur="500" fill="hold"/>
                                        <p:tgtEl>
                                          <p:spTgt spid="4"/>
                                        </p:tgtEl>
                                        <p:attrNameLst>
                                          <p:attrName>ppt_h</p:attrName>
                                        </p:attrNameLst>
                                      </p:cBhvr>
                                      <p:tavLst>
                                        <p:tav tm="0">
                                          <p:val>
                                            <p:fltVal val="0"/>
                                          </p:val>
                                        </p:tav>
                                        <p:tav tm="100000">
                                          <p:val>
                                            <p:strVal val="#ppt_h"/>
                                          </p:val>
                                        </p:tav>
                                      </p:tavLst>
                                    </p:anim>
                                    <p:animEffect transition="in" filter="fade">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475D1D66-3744-4CAF-94F1-87D4C8EA8E81}"/>
              </a:ext>
            </a:extLst>
          </p:cNvPr>
          <p:cNvSpPr/>
          <p:nvPr/>
        </p:nvSpPr>
        <p:spPr>
          <a:xfrm>
            <a:off x="244880" y="187820"/>
            <a:ext cx="11702239" cy="1754326"/>
          </a:xfrm>
          <a:prstGeom prst="rect">
            <a:avLst/>
          </a:prstGeom>
          <a:solidFill>
            <a:srgbClr val="FFFF00"/>
          </a:solidFill>
          <a:ln w="38100">
            <a:solidFill>
              <a:schemeClr val="tx1"/>
            </a:solidFill>
          </a:ln>
        </p:spPr>
        <p:txBody>
          <a:bodyPr wrap="square" lIns="91440" tIns="45720" rIns="91440" bIns="45720">
            <a:spAutoFit/>
          </a:bodyPr>
          <a:lstStyle/>
          <a:p>
            <a:pPr algn="ctr"/>
            <a:r>
              <a:rPr lang="ar-SA" sz="3600" b="0" cap="none" spc="0" dirty="0">
                <a:ln w="0"/>
                <a:solidFill>
                  <a:schemeClr val="tx1"/>
                </a:solidFill>
                <a:effectLst>
                  <a:outerShdw blurRad="38100" dist="19050" dir="2700000" algn="tl" rotWithShape="0">
                    <a:schemeClr val="dk1">
                      <a:alpha val="40000"/>
                    </a:schemeClr>
                  </a:outerShdw>
                </a:effectLst>
              </a:rPr>
              <a:t>بالتعاون مع زميلاتكِ في المجموعة اقرئي في كتابكِ المقرر عن قسم النباتات المخروطية ثم اكملي الجدول التالي موضحة أوجه الشبه والاختلاف بين النباتات دائمة الخضرة والنباتات متساقطة الأوراق  </a:t>
            </a:r>
          </a:p>
        </p:txBody>
      </p:sp>
      <p:graphicFrame>
        <p:nvGraphicFramePr>
          <p:cNvPr id="8" name="جدول 7">
            <a:extLst>
              <a:ext uri="{FF2B5EF4-FFF2-40B4-BE49-F238E27FC236}">
                <a16:creationId xmlns:a16="http://schemas.microsoft.com/office/drawing/2014/main" id="{ED63580F-CCE2-4A66-AA66-ED07706AEC9F}"/>
              </a:ext>
            </a:extLst>
          </p:cNvPr>
          <p:cNvGraphicFramePr>
            <a:graphicFrameLocks noGrp="1"/>
          </p:cNvGraphicFramePr>
          <p:nvPr>
            <p:extLst>
              <p:ext uri="{D42A27DB-BD31-4B8C-83A1-F6EECF244321}">
                <p14:modId xmlns:p14="http://schemas.microsoft.com/office/powerpoint/2010/main" val="2883518738"/>
              </p:ext>
            </p:extLst>
          </p:nvPr>
        </p:nvGraphicFramePr>
        <p:xfrm>
          <a:off x="2377961" y="2200940"/>
          <a:ext cx="5040000" cy="4023360"/>
        </p:xfrm>
        <a:graphic>
          <a:graphicData uri="http://schemas.openxmlformats.org/drawingml/2006/table">
            <a:tbl>
              <a:tblPr rtl="1" firstRow="1" bandRow="1">
                <a:tableStyleId>{5C22544A-7EE6-4342-B048-85BDC9FD1C3A}</a:tableStyleId>
              </a:tblPr>
              <a:tblGrid>
                <a:gridCol w="2520000">
                  <a:extLst>
                    <a:ext uri="{9D8B030D-6E8A-4147-A177-3AD203B41FA5}">
                      <a16:colId xmlns:a16="http://schemas.microsoft.com/office/drawing/2014/main" val="1273368983"/>
                    </a:ext>
                  </a:extLst>
                </a:gridCol>
                <a:gridCol w="2520000">
                  <a:extLst>
                    <a:ext uri="{9D8B030D-6E8A-4147-A177-3AD203B41FA5}">
                      <a16:colId xmlns:a16="http://schemas.microsoft.com/office/drawing/2014/main" val="3119831954"/>
                    </a:ext>
                  </a:extLst>
                </a:gridCol>
              </a:tblGrid>
              <a:tr h="180923">
                <a:tc>
                  <a:txBody>
                    <a:bodyPr/>
                    <a:lstStyle/>
                    <a:p>
                      <a:pPr algn="ctr" rtl="1"/>
                      <a:r>
                        <a:rPr lang="ar-SA" sz="2800" dirty="0">
                          <a:solidFill>
                            <a:schemeClr val="tx1"/>
                          </a:solidFill>
                        </a:rPr>
                        <a:t>وجه الشبه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00CCFF"/>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2800" b="1" cap="none" spc="0" dirty="0">
                          <a:ln w="0"/>
                          <a:solidFill>
                            <a:schemeClr val="tx1"/>
                          </a:solidFill>
                          <a:effectLst>
                            <a:outerShdw blurRad="38100" dist="19050" dir="2700000" algn="tl" rotWithShape="0">
                              <a:schemeClr val="dk1">
                                <a:alpha val="40000"/>
                              </a:schemeClr>
                            </a:outerShdw>
                          </a:effectLst>
                        </a:rPr>
                        <a:t>النباتات متساقطة الأوراق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00CCFF"/>
                    </a:solidFill>
                  </a:tcPr>
                </a:tc>
                <a:extLst>
                  <a:ext uri="{0D108BD9-81ED-4DB2-BD59-A6C34878D82A}">
                    <a16:rowId xmlns:a16="http://schemas.microsoft.com/office/drawing/2014/main" val="980819668"/>
                  </a:ext>
                </a:extLst>
              </a:tr>
              <a:tr h="370840">
                <a:tc>
                  <a:txBody>
                    <a:bodyPr/>
                    <a:lstStyle/>
                    <a:p>
                      <a:pPr algn="ctr" rtl="1"/>
                      <a:r>
                        <a:rPr lang="ar-SA" sz="2800" b="1" dirty="0">
                          <a:ln w="0"/>
                          <a:solidFill>
                            <a:srgbClr val="FF0000"/>
                          </a:solidFill>
                          <a:effectLst>
                            <a:outerShdw blurRad="38100" dist="19050" dir="2700000" algn="tl" rotWithShape="0">
                              <a:schemeClr val="dk1">
                                <a:alpha val="40000"/>
                              </a:schemeClr>
                            </a:outerShdw>
                          </a:effectLst>
                        </a:rPr>
                        <a:t>نباتات مخروطية </a:t>
                      </a:r>
                    </a:p>
                    <a:p>
                      <a:pPr algn="ctr" rtl="1"/>
                      <a:r>
                        <a:rPr lang="ar-SA" sz="2800" b="1" dirty="0">
                          <a:ln w="0"/>
                          <a:solidFill>
                            <a:srgbClr val="FF0000"/>
                          </a:solidFill>
                          <a:effectLst>
                            <a:outerShdw blurRad="38100" dist="19050" dir="2700000" algn="tl" rotWithShape="0">
                              <a:schemeClr val="dk1">
                                <a:alpha val="40000"/>
                              </a:schemeClr>
                            </a:outerShdw>
                          </a:effectLst>
                        </a:rPr>
                        <a:t>ـ موطنها: </a:t>
                      </a:r>
                      <a:r>
                        <a:rPr lang="ar-SA" sz="2800" b="1" dirty="0">
                          <a:ln w="0"/>
                          <a:effectLst>
                            <a:outerShdw blurRad="38100" dist="19050" dir="2700000" algn="tl" rotWithShape="0">
                              <a:schemeClr val="dk1">
                                <a:alpha val="40000"/>
                              </a:schemeClr>
                            </a:outerShdw>
                          </a:effectLst>
                        </a:rPr>
                        <a:t>المناطق المعتدلة الشمالية والمناطق الاستوائية وشبه الاستوائية</a:t>
                      </a:r>
                      <a:endParaRPr lang="ar-SA" sz="28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ar-SA" sz="2800" b="1" dirty="0">
                          <a:ln w="0"/>
                          <a:solidFill>
                            <a:srgbClr val="FF0000"/>
                          </a:solidFill>
                          <a:effectLst>
                            <a:outerShdw blurRad="38100" dist="19050" dir="2700000" algn="tl" rotWithShape="0">
                              <a:schemeClr val="dk1">
                                <a:alpha val="40000"/>
                              </a:schemeClr>
                            </a:outerShdw>
                          </a:effectLst>
                        </a:rPr>
                        <a:t>1ـ</a:t>
                      </a:r>
                      <a:r>
                        <a:rPr lang="ar-SA" sz="2800" b="1" dirty="0">
                          <a:ln w="0"/>
                          <a:effectLst>
                            <a:outerShdw blurRad="38100" dist="19050" dir="2700000" algn="tl" rotWithShape="0">
                              <a:schemeClr val="dk1">
                                <a:alpha val="40000"/>
                              </a:schemeClr>
                            </a:outerShdw>
                          </a:effectLst>
                        </a:rPr>
                        <a:t> </a:t>
                      </a:r>
                      <a:r>
                        <a:rPr lang="ar-SA" sz="2800" b="1" dirty="0">
                          <a:ln w="0"/>
                          <a:solidFill>
                            <a:srgbClr val="FF0000"/>
                          </a:solidFill>
                          <a:effectLst>
                            <a:outerShdw blurRad="38100" dist="19050" dir="2700000" algn="tl" rotWithShape="0">
                              <a:schemeClr val="dk1">
                                <a:alpha val="40000"/>
                              </a:schemeClr>
                            </a:outerShdw>
                          </a:effectLst>
                        </a:rPr>
                        <a:t>تعريفها:</a:t>
                      </a:r>
                      <a:r>
                        <a:rPr lang="ar-SA" sz="2800" b="1" dirty="0">
                          <a:ln w="0"/>
                          <a:effectLst>
                            <a:outerShdw blurRad="38100" dist="19050" dir="2700000" algn="tl" rotWithShape="0">
                              <a:schemeClr val="dk1">
                                <a:alpha val="40000"/>
                              </a:schemeClr>
                            </a:outerShdw>
                          </a:effectLst>
                        </a:rPr>
                        <a:t> هي نباتات تفقد أوراقها  في نهاية فصل النمو أو عندما تقل الرطوبة   </a:t>
                      </a:r>
                    </a:p>
                    <a:p>
                      <a:pPr algn="ctr"/>
                      <a:r>
                        <a:rPr lang="ar-SA" sz="2800" b="1" cap="none" spc="0" dirty="0">
                          <a:ln w="0"/>
                          <a:solidFill>
                            <a:srgbClr val="FF0000"/>
                          </a:solidFill>
                          <a:effectLst>
                            <a:outerShdw blurRad="38100" dist="19050" dir="2700000" algn="tl" rotWithShape="0">
                              <a:schemeClr val="dk1">
                                <a:alpha val="40000"/>
                              </a:schemeClr>
                            </a:outerShdw>
                          </a:effectLst>
                        </a:rPr>
                        <a:t>2ـ مثال:</a:t>
                      </a:r>
                      <a:r>
                        <a:rPr lang="ar-SA" sz="2800" b="1" cap="none" spc="0" dirty="0">
                          <a:ln w="0"/>
                          <a:effectLst>
                            <a:outerShdw blurRad="38100" dist="19050" dir="2700000" algn="tl" rotWithShape="0">
                              <a:schemeClr val="dk1">
                                <a:alpha val="40000"/>
                              </a:schemeClr>
                            </a:outerShdw>
                          </a:effectLst>
                        </a:rPr>
                        <a:t> </a:t>
                      </a:r>
                      <a:r>
                        <a:rPr lang="ar-SA" sz="2800" b="1" cap="none" spc="0" dirty="0" err="1">
                          <a:ln w="0"/>
                          <a:effectLst>
                            <a:outerShdw blurRad="38100" dist="19050" dir="2700000" algn="tl" rotWithShape="0">
                              <a:schemeClr val="dk1">
                                <a:alpha val="40000"/>
                              </a:schemeClr>
                            </a:outerShdw>
                          </a:effectLst>
                        </a:rPr>
                        <a:t>الاركس</a:t>
                      </a:r>
                      <a:r>
                        <a:rPr lang="ar-SA" sz="2800" b="1" cap="none" spc="0" dirty="0">
                          <a:ln w="0"/>
                          <a:effectLst>
                            <a:outerShdw blurRad="38100" dist="19050" dir="2700000" algn="tl" rotWithShape="0">
                              <a:schemeClr val="dk1">
                                <a:alpha val="40000"/>
                              </a:schemeClr>
                            </a:outerShdw>
                          </a:effectLst>
                        </a:rPr>
                        <a:t> والسرو الاصلع </a:t>
                      </a:r>
                      <a:endParaRPr lang="ar-SA" sz="2800" b="1" cap="none" spc="0" dirty="0">
                        <a:ln w="0"/>
                        <a:solidFill>
                          <a:srgbClr val="FF0000"/>
                        </a:solidFill>
                        <a:effectLst>
                          <a:outerShdw blurRad="38100" dist="19050" dir="2700000" algn="tl" rotWithShape="0">
                            <a:schemeClr val="dk1">
                              <a:alpha val="40000"/>
                            </a:schemeClr>
                          </a:outerShdw>
                        </a:effectLst>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39401987"/>
                  </a:ext>
                </a:extLst>
              </a:tr>
            </a:tbl>
          </a:graphicData>
        </a:graphic>
      </p:graphicFrame>
      <p:graphicFrame>
        <p:nvGraphicFramePr>
          <p:cNvPr id="9" name="جدول 8">
            <a:extLst>
              <a:ext uri="{FF2B5EF4-FFF2-40B4-BE49-F238E27FC236}">
                <a16:creationId xmlns:a16="http://schemas.microsoft.com/office/drawing/2014/main" id="{C82569EF-327C-4090-881A-75566D24365F}"/>
              </a:ext>
            </a:extLst>
          </p:cNvPr>
          <p:cNvGraphicFramePr>
            <a:graphicFrameLocks noGrp="1"/>
          </p:cNvGraphicFramePr>
          <p:nvPr>
            <p:extLst>
              <p:ext uri="{D42A27DB-BD31-4B8C-83A1-F6EECF244321}">
                <p14:modId xmlns:p14="http://schemas.microsoft.com/office/powerpoint/2010/main" val="1969285829"/>
              </p:ext>
            </p:extLst>
          </p:nvPr>
        </p:nvGraphicFramePr>
        <p:xfrm>
          <a:off x="4897961" y="2200940"/>
          <a:ext cx="5040000" cy="4023360"/>
        </p:xfrm>
        <a:graphic>
          <a:graphicData uri="http://schemas.openxmlformats.org/drawingml/2006/table">
            <a:tbl>
              <a:tblPr rtl="1" firstRow="1" bandRow="1">
                <a:tableStyleId>{5C22544A-7EE6-4342-B048-85BDC9FD1C3A}</a:tableStyleId>
              </a:tblPr>
              <a:tblGrid>
                <a:gridCol w="2520000">
                  <a:extLst>
                    <a:ext uri="{9D8B030D-6E8A-4147-A177-3AD203B41FA5}">
                      <a16:colId xmlns:a16="http://schemas.microsoft.com/office/drawing/2014/main" val="1026461347"/>
                    </a:ext>
                  </a:extLst>
                </a:gridCol>
                <a:gridCol w="2520000">
                  <a:extLst>
                    <a:ext uri="{9D8B030D-6E8A-4147-A177-3AD203B41FA5}">
                      <a16:colId xmlns:a16="http://schemas.microsoft.com/office/drawing/2014/main" val="1273368983"/>
                    </a:ext>
                  </a:extLst>
                </a:gridCol>
              </a:tblGrid>
              <a:tr h="692705">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2800" b="1" cap="none" spc="0" dirty="0">
                          <a:ln w="0"/>
                          <a:solidFill>
                            <a:schemeClr val="tx1"/>
                          </a:solidFill>
                          <a:effectLst>
                            <a:outerShdw blurRad="38100" dist="19050" dir="2700000" algn="tl" rotWithShape="0">
                              <a:schemeClr val="dk1">
                                <a:alpha val="40000"/>
                              </a:schemeClr>
                            </a:outerShdw>
                          </a:effectLst>
                        </a:rPr>
                        <a:t>النباتات دائمة الخضر</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00"/>
                    </a:solidFill>
                  </a:tcPr>
                </a:tc>
                <a:tc>
                  <a:txBody>
                    <a:bodyPr/>
                    <a:lstStyle/>
                    <a:p>
                      <a:pPr algn="ctr" rtl="1"/>
                      <a:r>
                        <a:rPr lang="ar-SA" sz="2800" dirty="0">
                          <a:solidFill>
                            <a:schemeClr val="tx1"/>
                          </a:solidFill>
                        </a:rPr>
                        <a:t>وجه الشبه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80819668"/>
                  </a:ext>
                </a:extLst>
              </a:tr>
              <a:tr h="370840">
                <a:tc>
                  <a:txBody>
                    <a:bodyPr/>
                    <a:lstStyle/>
                    <a:p>
                      <a:pPr algn="ctr"/>
                      <a:r>
                        <a:rPr lang="ar-SA" sz="2800" b="1" dirty="0">
                          <a:ln w="0"/>
                          <a:solidFill>
                            <a:srgbClr val="FF0000"/>
                          </a:solidFill>
                          <a:effectLst>
                            <a:outerShdw blurRad="38100" dist="19050" dir="2700000" algn="tl" rotWithShape="0">
                              <a:schemeClr val="dk1">
                                <a:alpha val="40000"/>
                              </a:schemeClr>
                            </a:outerShdw>
                          </a:effectLst>
                        </a:rPr>
                        <a:t>1ـ</a:t>
                      </a:r>
                      <a:r>
                        <a:rPr lang="ar-SA" sz="2800" b="1" dirty="0">
                          <a:ln w="0"/>
                          <a:effectLst>
                            <a:outerShdw blurRad="38100" dist="19050" dir="2700000" algn="tl" rotWithShape="0">
                              <a:schemeClr val="dk1">
                                <a:alpha val="40000"/>
                              </a:schemeClr>
                            </a:outerShdw>
                          </a:effectLst>
                        </a:rPr>
                        <a:t> </a:t>
                      </a:r>
                      <a:r>
                        <a:rPr lang="ar-SA" sz="2800" b="1" dirty="0">
                          <a:ln w="0"/>
                          <a:solidFill>
                            <a:srgbClr val="FF0000"/>
                          </a:solidFill>
                          <a:effectLst>
                            <a:outerShdw blurRad="38100" dist="19050" dir="2700000" algn="tl" rotWithShape="0">
                              <a:schemeClr val="dk1">
                                <a:alpha val="40000"/>
                              </a:schemeClr>
                            </a:outerShdw>
                          </a:effectLst>
                        </a:rPr>
                        <a:t>تعريفها:</a:t>
                      </a:r>
                      <a:r>
                        <a:rPr lang="ar-SA" sz="2800" b="1" dirty="0">
                          <a:ln w="0"/>
                          <a:effectLst>
                            <a:outerShdw blurRad="38100" dist="19050" dir="2700000" algn="tl" rotWithShape="0">
                              <a:schemeClr val="dk1">
                                <a:alpha val="40000"/>
                              </a:schemeClr>
                            </a:outerShdw>
                          </a:effectLst>
                        </a:rPr>
                        <a:t> هي نباتات لها أوراق خضراء طوال أيام السنة </a:t>
                      </a:r>
                      <a:r>
                        <a:rPr lang="ar-SA" sz="2800" b="1" cap="none" spc="0" dirty="0">
                          <a:ln w="0"/>
                          <a:solidFill>
                            <a:schemeClr val="tx1"/>
                          </a:solidFill>
                          <a:effectLst>
                            <a:outerShdw blurRad="38100" dist="19050" dir="2700000" algn="tl" rotWithShape="0">
                              <a:schemeClr val="dk1">
                                <a:alpha val="40000"/>
                              </a:schemeClr>
                            </a:outerShdw>
                          </a:effectLst>
                        </a:rPr>
                        <a:t> </a:t>
                      </a:r>
                      <a:r>
                        <a:rPr lang="ar-SA" sz="2800" b="1" dirty="0">
                          <a:ln w="0"/>
                          <a:effectLst>
                            <a:outerShdw blurRad="38100" dist="19050" dir="2700000" algn="tl" rotWithShape="0">
                              <a:schemeClr val="dk1">
                                <a:alpha val="40000"/>
                              </a:schemeClr>
                            </a:outerShdw>
                          </a:effectLst>
                        </a:rPr>
                        <a:t>  </a:t>
                      </a:r>
                    </a:p>
                    <a:p>
                      <a:pPr algn="ctr"/>
                      <a:r>
                        <a:rPr lang="ar-SA" sz="2800" b="1" cap="none" spc="0" dirty="0">
                          <a:ln w="0"/>
                          <a:solidFill>
                            <a:srgbClr val="FF0000"/>
                          </a:solidFill>
                          <a:effectLst>
                            <a:outerShdw blurRad="38100" dist="19050" dir="2700000" algn="tl" rotWithShape="0">
                              <a:schemeClr val="dk1">
                                <a:alpha val="40000"/>
                              </a:schemeClr>
                            </a:outerShdw>
                          </a:effectLst>
                        </a:rPr>
                        <a:t>2ـ مثال: </a:t>
                      </a:r>
                      <a:r>
                        <a:rPr lang="ar-SA" sz="2800" b="1" cap="none" spc="0" dirty="0">
                          <a:ln w="0"/>
                          <a:effectLst>
                            <a:outerShdw blurRad="38100" dist="19050" dir="2700000" algn="tl" rotWithShape="0">
                              <a:schemeClr val="dk1">
                                <a:alpha val="40000"/>
                              </a:schemeClr>
                            </a:outerShdw>
                          </a:effectLst>
                        </a:rPr>
                        <a:t>شجرة جوز الهند </a:t>
                      </a:r>
                      <a:r>
                        <a:rPr lang="ar-SA" sz="2800" b="1" cap="none" spc="0" dirty="0">
                          <a:ln w="0"/>
                          <a:solidFill>
                            <a:srgbClr val="FF0000"/>
                          </a:solidFill>
                          <a:effectLst>
                            <a:outerShdw blurRad="38100" dist="19050" dir="2700000" algn="tl" rotWithShape="0">
                              <a:schemeClr val="dk1">
                                <a:alpha val="40000"/>
                              </a:schemeClr>
                            </a:outerShdw>
                          </a:effectLst>
                        </a:rPr>
                        <a:t>  </a:t>
                      </a:r>
                    </a:p>
                    <a:p>
                      <a:pPr algn="ctr"/>
                      <a:endParaRPr lang="ar-SA" sz="2800" b="1" cap="none" spc="0" dirty="0">
                        <a:ln w="0"/>
                        <a:solidFill>
                          <a:srgbClr val="FF0000"/>
                        </a:solidFill>
                        <a:effectLst>
                          <a:outerShdw blurRad="38100" dist="19050" dir="2700000" algn="tl" rotWithShape="0">
                            <a:schemeClr val="dk1">
                              <a:alpha val="40000"/>
                            </a:schemeClr>
                          </a:outerShdw>
                        </a:effectLst>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2800" b="1" dirty="0">
                          <a:ln w="0"/>
                          <a:solidFill>
                            <a:srgbClr val="FF0000"/>
                          </a:solidFill>
                          <a:effectLst>
                            <a:outerShdw blurRad="38100" dist="19050" dir="2700000" algn="tl" rotWithShape="0">
                              <a:schemeClr val="dk1">
                                <a:alpha val="40000"/>
                              </a:schemeClr>
                            </a:outerShdw>
                          </a:effectLst>
                        </a:rPr>
                        <a:t>نباتات مخروطية </a:t>
                      </a:r>
                    </a:p>
                    <a:p>
                      <a:pPr algn="ctr" rtl="1"/>
                      <a:r>
                        <a:rPr lang="ar-SA" sz="2800" b="1" dirty="0">
                          <a:ln w="0"/>
                          <a:solidFill>
                            <a:srgbClr val="FF0000"/>
                          </a:solidFill>
                          <a:effectLst>
                            <a:outerShdw blurRad="38100" dist="19050" dir="2700000" algn="tl" rotWithShape="0">
                              <a:schemeClr val="dk1">
                                <a:alpha val="40000"/>
                              </a:schemeClr>
                            </a:outerShdw>
                          </a:effectLst>
                        </a:rPr>
                        <a:t>ـ موطنها: </a:t>
                      </a:r>
                      <a:r>
                        <a:rPr lang="ar-SA" sz="2800" b="1" dirty="0">
                          <a:ln w="0"/>
                          <a:effectLst>
                            <a:outerShdw blurRad="38100" dist="19050" dir="2700000" algn="tl" rotWithShape="0">
                              <a:schemeClr val="dk1">
                                <a:alpha val="40000"/>
                              </a:schemeClr>
                            </a:outerShdw>
                          </a:effectLst>
                        </a:rPr>
                        <a:t>المناطق المعتدلة الشمالية والمناطق الاستوائية وشبه الاستوائية</a:t>
                      </a:r>
                      <a:endParaRPr lang="ar-SA" sz="28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39401987"/>
                  </a:ext>
                </a:extLst>
              </a:tr>
            </a:tbl>
          </a:graphicData>
        </a:graphic>
      </p:graphicFrame>
      <p:sp>
        <p:nvSpPr>
          <p:cNvPr id="11" name="مستطيل 10">
            <a:extLst>
              <a:ext uri="{FF2B5EF4-FFF2-40B4-BE49-F238E27FC236}">
                <a16:creationId xmlns:a16="http://schemas.microsoft.com/office/drawing/2014/main" id="{BD966FB8-A42D-46C2-8795-82A6B879A9B5}"/>
              </a:ext>
            </a:extLst>
          </p:cNvPr>
          <p:cNvSpPr/>
          <p:nvPr/>
        </p:nvSpPr>
        <p:spPr>
          <a:xfrm>
            <a:off x="7602279" y="3221665"/>
            <a:ext cx="2211760" cy="27750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3" name="مستطيل 12">
            <a:extLst>
              <a:ext uri="{FF2B5EF4-FFF2-40B4-BE49-F238E27FC236}">
                <a16:creationId xmlns:a16="http://schemas.microsoft.com/office/drawing/2014/main" id="{3DE666CA-DCE3-4529-9678-D3155A95A195}"/>
              </a:ext>
            </a:extLst>
          </p:cNvPr>
          <p:cNvSpPr/>
          <p:nvPr/>
        </p:nvSpPr>
        <p:spPr>
          <a:xfrm>
            <a:off x="2489635" y="3221665"/>
            <a:ext cx="2296653" cy="29239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4" name="مستطيل 13">
            <a:extLst>
              <a:ext uri="{FF2B5EF4-FFF2-40B4-BE49-F238E27FC236}">
                <a16:creationId xmlns:a16="http://schemas.microsoft.com/office/drawing/2014/main" id="{F179721E-EB95-4D3B-B654-91A6FE943E92}"/>
              </a:ext>
            </a:extLst>
          </p:cNvPr>
          <p:cNvSpPr/>
          <p:nvPr/>
        </p:nvSpPr>
        <p:spPr>
          <a:xfrm>
            <a:off x="4958921" y="3221665"/>
            <a:ext cx="2427977" cy="27750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15" name="Picture 2" descr="ÙØªÙØ¬Ø© Ø¨Ø­Ø« Ø§ÙØµÙØ± Ø¹Ù Ø´Ø¬Ø±Ø© Ø§ÙÙØ§Ø±ÙØ³">
            <a:extLst>
              <a:ext uri="{FF2B5EF4-FFF2-40B4-BE49-F238E27FC236}">
                <a16:creationId xmlns:a16="http://schemas.microsoft.com/office/drawing/2014/main" id="{A5DDBCAA-0901-4235-842B-DB643FA4D6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862" y="2115879"/>
            <a:ext cx="1803048" cy="461431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ÙØªÙØ¬Ø© Ø¨Ø­Ø« Ø§ÙØµÙØ± Ø¹Ù Ø´Ø¬Ø±Ø© ÙØ®ÙÙ Ø¬ÙØ² Ø§ÙÙÙØ¯">
            <a:extLst>
              <a:ext uri="{FF2B5EF4-FFF2-40B4-BE49-F238E27FC236}">
                <a16:creationId xmlns:a16="http://schemas.microsoft.com/office/drawing/2014/main" id="{3D2B04C8-2D99-4D41-82CD-76B3366C5C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61883" y="2200940"/>
            <a:ext cx="1948762" cy="4023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3763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0" nodeType="clickEffect">
                                  <p:stCondLst>
                                    <p:cond delay="0"/>
                                  </p:stCondLst>
                                  <p:childTnLst>
                                    <p:animEffect transition="out" filter="wipe(down)">
                                      <p:cBhvr>
                                        <p:cTn id="11" dur="500"/>
                                        <p:tgtEl>
                                          <p:spTgt spid="13"/>
                                        </p:tgtEl>
                                      </p:cBhvr>
                                    </p:animEffect>
                                    <p:set>
                                      <p:cBhvr>
                                        <p:cTn id="12" dur="1" fill="hold">
                                          <p:stCondLst>
                                            <p:cond delay="499"/>
                                          </p:stCondLst>
                                        </p:cTn>
                                        <p:tgtEl>
                                          <p:spTgt spid="1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grpId="0" nodeType="clickEffect">
                                  <p:stCondLst>
                                    <p:cond delay="0"/>
                                  </p:stCondLst>
                                  <p:childTnLst>
                                    <p:animEffect transition="out" filter="wipe(down)">
                                      <p:cBhvr>
                                        <p:cTn id="16" dur="500"/>
                                        <p:tgtEl>
                                          <p:spTgt spid="14"/>
                                        </p:tgtEl>
                                      </p:cBhvr>
                                    </p:animEffect>
                                    <p:set>
                                      <p:cBhvr>
                                        <p:cTn id="17" dur="1" fill="hold">
                                          <p:stCondLst>
                                            <p:cond delay="499"/>
                                          </p:stCondLst>
                                        </p:cTn>
                                        <p:tgtEl>
                                          <p:spTgt spid="14"/>
                                        </p:tgtEl>
                                        <p:attrNameLst>
                                          <p:attrName>style.visibility</p:attrName>
                                        </p:attrNameLst>
                                      </p:cBhvr>
                                      <p:to>
                                        <p:strVal val="hidden"/>
                                      </p:to>
                                    </p:set>
                                  </p:childTnLst>
                                </p:cTn>
                              </p:par>
                              <p:par>
                                <p:cTn id="18" presetID="2" presetClass="entr" presetSubtype="4"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500" fill="hold"/>
                                        <p:tgtEl>
                                          <p:spTgt spid="15"/>
                                        </p:tgtEl>
                                        <p:attrNameLst>
                                          <p:attrName>ppt_x</p:attrName>
                                        </p:attrNameLst>
                                      </p:cBhvr>
                                      <p:tavLst>
                                        <p:tav tm="0">
                                          <p:val>
                                            <p:strVal val="#ppt_x"/>
                                          </p:val>
                                        </p:tav>
                                        <p:tav tm="100000">
                                          <p:val>
                                            <p:strVal val="#ppt_x"/>
                                          </p:val>
                                        </p:tav>
                                      </p:tavLst>
                                    </p:anim>
                                    <p:anim calcmode="lin" valueType="num">
                                      <p:cBhvr additive="base">
                                        <p:cTn id="21" dur="500" fill="hold"/>
                                        <p:tgtEl>
                                          <p:spTgt spid="15"/>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500" fill="hold"/>
                                        <p:tgtEl>
                                          <p:spTgt spid="16"/>
                                        </p:tgtEl>
                                        <p:attrNameLst>
                                          <p:attrName>ppt_x</p:attrName>
                                        </p:attrNameLst>
                                      </p:cBhvr>
                                      <p:tavLst>
                                        <p:tav tm="0">
                                          <p:val>
                                            <p:strVal val="#ppt_x"/>
                                          </p:val>
                                        </p:tav>
                                        <p:tav tm="100000">
                                          <p:val>
                                            <p:strVal val="#ppt_x"/>
                                          </p:val>
                                        </p:tav>
                                      </p:tavLst>
                                    </p:anim>
                                    <p:anim calcmode="lin" valueType="num">
                                      <p:cBhvr additive="base">
                                        <p:cTn id="2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صورة ذات صلة">
            <a:extLst>
              <a:ext uri="{FF2B5EF4-FFF2-40B4-BE49-F238E27FC236}">
                <a16:creationId xmlns:a16="http://schemas.microsoft.com/office/drawing/2014/main" id="{BB9D8886-251A-46BA-92C9-73711ED8923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7077"/>
          <a:stretch/>
        </p:blipFill>
        <p:spPr bwMode="auto">
          <a:xfrm>
            <a:off x="182881" y="0"/>
            <a:ext cx="11718388" cy="6754368"/>
          </a:xfrm>
          <a:prstGeom prst="rect">
            <a:avLst/>
          </a:prstGeom>
          <a:noFill/>
          <a:extLst>
            <a:ext uri="{909E8E84-426E-40DD-AFC4-6F175D3DCCD1}">
              <a14:hiddenFill xmlns:a14="http://schemas.microsoft.com/office/drawing/2010/main">
                <a:solidFill>
                  <a:srgbClr val="FFFFFF"/>
                </a:solidFill>
              </a14:hiddenFill>
            </a:ext>
          </a:extLst>
        </p:spPr>
      </p:pic>
      <p:sp>
        <p:nvSpPr>
          <p:cNvPr id="3" name="مستطيل 2">
            <a:extLst>
              <a:ext uri="{FF2B5EF4-FFF2-40B4-BE49-F238E27FC236}">
                <a16:creationId xmlns:a16="http://schemas.microsoft.com/office/drawing/2014/main" id="{784D73CD-1C58-48E1-881B-C27D4A88540B}"/>
              </a:ext>
            </a:extLst>
          </p:cNvPr>
          <p:cNvSpPr/>
          <p:nvPr/>
        </p:nvSpPr>
        <p:spPr>
          <a:xfrm>
            <a:off x="4216207" y="1433955"/>
            <a:ext cx="4044697" cy="1015663"/>
          </a:xfrm>
          <a:prstGeom prst="rect">
            <a:avLst/>
          </a:prstGeom>
          <a:noFill/>
        </p:spPr>
        <p:txBody>
          <a:bodyPr wrap="none" lIns="91440" tIns="45720" rIns="91440" bIns="45720">
            <a:spAutoFit/>
          </a:bodyPr>
          <a:lstStyle/>
          <a:p>
            <a:pPr algn="ctr"/>
            <a:r>
              <a:rPr lang="ar-SA" sz="6000" b="1" cap="none" spc="0" dirty="0">
                <a:ln w="0">
                  <a:solidFill>
                    <a:schemeClr val="tx1"/>
                  </a:solidFill>
                </a:ln>
                <a:solidFill>
                  <a:srgbClr val="EF5A5A"/>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الفكرة الرئيسة </a:t>
            </a:r>
          </a:p>
        </p:txBody>
      </p:sp>
      <p:sp>
        <p:nvSpPr>
          <p:cNvPr id="5" name="مستطيل 4">
            <a:extLst>
              <a:ext uri="{FF2B5EF4-FFF2-40B4-BE49-F238E27FC236}">
                <a16:creationId xmlns:a16="http://schemas.microsoft.com/office/drawing/2014/main" id="{AA3D1DD0-21F2-4661-810F-3B0CEDAD32A8}"/>
              </a:ext>
            </a:extLst>
          </p:cNvPr>
          <p:cNvSpPr/>
          <p:nvPr/>
        </p:nvSpPr>
        <p:spPr>
          <a:xfrm>
            <a:off x="2707639" y="2407414"/>
            <a:ext cx="6639791" cy="2862322"/>
          </a:xfrm>
          <a:prstGeom prst="rect">
            <a:avLst/>
          </a:prstGeom>
          <a:noFill/>
        </p:spPr>
        <p:txBody>
          <a:bodyPr wrap="square" lIns="91440" tIns="45720" rIns="91440" bIns="45720">
            <a:spAutoFit/>
          </a:bodyPr>
          <a:lstStyle/>
          <a:p>
            <a:pPr algn="ctr"/>
            <a:r>
              <a:rPr lang="ar-SA" sz="6000" b="1" cap="none" spc="0" dirty="0">
                <a:ln w="0">
                  <a:solidFill>
                    <a:schemeClr val="tx1"/>
                  </a:solidFill>
                </a:ln>
                <a:solidFill>
                  <a:srgbClr val="00B0F0"/>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النباتات الوعائية البذرية من أكثر النباتات انتشارا على الأرض </a:t>
            </a:r>
          </a:p>
        </p:txBody>
      </p:sp>
    </p:spTree>
    <p:extLst>
      <p:ext uri="{BB962C8B-B14F-4D97-AF65-F5344CB8AC3E}">
        <p14:creationId xmlns:p14="http://schemas.microsoft.com/office/powerpoint/2010/main" val="5168336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A3D9921F-13AE-4F76-80C6-FEA1659E0140}"/>
              </a:ext>
            </a:extLst>
          </p:cNvPr>
          <p:cNvSpPr/>
          <p:nvPr/>
        </p:nvSpPr>
        <p:spPr>
          <a:xfrm>
            <a:off x="3078480" y="292129"/>
            <a:ext cx="8593814" cy="1446550"/>
          </a:xfrm>
          <a:prstGeom prst="rect">
            <a:avLst/>
          </a:prstGeom>
          <a:solidFill>
            <a:srgbClr val="FFFF00"/>
          </a:solidFill>
          <a:ln w="38100">
            <a:solidFill>
              <a:schemeClr val="tx1"/>
            </a:solidFill>
          </a:ln>
        </p:spPr>
        <p:txBody>
          <a:bodyPr wrap="square" lIns="91440" tIns="45720" rIns="91440" bIns="45720">
            <a:spAutoFit/>
          </a:bodyPr>
          <a:lstStyle/>
          <a:p>
            <a:pPr algn="ctr"/>
            <a:r>
              <a:rPr lang="ar-SA" sz="4400" b="0" cap="none" spc="0" dirty="0">
                <a:ln w="0"/>
                <a:solidFill>
                  <a:schemeClr val="tx1"/>
                </a:solidFill>
                <a:effectLst>
                  <a:outerShdw blurRad="38100" dist="19050" dir="2700000" algn="tl" rotWithShape="0">
                    <a:schemeClr val="dk1">
                      <a:alpha val="40000"/>
                    </a:schemeClr>
                  </a:outerShdw>
                </a:effectLst>
              </a:rPr>
              <a:t>اعقدي جلسة عصف ذهني مع زميلاتكِ ثم  </a:t>
            </a:r>
          </a:p>
          <a:p>
            <a:pPr algn="ctr"/>
            <a:r>
              <a:rPr lang="ar-SA" sz="4400" dirty="0">
                <a:ln w="0"/>
                <a:effectLst>
                  <a:outerShdw blurRad="38100" dist="19050" dir="2700000" algn="tl" rotWithShape="0">
                    <a:schemeClr val="dk1">
                      <a:alpha val="40000"/>
                    </a:schemeClr>
                  </a:outerShdw>
                </a:effectLst>
              </a:rPr>
              <a:t>عددي بعض من فوائد النباتات المخروطية </a:t>
            </a:r>
            <a:endParaRPr lang="ar-SA" sz="4400" b="0" cap="none" spc="0" dirty="0">
              <a:ln w="0"/>
              <a:solidFill>
                <a:schemeClr val="tx1"/>
              </a:solidFill>
              <a:effectLst>
                <a:outerShdw blurRad="38100" dist="19050" dir="2700000" algn="tl" rotWithShape="0">
                  <a:schemeClr val="dk1">
                    <a:alpha val="40000"/>
                  </a:schemeClr>
                </a:outerShdw>
              </a:effectLst>
            </a:endParaRPr>
          </a:p>
        </p:txBody>
      </p:sp>
      <p:sp>
        <p:nvSpPr>
          <p:cNvPr id="3" name="مستطيل 2">
            <a:extLst>
              <a:ext uri="{FF2B5EF4-FFF2-40B4-BE49-F238E27FC236}">
                <a16:creationId xmlns:a16="http://schemas.microsoft.com/office/drawing/2014/main" id="{BBC663A7-BCE0-4233-A809-00CCB1A88EA7}"/>
              </a:ext>
            </a:extLst>
          </p:cNvPr>
          <p:cNvSpPr/>
          <p:nvPr/>
        </p:nvSpPr>
        <p:spPr>
          <a:xfrm>
            <a:off x="894080" y="292129"/>
            <a:ext cx="1859280" cy="1446550"/>
          </a:xfrm>
          <a:prstGeom prst="rect">
            <a:avLst/>
          </a:prstGeom>
          <a:noFill/>
          <a:ln w="38100">
            <a:solidFill>
              <a:schemeClr val="tx1"/>
            </a:solidFill>
          </a:ln>
        </p:spPr>
        <p:txBody>
          <a:bodyPr wrap="square" lIns="91440" tIns="45720" rIns="91440" bIns="45720">
            <a:spAutoFit/>
          </a:bodyPr>
          <a:lstStyle/>
          <a:p>
            <a:pPr algn="ctr"/>
            <a:r>
              <a:rPr lang="ar-SA" sz="4400" b="0" cap="none" spc="0" dirty="0">
                <a:ln w="0"/>
                <a:solidFill>
                  <a:schemeClr val="tx1"/>
                </a:solidFill>
                <a:effectLst>
                  <a:outerShdw blurRad="38100" dist="19050" dir="2700000" algn="tl" rotWithShape="0">
                    <a:schemeClr val="dk1">
                      <a:alpha val="40000"/>
                    </a:schemeClr>
                  </a:outerShdw>
                </a:effectLst>
              </a:rPr>
              <a:t>عصف ذهني </a:t>
            </a:r>
          </a:p>
        </p:txBody>
      </p:sp>
      <p:sp>
        <p:nvSpPr>
          <p:cNvPr id="4" name="مستطيل 3">
            <a:extLst>
              <a:ext uri="{FF2B5EF4-FFF2-40B4-BE49-F238E27FC236}">
                <a16:creationId xmlns:a16="http://schemas.microsoft.com/office/drawing/2014/main" id="{FDB070DB-9218-42C6-8301-860E6AE4AF8C}"/>
              </a:ext>
            </a:extLst>
          </p:cNvPr>
          <p:cNvSpPr/>
          <p:nvPr/>
        </p:nvSpPr>
        <p:spPr>
          <a:xfrm>
            <a:off x="9347200" y="2161569"/>
            <a:ext cx="1859280" cy="769441"/>
          </a:xfrm>
          <a:prstGeom prst="rect">
            <a:avLst/>
          </a:prstGeom>
          <a:solidFill>
            <a:srgbClr val="00FFFF"/>
          </a:solidFill>
          <a:ln w="38100">
            <a:solidFill>
              <a:schemeClr val="tx1"/>
            </a:solidFill>
          </a:ln>
        </p:spPr>
        <p:txBody>
          <a:bodyPr wrap="square" lIns="91440" tIns="45720" rIns="91440" bIns="45720">
            <a:spAutoFit/>
          </a:bodyPr>
          <a:lstStyle/>
          <a:p>
            <a:pPr algn="ctr"/>
            <a:r>
              <a:rPr lang="ar-SA" sz="4400" b="0" cap="none" spc="0" dirty="0">
                <a:ln w="0"/>
                <a:solidFill>
                  <a:schemeClr val="tx1"/>
                </a:solidFill>
                <a:effectLst>
                  <a:outerShdw blurRad="38100" dist="19050" dir="2700000" algn="tl" rotWithShape="0">
                    <a:schemeClr val="dk1">
                      <a:alpha val="40000"/>
                    </a:schemeClr>
                  </a:outerShdw>
                </a:effectLst>
              </a:rPr>
              <a:t>الاخشاب </a:t>
            </a:r>
          </a:p>
        </p:txBody>
      </p:sp>
      <p:sp>
        <p:nvSpPr>
          <p:cNvPr id="5" name="مستطيل 4">
            <a:extLst>
              <a:ext uri="{FF2B5EF4-FFF2-40B4-BE49-F238E27FC236}">
                <a16:creationId xmlns:a16="http://schemas.microsoft.com/office/drawing/2014/main" id="{2971A42A-EEE9-43B1-987D-63538034B724}"/>
              </a:ext>
            </a:extLst>
          </p:cNvPr>
          <p:cNvSpPr/>
          <p:nvPr/>
        </p:nvSpPr>
        <p:spPr>
          <a:xfrm>
            <a:off x="5476242" y="2215384"/>
            <a:ext cx="2377440" cy="769441"/>
          </a:xfrm>
          <a:prstGeom prst="rect">
            <a:avLst/>
          </a:prstGeom>
          <a:solidFill>
            <a:srgbClr val="FFC000"/>
          </a:solidFill>
          <a:ln w="38100">
            <a:solidFill>
              <a:schemeClr val="tx1"/>
            </a:solidFill>
          </a:ln>
        </p:spPr>
        <p:txBody>
          <a:bodyPr wrap="square" lIns="91440" tIns="45720" rIns="91440" bIns="45720">
            <a:spAutoFit/>
          </a:bodyPr>
          <a:lstStyle/>
          <a:p>
            <a:pPr algn="ctr"/>
            <a:r>
              <a:rPr lang="ar-SA" sz="4400" b="0" cap="none" spc="0" dirty="0">
                <a:ln w="0"/>
                <a:solidFill>
                  <a:schemeClr val="tx1"/>
                </a:solidFill>
                <a:effectLst>
                  <a:outerShdw blurRad="38100" dist="19050" dir="2700000" algn="tl" rotWithShape="0">
                    <a:schemeClr val="dk1">
                      <a:alpha val="40000"/>
                    </a:schemeClr>
                  </a:outerShdw>
                </a:effectLst>
              </a:rPr>
              <a:t>لب الورق </a:t>
            </a:r>
          </a:p>
        </p:txBody>
      </p:sp>
      <p:sp>
        <p:nvSpPr>
          <p:cNvPr id="6" name="مستطيل 5">
            <a:extLst>
              <a:ext uri="{FF2B5EF4-FFF2-40B4-BE49-F238E27FC236}">
                <a16:creationId xmlns:a16="http://schemas.microsoft.com/office/drawing/2014/main" id="{1F9AC353-8FE8-4089-8C09-0489C0F3E806}"/>
              </a:ext>
            </a:extLst>
          </p:cNvPr>
          <p:cNvSpPr/>
          <p:nvPr/>
        </p:nvSpPr>
        <p:spPr>
          <a:xfrm>
            <a:off x="294644" y="1969779"/>
            <a:ext cx="3738880" cy="1446550"/>
          </a:xfrm>
          <a:prstGeom prst="rect">
            <a:avLst/>
          </a:prstGeom>
          <a:solidFill>
            <a:srgbClr val="00FF00"/>
          </a:solidFill>
          <a:ln w="38100">
            <a:solidFill>
              <a:schemeClr val="tx1"/>
            </a:solidFill>
          </a:ln>
        </p:spPr>
        <p:txBody>
          <a:bodyPr wrap="square" lIns="91440" tIns="45720" rIns="91440" bIns="45720">
            <a:spAutoFit/>
          </a:bodyPr>
          <a:lstStyle/>
          <a:p>
            <a:pPr algn="ctr"/>
            <a:r>
              <a:rPr lang="ar-SA" sz="4400" b="0" cap="none" spc="0" dirty="0">
                <a:ln w="0"/>
                <a:solidFill>
                  <a:schemeClr val="tx1"/>
                </a:solidFill>
                <a:effectLst>
                  <a:outerShdw blurRad="38100" dist="19050" dir="2700000" algn="tl" rotWithShape="0">
                    <a:schemeClr val="dk1">
                      <a:alpha val="40000"/>
                    </a:schemeClr>
                  </a:outerShdw>
                </a:effectLst>
              </a:rPr>
              <a:t>والمواد </a:t>
            </a:r>
            <a:r>
              <a:rPr lang="ar-SA" sz="4400" b="0" cap="none" spc="0" dirty="0" err="1">
                <a:ln w="0"/>
                <a:solidFill>
                  <a:schemeClr val="tx1"/>
                </a:solidFill>
                <a:effectLst>
                  <a:outerShdw blurRad="38100" dist="19050" dir="2700000" algn="tl" rotWithShape="0">
                    <a:schemeClr val="dk1">
                      <a:alpha val="40000"/>
                    </a:schemeClr>
                  </a:outerShdw>
                </a:effectLst>
              </a:rPr>
              <a:t>الراتنجية</a:t>
            </a:r>
            <a:r>
              <a:rPr lang="ar-SA" sz="4400" b="0" cap="none" spc="0" dirty="0">
                <a:ln w="0"/>
                <a:solidFill>
                  <a:schemeClr val="tx1"/>
                </a:solidFill>
                <a:effectLst>
                  <a:outerShdw blurRad="38100" dist="19050" dir="2700000" algn="tl" rotWithShape="0">
                    <a:schemeClr val="dk1">
                      <a:alpha val="40000"/>
                    </a:schemeClr>
                  </a:outerShdw>
                </a:effectLst>
              </a:rPr>
              <a:t> مثل زيت </a:t>
            </a:r>
            <a:r>
              <a:rPr lang="ar-SA" sz="4400" b="0" cap="none" spc="0" dirty="0" err="1">
                <a:ln w="0"/>
                <a:solidFill>
                  <a:schemeClr val="tx1"/>
                </a:solidFill>
                <a:effectLst>
                  <a:outerShdw blurRad="38100" dist="19050" dir="2700000" algn="tl" rotWithShape="0">
                    <a:schemeClr val="dk1">
                      <a:alpha val="40000"/>
                    </a:schemeClr>
                  </a:outerShdw>
                </a:effectLst>
              </a:rPr>
              <a:t>التربنتين</a:t>
            </a:r>
            <a:r>
              <a:rPr lang="ar-SA" sz="4400" b="0" cap="none" spc="0" dirty="0">
                <a:ln w="0"/>
                <a:solidFill>
                  <a:schemeClr val="tx1"/>
                </a:solidFill>
                <a:effectLst>
                  <a:outerShdw blurRad="38100" dist="19050" dir="2700000" algn="tl" rotWithShape="0">
                    <a:schemeClr val="dk1">
                      <a:alpha val="40000"/>
                    </a:schemeClr>
                  </a:outerShdw>
                </a:effectLst>
              </a:rPr>
              <a:t> </a:t>
            </a:r>
          </a:p>
        </p:txBody>
      </p:sp>
      <p:pic>
        <p:nvPicPr>
          <p:cNvPr id="1026" name="Picture 2" descr="ØµÙØ±Ø© Ø°Ø§Øª ØµÙØ©">
            <a:extLst>
              <a:ext uri="{FF2B5EF4-FFF2-40B4-BE49-F238E27FC236}">
                <a16:creationId xmlns:a16="http://schemas.microsoft.com/office/drawing/2014/main" id="{633FB94B-7A02-42F8-A93E-5C6CAFEBCA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64880" y="3149601"/>
            <a:ext cx="3423920" cy="353092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ÙØªÙØ¬Ø© Ø¨Ø­Ø« Ø§ÙØµÙØ± Ø¹Ù ÙØ¨ Ø§ÙÙØ±Ù">
            <a:extLst>
              <a:ext uri="{FF2B5EF4-FFF2-40B4-BE49-F238E27FC236}">
                <a16:creationId xmlns:a16="http://schemas.microsoft.com/office/drawing/2014/main" id="{174BBFD3-6A21-4163-ADEE-ADE20D2FBA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149601"/>
            <a:ext cx="3738880" cy="353092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ØµÙØ±Ø© Ø°Ø§Øª ØµÙØ©">
            <a:extLst>
              <a:ext uri="{FF2B5EF4-FFF2-40B4-BE49-F238E27FC236}">
                <a16:creationId xmlns:a16="http://schemas.microsoft.com/office/drawing/2014/main" id="{E3E1BB6F-33DF-4A85-96B5-DEA7DFE092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819" y="3647430"/>
            <a:ext cx="3885499" cy="30330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22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ppt_x"/>
                                          </p:val>
                                        </p:tav>
                                        <p:tav tm="100000">
                                          <p:val>
                                            <p:strVal val="#ppt_x"/>
                                          </p:val>
                                        </p:tav>
                                      </p:tavLst>
                                    </p:anim>
                                    <p:anim calcmode="lin" valueType="num">
                                      <p:cBhvr additive="base">
                                        <p:cTn id="12"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028"/>
                                        </p:tgtEl>
                                        <p:attrNameLst>
                                          <p:attrName>style.visibility</p:attrName>
                                        </p:attrNameLst>
                                      </p:cBhvr>
                                      <p:to>
                                        <p:strVal val="visible"/>
                                      </p:to>
                                    </p:set>
                                    <p:anim calcmode="lin" valueType="num">
                                      <p:cBhvr additive="base">
                                        <p:cTn id="21" dur="500" fill="hold"/>
                                        <p:tgtEl>
                                          <p:spTgt spid="1028"/>
                                        </p:tgtEl>
                                        <p:attrNameLst>
                                          <p:attrName>ppt_x</p:attrName>
                                        </p:attrNameLst>
                                      </p:cBhvr>
                                      <p:tavLst>
                                        <p:tav tm="0">
                                          <p:val>
                                            <p:strVal val="#ppt_x"/>
                                          </p:val>
                                        </p:tav>
                                        <p:tav tm="100000">
                                          <p:val>
                                            <p:strVal val="#ppt_x"/>
                                          </p:val>
                                        </p:tav>
                                      </p:tavLst>
                                    </p:anim>
                                    <p:anim calcmode="lin" valueType="num">
                                      <p:cBhvr additive="base">
                                        <p:cTn id="22"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030"/>
                                        </p:tgtEl>
                                        <p:attrNameLst>
                                          <p:attrName>style.visibility</p:attrName>
                                        </p:attrNameLst>
                                      </p:cBhvr>
                                      <p:to>
                                        <p:strVal val="visible"/>
                                      </p:to>
                                    </p:set>
                                    <p:anim calcmode="lin" valueType="num">
                                      <p:cBhvr additive="base">
                                        <p:cTn id="31" dur="500" fill="hold"/>
                                        <p:tgtEl>
                                          <p:spTgt spid="1030"/>
                                        </p:tgtEl>
                                        <p:attrNameLst>
                                          <p:attrName>ppt_x</p:attrName>
                                        </p:attrNameLst>
                                      </p:cBhvr>
                                      <p:tavLst>
                                        <p:tav tm="0">
                                          <p:val>
                                            <p:strVal val="#ppt_x"/>
                                          </p:val>
                                        </p:tav>
                                        <p:tav tm="100000">
                                          <p:val>
                                            <p:strVal val="#ppt_x"/>
                                          </p:val>
                                        </p:tav>
                                      </p:tavLst>
                                    </p:anim>
                                    <p:anim calcmode="lin" valueType="num">
                                      <p:cBhvr additive="base">
                                        <p:cTn id="32" dur="500" fill="hold"/>
                                        <p:tgtEl>
                                          <p:spTgt spid="10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29E5717B-E74C-4F52-8BA7-978749D7BF3A}"/>
              </a:ext>
            </a:extLst>
          </p:cNvPr>
          <p:cNvSpPr/>
          <p:nvPr/>
        </p:nvSpPr>
        <p:spPr>
          <a:xfrm>
            <a:off x="4815840" y="210849"/>
            <a:ext cx="6856454" cy="1446550"/>
          </a:xfrm>
          <a:prstGeom prst="rect">
            <a:avLst/>
          </a:prstGeom>
          <a:solidFill>
            <a:srgbClr val="FFFF00"/>
          </a:solidFill>
          <a:ln w="38100">
            <a:solidFill>
              <a:schemeClr val="tx1"/>
            </a:solidFill>
          </a:ln>
        </p:spPr>
        <p:txBody>
          <a:bodyPr wrap="square" lIns="91440" tIns="45720" rIns="91440" bIns="45720">
            <a:spAutoFit/>
          </a:bodyPr>
          <a:lstStyle/>
          <a:p>
            <a:pPr algn="ctr"/>
            <a:r>
              <a:rPr lang="ar-SA" sz="4400" b="0" cap="none" spc="0" dirty="0">
                <a:ln w="0"/>
                <a:solidFill>
                  <a:schemeClr val="tx1"/>
                </a:solidFill>
                <a:effectLst>
                  <a:outerShdw blurRad="38100" dist="19050" dir="2700000" algn="tl" rotWithShape="0">
                    <a:schemeClr val="dk1">
                      <a:alpha val="40000"/>
                    </a:schemeClr>
                  </a:outerShdw>
                </a:effectLst>
              </a:rPr>
              <a:t>احكمي على صحة العبارة التالية مع التعليل لأجابتكـِ </a:t>
            </a:r>
          </a:p>
        </p:txBody>
      </p:sp>
      <p:sp>
        <p:nvSpPr>
          <p:cNvPr id="3" name="مستطيل 2">
            <a:extLst>
              <a:ext uri="{FF2B5EF4-FFF2-40B4-BE49-F238E27FC236}">
                <a16:creationId xmlns:a16="http://schemas.microsoft.com/office/drawing/2014/main" id="{0E7A61C0-43D9-4A51-B5CC-252485703D40}"/>
              </a:ext>
            </a:extLst>
          </p:cNvPr>
          <p:cNvSpPr/>
          <p:nvPr/>
        </p:nvSpPr>
        <p:spPr>
          <a:xfrm>
            <a:off x="4815840" y="1953289"/>
            <a:ext cx="6856454" cy="1446550"/>
          </a:xfrm>
          <a:prstGeom prst="rect">
            <a:avLst/>
          </a:prstGeom>
          <a:solidFill>
            <a:srgbClr val="FFC000"/>
          </a:solidFill>
          <a:ln w="38100">
            <a:solidFill>
              <a:schemeClr val="tx1"/>
            </a:solidFill>
          </a:ln>
        </p:spPr>
        <p:txBody>
          <a:bodyPr wrap="square" lIns="91440" tIns="45720" rIns="91440" bIns="45720">
            <a:spAutoFit/>
          </a:bodyPr>
          <a:lstStyle/>
          <a:p>
            <a:pPr algn="ctr"/>
            <a:r>
              <a:rPr lang="ar-SA" sz="4400" b="0" cap="none" spc="0" dirty="0">
                <a:ln w="0"/>
                <a:solidFill>
                  <a:schemeClr val="tx1"/>
                </a:solidFill>
                <a:effectLst>
                  <a:outerShdw blurRad="38100" dist="19050" dir="2700000" algn="tl" rotWithShape="0">
                    <a:schemeClr val="dk1">
                      <a:alpha val="40000"/>
                    </a:schemeClr>
                  </a:outerShdw>
                </a:effectLst>
              </a:rPr>
              <a:t>تعد النباتات الزهرية </a:t>
            </a:r>
          </a:p>
          <a:p>
            <a:pPr algn="ctr"/>
            <a:r>
              <a:rPr lang="ar-SA" sz="4400" b="0" cap="none" spc="0" dirty="0">
                <a:ln w="0"/>
                <a:solidFill>
                  <a:schemeClr val="tx1"/>
                </a:solidFill>
                <a:effectLst>
                  <a:outerShdw blurRad="38100" dist="19050" dir="2700000" algn="tl" rotWithShape="0">
                    <a:schemeClr val="dk1">
                      <a:alpha val="40000"/>
                    </a:schemeClr>
                  </a:outerShdw>
                </a:effectLst>
              </a:rPr>
              <a:t>(مغطاة البذور) أوسع النباتات انتشارا</a:t>
            </a:r>
          </a:p>
        </p:txBody>
      </p:sp>
      <p:sp>
        <p:nvSpPr>
          <p:cNvPr id="4" name="مستطيل 3">
            <a:extLst>
              <a:ext uri="{FF2B5EF4-FFF2-40B4-BE49-F238E27FC236}">
                <a16:creationId xmlns:a16="http://schemas.microsoft.com/office/drawing/2014/main" id="{7A164F63-4287-4F10-8F9B-24B0A7026B7C}"/>
              </a:ext>
            </a:extLst>
          </p:cNvPr>
          <p:cNvSpPr/>
          <p:nvPr/>
        </p:nvSpPr>
        <p:spPr>
          <a:xfrm>
            <a:off x="4897121" y="3573809"/>
            <a:ext cx="4653280" cy="2800767"/>
          </a:xfrm>
          <a:prstGeom prst="rect">
            <a:avLst/>
          </a:prstGeom>
          <a:solidFill>
            <a:srgbClr val="00FFFF"/>
          </a:solidFill>
          <a:ln w="38100">
            <a:solidFill>
              <a:schemeClr val="tx1"/>
            </a:solidFill>
          </a:ln>
        </p:spPr>
        <p:txBody>
          <a:bodyPr wrap="square" lIns="91440" tIns="45720" rIns="91440" bIns="45720">
            <a:spAutoFit/>
          </a:bodyPr>
          <a:lstStyle/>
          <a:p>
            <a:pPr algn="ctr"/>
            <a:r>
              <a:rPr lang="ar-SA" sz="4400" b="0" cap="none" spc="0" dirty="0">
                <a:ln w="0"/>
                <a:solidFill>
                  <a:schemeClr val="tx1"/>
                </a:solidFill>
                <a:effectLst>
                  <a:outerShdw blurRad="38100" dist="19050" dir="2700000" algn="tl" rotWithShape="0">
                    <a:schemeClr val="dk1">
                      <a:alpha val="40000"/>
                    </a:schemeClr>
                  </a:outerShdw>
                </a:effectLst>
              </a:rPr>
              <a:t>العبارة صحيحة لما وهبها الله سبحانه وتعالى من تكيفات لتتمكن من النمو في بيئات اليابسة والماء </a:t>
            </a:r>
          </a:p>
        </p:txBody>
      </p:sp>
      <p:pic>
        <p:nvPicPr>
          <p:cNvPr id="2050" name="Picture 2" descr="ØµÙØ±Ø© Ø°Ø§Øª ØµÙØ©">
            <a:extLst>
              <a:ext uri="{FF2B5EF4-FFF2-40B4-BE49-F238E27FC236}">
                <a16:creationId xmlns:a16="http://schemas.microsoft.com/office/drawing/2014/main" id="{8A0147E1-FC47-4560-BAD1-9B7A290959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57399" y="3573809"/>
            <a:ext cx="2014896" cy="280076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ØµÙØ±Ø© Ø°Ø§Øª ØµÙØ©">
            <a:extLst>
              <a:ext uri="{FF2B5EF4-FFF2-40B4-BE49-F238E27FC236}">
                <a16:creationId xmlns:a16="http://schemas.microsoft.com/office/drawing/2014/main" id="{114DB679-7DF0-4023-93A6-9A081E5457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480" y="190500"/>
            <a:ext cx="4424362" cy="647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19440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5A1D602C-6033-4CC1-BAC0-20496250B167}"/>
              </a:ext>
            </a:extLst>
          </p:cNvPr>
          <p:cNvSpPr/>
          <p:nvPr/>
        </p:nvSpPr>
        <p:spPr>
          <a:xfrm rot="5400000">
            <a:off x="8348145" y="3044279"/>
            <a:ext cx="6660000" cy="769441"/>
          </a:xfrm>
          <a:prstGeom prst="rect">
            <a:avLst/>
          </a:prstGeom>
          <a:solidFill>
            <a:srgbClr val="FFC000"/>
          </a:solidFill>
          <a:ln w="38100">
            <a:solidFill>
              <a:schemeClr val="tx1"/>
            </a:solidFill>
          </a:ln>
        </p:spPr>
        <p:txBody>
          <a:bodyPr wrap="square" lIns="91440" tIns="45720" rIns="91440" bIns="45720">
            <a:spAutoFit/>
          </a:bodyPr>
          <a:lstStyle/>
          <a:p>
            <a:pPr algn="ctr"/>
            <a:r>
              <a:rPr lang="ar-SA" sz="4400" b="0" cap="none" spc="0" dirty="0">
                <a:ln w="0"/>
                <a:solidFill>
                  <a:schemeClr val="tx1"/>
                </a:solidFill>
                <a:effectLst>
                  <a:outerShdw blurRad="38100" dist="19050" dir="2700000" algn="tl" rotWithShape="0">
                    <a:schemeClr val="dk1">
                      <a:alpha val="40000"/>
                    </a:schemeClr>
                  </a:outerShdw>
                </a:effectLst>
              </a:rPr>
              <a:t>يصنف العلماء النباتات الزهرية إلى </a:t>
            </a:r>
          </a:p>
        </p:txBody>
      </p:sp>
      <p:sp>
        <p:nvSpPr>
          <p:cNvPr id="3" name="مستطيل 2">
            <a:extLst>
              <a:ext uri="{FF2B5EF4-FFF2-40B4-BE49-F238E27FC236}">
                <a16:creationId xmlns:a16="http://schemas.microsoft.com/office/drawing/2014/main" id="{21597E53-2F19-4B2C-B383-70CC506460CF}"/>
              </a:ext>
            </a:extLst>
          </p:cNvPr>
          <p:cNvSpPr/>
          <p:nvPr/>
        </p:nvSpPr>
        <p:spPr>
          <a:xfrm>
            <a:off x="7091680" y="1021197"/>
            <a:ext cx="3600000" cy="1620000"/>
          </a:xfrm>
          <a:prstGeom prst="rect">
            <a:avLst/>
          </a:prstGeom>
          <a:solidFill>
            <a:srgbClr val="00FF00"/>
          </a:solidFill>
          <a:ln w="38100">
            <a:solidFill>
              <a:schemeClr val="tx1"/>
            </a:solidFill>
          </a:ln>
        </p:spPr>
        <p:txBody>
          <a:bodyPr wrap="square" lIns="91440" tIns="45720" rIns="91440" bIns="45720">
            <a:spAutoFit/>
          </a:bodyPr>
          <a:lstStyle/>
          <a:p>
            <a:pPr algn="ctr"/>
            <a:r>
              <a:rPr lang="ar-SA" sz="4400" b="0" cap="none" spc="0" dirty="0">
                <a:ln w="0"/>
                <a:solidFill>
                  <a:schemeClr val="tx1"/>
                </a:solidFill>
                <a:effectLst>
                  <a:outerShdw blurRad="38100" dist="19050" dir="2700000" algn="tl" rotWithShape="0">
                    <a:schemeClr val="dk1">
                      <a:alpha val="40000"/>
                    </a:schemeClr>
                  </a:outerShdw>
                </a:effectLst>
              </a:rPr>
              <a:t>نباتات </a:t>
            </a:r>
          </a:p>
          <a:p>
            <a:pPr algn="ctr"/>
            <a:r>
              <a:rPr lang="ar-SA" sz="4400" b="0" cap="none" spc="0" dirty="0">
                <a:ln w="0"/>
                <a:solidFill>
                  <a:schemeClr val="tx1"/>
                </a:solidFill>
                <a:effectLst>
                  <a:outerShdw blurRad="38100" dist="19050" dir="2700000" algn="tl" rotWithShape="0">
                    <a:schemeClr val="dk1">
                      <a:alpha val="40000"/>
                    </a:schemeClr>
                  </a:outerShdw>
                </a:effectLst>
              </a:rPr>
              <a:t>ذوات الفلقة الواحدة </a:t>
            </a:r>
          </a:p>
        </p:txBody>
      </p:sp>
      <p:sp>
        <p:nvSpPr>
          <p:cNvPr id="5" name="مستطيل 4">
            <a:extLst>
              <a:ext uri="{FF2B5EF4-FFF2-40B4-BE49-F238E27FC236}">
                <a16:creationId xmlns:a16="http://schemas.microsoft.com/office/drawing/2014/main" id="{61463D5A-A80B-4BB0-9409-09DCE7F659E1}"/>
              </a:ext>
            </a:extLst>
          </p:cNvPr>
          <p:cNvSpPr/>
          <p:nvPr/>
        </p:nvSpPr>
        <p:spPr>
          <a:xfrm>
            <a:off x="7091680" y="4216803"/>
            <a:ext cx="3600000" cy="1620000"/>
          </a:xfrm>
          <a:prstGeom prst="rect">
            <a:avLst/>
          </a:prstGeom>
          <a:solidFill>
            <a:srgbClr val="00FF00"/>
          </a:solidFill>
          <a:ln w="38100">
            <a:solidFill>
              <a:schemeClr val="tx1"/>
            </a:solidFill>
          </a:ln>
        </p:spPr>
        <p:txBody>
          <a:bodyPr wrap="square" lIns="91440" tIns="45720" rIns="91440" bIns="45720">
            <a:spAutoFit/>
          </a:bodyPr>
          <a:lstStyle/>
          <a:p>
            <a:pPr algn="ctr"/>
            <a:r>
              <a:rPr lang="ar-SA" sz="4400" b="0" cap="none" spc="0" dirty="0">
                <a:ln w="0"/>
                <a:solidFill>
                  <a:schemeClr val="tx1"/>
                </a:solidFill>
                <a:effectLst>
                  <a:outerShdw blurRad="38100" dist="19050" dir="2700000" algn="tl" rotWithShape="0">
                    <a:schemeClr val="dk1">
                      <a:alpha val="40000"/>
                    </a:schemeClr>
                  </a:outerShdw>
                </a:effectLst>
              </a:rPr>
              <a:t>نباتات</a:t>
            </a:r>
          </a:p>
          <a:p>
            <a:pPr algn="ctr"/>
            <a:r>
              <a:rPr lang="ar-SA" sz="4400" b="0" cap="none" spc="0" dirty="0">
                <a:ln w="0"/>
                <a:solidFill>
                  <a:schemeClr val="tx1"/>
                </a:solidFill>
                <a:effectLst>
                  <a:outerShdw blurRad="38100" dist="19050" dir="2700000" algn="tl" rotWithShape="0">
                    <a:schemeClr val="dk1">
                      <a:alpha val="40000"/>
                    </a:schemeClr>
                  </a:outerShdw>
                </a:effectLst>
              </a:rPr>
              <a:t> ذوات الفلقتين </a:t>
            </a:r>
          </a:p>
        </p:txBody>
      </p:sp>
      <p:pic>
        <p:nvPicPr>
          <p:cNvPr id="3076" name="Picture 4" descr="ÙØªÙØ¬Ø© Ø¨Ø­Ø« Ø§ÙØµÙØ± Ø¹Ù ÙÙØ§Ø±ÙØ© Ø¨ÙÙ Ø°ÙØ§Øª Ø§ÙÙÙÙØ© ÙØ°ÙØ§Øª Ø§ÙÙÙÙØªÙÙ">
            <a:extLst>
              <a:ext uri="{FF2B5EF4-FFF2-40B4-BE49-F238E27FC236}">
                <a16:creationId xmlns:a16="http://schemas.microsoft.com/office/drawing/2014/main" id="{DC97853E-184F-4151-8086-5215AA8E89E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890" t="9434" r="1246" b="48126"/>
          <a:stretch/>
        </p:blipFill>
        <p:spPr bwMode="auto">
          <a:xfrm>
            <a:off x="396240" y="528608"/>
            <a:ext cx="6538735" cy="290039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ÙØªÙØ¬Ø© Ø¨Ø­Ø« Ø§ÙØµÙØ± Ø¹Ù ÙÙØ§Ø±ÙØ© Ø¨ÙÙ Ø°ÙØ§Øª Ø§ÙÙÙÙØ© ÙØ°ÙØ§Øª Ø§ÙÙÙÙØªÙÙ">
            <a:extLst>
              <a:ext uri="{FF2B5EF4-FFF2-40B4-BE49-F238E27FC236}">
                <a16:creationId xmlns:a16="http://schemas.microsoft.com/office/drawing/2014/main" id="{E2D82579-8715-4C92-B6EF-5A2A4B2D9CE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888" t="54926" r="249" b="2634"/>
          <a:stretch/>
        </p:blipFill>
        <p:spPr bwMode="auto">
          <a:xfrm>
            <a:off x="396240" y="3576608"/>
            <a:ext cx="6538735" cy="2900391"/>
          </a:xfrm>
          <a:prstGeom prst="rect">
            <a:avLst/>
          </a:prstGeom>
          <a:noFill/>
          <a:extLst>
            <a:ext uri="{909E8E84-426E-40DD-AFC4-6F175D3DCCD1}">
              <a14:hiddenFill xmlns:a14="http://schemas.microsoft.com/office/drawing/2010/main">
                <a:solidFill>
                  <a:srgbClr val="FFFFFF"/>
                </a:solidFill>
              </a14:hiddenFill>
            </a:ext>
          </a:extLst>
        </p:spPr>
      </p:pic>
      <p:sp>
        <p:nvSpPr>
          <p:cNvPr id="6" name="قوس كبير أيسر 5">
            <a:extLst>
              <a:ext uri="{FF2B5EF4-FFF2-40B4-BE49-F238E27FC236}">
                <a16:creationId xmlns:a16="http://schemas.microsoft.com/office/drawing/2014/main" id="{FCFB2D25-EE5A-4585-86D7-727A7C56DF34}"/>
              </a:ext>
            </a:extLst>
          </p:cNvPr>
          <p:cNvSpPr/>
          <p:nvPr/>
        </p:nvSpPr>
        <p:spPr>
          <a:xfrm flipH="1">
            <a:off x="10691680" y="1528978"/>
            <a:ext cx="399847" cy="3800041"/>
          </a:xfrm>
          <a:prstGeom prst="leftBrace">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1" anchor="ctr"/>
          <a:lstStyle/>
          <a:p>
            <a:pPr algn="ctr"/>
            <a:endParaRPr lang="ar-SA"/>
          </a:p>
        </p:txBody>
      </p:sp>
    </p:spTree>
    <p:extLst>
      <p:ext uri="{BB962C8B-B14F-4D97-AF65-F5344CB8AC3E}">
        <p14:creationId xmlns:p14="http://schemas.microsoft.com/office/powerpoint/2010/main" val="3247223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3076"/>
                                        </p:tgtEl>
                                        <p:attrNameLst>
                                          <p:attrName>style.visibility</p:attrName>
                                        </p:attrNameLst>
                                      </p:cBhvr>
                                      <p:to>
                                        <p:strVal val="visible"/>
                                      </p:to>
                                    </p:set>
                                    <p:anim calcmode="lin" valueType="num">
                                      <p:cBhvr>
                                        <p:cTn id="12" dur="500" fill="hold"/>
                                        <p:tgtEl>
                                          <p:spTgt spid="3076"/>
                                        </p:tgtEl>
                                        <p:attrNameLst>
                                          <p:attrName>ppt_w</p:attrName>
                                        </p:attrNameLst>
                                      </p:cBhvr>
                                      <p:tavLst>
                                        <p:tav tm="0">
                                          <p:val>
                                            <p:fltVal val="0"/>
                                          </p:val>
                                        </p:tav>
                                        <p:tav tm="100000">
                                          <p:val>
                                            <p:strVal val="#ppt_w"/>
                                          </p:val>
                                        </p:tav>
                                      </p:tavLst>
                                    </p:anim>
                                    <p:anim calcmode="lin" valueType="num">
                                      <p:cBhvr>
                                        <p:cTn id="13" dur="500" fill="hold"/>
                                        <p:tgtEl>
                                          <p:spTgt spid="3076"/>
                                        </p:tgtEl>
                                        <p:attrNameLst>
                                          <p:attrName>ppt_h</p:attrName>
                                        </p:attrNameLst>
                                      </p:cBhvr>
                                      <p:tavLst>
                                        <p:tav tm="0">
                                          <p:val>
                                            <p:fltVal val="0"/>
                                          </p:val>
                                        </p:tav>
                                        <p:tav tm="100000">
                                          <p:val>
                                            <p:strVal val="#ppt_h"/>
                                          </p:val>
                                        </p:tav>
                                      </p:tavLst>
                                    </p:anim>
                                    <p:animEffect transition="in" filter="fade">
                                      <p:cBhvr>
                                        <p:cTn id="14" dur="500"/>
                                        <p:tgtEl>
                                          <p:spTgt spid="307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par>
                                <p:cTn id="22" presetID="53" presetClass="entr" presetSubtype="16"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19A3808C-03A2-4DCC-89E3-BFC1958F6D6F}"/>
              </a:ext>
            </a:extLst>
          </p:cNvPr>
          <p:cNvSpPr/>
          <p:nvPr/>
        </p:nvSpPr>
        <p:spPr>
          <a:xfrm rot="5400000">
            <a:off x="8836185" y="3105834"/>
            <a:ext cx="5878532" cy="646331"/>
          </a:xfrm>
          <a:prstGeom prst="rect">
            <a:avLst/>
          </a:prstGeom>
          <a:noFill/>
        </p:spPr>
        <p:txBody>
          <a:bodyPr wrap="none" lIns="91440" tIns="45720" rIns="91440" bIns="45720">
            <a:spAutoFit/>
          </a:bodyPr>
          <a:lstStyle/>
          <a:p>
            <a:pPr algn="ctr"/>
            <a:r>
              <a:rPr lang="ar-SA" sz="3600" dirty="0">
                <a:ln w="0"/>
                <a:effectLst>
                  <a:outerShdw blurRad="38100" dist="19050" dir="2700000" algn="tl" rotWithShape="0">
                    <a:schemeClr val="dk1">
                      <a:alpha val="40000"/>
                    </a:schemeClr>
                  </a:outerShdw>
                </a:effectLst>
              </a:rPr>
              <a:t>انقر هنا لمشاهدة النباتات مغطاة البذور </a:t>
            </a:r>
            <a:endParaRPr lang="ar-SA" sz="3600" b="0" cap="none" spc="0" dirty="0">
              <a:ln w="0"/>
              <a:solidFill>
                <a:schemeClr val="tx1"/>
              </a:solidFill>
              <a:effectLst>
                <a:outerShdw blurRad="38100" dist="19050" dir="2700000" algn="tl" rotWithShape="0">
                  <a:schemeClr val="dk1">
                    <a:alpha val="40000"/>
                  </a:schemeClr>
                </a:outerShdw>
              </a:effectLst>
            </a:endParaRPr>
          </a:p>
        </p:txBody>
      </p:sp>
      <p:pic>
        <p:nvPicPr>
          <p:cNvPr id="3" name="ذوات الفلقة وذوات الفلقتين">
            <a:hlinkClick r:id="" action="ppaction://media"/>
            <a:extLst>
              <a:ext uri="{FF2B5EF4-FFF2-40B4-BE49-F238E27FC236}">
                <a16:creationId xmlns:a16="http://schemas.microsoft.com/office/drawing/2014/main" id="{17FAAB06-55FA-4851-A803-DC1A7C373C9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3383" y="152400"/>
            <a:ext cx="11358902" cy="6563360"/>
          </a:xfrm>
          <a:prstGeom prst="rect">
            <a:avLst/>
          </a:prstGeom>
        </p:spPr>
      </p:pic>
    </p:spTree>
    <p:extLst>
      <p:ext uri="{BB962C8B-B14F-4D97-AF65-F5344CB8AC3E}">
        <p14:creationId xmlns:p14="http://schemas.microsoft.com/office/powerpoint/2010/main" val="2731533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297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F8795108-7AC8-4C13-AEB8-1BC428FF6C32}"/>
              </a:ext>
            </a:extLst>
          </p:cNvPr>
          <p:cNvSpPr/>
          <p:nvPr/>
        </p:nvSpPr>
        <p:spPr>
          <a:xfrm>
            <a:off x="2834640" y="78769"/>
            <a:ext cx="9062719" cy="1200329"/>
          </a:xfrm>
          <a:prstGeom prst="rect">
            <a:avLst/>
          </a:prstGeom>
          <a:solidFill>
            <a:srgbClr val="00FFFF"/>
          </a:solidFill>
          <a:ln w="38100">
            <a:solidFill>
              <a:schemeClr val="tx1"/>
            </a:solidFill>
          </a:ln>
        </p:spPr>
        <p:txBody>
          <a:bodyPr wrap="square" lIns="91440" tIns="45720" rIns="91440" bIns="45720">
            <a:spAutoFit/>
          </a:bodyPr>
          <a:lstStyle/>
          <a:p>
            <a:pPr algn="ctr"/>
            <a:r>
              <a:rPr lang="ar-SA" sz="3600" b="0" cap="none" spc="0" dirty="0">
                <a:ln w="0"/>
                <a:solidFill>
                  <a:schemeClr val="tx1"/>
                </a:solidFill>
                <a:effectLst>
                  <a:outerShdw blurRad="38100" dist="19050" dir="2700000" algn="tl" rotWithShape="0">
                    <a:schemeClr val="dk1">
                      <a:alpha val="40000"/>
                    </a:schemeClr>
                  </a:outerShdw>
                </a:effectLst>
              </a:rPr>
              <a:t>اكملي جدول </a:t>
            </a:r>
            <a:r>
              <a:rPr lang="ar-SA" sz="3600" dirty="0">
                <a:ln w="0"/>
                <a:effectLst>
                  <a:outerShdw blurRad="38100" dist="19050" dir="2700000" algn="tl" rotWithShape="0">
                    <a:schemeClr val="dk1">
                      <a:alpha val="40000"/>
                    </a:schemeClr>
                  </a:outerShdw>
                </a:effectLst>
              </a:rPr>
              <a:t>المقارنة بين النباتات ذوات الفلقة والنباتات ذوات الفلقتين من خلال قراءة الصور التالية </a:t>
            </a:r>
            <a:endParaRPr lang="ar-SA" sz="3600" b="0" cap="none" spc="0" dirty="0">
              <a:ln w="0"/>
              <a:solidFill>
                <a:schemeClr val="tx1"/>
              </a:solidFill>
              <a:effectLst>
                <a:outerShdw blurRad="38100" dist="19050" dir="2700000" algn="tl" rotWithShape="0">
                  <a:schemeClr val="dk1">
                    <a:alpha val="40000"/>
                  </a:schemeClr>
                </a:outerShdw>
              </a:effectLst>
            </a:endParaRPr>
          </a:p>
        </p:txBody>
      </p:sp>
      <p:sp>
        <p:nvSpPr>
          <p:cNvPr id="3" name="مستطيل 2">
            <a:extLst>
              <a:ext uri="{FF2B5EF4-FFF2-40B4-BE49-F238E27FC236}">
                <a16:creationId xmlns:a16="http://schemas.microsoft.com/office/drawing/2014/main" id="{2C648594-7EF0-418E-A004-6C0F19CA899B}"/>
              </a:ext>
            </a:extLst>
          </p:cNvPr>
          <p:cNvSpPr/>
          <p:nvPr/>
        </p:nvSpPr>
        <p:spPr>
          <a:xfrm>
            <a:off x="294641" y="76257"/>
            <a:ext cx="2377440" cy="1200329"/>
          </a:xfrm>
          <a:prstGeom prst="rect">
            <a:avLst/>
          </a:prstGeom>
          <a:solidFill>
            <a:srgbClr val="DFF414"/>
          </a:solidFill>
          <a:ln w="38100">
            <a:solidFill>
              <a:schemeClr val="tx1"/>
            </a:solidFill>
          </a:ln>
        </p:spPr>
        <p:txBody>
          <a:bodyPr wrap="square" lIns="91440" tIns="45720" rIns="91440" bIns="45720">
            <a:spAutoFit/>
          </a:bodyPr>
          <a:lstStyle/>
          <a:p>
            <a:pPr algn="ctr"/>
            <a:r>
              <a:rPr lang="ar-SA" sz="3600" b="0" cap="none" spc="0" dirty="0">
                <a:ln w="0"/>
                <a:solidFill>
                  <a:schemeClr val="tx1"/>
                </a:solidFill>
                <a:effectLst>
                  <a:outerShdw blurRad="38100" dist="19050" dir="2700000" algn="tl" rotWithShape="0">
                    <a:schemeClr val="dk1">
                      <a:alpha val="40000"/>
                    </a:schemeClr>
                  </a:outerShdw>
                </a:effectLst>
              </a:rPr>
              <a:t>قراءة الصورة والمقارنة </a:t>
            </a:r>
          </a:p>
        </p:txBody>
      </p:sp>
      <p:graphicFrame>
        <p:nvGraphicFramePr>
          <p:cNvPr id="4" name="جدول 3">
            <a:extLst>
              <a:ext uri="{FF2B5EF4-FFF2-40B4-BE49-F238E27FC236}">
                <a16:creationId xmlns:a16="http://schemas.microsoft.com/office/drawing/2014/main" id="{1A8EEF96-D4F6-4C9C-82B3-6DDE3482DFB9}"/>
              </a:ext>
            </a:extLst>
          </p:cNvPr>
          <p:cNvGraphicFramePr>
            <a:graphicFrameLocks noGrp="1"/>
          </p:cNvGraphicFramePr>
          <p:nvPr>
            <p:extLst>
              <p:ext uri="{D42A27DB-BD31-4B8C-83A1-F6EECF244321}">
                <p14:modId xmlns:p14="http://schemas.microsoft.com/office/powerpoint/2010/main" val="283953102"/>
              </p:ext>
            </p:extLst>
          </p:nvPr>
        </p:nvGraphicFramePr>
        <p:xfrm>
          <a:off x="336000" y="1359440"/>
          <a:ext cx="11520000" cy="5331120"/>
        </p:xfrm>
        <a:graphic>
          <a:graphicData uri="http://schemas.openxmlformats.org/drawingml/2006/table">
            <a:tbl>
              <a:tblPr rtl="1" firstRow="1" bandRow="1">
                <a:tableStyleId>{5C22544A-7EE6-4342-B048-85BDC9FD1C3A}</a:tableStyleId>
              </a:tblPr>
              <a:tblGrid>
                <a:gridCol w="2520000">
                  <a:extLst>
                    <a:ext uri="{9D8B030D-6E8A-4147-A177-3AD203B41FA5}">
                      <a16:colId xmlns:a16="http://schemas.microsoft.com/office/drawing/2014/main" val="1192398122"/>
                    </a:ext>
                  </a:extLst>
                </a:gridCol>
                <a:gridCol w="2160000">
                  <a:extLst>
                    <a:ext uri="{9D8B030D-6E8A-4147-A177-3AD203B41FA5}">
                      <a16:colId xmlns:a16="http://schemas.microsoft.com/office/drawing/2014/main" val="3903166075"/>
                    </a:ext>
                  </a:extLst>
                </a:gridCol>
                <a:gridCol w="2160000">
                  <a:extLst>
                    <a:ext uri="{9D8B030D-6E8A-4147-A177-3AD203B41FA5}">
                      <a16:colId xmlns:a16="http://schemas.microsoft.com/office/drawing/2014/main" val="3120868627"/>
                    </a:ext>
                  </a:extLst>
                </a:gridCol>
                <a:gridCol w="2160000">
                  <a:extLst>
                    <a:ext uri="{9D8B030D-6E8A-4147-A177-3AD203B41FA5}">
                      <a16:colId xmlns:a16="http://schemas.microsoft.com/office/drawing/2014/main" val="480011156"/>
                    </a:ext>
                  </a:extLst>
                </a:gridCol>
                <a:gridCol w="2520000">
                  <a:extLst>
                    <a:ext uri="{9D8B030D-6E8A-4147-A177-3AD203B41FA5}">
                      <a16:colId xmlns:a16="http://schemas.microsoft.com/office/drawing/2014/main" val="489237321"/>
                    </a:ext>
                  </a:extLst>
                </a:gridCol>
              </a:tblGrid>
              <a:tr h="0">
                <a:tc gridSpan="2">
                  <a:txBody>
                    <a:bodyPr/>
                    <a:lstStyle/>
                    <a:p>
                      <a:pPr algn="ctr" rtl="1"/>
                      <a:r>
                        <a:rPr lang="ar-SA" sz="3200" dirty="0">
                          <a:solidFill>
                            <a:sysClr val="windowText" lastClr="000000"/>
                          </a:solidFill>
                        </a:rPr>
                        <a:t>نباتات ذوات الفلقة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00"/>
                    </a:solidFill>
                  </a:tcPr>
                </a:tc>
                <a:tc hMerge="1">
                  <a:txBody>
                    <a:bodyPr/>
                    <a:lstStyle/>
                    <a:p>
                      <a:pPr algn="ctr" rtl="1"/>
                      <a:endParaRPr lang="ar-SA" sz="3200" dirty="0">
                        <a:solidFill>
                          <a:sysClr val="windowText" lastClr="000000"/>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C000"/>
                    </a:solidFill>
                  </a:tcPr>
                </a:tc>
                <a:tc>
                  <a:txBody>
                    <a:bodyPr/>
                    <a:lstStyle/>
                    <a:p>
                      <a:pPr algn="ctr" rtl="1"/>
                      <a:r>
                        <a:rPr lang="ar-SA" sz="3200" dirty="0">
                          <a:solidFill>
                            <a:sysClr val="windowText" lastClr="000000"/>
                          </a:solidFill>
                        </a:rPr>
                        <a:t>وجه المقارنة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00FF00"/>
                    </a:solidFill>
                  </a:tcPr>
                </a:tc>
                <a:tc gridSpan="2">
                  <a:txBody>
                    <a:bodyPr/>
                    <a:lstStyle/>
                    <a:p>
                      <a:pPr algn="ctr" rtl="1"/>
                      <a:r>
                        <a:rPr lang="ar-SA" sz="3200" dirty="0">
                          <a:solidFill>
                            <a:sysClr val="windowText" lastClr="000000"/>
                          </a:solidFill>
                        </a:rPr>
                        <a:t>نباتات ذوات الفلقتين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C000"/>
                    </a:solidFill>
                  </a:tcPr>
                </a:tc>
                <a:tc hMerge="1">
                  <a:txBody>
                    <a:bodyPr/>
                    <a:lstStyle/>
                    <a:p>
                      <a:pPr rtl="1"/>
                      <a:endParaRPr lang="ar-SA"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613713844"/>
                  </a:ext>
                </a:extLst>
              </a:tr>
              <a:tr h="1188000">
                <a:tc>
                  <a:txBody>
                    <a:bodyPr/>
                    <a:lstStyle/>
                    <a:p>
                      <a:pPr rtl="1"/>
                      <a:endParaRPr lang="ar-SA"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blipFill dpi="0" rotWithShape="1">
                      <a:blip r:embed="rId2">
                        <a:extLst>
                          <a:ext uri="{28A0092B-C50C-407E-A947-70E740481C1C}">
                            <a14:useLocalDpi xmlns:a14="http://schemas.microsoft.com/office/drawing/2010/main" val="0"/>
                          </a:ext>
                        </a:extLst>
                      </a:blip>
                      <a:srcRect/>
                      <a:stretch>
                        <a:fillRect/>
                      </a:stretch>
                    </a:blipFill>
                  </a:tcPr>
                </a:tc>
                <a:tc>
                  <a:txBody>
                    <a:bodyPr/>
                    <a:lstStyle/>
                    <a:p>
                      <a:pPr algn="ctr" rtl="1"/>
                      <a:r>
                        <a:rPr lang="ar-SA" sz="3200" dirty="0"/>
                        <a:t>فلقة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3200" dirty="0"/>
                        <a:t>عدد </a:t>
                      </a:r>
                      <a:r>
                        <a:rPr lang="ar-SA" sz="3200" dirty="0" err="1"/>
                        <a:t>الفلقات</a:t>
                      </a:r>
                      <a:r>
                        <a:rPr lang="ar-SA" sz="3200" dirty="0"/>
                        <a:t> في البذرة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00"/>
                    </a:solidFill>
                  </a:tcPr>
                </a:tc>
                <a:tc>
                  <a:txBody>
                    <a:bodyPr/>
                    <a:lstStyle/>
                    <a:p>
                      <a:pPr algn="ctr" rtl="1"/>
                      <a:r>
                        <a:rPr lang="ar-SA" sz="3200" dirty="0"/>
                        <a:t>فلقتين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endParaRPr lang="ar-SA"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blipFill dpi="0" rotWithShape="1">
                      <a:blip r:embed="rId3">
                        <a:extLst>
                          <a:ext uri="{28A0092B-C50C-407E-A947-70E740481C1C}">
                            <a14:useLocalDpi xmlns:a14="http://schemas.microsoft.com/office/drawing/2010/main" val="0"/>
                          </a:ext>
                        </a:extLst>
                      </a:blip>
                      <a:srcRect/>
                      <a:stretch>
                        <a:fillRect/>
                      </a:stretch>
                    </a:blipFill>
                  </a:tcPr>
                </a:tc>
                <a:extLst>
                  <a:ext uri="{0D108BD9-81ED-4DB2-BD59-A6C34878D82A}">
                    <a16:rowId xmlns:a16="http://schemas.microsoft.com/office/drawing/2014/main" val="3753618611"/>
                  </a:ext>
                </a:extLst>
              </a:tr>
              <a:tr h="1188000">
                <a:tc>
                  <a:txBody>
                    <a:bodyPr/>
                    <a:lstStyle/>
                    <a:p>
                      <a:pPr rtl="1"/>
                      <a:endParaRPr lang="ar-SA"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blipFill dpi="0" rotWithShape="1">
                      <a:blip r:embed="rId4">
                        <a:extLst>
                          <a:ext uri="{28A0092B-C50C-407E-A947-70E740481C1C}">
                            <a14:useLocalDpi xmlns:a14="http://schemas.microsoft.com/office/drawing/2010/main" val="0"/>
                          </a:ext>
                        </a:extLst>
                      </a:blip>
                      <a:srcRect/>
                      <a:stretch>
                        <a:fillRect/>
                      </a:stretch>
                    </a:blipFill>
                  </a:tcPr>
                </a:tc>
                <a:tc>
                  <a:txBody>
                    <a:bodyPr/>
                    <a:lstStyle/>
                    <a:p>
                      <a:pPr algn="ctr" rtl="1"/>
                      <a:r>
                        <a:rPr lang="ar-SA" sz="3200" dirty="0"/>
                        <a:t>متوازي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3200" dirty="0"/>
                        <a:t>التعرق في الورقة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00FFFF"/>
                    </a:solidFill>
                  </a:tcPr>
                </a:tc>
                <a:tc>
                  <a:txBody>
                    <a:bodyPr/>
                    <a:lstStyle/>
                    <a:p>
                      <a:pPr algn="ctr" rtl="1"/>
                      <a:r>
                        <a:rPr lang="ar-SA" sz="3200" dirty="0"/>
                        <a:t>شبكي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endParaRPr lang="ar-SA"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blipFill dpi="0" rotWithShape="1">
                      <a:blip r:embed="rId5">
                        <a:extLst>
                          <a:ext uri="{28A0092B-C50C-407E-A947-70E740481C1C}">
                            <a14:useLocalDpi xmlns:a14="http://schemas.microsoft.com/office/drawing/2010/main" val="0"/>
                          </a:ext>
                        </a:extLst>
                      </a:blip>
                      <a:srcRect/>
                      <a:stretch>
                        <a:fillRect/>
                      </a:stretch>
                    </a:blipFill>
                  </a:tcPr>
                </a:tc>
                <a:extLst>
                  <a:ext uri="{0D108BD9-81ED-4DB2-BD59-A6C34878D82A}">
                    <a16:rowId xmlns:a16="http://schemas.microsoft.com/office/drawing/2014/main" val="3280669795"/>
                  </a:ext>
                </a:extLst>
              </a:tr>
              <a:tr h="1188000">
                <a:tc>
                  <a:txBody>
                    <a:bodyPr/>
                    <a:lstStyle/>
                    <a:p>
                      <a:pPr rtl="1"/>
                      <a:endParaRPr lang="ar-SA"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blipFill dpi="0" rotWithShape="1">
                      <a:blip r:embed="rId6">
                        <a:extLst>
                          <a:ext uri="{28A0092B-C50C-407E-A947-70E740481C1C}">
                            <a14:useLocalDpi xmlns:a14="http://schemas.microsoft.com/office/drawing/2010/main" val="0"/>
                          </a:ext>
                        </a:extLst>
                      </a:blip>
                      <a:srcRect/>
                      <a:stretch>
                        <a:fillRect/>
                      </a:stretch>
                    </a:blipFill>
                  </a:tcPr>
                </a:tc>
                <a:tc>
                  <a:txBody>
                    <a:bodyPr/>
                    <a:lstStyle/>
                    <a:p>
                      <a:pPr algn="ctr" rtl="1"/>
                      <a:r>
                        <a:rPr lang="ar-SA" sz="3200" dirty="0"/>
                        <a:t>ثلاث او مضاعفاتها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3200" dirty="0"/>
                        <a:t>عدد الأجزاء الزهرية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C000"/>
                    </a:solidFill>
                  </a:tcPr>
                </a:tc>
                <a:tc>
                  <a:txBody>
                    <a:bodyPr/>
                    <a:lstStyle/>
                    <a:p>
                      <a:pPr algn="ctr" rtl="1"/>
                      <a:r>
                        <a:rPr lang="ar-SA" sz="3200" dirty="0"/>
                        <a:t>اربع او خمس او مضاعفاتها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endParaRPr lang="ar-SA"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blipFill dpi="0" rotWithShape="1">
                      <a:blip r:embed="rId7">
                        <a:extLst>
                          <a:ext uri="{28A0092B-C50C-407E-A947-70E740481C1C}">
                            <a14:useLocalDpi xmlns:a14="http://schemas.microsoft.com/office/drawing/2010/main" val="0"/>
                          </a:ext>
                        </a:extLst>
                      </a:blip>
                      <a:srcRect/>
                      <a:stretch>
                        <a:fillRect/>
                      </a:stretch>
                    </a:blipFill>
                  </a:tcPr>
                </a:tc>
                <a:extLst>
                  <a:ext uri="{0D108BD9-81ED-4DB2-BD59-A6C34878D82A}">
                    <a16:rowId xmlns:a16="http://schemas.microsoft.com/office/drawing/2014/main" val="1028185683"/>
                  </a:ext>
                </a:extLst>
              </a:tr>
              <a:tr h="1188000">
                <a:tc>
                  <a:txBody>
                    <a:bodyPr/>
                    <a:lstStyle/>
                    <a:p>
                      <a:pPr rtl="1"/>
                      <a:endParaRPr lang="ar-SA"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blipFill dpi="0" rotWithShape="1">
                      <a:blip r:embed="rId8">
                        <a:extLst>
                          <a:ext uri="{28A0092B-C50C-407E-A947-70E740481C1C}">
                            <a14:useLocalDpi xmlns:a14="http://schemas.microsoft.com/office/drawing/2010/main" val="0"/>
                          </a:ext>
                        </a:extLst>
                      </a:blip>
                      <a:srcRect/>
                      <a:stretch>
                        <a:fillRect/>
                      </a:stretch>
                    </a:blipFill>
                  </a:tcPr>
                </a:tc>
                <a:tc>
                  <a:txBody>
                    <a:bodyPr/>
                    <a:lstStyle/>
                    <a:p>
                      <a:pPr algn="ctr" rtl="1"/>
                      <a:r>
                        <a:rPr lang="ar-SA" sz="3200" dirty="0"/>
                        <a:t>مبعثرة ومتناثرة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rtl="1"/>
                      <a:r>
                        <a:rPr lang="ar-SA" sz="3200" dirty="0"/>
                        <a:t>الحزم الوعائية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00FF00"/>
                    </a:solidFill>
                  </a:tcPr>
                </a:tc>
                <a:tc>
                  <a:txBody>
                    <a:bodyPr/>
                    <a:lstStyle/>
                    <a:p>
                      <a:pPr algn="ctr" rtl="1"/>
                      <a:r>
                        <a:rPr lang="ar-SA" sz="3200" dirty="0"/>
                        <a:t>منتظمة في دائرة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rtl="1"/>
                      <a:endParaRPr lang="ar-SA"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blipFill dpi="0" rotWithShape="1">
                      <a:blip r:embed="rId9">
                        <a:extLst>
                          <a:ext uri="{28A0092B-C50C-407E-A947-70E740481C1C}">
                            <a14:useLocalDpi xmlns:a14="http://schemas.microsoft.com/office/drawing/2010/main" val="0"/>
                          </a:ext>
                        </a:extLst>
                      </a:blip>
                      <a:srcRect/>
                      <a:stretch>
                        <a:fillRect/>
                      </a:stretch>
                    </a:blipFill>
                  </a:tcPr>
                </a:tc>
                <a:extLst>
                  <a:ext uri="{0D108BD9-81ED-4DB2-BD59-A6C34878D82A}">
                    <a16:rowId xmlns:a16="http://schemas.microsoft.com/office/drawing/2014/main" val="1550200104"/>
                  </a:ext>
                </a:extLst>
              </a:tr>
            </a:tbl>
          </a:graphicData>
        </a:graphic>
      </p:graphicFrame>
      <p:sp>
        <p:nvSpPr>
          <p:cNvPr id="5" name="مستطيل 4">
            <a:extLst>
              <a:ext uri="{FF2B5EF4-FFF2-40B4-BE49-F238E27FC236}">
                <a16:creationId xmlns:a16="http://schemas.microsoft.com/office/drawing/2014/main" id="{C6F74858-1F45-47DA-A19C-44034060EBDD}"/>
              </a:ext>
            </a:extLst>
          </p:cNvPr>
          <p:cNvSpPr/>
          <p:nvPr/>
        </p:nvSpPr>
        <p:spPr>
          <a:xfrm>
            <a:off x="7274560" y="2021840"/>
            <a:ext cx="1991360" cy="985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6" name="مستطيل 5">
            <a:extLst>
              <a:ext uri="{FF2B5EF4-FFF2-40B4-BE49-F238E27FC236}">
                <a16:creationId xmlns:a16="http://schemas.microsoft.com/office/drawing/2014/main" id="{B0C483E4-54BD-4A40-BB18-FA135EA33AAF}"/>
              </a:ext>
            </a:extLst>
          </p:cNvPr>
          <p:cNvSpPr/>
          <p:nvPr/>
        </p:nvSpPr>
        <p:spPr>
          <a:xfrm>
            <a:off x="2926081" y="2021840"/>
            <a:ext cx="1991360" cy="985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7" name="مستطيل 6">
            <a:extLst>
              <a:ext uri="{FF2B5EF4-FFF2-40B4-BE49-F238E27FC236}">
                <a16:creationId xmlns:a16="http://schemas.microsoft.com/office/drawing/2014/main" id="{324C5230-A388-4D12-874C-CD008D2FA23A}"/>
              </a:ext>
            </a:extLst>
          </p:cNvPr>
          <p:cNvSpPr/>
          <p:nvPr/>
        </p:nvSpPr>
        <p:spPr>
          <a:xfrm>
            <a:off x="7274560" y="3177000"/>
            <a:ext cx="1991360" cy="985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8" name="مستطيل 7">
            <a:extLst>
              <a:ext uri="{FF2B5EF4-FFF2-40B4-BE49-F238E27FC236}">
                <a16:creationId xmlns:a16="http://schemas.microsoft.com/office/drawing/2014/main" id="{38A28B8D-ED62-42E5-B4D5-F14057ED7E63}"/>
              </a:ext>
            </a:extLst>
          </p:cNvPr>
          <p:cNvSpPr/>
          <p:nvPr/>
        </p:nvSpPr>
        <p:spPr>
          <a:xfrm>
            <a:off x="2956560" y="3177000"/>
            <a:ext cx="1991360" cy="985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9" name="مستطيل 8">
            <a:extLst>
              <a:ext uri="{FF2B5EF4-FFF2-40B4-BE49-F238E27FC236}">
                <a16:creationId xmlns:a16="http://schemas.microsoft.com/office/drawing/2014/main" id="{6FD2C66B-2117-4DAE-9E1E-AF5D6DD36380}"/>
              </a:ext>
            </a:extLst>
          </p:cNvPr>
          <p:cNvSpPr/>
          <p:nvPr/>
        </p:nvSpPr>
        <p:spPr>
          <a:xfrm>
            <a:off x="7244080" y="4401740"/>
            <a:ext cx="1991360" cy="985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0" name="مستطيل 9">
            <a:extLst>
              <a:ext uri="{FF2B5EF4-FFF2-40B4-BE49-F238E27FC236}">
                <a16:creationId xmlns:a16="http://schemas.microsoft.com/office/drawing/2014/main" id="{F2DBFDFB-2C91-40A5-B0B5-FB4D2B78F032}"/>
              </a:ext>
            </a:extLst>
          </p:cNvPr>
          <p:cNvSpPr/>
          <p:nvPr/>
        </p:nvSpPr>
        <p:spPr>
          <a:xfrm>
            <a:off x="2956560" y="4401740"/>
            <a:ext cx="1991360" cy="985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1" name="مستطيل 10">
            <a:extLst>
              <a:ext uri="{FF2B5EF4-FFF2-40B4-BE49-F238E27FC236}">
                <a16:creationId xmlns:a16="http://schemas.microsoft.com/office/drawing/2014/main" id="{7944CFC1-7E83-4DFF-9F16-805E95BE2BEA}"/>
              </a:ext>
            </a:extLst>
          </p:cNvPr>
          <p:cNvSpPr/>
          <p:nvPr/>
        </p:nvSpPr>
        <p:spPr>
          <a:xfrm>
            <a:off x="7274560" y="5556900"/>
            <a:ext cx="1991360" cy="985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2" name="مستطيل 11">
            <a:extLst>
              <a:ext uri="{FF2B5EF4-FFF2-40B4-BE49-F238E27FC236}">
                <a16:creationId xmlns:a16="http://schemas.microsoft.com/office/drawing/2014/main" id="{B96DE2DA-CE78-4AF8-8FA8-A38E3125AA6C}"/>
              </a:ext>
            </a:extLst>
          </p:cNvPr>
          <p:cNvSpPr/>
          <p:nvPr/>
        </p:nvSpPr>
        <p:spPr>
          <a:xfrm>
            <a:off x="2936240" y="5598490"/>
            <a:ext cx="1991360" cy="985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1707699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1" fill="hold" grpId="0" nodeType="clickEffect">
                                  <p:stCondLst>
                                    <p:cond delay="0"/>
                                  </p:stCondLst>
                                  <p:childTnLst>
                                    <p:animEffect transition="out" filter="wipe(up)">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1" fill="hold" grpId="0" nodeType="clickEffect">
                                  <p:stCondLst>
                                    <p:cond delay="0"/>
                                  </p:stCondLst>
                                  <p:childTnLst>
                                    <p:animEffect transition="out" filter="wipe(up)">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1" fill="hold" grpId="0" nodeType="clickEffect">
                                  <p:stCondLst>
                                    <p:cond delay="0"/>
                                  </p:stCondLst>
                                  <p:childTnLst>
                                    <p:animEffect transition="out" filter="wipe(up)">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xit" presetSubtype="1" fill="hold" grpId="0" nodeType="clickEffect">
                                  <p:stCondLst>
                                    <p:cond delay="0"/>
                                  </p:stCondLst>
                                  <p:childTnLst>
                                    <p:animEffect transition="out" filter="wipe(up)">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xit" presetSubtype="1" fill="hold" grpId="0" nodeType="clickEffect">
                                  <p:stCondLst>
                                    <p:cond delay="0"/>
                                  </p:stCondLst>
                                  <p:childTnLst>
                                    <p:animEffect transition="out" filter="wipe(up)">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xit" presetSubtype="1" fill="hold" grpId="0" nodeType="clickEffect">
                                  <p:stCondLst>
                                    <p:cond delay="0"/>
                                  </p:stCondLst>
                                  <p:childTnLst>
                                    <p:animEffect transition="out" filter="wipe(up)">
                                      <p:cBhvr>
                                        <p:cTn id="36" dur="500"/>
                                        <p:tgtEl>
                                          <p:spTgt spid="11"/>
                                        </p:tgtEl>
                                      </p:cBhvr>
                                    </p:animEffect>
                                    <p:set>
                                      <p:cBhvr>
                                        <p:cTn id="37" dur="1" fill="hold">
                                          <p:stCondLst>
                                            <p:cond delay="499"/>
                                          </p:stCondLst>
                                        </p:cTn>
                                        <p:tgtEl>
                                          <p:spTgt spid="11"/>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2" presetClass="exit" presetSubtype="1" fill="hold" grpId="0" nodeType="clickEffect">
                                  <p:stCondLst>
                                    <p:cond delay="0"/>
                                  </p:stCondLst>
                                  <p:childTnLst>
                                    <p:animEffect transition="out" filter="wipe(up)">
                                      <p:cBhvr>
                                        <p:cTn id="41" dur="500"/>
                                        <p:tgtEl>
                                          <p:spTgt spid="12"/>
                                        </p:tgtEl>
                                      </p:cBhvr>
                                    </p:animEffect>
                                    <p:set>
                                      <p:cBhvr>
                                        <p:cTn id="42"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3CA70D87-A35F-4135-9238-6AF3C4A91E58}"/>
              </a:ext>
            </a:extLst>
          </p:cNvPr>
          <p:cNvSpPr/>
          <p:nvPr/>
        </p:nvSpPr>
        <p:spPr>
          <a:xfrm>
            <a:off x="2966720" y="102662"/>
            <a:ext cx="9062719" cy="1200329"/>
          </a:xfrm>
          <a:prstGeom prst="rect">
            <a:avLst/>
          </a:prstGeom>
          <a:solidFill>
            <a:srgbClr val="00FFFF"/>
          </a:solidFill>
          <a:ln w="38100">
            <a:solidFill>
              <a:schemeClr val="tx1"/>
            </a:solidFill>
          </a:ln>
        </p:spPr>
        <p:txBody>
          <a:bodyPr wrap="square" lIns="91440" tIns="45720" rIns="91440" bIns="45720">
            <a:spAutoFit/>
          </a:bodyPr>
          <a:lstStyle/>
          <a:p>
            <a:pPr algn="ctr"/>
            <a:r>
              <a:rPr lang="ar-SA" sz="3600" dirty="0">
                <a:ln w="0"/>
                <a:effectLst>
                  <a:outerShdw blurRad="38100" dist="19050" dir="2700000" algn="tl" rotWithShape="0">
                    <a:schemeClr val="dk1">
                      <a:alpha val="40000"/>
                    </a:schemeClr>
                  </a:outerShdw>
                </a:effectLst>
              </a:rPr>
              <a:t>بالتعاون مع زميلاتكِ في المجموعة اقرئي عن النباتات الزهرية ثم اكملي جدول المقارنة التالية </a:t>
            </a:r>
            <a:endParaRPr lang="ar-SA" sz="3600" b="0" cap="none" spc="0" dirty="0">
              <a:ln w="0"/>
              <a:solidFill>
                <a:schemeClr val="tx1"/>
              </a:solidFill>
              <a:effectLst>
                <a:outerShdw blurRad="38100" dist="19050" dir="2700000" algn="tl" rotWithShape="0">
                  <a:schemeClr val="dk1">
                    <a:alpha val="40000"/>
                  </a:schemeClr>
                </a:outerShdw>
              </a:effectLst>
            </a:endParaRPr>
          </a:p>
        </p:txBody>
      </p:sp>
      <p:graphicFrame>
        <p:nvGraphicFramePr>
          <p:cNvPr id="3" name="جدول 2">
            <a:extLst>
              <a:ext uri="{FF2B5EF4-FFF2-40B4-BE49-F238E27FC236}">
                <a16:creationId xmlns:a16="http://schemas.microsoft.com/office/drawing/2014/main" id="{94C183B0-9E4F-400B-9854-004149614699}"/>
              </a:ext>
            </a:extLst>
          </p:cNvPr>
          <p:cNvGraphicFramePr>
            <a:graphicFrameLocks noGrp="1"/>
          </p:cNvGraphicFramePr>
          <p:nvPr>
            <p:extLst>
              <p:ext uri="{D42A27DB-BD31-4B8C-83A1-F6EECF244321}">
                <p14:modId xmlns:p14="http://schemas.microsoft.com/office/powerpoint/2010/main" val="3016625982"/>
              </p:ext>
            </p:extLst>
          </p:nvPr>
        </p:nvGraphicFramePr>
        <p:xfrm>
          <a:off x="84000" y="1360378"/>
          <a:ext cx="12024000" cy="5394960"/>
        </p:xfrm>
        <a:graphic>
          <a:graphicData uri="http://schemas.openxmlformats.org/drawingml/2006/table">
            <a:tbl>
              <a:tblPr rtl="1" firstRow="1" bandRow="1">
                <a:tableStyleId>{5C22544A-7EE6-4342-B048-85BDC9FD1C3A}</a:tableStyleId>
              </a:tblPr>
              <a:tblGrid>
                <a:gridCol w="1440000">
                  <a:extLst>
                    <a:ext uri="{9D8B030D-6E8A-4147-A177-3AD203B41FA5}">
                      <a16:colId xmlns:a16="http://schemas.microsoft.com/office/drawing/2014/main" val="3250222109"/>
                    </a:ext>
                  </a:extLst>
                </a:gridCol>
                <a:gridCol w="3528000">
                  <a:extLst>
                    <a:ext uri="{9D8B030D-6E8A-4147-A177-3AD203B41FA5}">
                      <a16:colId xmlns:a16="http://schemas.microsoft.com/office/drawing/2014/main" val="1033062501"/>
                    </a:ext>
                  </a:extLst>
                </a:gridCol>
                <a:gridCol w="3528000">
                  <a:extLst>
                    <a:ext uri="{9D8B030D-6E8A-4147-A177-3AD203B41FA5}">
                      <a16:colId xmlns:a16="http://schemas.microsoft.com/office/drawing/2014/main" val="3192789066"/>
                    </a:ext>
                  </a:extLst>
                </a:gridCol>
                <a:gridCol w="3528000">
                  <a:extLst>
                    <a:ext uri="{9D8B030D-6E8A-4147-A177-3AD203B41FA5}">
                      <a16:colId xmlns:a16="http://schemas.microsoft.com/office/drawing/2014/main" val="3132923103"/>
                    </a:ext>
                  </a:extLst>
                </a:gridCol>
              </a:tblGrid>
              <a:tr h="370840">
                <a:tc>
                  <a:txBody>
                    <a:bodyPr/>
                    <a:lstStyle/>
                    <a:p>
                      <a:pPr algn="ctr" rtl="1"/>
                      <a:endParaRPr lang="ar-SA" sz="2800" b="1"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00"/>
                    </a:solidFill>
                  </a:tcPr>
                </a:tc>
                <a:tc>
                  <a:txBody>
                    <a:bodyPr/>
                    <a:lstStyle/>
                    <a:p>
                      <a:pPr algn="ctr" rtl="1"/>
                      <a:r>
                        <a:rPr lang="ar-SA" sz="2800" b="1" dirty="0">
                          <a:solidFill>
                            <a:schemeClr val="tx1"/>
                          </a:solidFill>
                        </a:rPr>
                        <a:t>النباتات السنوية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00"/>
                    </a:solidFill>
                  </a:tcPr>
                </a:tc>
                <a:tc>
                  <a:txBody>
                    <a:bodyPr/>
                    <a:lstStyle/>
                    <a:p>
                      <a:pPr algn="ctr" rtl="1"/>
                      <a:r>
                        <a:rPr lang="ar-SA" sz="2800" b="1" dirty="0">
                          <a:solidFill>
                            <a:schemeClr val="tx1"/>
                          </a:solidFill>
                        </a:rPr>
                        <a:t>النباتات ثنائية الحول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00"/>
                    </a:solidFill>
                  </a:tcPr>
                </a:tc>
                <a:tc>
                  <a:txBody>
                    <a:bodyPr/>
                    <a:lstStyle/>
                    <a:p>
                      <a:pPr algn="ctr" rtl="1"/>
                      <a:r>
                        <a:rPr lang="ar-SA" sz="2800" b="1" dirty="0">
                          <a:solidFill>
                            <a:schemeClr val="tx1"/>
                          </a:solidFill>
                        </a:rPr>
                        <a:t>النباتات المعمرة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452479267"/>
                  </a:ext>
                </a:extLst>
              </a:tr>
              <a:tr h="370840">
                <a:tc>
                  <a:txBody>
                    <a:bodyPr/>
                    <a:lstStyle/>
                    <a:p>
                      <a:pPr algn="ctr" rtl="1"/>
                      <a:r>
                        <a:rPr lang="ar-SA" sz="2800" b="1" dirty="0">
                          <a:solidFill>
                            <a:schemeClr val="tx1"/>
                          </a:solidFill>
                        </a:rPr>
                        <a:t>التعريف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C000"/>
                    </a:solidFill>
                  </a:tcPr>
                </a:tc>
                <a:tc>
                  <a:txBody>
                    <a:bodyPr/>
                    <a:lstStyle/>
                    <a:p>
                      <a:pPr algn="ctr" rtl="1"/>
                      <a:r>
                        <a:rPr lang="ar-SA" sz="2800" b="1" dirty="0">
                          <a:solidFill>
                            <a:schemeClr val="tx1"/>
                          </a:solidFill>
                        </a:rPr>
                        <a:t>تكمل </a:t>
                      </a:r>
                      <a:r>
                        <a:rPr lang="ar-SA" sz="2800" b="1" dirty="0" err="1">
                          <a:solidFill>
                            <a:schemeClr val="tx1"/>
                          </a:solidFill>
                        </a:rPr>
                        <a:t>ذورة</a:t>
                      </a:r>
                      <a:r>
                        <a:rPr lang="ar-SA" sz="2800" b="1" dirty="0">
                          <a:solidFill>
                            <a:schemeClr val="tx1"/>
                          </a:solidFill>
                        </a:rPr>
                        <a:t> حياتها أي بنمو من بذرة ويكبر وينتج بذورا جديدة ثم يموت في فصل نمو واحد أو أقل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2800" b="1" dirty="0">
                          <a:solidFill>
                            <a:schemeClr val="tx1"/>
                          </a:solidFill>
                        </a:rPr>
                        <a:t>تمتد دورة حياته على عامين فهو ينتج الوراق ونظام جذري قوي خلال السنة الأولى وبعد فترة يموت الجزء الخضري ويبقى الجذر وبعض الأجزاء تحت سطح الأرض حية وفي السنة الثانية تنمو الساق والأوراق والبذور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2800" b="1" dirty="0">
                          <a:solidFill>
                            <a:schemeClr val="tx1"/>
                          </a:solidFill>
                        </a:rPr>
                        <a:t>تعيش لسنوات عديدة وعادة ما تنتج أزهارا وبذورا كل عام وقد تستجيب للظروف القاسية </a:t>
                      </a:r>
                      <a:r>
                        <a:rPr lang="ar-SA" sz="2800" b="1" dirty="0" err="1">
                          <a:solidFill>
                            <a:schemeClr val="tx1"/>
                          </a:solidFill>
                        </a:rPr>
                        <a:t>باسقاط</a:t>
                      </a:r>
                      <a:r>
                        <a:rPr lang="ar-SA" sz="2800" b="1" dirty="0">
                          <a:solidFill>
                            <a:schemeClr val="tx1"/>
                          </a:solidFill>
                        </a:rPr>
                        <a:t> أوراقها وثم تستأنف النمو عندما تصبح الظروف مناسبة للنمو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73288735"/>
                  </a:ext>
                </a:extLst>
              </a:tr>
              <a:tr h="370840">
                <a:tc>
                  <a:txBody>
                    <a:bodyPr/>
                    <a:lstStyle/>
                    <a:p>
                      <a:pPr algn="ctr" rtl="1"/>
                      <a:r>
                        <a:rPr lang="ar-SA" sz="2800" b="1" dirty="0">
                          <a:solidFill>
                            <a:schemeClr val="tx1"/>
                          </a:solidFill>
                        </a:rPr>
                        <a:t>مثال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DFF414"/>
                    </a:solidFill>
                  </a:tcPr>
                </a:tc>
                <a:tc>
                  <a:txBody>
                    <a:bodyPr/>
                    <a:lstStyle/>
                    <a:p>
                      <a:pPr algn="ctr" rtl="1"/>
                      <a:r>
                        <a:rPr lang="ar-SA" sz="2800" b="1" dirty="0">
                          <a:solidFill>
                            <a:schemeClr val="tx1"/>
                          </a:solidFill>
                        </a:rPr>
                        <a:t>نباتات الحديقة ومعظم الأعشاب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2800" b="1" dirty="0">
                          <a:solidFill>
                            <a:schemeClr val="tx1"/>
                          </a:solidFill>
                        </a:rPr>
                        <a:t>الجزر واللفت والشمندر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2800" b="1" dirty="0">
                          <a:solidFill>
                            <a:schemeClr val="tx1"/>
                          </a:solidFill>
                        </a:rPr>
                        <a:t>أشجار الفواكه والشجيرات والسوسن والورد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82171728"/>
                  </a:ext>
                </a:extLst>
              </a:tr>
            </a:tbl>
          </a:graphicData>
        </a:graphic>
      </p:graphicFrame>
      <p:sp>
        <p:nvSpPr>
          <p:cNvPr id="4" name="مستطيل 3">
            <a:extLst>
              <a:ext uri="{FF2B5EF4-FFF2-40B4-BE49-F238E27FC236}">
                <a16:creationId xmlns:a16="http://schemas.microsoft.com/office/drawing/2014/main" id="{6382107A-899A-489E-9D20-D622D4F4EA90}"/>
              </a:ext>
            </a:extLst>
          </p:cNvPr>
          <p:cNvSpPr/>
          <p:nvPr/>
        </p:nvSpPr>
        <p:spPr>
          <a:xfrm>
            <a:off x="365761" y="102661"/>
            <a:ext cx="2499360" cy="1200329"/>
          </a:xfrm>
          <a:prstGeom prst="rect">
            <a:avLst/>
          </a:prstGeom>
          <a:solidFill>
            <a:srgbClr val="FFC000"/>
          </a:solidFill>
          <a:ln w="38100">
            <a:solidFill>
              <a:schemeClr val="tx1"/>
            </a:solidFill>
          </a:ln>
        </p:spPr>
        <p:txBody>
          <a:bodyPr wrap="square" lIns="91440" tIns="45720" rIns="91440" bIns="45720">
            <a:spAutoFit/>
          </a:bodyPr>
          <a:lstStyle/>
          <a:p>
            <a:pPr algn="ctr"/>
            <a:r>
              <a:rPr lang="ar-SA" sz="3600" dirty="0">
                <a:ln w="0"/>
                <a:effectLst>
                  <a:outerShdw blurRad="38100" dist="19050" dir="2700000" algn="tl" rotWithShape="0">
                    <a:schemeClr val="dk1">
                      <a:alpha val="40000"/>
                    </a:schemeClr>
                  </a:outerShdw>
                </a:effectLst>
              </a:rPr>
              <a:t>القراءة الموجهة والمقارنة </a:t>
            </a:r>
            <a:endParaRPr lang="ar-SA" sz="3600" b="0" cap="none" spc="0" dirty="0">
              <a:ln w="0"/>
              <a:solidFill>
                <a:schemeClr val="tx1"/>
              </a:solidFill>
              <a:effectLst>
                <a:outerShdw blurRad="38100" dist="19050" dir="2700000" algn="tl" rotWithShape="0">
                  <a:schemeClr val="dk1">
                    <a:alpha val="40000"/>
                  </a:schemeClr>
                </a:outerShdw>
              </a:effectLst>
            </a:endParaRPr>
          </a:p>
        </p:txBody>
      </p:sp>
      <p:sp>
        <p:nvSpPr>
          <p:cNvPr id="5" name="مستطيل 4">
            <a:extLst>
              <a:ext uri="{FF2B5EF4-FFF2-40B4-BE49-F238E27FC236}">
                <a16:creationId xmlns:a16="http://schemas.microsoft.com/office/drawing/2014/main" id="{A941E1D9-3342-4C4C-A32C-5EEDA8BCFBF0}"/>
              </a:ext>
            </a:extLst>
          </p:cNvPr>
          <p:cNvSpPr/>
          <p:nvPr/>
        </p:nvSpPr>
        <p:spPr>
          <a:xfrm>
            <a:off x="7244080" y="1940560"/>
            <a:ext cx="3348000" cy="37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7" name="مستطيل 6">
            <a:extLst>
              <a:ext uri="{FF2B5EF4-FFF2-40B4-BE49-F238E27FC236}">
                <a16:creationId xmlns:a16="http://schemas.microsoft.com/office/drawing/2014/main" id="{9160A8AA-9104-4C5A-BF07-9E1BC4447595}"/>
              </a:ext>
            </a:extLst>
          </p:cNvPr>
          <p:cNvSpPr/>
          <p:nvPr/>
        </p:nvSpPr>
        <p:spPr>
          <a:xfrm>
            <a:off x="3698240" y="1940560"/>
            <a:ext cx="3348000" cy="37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8" name="مستطيل 7">
            <a:extLst>
              <a:ext uri="{FF2B5EF4-FFF2-40B4-BE49-F238E27FC236}">
                <a16:creationId xmlns:a16="http://schemas.microsoft.com/office/drawing/2014/main" id="{8BC056CE-ABA0-4D75-B2C4-FB83CC611D9B}"/>
              </a:ext>
            </a:extLst>
          </p:cNvPr>
          <p:cNvSpPr/>
          <p:nvPr/>
        </p:nvSpPr>
        <p:spPr>
          <a:xfrm>
            <a:off x="152400" y="1940560"/>
            <a:ext cx="3348000" cy="37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9" name="مستطيل 8">
            <a:extLst>
              <a:ext uri="{FF2B5EF4-FFF2-40B4-BE49-F238E27FC236}">
                <a16:creationId xmlns:a16="http://schemas.microsoft.com/office/drawing/2014/main" id="{7739073C-762A-4DDC-BC45-8441A6B37C2E}"/>
              </a:ext>
            </a:extLst>
          </p:cNvPr>
          <p:cNvSpPr/>
          <p:nvPr/>
        </p:nvSpPr>
        <p:spPr>
          <a:xfrm>
            <a:off x="7244080" y="5872480"/>
            <a:ext cx="3348000" cy="7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0" name="مستطيل 9">
            <a:extLst>
              <a:ext uri="{FF2B5EF4-FFF2-40B4-BE49-F238E27FC236}">
                <a16:creationId xmlns:a16="http://schemas.microsoft.com/office/drawing/2014/main" id="{3485D34B-AB6E-4190-961B-86E49404DE4E}"/>
              </a:ext>
            </a:extLst>
          </p:cNvPr>
          <p:cNvSpPr/>
          <p:nvPr/>
        </p:nvSpPr>
        <p:spPr>
          <a:xfrm>
            <a:off x="3698240" y="5898120"/>
            <a:ext cx="3348000" cy="7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1" name="مستطيل 10">
            <a:extLst>
              <a:ext uri="{FF2B5EF4-FFF2-40B4-BE49-F238E27FC236}">
                <a16:creationId xmlns:a16="http://schemas.microsoft.com/office/drawing/2014/main" id="{D61D8C4C-3A6A-4E39-897D-08723575097A}"/>
              </a:ext>
            </a:extLst>
          </p:cNvPr>
          <p:cNvSpPr/>
          <p:nvPr/>
        </p:nvSpPr>
        <p:spPr>
          <a:xfrm>
            <a:off x="195760" y="5898120"/>
            <a:ext cx="3348000" cy="7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1283773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grpId="0" nodeType="clickEffect">
                                  <p:stCondLst>
                                    <p:cond delay="0"/>
                                  </p:stCondLst>
                                  <p:childTnLst>
                                    <p:animEffect transition="out" filter="barn(inVertical)">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grpId="0" nodeType="clickEffect">
                                  <p:stCondLst>
                                    <p:cond delay="0"/>
                                  </p:stCondLst>
                                  <p:childTnLst>
                                    <p:animEffect transition="out" filter="barn(inVertical)">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xit" presetSubtype="21" fill="hold" grpId="0" nodeType="clickEffect">
                                  <p:stCondLst>
                                    <p:cond delay="0"/>
                                  </p:stCondLst>
                                  <p:childTnLst>
                                    <p:animEffect transition="out" filter="barn(inVertical)">
                                      <p:cBhvr>
                                        <p:cTn id="21" dur="500"/>
                                        <p:tgtEl>
                                          <p:spTgt spid="9"/>
                                        </p:tgtEl>
                                      </p:cBhvr>
                                    </p:animEffect>
                                    <p:set>
                                      <p:cBhvr>
                                        <p:cTn id="22" dur="1" fill="hold">
                                          <p:stCondLst>
                                            <p:cond delay="499"/>
                                          </p:stCondLst>
                                        </p:cTn>
                                        <p:tgtEl>
                                          <p:spTgt spid="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6" presetClass="exit" presetSubtype="21" fill="hold" grpId="0" nodeType="clickEffect">
                                  <p:stCondLst>
                                    <p:cond delay="0"/>
                                  </p:stCondLst>
                                  <p:childTnLst>
                                    <p:animEffect transition="out" filter="barn(inVertical)">
                                      <p:cBhvr>
                                        <p:cTn id="26" dur="500"/>
                                        <p:tgtEl>
                                          <p:spTgt spid="10"/>
                                        </p:tgtEl>
                                      </p:cBhvr>
                                    </p:animEffect>
                                    <p:set>
                                      <p:cBhvr>
                                        <p:cTn id="27" dur="1" fill="hold">
                                          <p:stCondLst>
                                            <p:cond delay="499"/>
                                          </p:stCondLst>
                                        </p:cTn>
                                        <p:tgtEl>
                                          <p:spTgt spid="10"/>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6" presetClass="exit" presetSubtype="21" fill="hold" grpId="0" nodeType="clickEffect">
                                  <p:stCondLst>
                                    <p:cond delay="0"/>
                                  </p:stCondLst>
                                  <p:childTnLst>
                                    <p:animEffect transition="out" filter="barn(inVertical)">
                                      <p:cBhvr>
                                        <p:cTn id="31" dur="500"/>
                                        <p:tgtEl>
                                          <p:spTgt spid="11"/>
                                        </p:tgtEl>
                                      </p:cBhvr>
                                    </p:animEffect>
                                    <p:set>
                                      <p:cBhvr>
                                        <p:cTn id="32"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C0EF034B-1C66-4B51-B5FE-7DAEF9B6EE5E}"/>
              </a:ext>
            </a:extLst>
          </p:cNvPr>
          <p:cNvPicPr>
            <a:picLocks noChangeAspect="1"/>
          </p:cNvPicPr>
          <p:nvPr/>
        </p:nvPicPr>
        <p:blipFill rotWithShape="1">
          <a:blip r:embed="rId2"/>
          <a:srcRect b="10769"/>
          <a:stretch/>
        </p:blipFill>
        <p:spPr>
          <a:xfrm>
            <a:off x="0" y="0"/>
            <a:ext cx="3229096" cy="3080825"/>
          </a:xfrm>
          <a:prstGeom prst="rect">
            <a:avLst/>
          </a:prstGeom>
        </p:spPr>
      </p:pic>
      <p:cxnSp>
        <p:nvCxnSpPr>
          <p:cNvPr id="4" name="رابط مستقيم 3">
            <a:extLst>
              <a:ext uri="{FF2B5EF4-FFF2-40B4-BE49-F238E27FC236}">
                <a16:creationId xmlns:a16="http://schemas.microsoft.com/office/drawing/2014/main" id="{96393799-F3C3-4D01-B61B-465C10018585}"/>
              </a:ext>
            </a:extLst>
          </p:cNvPr>
          <p:cNvCxnSpPr>
            <a:cxnSpLocks/>
          </p:cNvCxnSpPr>
          <p:nvPr/>
        </p:nvCxnSpPr>
        <p:spPr>
          <a:xfrm>
            <a:off x="534572" y="3094892"/>
            <a:ext cx="0" cy="3516923"/>
          </a:xfrm>
          <a:prstGeom prst="line">
            <a:avLst/>
          </a:prstGeom>
          <a:ln w="76200">
            <a:solidFill>
              <a:srgbClr val="597327"/>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a:extLst>
              <a:ext uri="{FF2B5EF4-FFF2-40B4-BE49-F238E27FC236}">
                <a16:creationId xmlns:a16="http://schemas.microsoft.com/office/drawing/2014/main" id="{958D671B-4945-401A-AD70-6F6A7ECCB9D6}"/>
              </a:ext>
            </a:extLst>
          </p:cNvPr>
          <p:cNvCxnSpPr>
            <a:cxnSpLocks/>
          </p:cNvCxnSpPr>
          <p:nvPr/>
        </p:nvCxnSpPr>
        <p:spPr>
          <a:xfrm>
            <a:off x="2897950" y="532231"/>
            <a:ext cx="5303515" cy="2341"/>
          </a:xfrm>
          <a:prstGeom prst="line">
            <a:avLst/>
          </a:prstGeom>
          <a:ln w="76200">
            <a:solidFill>
              <a:srgbClr val="85A14D"/>
            </a:solidFill>
          </a:ln>
        </p:spPr>
        <p:style>
          <a:lnRef idx="1">
            <a:schemeClr val="accent1"/>
          </a:lnRef>
          <a:fillRef idx="0">
            <a:schemeClr val="accent1"/>
          </a:fillRef>
          <a:effectRef idx="0">
            <a:schemeClr val="accent1"/>
          </a:effectRef>
          <a:fontRef idx="minor">
            <a:schemeClr val="tx1"/>
          </a:fontRef>
        </p:style>
      </p:cxnSp>
      <p:sp>
        <p:nvSpPr>
          <p:cNvPr id="16" name="مستطيل 15">
            <a:extLst>
              <a:ext uri="{FF2B5EF4-FFF2-40B4-BE49-F238E27FC236}">
                <a16:creationId xmlns:a16="http://schemas.microsoft.com/office/drawing/2014/main" id="{0E6DF29E-540E-493E-AE5E-2B20901290C5}"/>
              </a:ext>
            </a:extLst>
          </p:cNvPr>
          <p:cNvSpPr/>
          <p:nvPr/>
        </p:nvSpPr>
        <p:spPr>
          <a:xfrm>
            <a:off x="8841427" y="475957"/>
            <a:ext cx="2550699" cy="1015663"/>
          </a:xfrm>
          <a:prstGeom prst="rect">
            <a:avLst/>
          </a:prstGeom>
          <a:noFill/>
        </p:spPr>
        <p:txBody>
          <a:bodyPr wrap="none" lIns="91440" tIns="45720" rIns="91440" bIns="45720">
            <a:spAutoFit/>
          </a:bodyPr>
          <a:lstStyle/>
          <a:p>
            <a:pPr algn="ctr"/>
            <a:r>
              <a:rPr lang="ar-SA" sz="6000" b="1" u="sng" cap="none" spc="0" dirty="0">
                <a:ln w="0">
                  <a:solidFill>
                    <a:schemeClr val="tx1"/>
                  </a:solidFill>
                </a:ln>
                <a:solidFill>
                  <a:srgbClr val="84540E"/>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الأهداف</a:t>
            </a:r>
            <a:r>
              <a:rPr lang="ar-SA" sz="6000" b="1" u="sng" cap="none" spc="0" dirty="0">
                <a:ln w="0"/>
                <a:solidFill>
                  <a:srgbClr val="84540E"/>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p>
        </p:txBody>
      </p:sp>
      <p:sp>
        <p:nvSpPr>
          <p:cNvPr id="19" name="مستطيل 18">
            <a:extLst>
              <a:ext uri="{FF2B5EF4-FFF2-40B4-BE49-F238E27FC236}">
                <a16:creationId xmlns:a16="http://schemas.microsoft.com/office/drawing/2014/main" id="{EE6128ED-AC11-434C-8B81-A341DFEFEE5E}"/>
              </a:ext>
            </a:extLst>
          </p:cNvPr>
          <p:cNvSpPr/>
          <p:nvPr/>
        </p:nvSpPr>
        <p:spPr>
          <a:xfrm>
            <a:off x="1006027" y="1795250"/>
            <a:ext cx="11364058" cy="1938992"/>
          </a:xfrm>
          <a:prstGeom prst="rect">
            <a:avLst/>
          </a:prstGeom>
          <a:noFill/>
        </p:spPr>
        <p:txBody>
          <a:bodyPr wrap="square" lIns="91440" tIns="45720" rIns="91440" bIns="45720">
            <a:spAutoFit/>
          </a:bodyPr>
          <a:lstStyle/>
          <a:p>
            <a:pPr algn="ctr"/>
            <a:r>
              <a:rPr lang="ar-SA" sz="6000" b="1" u="sng" cap="none" spc="0" dirty="0">
                <a:ln w="0"/>
                <a:solidFill>
                  <a:srgbClr val="84540E"/>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a:t>
            </a:r>
            <a:r>
              <a:rPr lang="ar-SA" sz="6000" b="1" u="sng" cap="none" spc="0" dirty="0">
                <a:ln w="0">
                  <a:solidFill>
                    <a:schemeClr val="tx1"/>
                  </a:solidFill>
                </a:ln>
                <a:solidFill>
                  <a:srgbClr val="84540E"/>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تقارن بين </a:t>
            </a:r>
            <a:r>
              <a:rPr lang="ar-SA" sz="6000" b="1" cap="none" spc="0" dirty="0">
                <a:ln w="0">
                  <a:solidFill>
                    <a:schemeClr val="tx1"/>
                  </a:solidFill>
                </a:ln>
                <a:solidFill>
                  <a:srgbClr val="92D050"/>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خصائص النباتات الوعائية البذرية   </a:t>
            </a:r>
          </a:p>
        </p:txBody>
      </p:sp>
      <p:sp>
        <p:nvSpPr>
          <p:cNvPr id="20" name="مستطيل 19">
            <a:extLst>
              <a:ext uri="{FF2B5EF4-FFF2-40B4-BE49-F238E27FC236}">
                <a16:creationId xmlns:a16="http://schemas.microsoft.com/office/drawing/2014/main" id="{B6FCEB99-606D-43F7-B8E0-1BF1B58F3B52}"/>
              </a:ext>
            </a:extLst>
          </p:cNvPr>
          <p:cNvSpPr/>
          <p:nvPr/>
        </p:nvSpPr>
        <p:spPr>
          <a:xfrm>
            <a:off x="1006026" y="3833671"/>
            <a:ext cx="11750739" cy="1015663"/>
          </a:xfrm>
          <a:prstGeom prst="rect">
            <a:avLst/>
          </a:prstGeom>
          <a:noFill/>
        </p:spPr>
        <p:txBody>
          <a:bodyPr wrap="square" lIns="91440" tIns="45720" rIns="91440" bIns="45720">
            <a:spAutoFit/>
          </a:bodyPr>
          <a:lstStyle/>
          <a:p>
            <a:pPr algn="ctr"/>
            <a:r>
              <a:rPr lang="ar-SA" sz="6000" b="1" u="sng" cap="none" spc="0" dirty="0">
                <a:ln w="0"/>
                <a:solidFill>
                  <a:srgbClr val="84540E"/>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a:t>
            </a:r>
            <a:r>
              <a:rPr lang="ar-SA" sz="6000" b="1" u="sng" cap="none" spc="0" dirty="0">
                <a:ln w="0">
                  <a:solidFill>
                    <a:schemeClr val="tx1"/>
                  </a:solidFill>
                </a:ln>
                <a:solidFill>
                  <a:srgbClr val="84540E"/>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تحدد </a:t>
            </a:r>
            <a:r>
              <a:rPr lang="ar-SA" sz="6000" b="1" cap="none" spc="0" dirty="0">
                <a:ln w="0">
                  <a:solidFill>
                    <a:schemeClr val="tx1"/>
                  </a:solidFill>
                </a:ln>
                <a:solidFill>
                  <a:srgbClr val="92D050"/>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أقسام النباتات </a:t>
            </a:r>
            <a:r>
              <a:rPr lang="ar-SA" sz="6000" b="1" cap="none" spc="0" dirty="0" err="1">
                <a:ln w="0">
                  <a:solidFill>
                    <a:schemeClr val="tx1"/>
                  </a:solidFill>
                </a:ln>
                <a:solidFill>
                  <a:srgbClr val="92D050"/>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المعرّاة</a:t>
            </a:r>
            <a:r>
              <a:rPr lang="ar-SA" sz="6000" b="1" cap="none" spc="0" dirty="0">
                <a:ln w="0">
                  <a:solidFill>
                    <a:schemeClr val="tx1"/>
                  </a:solidFill>
                </a:ln>
                <a:solidFill>
                  <a:srgbClr val="92D050"/>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البذور </a:t>
            </a:r>
          </a:p>
        </p:txBody>
      </p:sp>
      <p:sp>
        <p:nvSpPr>
          <p:cNvPr id="9" name="مستطيل 8">
            <a:extLst>
              <a:ext uri="{FF2B5EF4-FFF2-40B4-BE49-F238E27FC236}">
                <a16:creationId xmlns:a16="http://schemas.microsoft.com/office/drawing/2014/main" id="{CB0C1549-21E8-446E-8A95-9A26DEAF87EC}"/>
              </a:ext>
            </a:extLst>
          </p:cNvPr>
          <p:cNvSpPr/>
          <p:nvPr/>
        </p:nvSpPr>
        <p:spPr>
          <a:xfrm>
            <a:off x="1006027" y="5336569"/>
            <a:ext cx="11750739" cy="1015663"/>
          </a:xfrm>
          <a:prstGeom prst="rect">
            <a:avLst/>
          </a:prstGeom>
          <a:noFill/>
        </p:spPr>
        <p:txBody>
          <a:bodyPr wrap="square" lIns="91440" tIns="45720" rIns="91440" bIns="45720">
            <a:spAutoFit/>
          </a:bodyPr>
          <a:lstStyle/>
          <a:p>
            <a:pPr algn="ctr"/>
            <a:r>
              <a:rPr lang="ar-SA" sz="6000" b="1" u="sng" cap="none" spc="0" dirty="0">
                <a:ln w="0"/>
                <a:solidFill>
                  <a:srgbClr val="84540E"/>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a:t>
            </a:r>
            <a:r>
              <a:rPr lang="ar-SA" sz="6000" b="1" u="sng" cap="none" spc="0" dirty="0">
                <a:ln w="0">
                  <a:solidFill>
                    <a:schemeClr val="tx1"/>
                  </a:solidFill>
                </a:ln>
                <a:solidFill>
                  <a:srgbClr val="84540E"/>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تلخص </a:t>
            </a:r>
            <a:r>
              <a:rPr lang="ar-SA" sz="6000" b="1" cap="none" spc="0" dirty="0">
                <a:ln w="0">
                  <a:solidFill>
                    <a:schemeClr val="tx1"/>
                  </a:solidFill>
                </a:ln>
                <a:solidFill>
                  <a:srgbClr val="92D050"/>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دورة حياة النباتات الزهرية </a:t>
            </a:r>
          </a:p>
        </p:txBody>
      </p:sp>
    </p:spTree>
    <p:extLst>
      <p:ext uri="{BB962C8B-B14F-4D97-AF65-F5344CB8AC3E}">
        <p14:creationId xmlns:p14="http://schemas.microsoft.com/office/powerpoint/2010/main" val="14616744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a:extLst>
              <a:ext uri="{FF2B5EF4-FFF2-40B4-BE49-F238E27FC236}">
                <a16:creationId xmlns:a16="http://schemas.microsoft.com/office/drawing/2014/main" id="{B62F4A92-FF70-48B7-8B26-914EA45B0318}"/>
              </a:ext>
            </a:extLst>
          </p:cNvPr>
          <p:cNvPicPr>
            <a:picLocks noChangeAspect="1"/>
          </p:cNvPicPr>
          <p:nvPr/>
        </p:nvPicPr>
        <p:blipFill>
          <a:blip r:embed="rId2"/>
          <a:stretch>
            <a:fillRect/>
          </a:stretch>
        </p:blipFill>
        <p:spPr>
          <a:xfrm>
            <a:off x="0" y="112545"/>
            <a:ext cx="4981575" cy="6686550"/>
          </a:xfrm>
          <a:prstGeom prst="rect">
            <a:avLst/>
          </a:prstGeom>
        </p:spPr>
      </p:pic>
      <p:sp>
        <p:nvSpPr>
          <p:cNvPr id="2" name="مستطيل 1">
            <a:extLst>
              <a:ext uri="{FF2B5EF4-FFF2-40B4-BE49-F238E27FC236}">
                <a16:creationId xmlns:a16="http://schemas.microsoft.com/office/drawing/2014/main" id="{BF925F0B-45D1-4FAF-BFD8-DDA9C8497ACC}"/>
              </a:ext>
            </a:extLst>
          </p:cNvPr>
          <p:cNvSpPr/>
          <p:nvPr/>
        </p:nvSpPr>
        <p:spPr>
          <a:xfrm>
            <a:off x="4774248" y="238203"/>
            <a:ext cx="2699777" cy="923330"/>
          </a:xfrm>
          <a:prstGeom prst="rect">
            <a:avLst/>
          </a:prstGeom>
          <a:noFill/>
        </p:spPr>
        <p:txBody>
          <a:bodyPr wrap="none" lIns="91440" tIns="45720" rIns="91440" bIns="45720">
            <a:spAutoFit/>
          </a:bodyPr>
          <a:lstStyle/>
          <a:p>
            <a:pPr algn="ctr"/>
            <a:r>
              <a:rPr lang="ar-SA" sz="5400" b="1" cap="none" spc="0" dirty="0">
                <a:ln w="0">
                  <a:solidFill>
                    <a:schemeClr val="tx1"/>
                  </a:solidFill>
                </a:ln>
                <a:solidFill>
                  <a:srgbClr val="FF0000"/>
                </a:solidFill>
                <a:effectLst>
                  <a:outerShdw blurRad="38100" dist="19050" dir="2700000" algn="tl" rotWithShape="0">
                    <a:schemeClr val="dk1">
                      <a:alpha val="40000"/>
                    </a:schemeClr>
                  </a:outerShdw>
                </a:effectLst>
                <a:cs typeface="DecoType Naskh Variants" panose="02010400000000000000" pitchFamily="2" charset="-78"/>
              </a:rPr>
              <a:t>جدول التعلم </a:t>
            </a:r>
          </a:p>
        </p:txBody>
      </p:sp>
      <p:graphicFrame>
        <p:nvGraphicFramePr>
          <p:cNvPr id="3" name="جدول 2">
            <a:extLst>
              <a:ext uri="{FF2B5EF4-FFF2-40B4-BE49-F238E27FC236}">
                <a16:creationId xmlns:a16="http://schemas.microsoft.com/office/drawing/2014/main" id="{09410A74-7269-4338-BBA3-70997AF187F8}"/>
              </a:ext>
            </a:extLst>
          </p:cNvPr>
          <p:cNvGraphicFramePr>
            <a:graphicFrameLocks noGrp="1"/>
          </p:cNvGraphicFramePr>
          <p:nvPr>
            <p:extLst/>
          </p:nvPr>
        </p:nvGraphicFramePr>
        <p:xfrm>
          <a:off x="1658032" y="1448191"/>
          <a:ext cx="9720000" cy="4301040"/>
        </p:xfrm>
        <a:graphic>
          <a:graphicData uri="http://schemas.openxmlformats.org/drawingml/2006/table">
            <a:tbl>
              <a:tblPr rtl="1" firstRow="1" bandRow="1">
                <a:tableStyleId>{5C22544A-7EE6-4342-B048-85BDC9FD1C3A}</a:tableStyleId>
              </a:tblPr>
              <a:tblGrid>
                <a:gridCol w="3240000">
                  <a:extLst>
                    <a:ext uri="{9D8B030D-6E8A-4147-A177-3AD203B41FA5}">
                      <a16:colId xmlns:a16="http://schemas.microsoft.com/office/drawing/2014/main" val="1219041903"/>
                    </a:ext>
                  </a:extLst>
                </a:gridCol>
                <a:gridCol w="3240000">
                  <a:extLst>
                    <a:ext uri="{9D8B030D-6E8A-4147-A177-3AD203B41FA5}">
                      <a16:colId xmlns:a16="http://schemas.microsoft.com/office/drawing/2014/main" val="3092663528"/>
                    </a:ext>
                  </a:extLst>
                </a:gridCol>
                <a:gridCol w="3240000">
                  <a:extLst>
                    <a:ext uri="{9D8B030D-6E8A-4147-A177-3AD203B41FA5}">
                      <a16:colId xmlns:a16="http://schemas.microsoft.com/office/drawing/2014/main" val="799621669"/>
                    </a:ext>
                  </a:extLst>
                </a:gridCol>
              </a:tblGrid>
              <a:tr h="370840">
                <a:tc>
                  <a:txBody>
                    <a:bodyPr/>
                    <a:lstStyle/>
                    <a:p>
                      <a:pPr algn="ctr" rtl="1"/>
                      <a:r>
                        <a:rPr lang="ar-SA" sz="4000" b="1" dirty="0">
                          <a:ln>
                            <a:solidFill>
                              <a:schemeClr val="tx1"/>
                            </a:solidFill>
                          </a:ln>
                          <a:solidFill>
                            <a:srgbClr val="A4460D"/>
                          </a:solidFill>
                          <a:cs typeface="DecoType Naskh Variants" panose="02010400000000000000" pitchFamily="2" charset="-78"/>
                        </a:rPr>
                        <a:t>ماذا أعلم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4C116"/>
                    </a:solidFill>
                  </a:tcPr>
                </a:tc>
                <a:tc>
                  <a:txBody>
                    <a:bodyPr/>
                    <a:lstStyle/>
                    <a:p>
                      <a:pPr algn="ctr" rtl="1"/>
                      <a:r>
                        <a:rPr lang="ar-SA" sz="4000" b="1" dirty="0">
                          <a:ln>
                            <a:solidFill>
                              <a:schemeClr val="tx1"/>
                            </a:solidFill>
                          </a:ln>
                          <a:solidFill>
                            <a:srgbClr val="A4460D"/>
                          </a:solidFill>
                          <a:cs typeface="DecoType Naskh Variants" panose="02010400000000000000" pitchFamily="2" charset="-78"/>
                        </a:rPr>
                        <a:t>ماذا أود أن أتعلم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4C116"/>
                    </a:solidFill>
                  </a:tcPr>
                </a:tc>
                <a:tc>
                  <a:txBody>
                    <a:bodyPr/>
                    <a:lstStyle/>
                    <a:p>
                      <a:pPr algn="ctr" rtl="1"/>
                      <a:r>
                        <a:rPr lang="ar-SA" sz="4000" b="1" dirty="0">
                          <a:ln>
                            <a:solidFill>
                              <a:schemeClr val="tx1"/>
                            </a:solidFill>
                          </a:ln>
                          <a:solidFill>
                            <a:srgbClr val="A4460D"/>
                          </a:solidFill>
                          <a:cs typeface="DecoType Naskh Variants" panose="02010400000000000000" pitchFamily="2" charset="-78"/>
                        </a:rPr>
                        <a:t>ماذا تعلمت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4C116"/>
                    </a:solidFill>
                  </a:tcPr>
                </a:tc>
                <a:extLst>
                  <a:ext uri="{0D108BD9-81ED-4DB2-BD59-A6C34878D82A}">
                    <a16:rowId xmlns:a16="http://schemas.microsoft.com/office/drawing/2014/main" val="1514462108"/>
                  </a:ext>
                </a:extLst>
              </a:tr>
              <a:tr h="3600000">
                <a:tc>
                  <a:txBody>
                    <a:bodyPr/>
                    <a:lstStyle/>
                    <a:p>
                      <a:pPr rtl="1"/>
                      <a:endParaRPr lang="ar-SA" sz="40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endParaRPr lang="ar-SA" sz="40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endParaRPr lang="ar-SA" sz="40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62437263"/>
                  </a:ext>
                </a:extLst>
              </a:tr>
            </a:tbl>
          </a:graphicData>
        </a:graphic>
      </p:graphicFrame>
    </p:spTree>
    <p:extLst>
      <p:ext uri="{BB962C8B-B14F-4D97-AF65-F5344CB8AC3E}">
        <p14:creationId xmlns:p14="http://schemas.microsoft.com/office/powerpoint/2010/main" val="8916019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0D555AF1-72C1-47FB-820E-2432A26BDD28}"/>
              </a:ext>
            </a:extLst>
          </p:cNvPr>
          <p:cNvSpPr/>
          <p:nvPr/>
        </p:nvSpPr>
        <p:spPr>
          <a:xfrm>
            <a:off x="464233" y="97525"/>
            <a:ext cx="11305735" cy="1569660"/>
          </a:xfrm>
          <a:prstGeom prst="rect">
            <a:avLst/>
          </a:prstGeom>
          <a:noFill/>
          <a:ln w="38100">
            <a:solidFill>
              <a:srgbClr val="FF0000"/>
            </a:solidFill>
          </a:ln>
        </p:spPr>
        <p:txBody>
          <a:bodyPr wrap="square" lIns="91440" tIns="45720" rIns="91440" bIns="45720">
            <a:spAutoFit/>
          </a:bodyPr>
          <a:lstStyle/>
          <a:p>
            <a:pPr algn="ctr"/>
            <a:r>
              <a:rPr lang="ar-SA" sz="4800" b="0" cap="none" spc="0" dirty="0">
                <a:ln w="0"/>
                <a:solidFill>
                  <a:srgbClr val="FF0000"/>
                </a:solidFill>
                <a:effectLst>
                  <a:outerShdw blurRad="38100" dist="19050" dir="2700000" algn="tl" rotWithShape="0">
                    <a:schemeClr val="dk1">
                      <a:alpha val="40000"/>
                    </a:schemeClr>
                  </a:outerShdw>
                </a:effectLst>
              </a:rPr>
              <a:t>أقرئي في كتابكـِ المقرر عن تنوع النباتات البذرية ثم </a:t>
            </a:r>
            <a:r>
              <a:rPr lang="ar-SA" sz="4800" b="0" u="sng" cap="none" spc="0" dirty="0">
                <a:ln w="0"/>
                <a:solidFill>
                  <a:srgbClr val="FF0000"/>
                </a:solidFill>
                <a:effectLst>
                  <a:outerShdw blurRad="38100" dist="19050" dir="2700000" algn="tl" rotWithShape="0">
                    <a:schemeClr val="dk1">
                      <a:alpha val="40000"/>
                    </a:schemeClr>
                  </a:outerShdw>
                </a:effectLst>
              </a:rPr>
              <a:t>صممي خريطة معرفية </a:t>
            </a:r>
            <a:r>
              <a:rPr lang="ar-SA" sz="4800" b="0" cap="none" spc="0" dirty="0">
                <a:ln w="0"/>
                <a:solidFill>
                  <a:srgbClr val="FF0000"/>
                </a:solidFill>
                <a:effectLst>
                  <a:outerShdw blurRad="38100" dist="19050" dir="2700000" algn="tl" rotWithShape="0">
                    <a:schemeClr val="dk1">
                      <a:alpha val="40000"/>
                    </a:schemeClr>
                  </a:outerShdw>
                </a:effectLst>
              </a:rPr>
              <a:t>عن أهم خصائص النباتات البذرية  </a:t>
            </a:r>
          </a:p>
        </p:txBody>
      </p:sp>
      <p:sp>
        <p:nvSpPr>
          <p:cNvPr id="3" name="مستطيل 2">
            <a:extLst>
              <a:ext uri="{FF2B5EF4-FFF2-40B4-BE49-F238E27FC236}">
                <a16:creationId xmlns:a16="http://schemas.microsoft.com/office/drawing/2014/main" id="{D5D113F7-748C-4BE7-A3B1-D1F48C890827}"/>
              </a:ext>
            </a:extLst>
          </p:cNvPr>
          <p:cNvSpPr/>
          <p:nvPr/>
        </p:nvSpPr>
        <p:spPr>
          <a:xfrm>
            <a:off x="970672" y="1856932"/>
            <a:ext cx="10803986" cy="4853358"/>
          </a:xfrm>
          <a:prstGeom prst="rect">
            <a:avLst/>
          </a:prstGeom>
          <a:solidFill>
            <a:schemeClr val="bg1"/>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8" name="صورة 7">
            <a:extLst>
              <a:ext uri="{FF2B5EF4-FFF2-40B4-BE49-F238E27FC236}">
                <a16:creationId xmlns:a16="http://schemas.microsoft.com/office/drawing/2014/main" id="{86F0D0E8-C310-42BD-AF94-B0DCF5097D3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556" b="96000" l="9778" r="89778">
                        <a14:foregroundMark x1="60444" y1="73333" x2="60444" y2="73333"/>
                        <a14:foregroundMark x1="66222" y1="88889" x2="66222" y2="88889"/>
                        <a14:foregroundMark x1="60889" y1="96000" x2="60889" y2="96000"/>
                        <a14:foregroundMark x1="64889" y1="21778" x2="64889" y2="21778"/>
                        <a14:foregroundMark x1="64889" y1="32889" x2="64889" y2="32889"/>
                        <a14:foregroundMark x1="60889" y1="33778" x2="60889" y2="33778"/>
                        <a14:foregroundMark x1="62222" y1="33778" x2="62222" y2="33778"/>
                        <a14:foregroundMark x1="62222" y1="33778" x2="62222" y2="33778"/>
                        <a14:foregroundMark x1="63111" y1="35111" x2="63111" y2="35111"/>
                        <a14:foregroundMark x1="63111" y1="32000" x2="63111" y2="32000"/>
                        <a14:foregroundMark x1="63111" y1="25333" x2="63111" y2="25333"/>
                        <a14:foregroundMark x1="68889" y1="72000" x2="68889" y2="72000"/>
                        <a14:foregroundMark x1="63556" y1="25333" x2="63556" y2="25333"/>
                        <a14:foregroundMark x1="42667" y1="14667" x2="42667" y2="14667"/>
                        <a14:foregroundMark x1="37778" y1="19111" x2="37778" y2="19111"/>
                        <a14:foregroundMark x1="39111" y1="10222" x2="39111" y2="10222"/>
                        <a14:foregroundMark x1="41333" y1="3556" x2="41333" y2="3556"/>
                        <a14:foregroundMark x1="66667" y1="60000" x2="66667" y2="60000"/>
                        <a14:foregroundMark x1="62222" y1="76444" x2="62222" y2="76444"/>
                        <a14:foregroundMark x1="69333" y1="76444" x2="69333" y2="76444"/>
                        <a14:foregroundMark x1="55111" y1="80444" x2="55111" y2="80444"/>
                        <a14:foregroundMark x1="62222" y1="42222" x2="62222" y2="42222"/>
                        <a14:foregroundMark x1="63111" y1="24000" x2="63111" y2="24000"/>
                      </a14:backgroundRemoval>
                    </a14:imgEffect>
                  </a14:imgLayer>
                </a14:imgProps>
              </a:ext>
            </a:extLst>
          </a:blip>
          <a:srcRect l="20736" r="17357"/>
          <a:stretch/>
        </p:blipFill>
        <p:spPr>
          <a:xfrm>
            <a:off x="253218" y="2447778"/>
            <a:ext cx="1575582" cy="4367851"/>
          </a:xfrm>
          <a:prstGeom prst="rect">
            <a:avLst/>
          </a:prstGeom>
        </p:spPr>
      </p:pic>
      <p:sp>
        <p:nvSpPr>
          <p:cNvPr id="5" name="مستطيل 4">
            <a:extLst>
              <a:ext uri="{FF2B5EF4-FFF2-40B4-BE49-F238E27FC236}">
                <a16:creationId xmlns:a16="http://schemas.microsoft.com/office/drawing/2014/main" id="{4B910AA7-1651-4B06-B1CC-FD6C08D29B39}"/>
              </a:ext>
            </a:extLst>
          </p:cNvPr>
          <p:cNvSpPr/>
          <p:nvPr/>
        </p:nvSpPr>
        <p:spPr>
          <a:xfrm>
            <a:off x="3221115" y="2009793"/>
            <a:ext cx="5791970" cy="707886"/>
          </a:xfrm>
          <a:prstGeom prst="rect">
            <a:avLst/>
          </a:prstGeom>
          <a:noFill/>
          <a:ln w="38100">
            <a:solidFill>
              <a:schemeClr val="tx1"/>
            </a:solidFill>
          </a:ln>
        </p:spPr>
        <p:txBody>
          <a:bodyPr wrap="none" lIns="91440" tIns="45720" rIns="91440" bIns="45720">
            <a:spAutoFit/>
          </a:bodyPr>
          <a:lstStyle/>
          <a:p>
            <a:pPr algn="ctr"/>
            <a:r>
              <a:rPr lang="ar-SA" sz="4000" b="0" cap="none" spc="0" dirty="0">
                <a:ln w="0"/>
                <a:solidFill>
                  <a:srgbClr val="FF0000"/>
                </a:solidFill>
                <a:effectLst>
                  <a:outerShdw blurRad="38100" dist="19050" dir="2700000" algn="tl" rotWithShape="0">
                    <a:schemeClr val="dk1">
                      <a:alpha val="40000"/>
                    </a:schemeClr>
                  </a:outerShdw>
                </a:effectLst>
              </a:rPr>
              <a:t>خصائص النباتات الوعائية البذرية </a:t>
            </a:r>
          </a:p>
        </p:txBody>
      </p:sp>
      <p:sp>
        <p:nvSpPr>
          <p:cNvPr id="6" name="مستطيل 5">
            <a:extLst>
              <a:ext uri="{FF2B5EF4-FFF2-40B4-BE49-F238E27FC236}">
                <a16:creationId xmlns:a16="http://schemas.microsoft.com/office/drawing/2014/main" id="{9323CA4B-E6CD-4EC4-809B-A99F22A01AC7}"/>
              </a:ext>
            </a:extLst>
          </p:cNvPr>
          <p:cNvSpPr/>
          <p:nvPr/>
        </p:nvSpPr>
        <p:spPr>
          <a:xfrm>
            <a:off x="8665699" y="3350468"/>
            <a:ext cx="2880000" cy="1323439"/>
          </a:xfrm>
          <a:prstGeom prst="rect">
            <a:avLst/>
          </a:prstGeom>
          <a:noFill/>
          <a:ln w="38100">
            <a:solidFill>
              <a:srgbClr val="00B050"/>
            </a:solidFill>
          </a:ln>
        </p:spPr>
        <p:txBody>
          <a:bodyPr wrap="square" lIns="91440" tIns="45720" rIns="91440" bIns="45720">
            <a:spAutoFit/>
          </a:bodyPr>
          <a:lstStyle/>
          <a:p>
            <a:pPr algn="ctr"/>
            <a:r>
              <a:rPr lang="ar-SA" sz="4000" b="0" cap="none" spc="0" dirty="0">
                <a:ln w="0"/>
                <a:solidFill>
                  <a:sysClr val="windowText" lastClr="000000"/>
                </a:solidFill>
                <a:effectLst>
                  <a:outerShdw blurRad="38100" dist="19050" dir="2700000" algn="tl" rotWithShape="0">
                    <a:schemeClr val="dk1">
                      <a:alpha val="40000"/>
                    </a:schemeClr>
                  </a:outerShdw>
                </a:effectLst>
              </a:rPr>
              <a:t>1ـ لها </a:t>
            </a:r>
          </a:p>
          <a:p>
            <a:pPr algn="ctr"/>
            <a:r>
              <a:rPr lang="ar-SA" sz="4000" b="0" cap="none" spc="0" dirty="0">
                <a:ln w="0"/>
                <a:solidFill>
                  <a:sysClr val="windowText" lastClr="000000"/>
                </a:solidFill>
                <a:effectLst>
                  <a:outerShdw blurRad="38100" dist="19050" dir="2700000" algn="tl" rotWithShape="0">
                    <a:schemeClr val="dk1">
                      <a:alpha val="40000"/>
                    </a:schemeClr>
                  </a:outerShdw>
                </a:effectLst>
              </a:rPr>
              <a:t>بذور</a:t>
            </a:r>
          </a:p>
        </p:txBody>
      </p:sp>
      <p:sp>
        <p:nvSpPr>
          <p:cNvPr id="7" name="مستطيل 6">
            <a:extLst>
              <a:ext uri="{FF2B5EF4-FFF2-40B4-BE49-F238E27FC236}">
                <a16:creationId xmlns:a16="http://schemas.microsoft.com/office/drawing/2014/main" id="{E9A8D876-084F-4B62-9329-EC0BB1FECC7C}"/>
              </a:ext>
            </a:extLst>
          </p:cNvPr>
          <p:cNvSpPr/>
          <p:nvPr/>
        </p:nvSpPr>
        <p:spPr>
          <a:xfrm>
            <a:off x="1553069" y="3350467"/>
            <a:ext cx="2880000" cy="1440000"/>
          </a:xfrm>
          <a:prstGeom prst="rect">
            <a:avLst/>
          </a:prstGeom>
          <a:noFill/>
          <a:ln w="38100">
            <a:solidFill>
              <a:srgbClr val="00B050"/>
            </a:solidFill>
          </a:ln>
        </p:spPr>
        <p:txBody>
          <a:bodyPr wrap="square" lIns="91440" tIns="45720" rIns="91440" bIns="45720">
            <a:spAutoFit/>
          </a:bodyPr>
          <a:lstStyle/>
          <a:p>
            <a:pPr algn="ctr"/>
            <a:r>
              <a:rPr lang="ar-SA" sz="4000" b="0" cap="none" spc="0" dirty="0">
                <a:ln w="0"/>
                <a:solidFill>
                  <a:sysClr val="windowText" lastClr="000000"/>
                </a:solidFill>
                <a:effectLst>
                  <a:outerShdw blurRad="38100" dist="19050" dir="2700000" algn="tl" rotWithShape="0">
                    <a:schemeClr val="dk1">
                      <a:alpha val="40000"/>
                    </a:schemeClr>
                  </a:outerShdw>
                </a:effectLst>
              </a:rPr>
              <a:t>2ـ لها تكيفات لانتشار البذور</a:t>
            </a:r>
          </a:p>
        </p:txBody>
      </p:sp>
      <p:sp>
        <p:nvSpPr>
          <p:cNvPr id="9" name="مستطيل 8">
            <a:extLst>
              <a:ext uri="{FF2B5EF4-FFF2-40B4-BE49-F238E27FC236}">
                <a16:creationId xmlns:a16="http://schemas.microsoft.com/office/drawing/2014/main" id="{3D5352E7-664D-4FB4-940E-F79DABE77AC6}"/>
              </a:ext>
            </a:extLst>
          </p:cNvPr>
          <p:cNvSpPr/>
          <p:nvPr/>
        </p:nvSpPr>
        <p:spPr>
          <a:xfrm>
            <a:off x="5109384" y="4054891"/>
            <a:ext cx="2880000" cy="1938992"/>
          </a:xfrm>
          <a:prstGeom prst="rect">
            <a:avLst/>
          </a:prstGeom>
          <a:noFill/>
          <a:ln w="38100">
            <a:solidFill>
              <a:srgbClr val="00B050"/>
            </a:solidFill>
          </a:ln>
        </p:spPr>
        <p:txBody>
          <a:bodyPr wrap="square" lIns="91440" tIns="45720" rIns="91440" bIns="45720">
            <a:spAutoFit/>
          </a:bodyPr>
          <a:lstStyle/>
          <a:p>
            <a:pPr algn="ctr"/>
            <a:r>
              <a:rPr lang="ar-SA" sz="4000" b="0" cap="none" spc="0" dirty="0">
                <a:ln w="0"/>
                <a:solidFill>
                  <a:sysClr val="windowText" lastClr="000000"/>
                </a:solidFill>
                <a:effectLst>
                  <a:outerShdw blurRad="38100" dist="19050" dir="2700000" algn="tl" rotWithShape="0">
                    <a:schemeClr val="dk1">
                      <a:alpha val="40000"/>
                    </a:schemeClr>
                  </a:outerShdw>
                </a:effectLst>
              </a:rPr>
              <a:t>3ـ الطور </a:t>
            </a:r>
            <a:r>
              <a:rPr lang="ar-SA" sz="4000" b="0" cap="none" spc="0" dirty="0" err="1">
                <a:ln w="0"/>
                <a:solidFill>
                  <a:sysClr val="windowText" lastClr="000000"/>
                </a:solidFill>
                <a:effectLst>
                  <a:outerShdw blurRad="38100" dist="19050" dir="2700000" algn="tl" rotWithShape="0">
                    <a:schemeClr val="dk1">
                      <a:alpha val="40000"/>
                    </a:schemeClr>
                  </a:outerShdw>
                </a:effectLst>
              </a:rPr>
              <a:t>البوغي</a:t>
            </a:r>
            <a:r>
              <a:rPr lang="ar-SA" sz="4000" b="0" cap="none" spc="0" dirty="0">
                <a:ln w="0"/>
                <a:solidFill>
                  <a:sysClr val="windowText" lastClr="000000"/>
                </a:solidFill>
                <a:effectLst>
                  <a:outerShdw blurRad="38100" dist="19050" dir="2700000" algn="tl" rotWithShape="0">
                    <a:schemeClr val="dk1">
                      <a:alpha val="40000"/>
                    </a:schemeClr>
                  </a:outerShdw>
                </a:effectLst>
              </a:rPr>
              <a:t> هو الطور السائد </a:t>
            </a:r>
          </a:p>
        </p:txBody>
      </p:sp>
      <p:grpSp>
        <p:nvGrpSpPr>
          <p:cNvPr id="12" name="مجموعة 11">
            <a:extLst>
              <a:ext uri="{FF2B5EF4-FFF2-40B4-BE49-F238E27FC236}">
                <a16:creationId xmlns:a16="http://schemas.microsoft.com/office/drawing/2014/main" id="{48392D25-A261-4C66-825B-B27546E1A2F9}"/>
              </a:ext>
            </a:extLst>
          </p:cNvPr>
          <p:cNvGrpSpPr/>
          <p:nvPr/>
        </p:nvGrpSpPr>
        <p:grpSpPr>
          <a:xfrm>
            <a:off x="3460652" y="2863842"/>
            <a:ext cx="5552432" cy="1191049"/>
            <a:chOff x="3460652" y="2863842"/>
            <a:chExt cx="5552432" cy="1191049"/>
          </a:xfrm>
        </p:grpSpPr>
        <p:sp>
          <p:nvSpPr>
            <p:cNvPr id="4" name="قوس كبير أيسر 3">
              <a:extLst>
                <a:ext uri="{FF2B5EF4-FFF2-40B4-BE49-F238E27FC236}">
                  <a16:creationId xmlns:a16="http://schemas.microsoft.com/office/drawing/2014/main" id="{B3C473D4-28EB-49EF-BDEB-883F10BCB0EF}"/>
                </a:ext>
              </a:extLst>
            </p:cNvPr>
            <p:cNvSpPr/>
            <p:nvPr/>
          </p:nvSpPr>
          <p:spPr>
            <a:xfrm rot="5400000">
              <a:off x="6003782" y="320712"/>
              <a:ext cx="466172" cy="5552432"/>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1" anchor="ctr"/>
            <a:lstStyle/>
            <a:p>
              <a:pPr algn="ctr"/>
              <a:endParaRPr lang="ar-SA"/>
            </a:p>
          </p:txBody>
        </p:sp>
        <p:cxnSp>
          <p:nvCxnSpPr>
            <p:cNvPr id="11" name="رابط مستقيم 10">
              <a:extLst>
                <a:ext uri="{FF2B5EF4-FFF2-40B4-BE49-F238E27FC236}">
                  <a16:creationId xmlns:a16="http://schemas.microsoft.com/office/drawing/2014/main" id="{7690FA4E-D02B-47F5-A9F9-3D444FCCB7BB}"/>
                </a:ext>
              </a:extLst>
            </p:cNvPr>
            <p:cNvCxnSpPr/>
            <p:nvPr/>
          </p:nvCxnSpPr>
          <p:spPr>
            <a:xfrm>
              <a:off x="6246055" y="3066757"/>
              <a:ext cx="0" cy="9881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0686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500" fill="hold"/>
                                        <p:tgtEl>
                                          <p:spTgt spid="9"/>
                                        </p:tgtEl>
                                        <p:attrNameLst>
                                          <p:attrName>ppt_w</p:attrName>
                                        </p:attrNameLst>
                                      </p:cBhvr>
                                      <p:tavLst>
                                        <p:tav tm="0">
                                          <p:val>
                                            <p:fltVal val="0"/>
                                          </p:val>
                                        </p:tav>
                                        <p:tav tm="100000">
                                          <p:val>
                                            <p:strVal val="#ppt_w"/>
                                          </p:val>
                                        </p:tav>
                                      </p:tavLst>
                                    </p:anim>
                                    <p:anim calcmode="lin" valueType="num">
                                      <p:cBhvr>
                                        <p:cTn id="36" dur="500" fill="hold"/>
                                        <p:tgtEl>
                                          <p:spTgt spid="9"/>
                                        </p:tgtEl>
                                        <p:attrNameLst>
                                          <p:attrName>ppt_h</p:attrName>
                                        </p:attrNameLst>
                                      </p:cBhvr>
                                      <p:tavLst>
                                        <p:tav tm="0">
                                          <p:val>
                                            <p:fltVal val="0"/>
                                          </p:val>
                                        </p:tav>
                                        <p:tav tm="100000">
                                          <p:val>
                                            <p:strVal val="#ppt_h"/>
                                          </p:val>
                                        </p:tav>
                                      </p:tavLst>
                                    </p:anim>
                                    <p:animEffect transition="in" filter="fade">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BDC25FFD-66C6-4FEA-A0D3-8F88B1144045}"/>
              </a:ext>
            </a:extLst>
          </p:cNvPr>
          <p:cNvSpPr/>
          <p:nvPr/>
        </p:nvSpPr>
        <p:spPr>
          <a:xfrm>
            <a:off x="182879" y="263047"/>
            <a:ext cx="11901268" cy="923330"/>
          </a:xfrm>
          <a:prstGeom prst="rect">
            <a:avLst/>
          </a:prstGeom>
          <a:solidFill>
            <a:srgbClr val="00FFFF"/>
          </a:solidFill>
          <a:ln w="38100">
            <a:solidFill>
              <a:schemeClr val="tx1"/>
            </a:solidFill>
          </a:ln>
        </p:spPr>
        <p:txBody>
          <a:bodyPr wrap="square" lIns="91440" tIns="45720" rIns="91440" bIns="45720">
            <a:spAutoFit/>
          </a:bodyPr>
          <a:lstStyle/>
          <a:p>
            <a:pPr algn="ctr"/>
            <a:r>
              <a:rPr lang="ar-SA" sz="5400" b="0" cap="none" spc="0" dirty="0">
                <a:ln w="0"/>
                <a:solidFill>
                  <a:sysClr val="windowText" lastClr="000000"/>
                </a:solidFill>
                <a:effectLst>
                  <a:outerShdw blurRad="38100" dist="19050" dir="2700000" algn="tl" rotWithShape="0">
                    <a:schemeClr val="dk1">
                      <a:alpha val="40000"/>
                    </a:schemeClr>
                  </a:outerShdw>
                </a:effectLst>
              </a:rPr>
              <a:t>من خصائص النباتات الوعائية البذرية أن لها طوران</a:t>
            </a:r>
          </a:p>
        </p:txBody>
      </p:sp>
      <p:sp>
        <p:nvSpPr>
          <p:cNvPr id="3" name="مستطيل 2">
            <a:extLst>
              <a:ext uri="{FF2B5EF4-FFF2-40B4-BE49-F238E27FC236}">
                <a16:creationId xmlns:a16="http://schemas.microsoft.com/office/drawing/2014/main" id="{0A73F7F3-0761-47A9-B4D1-8E2194C7CF12}"/>
              </a:ext>
            </a:extLst>
          </p:cNvPr>
          <p:cNvSpPr/>
          <p:nvPr/>
        </p:nvSpPr>
        <p:spPr>
          <a:xfrm>
            <a:off x="7666892" y="1667472"/>
            <a:ext cx="4164036" cy="923330"/>
          </a:xfrm>
          <a:prstGeom prst="rect">
            <a:avLst/>
          </a:prstGeom>
          <a:solidFill>
            <a:srgbClr val="FFFF00"/>
          </a:solidFill>
          <a:ln w="38100">
            <a:solidFill>
              <a:schemeClr val="tx1"/>
            </a:solidFill>
          </a:ln>
        </p:spPr>
        <p:txBody>
          <a:bodyPr wrap="square" lIns="91440" tIns="45720" rIns="91440" bIns="45720">
            <a:spAutoFit/>
          </a:bodyPr>
          <a:lstStyle/>
          <a:p>
            <a:pPr algn="ctr"/>
            <a:r>
              <a:rPr lang="ar-SA" sz="5400" b="0" cap="none" spc="0" dirty="0">
                <a:ln w="0"/>
                <a:solidFill>
                  <a:sysClr val="windowText" lastClr="000000"/>
                </a:solidFill>
                <a:effectLst>
                  <a:outerShdw blurRad="38100" dist="19050" dir="2700000" algn="tl" rotWithShape="0">
                    <a:schemeClr val="dk1">
                      <a:alpha val="40000"/>
                    </a:schemeClr>
                  </a:outerShdw>
                </a:effectLst>
              </a:rPr>
              <a:t>الطور </a:t>
            </a:r>
            <a:r>
              <a:rPr lang="ar-SA" sz="5400" b="0" cap="none" spc="0" dirty="0" err="1">
                <a:ln w="0"/>
                <a:solidFill>
                  <a:sysClr val="windowText" lastClr="000000"/>
                </a:solidFill>
                <a:effectLst>
                  <a:outerShdw blurRad="38100" dist="19050" dir="2700000" algn="tl" rotWithShape="0">
                    <a:schemeClr val="dk1">
                      <a:alpha val="40000"/>
                    </a:schemeClr>
                  </a:outerShdw>
                </a:effectLst>
              </a:rPr>
              <a:t>البوغي</a:t>
            </a:r>
            <a:r>
              <a:rPr lang="ar-SA" sz="5400" b="0" cap="none" spc="0" dirty="0">
                <a:ln w="0"/>
                <a:solidFill>
                  <a:sysClr val="windowText" lastClr="000000"/>
                </a:solidFill>
                <a:effectLst>
                  <a:outerShdw blurRad="38100" dist="19050" dir="2700000" algn="tl" rotWithShape="0">
                    <a:schemeClr val="dk1">
                      <a:alpha val="40000"/>
                    </a:schemeClr>
                  </a:outerShdw>
                </a:effectLst>
              </a:rPr>
              <a:t> </a:t>
            </a:r>
          </a:p>
        </p:txBody>
      </p:sp>
      <p:sp>
        <p:nvSpPr>
          <p:cNvPr id="4" name="مستطيل 3">
            <a:extLst>
              <a:ext uri="{FF2B5EF4-FFF2-40B4-BE49-F238E27FC236}">
                <a16:creationId xmlns:a16="http://schemas.microsoft.com/office/drawing/2014/main" id="{674E63C2-20E5-4FDB-9B9D-CF9BD1E5C700}"/>
              </a:ext>
            </a:extLst>
          </p:cNvPr>
          <p:cNvSpPr/>
          <p:nvPr/>
        </p:nvSpPr>
        <p:spPr>
          <a:xfrm>
            <a:off x="1644747" y="1642628"/>
            <a:ext cx="4164036" cy="923330"/>
          </a:xfrm>
          <a:prstGeom prst="rect">
            <a:avLst/>
          </a:prstGeom>
          <a:solidFill>
            <a:srgbClr val="FFFF00"/>
          </a:solidFill>
          <a:ln w="38100">
            <a:solidFill>
              <a:schemeClr val="tx1"/>
            </a:solidFill>
          </a:ln>
        </p:spPr>
        <p:txBody>
          <a:bodyPr wrap="square" lIns="91440" tIns="45720" rIns="91440" bIns="45720">
            <a:spAutoFit/>
          </a:bodyPr>
          <a:lstStyle/>
          <a:p>
            <a:pPr algn="ctr"/>
            <a:r>
              <a:rPr lang="ar-SA" sz="5400" b="0" cap="none" spc="0" dirty="0">
                <a:ln w="0"/>
                <a:solidFill>
                  <a:sysClr val="windowText" lastClr="000000"/>
                </a:solidFill>
                <a:effectLst>
                  <a:outerShdw blurRad="38100" dist="19050" dir="2700000" algn="tl" rotWithShape="0">
                    <a:schemeClr val="dk1">
                      <a:alpha val="40000"/>
                    </a:schemeClr>
                  </a:outerShdw>
                </a:effectLst>
              </a:rPr>
              <a:t>الطور </a:t>
            </a:r>
            <a:r>
              <a:rPr lang="ar-SA" sz="5400" b="0" cap="none" spc="0" dirty="0" err="1">
                <a:ln w="0"/>
                <a:solidFill>
                  <a:sysClr val="windowText" lastClr="000000"/>
                </a:solidFill>
                <a:effectLst>
                  <a:outerShdw blurRad="38100" dist="19050" dir="2700000" algn="tl" rotWithShape="0">
                    <a:schemeClr val="dk1">
                      <a:alpha val="40000"/>
                    </a:schemeClr>
                  </a:outerShdw>
                </a:effectLst>
              </a:rPr>
              <a:t>المشيجي</a:t>
            </a:r>
            <a:endParaRPr lang="ar-SA" sz="5400" b="0" cap="none" spc="0" dirty="0">
              <a:ln w="0"/>
              <a:solidFill>
                <a:sysClr val="windowText" lastClr="000000"/>
              </a:solidFill>
              <a:effectLst>
                <a:outerShdw blurRad="38100" dist="19050" dir="2700000" algn="tl" rotWithShape="0">
                  <a:schemeClr val="dk1">
                    <a:alpha val="40000"/>
                  </a:schemeClr>
                </a:outerShdw>
              </a:effectLst>
            </a:endParaRPr>
          </a:p>
        </p:txBody>
      </p:sp>
      <p:sp>
        <p:nvSpPr>
          <p:cNvPr id="5" name="مستطيل 4">
            <a:extLst>
              <a:ext uri="{FF2B5EF4-FFF2-40B4-BE49-F238E27FC236}">
                <a16:creationId xmlns:a16="http://schemas.microsoft.com/office/drawing/2014/main" id="{D710ADE9-CF7C-4046-AFAE-D246807DF642}"/>
              </a:ext>
            </a:extLst>
          </p:cNvPr>
          <p:cNvSpPr/>
          <p:nvPr/>
        </p:nvSpPr>
        <p:spPr>
          <a:xfrm>
            <a:off x="7498079" y="3047053"/>
            <a:ext cx="4332849" cy="3046988"/>
          </a:xfrm>
          <a:prstGeom prst="rect">
            <a:avLst/>
          </a:prstGeom>
          <a:solidFill>
            <a:schemeClr val="accent2">
              <a:lumMod val="40000"/>
              <a:lumOff val="60000"/>
            </a:schemeClr>
          </a:solidFill>
          <a:ln w="38100">
            <a:solidFill>
              <a:schemeClr val="tx1"/>
            </a:solidFill>
          </a:ln>
        </p:spPr>
        <p:txBody>
          <a:bodyPr wrap="square" lIns="91440" tIns="45720" rIns="91440" bIns="45720">
            <a:spAutoFit/>
          </a:bodyPr>
          <a:lstStyle/>
          <a:p>
            <a:pPr algn="ctr"/>
            <a:r>
              <a:rPr lang="ar-SA" sz="4800" b="0" cap="none" spc="0" dirty="0">
                <a:ln w="0"/>
                <a:effectLst>
                  <a:outerShdw blurRad="38100" dist="19050" dir="2700000" algn="tl" rotWithShape="0">
                    <a:schemeClr val="dk1">
                      <a:alpha val="40000"/>
                    </a:schemeClr>
                  </a:outerShdw>
                </a:effectLst>
              </a:rPr>
              <a:t>وهو الطور السائد وينتج أبواغ تنقسم انقسام منصف لتشكل النبات </a:t>
            </a:r>
            <a:r>
              <a:rPr lang="ar-SA" sz="4800" b="0" cap="none" spc="0" dirty="0" err="1">
                <a:ln w="0"/>
                <a:effectLst>
                  <a:outerShdw blurRad="38100" dist="19050" dir="2700000" algn="tl" rotWithShape="0">
                    <a:schemeClr val="dk1">
                      <a:alpha val="40000"/>
                    </a:schemeClr>
                  </a:outerShdw>
                </a:effectLst>
              </a:rPr>
              <a:t>المشيجي</a:t>
            </a:r>
            <a:r>
              <a:rPr lang="ar-SA" sz="4800" b="0" cap="none" spc="0" dirty="0">
                <a:ln w="0"/>
                <a:effectLst>
                  <a:outerShdw blurRad="38100" dist="19050" dir="2700000" algn="tl" rotWithShape="0">
                    <a:schemeClr val="dk1">
                      <a:alpha val="40000"/>
                    </a:schemeClr>
                  </a:outerShdw>
                </a:effectLst>
              </a:rPr>
              <a:t> </a:t>
            </a:r>
          </a:p>
        </p:txBody>
      </p:sp>
      <p:sp>
        <p:nvSpPr>
          <p:cNvPr id="6" name="مستطيل 5">
            <a:extLst>
              <a:ext uri="{FF2B5EF4-FFF2-40B4-BE49-F238E27FC236}">
                <a16:creationId xmlns:a16="http://schemas.microsoft.com/office/drawing/2014/main" id="{0CB8FD30-EE7A-4FB5-B3C7-C13D0E46F5DC}"/>
              </a:ext>
            </a:extLst>
          </p:cNvPr>
          <p:cNvSpPr/>
          <p:nvPr/>
        </p:nvSpPr>
        <p:spPr>
          <a:xfrm>
            <a:off x="393895" y="3047053"/>
            <a:ext cx="6665741" cy="3046988"/>
          </a:xfrm>
          <a:prstGeom prst="rect">
            <a:avLst/>
          </a:prstGeom>
          <a:solidFill>
            <a:schemeClr val="accent2">
              <a:lumMod val="40000"/>
              <a:lumOff val="60000"/>
            </a:schemeClr>
          </a:solidFill>
          <a:ln w="38100">
            <a:solidFill>
              <a:schemeClr val="tx1"/>
            </a:solidFill>
          </a:ln>
        </p:spPr>
        <p:txBody>
          <a:bodyPr wrap="square" lIns="91440" tIns="45720" rIns="91440" bIns="45720">
            <a:spAutoFit/>
          </a:bodyPr>
          <a:lstStyle/>
          <a:p>
            <a:pPr algn="ctr"/>
            <a:r>
              <a:rPr lang="ar-SA" sz="4800" dirty="0">
                <a:ln w="0"/>
                <a:effectLst>
                  <a:outerShdw blurRad="38100" dist="19050" dir="2700000" algn="tl" rotWithShape="0">
                    <a:schemeClr val="dk1">
                      <a:alpha val="40000"/>
                    </a:schemeClr>
                  </a:outerShdw>
                </a:effectLst>
              </a:rPr>
              <a:t>ويتكون من نبات مشيجي مذكر (حبة اللقاح) ومشيجي مؤنث (البويضة) ويعتمدان على الطور </a:t>
            </a:r>
            <a:r>
              <a:rPr lang="ar-SA" sz="4800" dirty="0" err="1">
                <a:ln w="0"/>
                <a:effectLst>
                  <a:outerShdw blurRad="38100" dist="19050" dir="2700000" algn="tl" rotWithShape="0">
                    <a:schemeClr val="dk1">
                      <a:alpha val="40000"/>
                    </a:schemeClr>
                  </a:outerShdw>
                </a:effectLst>
              </a:rPr>
              <a:t>البوغي</a:t>
            </a:r>
            <a:r>
              <a:rPr lang="ar-SA" sz="4800" dirty="0">
                <a:ln w="0"/>
                <a:effectLst>
                  <a:outerShdw blurRad="38100" dist="19050" dir="2700000" algn="tl" rotWithShape="0">
                    <a:schemeClr val="dk1">
                      <a:alpha val="40000"/>
                    </a:schemeClr>
                  </a:outerShdw>
                </a:effectLst>
              </a:rPr>
              <a:t>  </a:t>
            </a:r>
            <a:endParaRPr lang="ar-SA" sz="4800" b="0" cap="none" spc="0"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4486162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مستطيل 6">
            <a:extLst>
              <a:ext uri="{FF2B5EF4-FFF2-40B4-BE49-F238E27FC236}">
                <a16:creationId xmlns:a16="http://schemas.microsoft.com/office/drawing/2014/main" id="{CF18B412-5858-481C-9737-DB8AF83802E9}"/>
              </a:ext>
            </a:extLst>
          </p:cNvPr>
          <p:cNvSpPr/>
          <p:nvPr/>
        </p:nvSpPr>
        <p:spPr>
          <a:xfrm>
            <a:off x="3515153" y="80332"/>
            <a:ext cx="8504928" cy="1446550"/>
          </a:xfrm>
          <a:prstGeom prst="rect">
            <a:avLst/>
          </a:prstGeom>
          <a:solidFill>
            <a:srgbClr val="00FFFF"/>
          </a:solidFill>
          <a:ln w="38100">
            <a:solidFill>
              <a:schemeClr val="tx1"/>
            </a:solidFill>
          </a:ln>
        </p:spPr>
        <p:txBody>
          <a:bodyPr wrap="square" lIns="91440" tIns="45720" rIns="91440" bIns="45720">
            <a:spAutoFit/>
          </a:bodyPr>
          <a:lstStyle/>
          <a:p>
            <a:pPr algn="ctr"/>
            <a:r>
              <a:rPr lang="ar-SA" sz="4400" b="0" cap="none" spc="0" dirty="0">
                <a:ln w="0"/>
                <a:solidFill>
                  <a:schemeClr val="tx1"/>
                </a:solidFill>
                <a:effectLst>
                  <a:outerShdw blurRad="38100" dist="19050" dir="2700000" algn="tl" rotWithShape="0">
                    <a:schemeClr val="dk1">
                      <a:alpha val="40000"/>
                    </a:schemeClr>
                  </a:outerShdw>
                </a:effectLst>
              </a:rPr>
              <a:t>أكملي </a:t>
            </a:r>
            <a:r>
              <a:rPr lang="ar-SA" sz="4400" b="0" u="sng" cap="none" spc="0" dirty="0">
                <a:ln w="0"/>
                <a:solidFill>
                  <a:schemeClr val="accent2">
                    <a:lumMod val="75000"/>
                  </a:schemeClr>
                </a:solidFill>
                <a:effectLst>
                  <a:outerShdw blurRad="38100" dist="19050" dir="2700000" algn="tl" rotWithShape="0">
                    <a:schemeClr val="dk1">
                      <a:alpha val="40000"/>
                    </a:schemeClr>
                  </a:outerShdw>
                </a:effectLst>
              </a:rPr>
              <a:t>الفجوة</a:t>
            </a:r>
            <a:r>
              <a:rPr lang="ar-SA" sz="4400" b="0" cap="none" spc="0" dirty="0">
                <a:ln w="0"/>
                <a:solidFill>
                  <a:schemeClr val="tx1"/>
                </a:solidFill>
                <a:effectLst>
                  <a:outerShdw blurRad="38100" dist="19050" dir="2700000" algn="tl" rotWithShape="0">
                    <a:schemeClr val="dk1">
                      <a:alpha val="40000"/>
                    </a:schemeClr>
                  </a:outerShdw>
                </a:effectLst>
              </a:rPr>
              <a:t> في جدول المعلومات التالي لتحصلي على أهم مميزات البذور </a:t>
            </a:r>
          </a:p>
        </p:txBody>
      </p:sp>
      <p:pic>
        <p:nvPicPr>
          <p:cNvPr id="12" name="صورة 11">
            <a:extLst>
              <a:ext uri="{FF2B5EF4-FFF2-40B4-BE49-F238E27FC236}">
                <a16:creationId xmlns:a16="http://schemas.microsoft.com/office/drawing/2014/main" id="{ABA2F32F-3A38-4D29-99F0-9B084833E951}"/>
              </a:ext>
            </a:extLst>
          </p:cNvPr>
          <p:cNvPicPr>
            <a:picLocks noChangeAspect="1"/>
          </p:cNvPicPr>
          <p:nvPr/>
        </p:nvPicPr>
        <p:blipFill rotWithShape="1">
          <a:blip r:embed="rId2"/>
          <a:srcRect t="5882" r="13784"/>
          <a:stretch/>
        </p:blipFill>
        <p:spPr>
          <a:xfrm>
            <a:off x="34294" y="80331"/>
            <a:ext cx="3356019" cy="3183373"/>
          </a:xfrm>
          <a:prstGeom prst="rect">
            <a:avLst/>
          </a:prstGeom>
          <a:ln>
            <a:solidFill>
              <a:schemeClr val="tx1"/>
            </a:solidFill>
          </a:ln>
        </p:spPr>
      </p:pic>
      <p:pic>
        <p:nvPicPr>
          <p:cNvPr id="13" name="صورة 12">
            <a:extLst>
              <a:ext uri="{FF2B5EF4-FFF2-40B4-BE49-F238E27FC236}">
                <a16:creationId xmlns:a16="http://schemas.microsoft.com/office/drawing/2014/main" id="{F0CF069A-F54F-44CD-96AF-E792A8C83D49}"/>
              </a:ext>
            </a:extLst>
          </p:cNvPr>
          <p:cNvPicPr>
            <a:picLocks noChangeAspect="1"/>
          </p:cNvPicPr>
          <p:nvPr/>
        </p:nvPicPr>
        <p:blipFill rotWithShape="1">
          <a:blip r:embed="rId3"/>
          <a:srcRect t="10796"/>
          <a:stretch/>
        </p:blipFill>
        <p:spPr>
          <a:xfrm>
            <a:off x="34294" y="3442436"/>
            <a:ext cx="3356020" cy="3284806"/>
          </a:xfrm>
          <a:prstGeom prst="rect">
            <a:avLst/>
          </a:prstGeom>
          <a:ln>
            <a:solidFill>
              <a:schemeClr val="tx1"/>
            </a:solidFill>
          </a:ln>
        </p:spPr>
      </p:pic>
      <p:graphicFrame>
        <p:nvGraphicFramePr>
          <p:cNvPr id="14" name="جدول 13">
            <a:extLst>
              <a:ext uri="{FF2B5EF4-FFF2-40B4-BE49-F238E27FC236}">
                <a16:creationId xmlns:a16="http://schemas.microsoft.com/office/drawing/2014/main" id="{B2ABCC41-59FD-4EF0-A438-555767474738}"/>
              </a:ext>
            </a:extLst>
          </p:cNvPr>
          <p:cNvGraphicFramePr>
            <a:graphicFrameLocks noGrp="1"/>
          </p:cNvGraphicFramePr>
          <p:nvPr>
            <p:extLst>
              <p:ext uri="{D42A27DB-BD31-4B8C-83A1-F6EECF244321}">
                <p14:modId xmlns:p14="http://schemas.microsoft.com/office/powerpoint/2010/main" val="2471753134"/>
              </p:ext>
            </p:extLst>
          </p:nvPr>
        </p:nvGraphicFramePr>
        <p:xfrm>
          <a:off x="3515153" y="1667562"/>
          <a:ext cx="8504928" cy="5059680"/>
        </p:xfrm>
        <a:graphic>
          <a:graphicData uri="http://schemas.openxmlformats.org/drawingml/2006/table">
            <a:tbl>
              <a:tblPr rtl="1" firstRow="1" bandRow="1">
                <a:tableStyleId>{5C22544A-7EE6-4342-B048-85BDC9FD1C3A}</a:tableStyleId>
              </a:tblPr>
              <a:tblGrid>
                <a:gridCol w="1588464">
                  <a:extLst>
                    <a:ext uri="{9D8B030D-6E8A-4147-A177-3AD203B41FA5}">
                      <a16:colId xmlns:a16="http://schemas.microsoft.com/office/drawing/2014/main" val="2626196773"/>
                    </a:ext>
                  </a:extLst>
                </a:gridCol>
                <a:gridCol w="2664000">
                  <a:extLst>
                    <a:ext uri="{9D8B030D-6E8A-4147-A177-3AD203B41FA5}">
                      <a16:colId xmlns:a16="http://schemas.microsoft.com/office/drawing/2014/main" val="1155233893"/>
                    </a:ext>
                  </a:extLst>
                </a:gridCol>
                <a:gridCol w="2664000">
                  <a:extLst>
                    <a:ext uri="{9D8B030D-6E8A-4147-A177-3AD203B41FA5}">
                      <a16:colId xmlns:a16="http://schemas.microsoft.com/office/drawing/2014/main" val="2081249131"/>
                    </a:ext>
                  </a:extLst>
                </a:gridCol>
                <a:gridCol w="1588464">
                  <a:extLst>
                    <a:ext uri="{9D8B030D-6E8A-4147-A177-3AD203B41FA5}">
                      <a16:colId xmlns:a16="http://schemas.microsoft.com/office/drawing/2014/main" val="676913694"/>
                    </a:ext>
                  </a:extLst>
                </a:gridCol>
              </a:tblGrid>
              <a:tr h="1163058">
                <a:tc>
                  <a:txBody>
                    <a:bodyPr/>
                    <a:lstStyle/>
                    <a:p>
                      <a:pPr algn="ctr" rtl="1"/>
                      <a:r>
                        <a:rPr lang="ar-SA" sz="4000" dirty="0">
                          <a:solidFill>
                            <a:schemeClr val="tx1"/>
                          </a:solidFill>
                        </a:rPr>
                        <a:t>التركيب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DFF414"/>
                    </a:solidFill>
                  </a:tcPr>
                </a:tc>
                <a:tc>
                  <a:txBody>
                    <a:bodyPr/>
                    <a:lstStyle/>
                    <a:p>
                      <a:pPr algn="ctr" rtl="1"/>
                      <a:r>
                        <a:rPr lang="ar-SA" sz="4000" dirty="0">
                          <a:solidFill>
                            <a:schemeClr val="tx1"/>
                          </a:solidFill>
                        </a:rPr>
                        <a:t>الطور </a:t>
                      </a:r>
                      <a:r>
                        <a:rPr lang="ar-SA" sz="4000" dirty="0" err="1">
                          <a:solidFill>
                            <a:schemeClr val="tx1"/>
                          </a:solidFill>
                        </a:rPr>
                        <a:t>البوغي</a:t>
                      </a:r>
                      <a:r>
                        <a:rPr lang="ar-SA" sz="4000" dirty="0">
                          <a:solidFill>
                            <a:schemeClr val="tx1"/>
                          </a:solidFill>
                        </a:rPr>
                        <a:t> </a:t>
                      </a:r>
                    </a:p>
                    <a:p>
                      <a:pPr algn="ctr" rtl="1"/>
                      <a:r>
                        <a:rPr lang="ar-SA" sz="4000" dirty="0">
                          <a:solidFill>
                            <a:schemeClr val="tx1"/>
                          </a:solidFill>
                        </a:rPr>
                        <a:t>(الجنين)</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00"/>
                    </a:solidFill>
                  </a:tcPr>
                </a:tc>
                <a:tc>
                  <a:txBody>
                    <a:bodyPr/>
                    <a:lstStyle/>
                    <a:p>
                      <a:pPr algn="ctr" rtl="1"/>
                      <a:r>
                        <a:rPr lang="ar-SA" sz="4000" dirty="0">
                          <a:solidFill>
                            <a:schemeClr val="tx1"/>
                          </a:solidFill>
                        </a:rPr>
                        <a:t>الفلقة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4000" dirty="0">
                          <a:solidFill>
                            <a:schemeClr val="tx1"/>
                          </a:solidFill>
                        </a:rPr>
                        <a:t>غلاف البذرة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DFF414"/>
                    </a:solidFill>
                  </a:tcPr>
                </a:tc>
                <a:extLst>
                  <a:ext uri="{0D108BD9-81ED-4DB2-BD59-A6C34878D82A}">
                    <a16:rowId xmlns:a16="http://schemas.microsoft.com/office/drawing/2014/main" val="733005667"/>
                  </a:ext>
                </a:extLst>
              </a:tr>
              <a:tr h="3326886">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4000" dirty="0"/>
                        <a:t>الوظيفة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4000" dirty="0"/>
                        <a:t>هو الطور الذي ينتج الأبواغ الذي تنقسم انقسام منصف لتكون الطور </a:t>
                      </a:r>
                      <a:r>
                        <a:rPr lang="ar-SA" sz="4000" dirty="0" err="1"/>
                        <a:t>المشيجي</a:t>
                      </a:r>
                      <a:r>
                        <a:rPr lang="ar-SA" sz="4000" dirty="0"/>
                        <a:t>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4000" dirty="0"/>
                        <a:t>تركيب يخزن الغذاء أو يساعد النبات </a:t>
                      </a:r>
                      <a:r>
                        <a:rPr lang="ar-SA" sz="4000" dirty="0" err="1"/>
                        <a:t>البوغي</a:t>
                      </a:r>
                      <a:r>
                        <a:rPr lang="ar-SA" sz="4000" dirty="0"/>
                        <a:t> الصغير على امتصاص الغذاء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4000" dirty="0"/>
                        <a:t>حماية الطور </a:t>
                      </a:r>
                      <a:r>
                        <a:rPr lang="ar-SA" sz="4000" dirty="0" err="1"/>
                        <a:t>البوغي</a:t>
                      </a:r>
                      <a:r>
                        <a:rPr lang="ar-SA" sz="4000" dirty="0"/>
                        <a:t> </a:t>
                      </a:r>
                    </a:p>
                    <a:p>
                      <a:pPr algn="ctr" rtl="1"/>
                      <a:endParaRPr lang="ar-SA" sz="40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24539638"/>
                  </a:ext>
                </a:extLst>
              </a:tr>
            </a:tbl>
          </a:graphicData>
        </a:graphic>
      </p:graphicFrame>
      <p:sp>
        <p:nvSpPr>
          <p:cNvPr id="15" name="مستطيل 14">
            <a:extLst>
              <a:ext uri="{FF2B5EF4-FFF2-40B4-BE49-F238E27FC236}">
                <a16:creationId xmlns:a16="http://schemas.microsoft.com/office/drawing/2014/main" id="{CBA5E07C-FDA9-47C9-84B3-94B7D3024DB1}"/>
              </a:ext>
            </a:extLst>
          </p:cNvPr>
          <p:cNvSpPr/>
          <p:nvPr/>
        </p:nvSpPr>
        <p:spPr>
          <a:xfrm>
            <a:off x="7877908" y="3024552"/>
            <a:ext cx="2475914" cy="3632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7" name="مستطيل 16">
            <a:extLst>
              <a:ext uri="{FF2B5EF4-FFF2-40B4-BE49-F238E27FC236}">
                <a16:creationId xmlns:a16="http://schemas.microsoft.com/office/drawing/2014/main" id="{1D33277D-D4B9-42EC-9D70-C3DCCF6C7132}"/>
              </a:ext>
            </a:extLst>
          </p:cNvPr>
          <p:cNvSpPr/>
          <p:nvPr/>
        </p:nvSpPr>
        <p:spPr>
          <a:xfrm>
            <a:off x="5206814" y="1723834"/>
            <a:ext cx="2475914" cy="1174111"/>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8" name="مستطيل 17">
            <a:extLst>
              <a:ext uri="{FF2B5EF4-FFF2-40B4-BE49-F238E27FC236}">
                <a16:creationId xmlns:a16="http://schemas.microsoft.com/office/drawing/2014/main" id="{8B28B850-99E0-4FAE-BA8F-2490BA98FA2A}"/>
              </a:ext>
            </a:extLst>
          </p:cNvPr>
          <p:cNvSpPr/>
          <p:nvPr/>
        </p:nvSpPr>
        <p:spPr>
          <a:xfrm>
            <a:off x="3529220" y="3020404"/>
            <a:ext cx="1518738" cy="3632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3499961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37" fill="hold" grpId="0" nodeType="clickEffect">
                                  <p:stCondLst>
                                    <p:cond delay="0"/>
                                  </p:stCondLst>
                                  <p:childTnLst>
                                    <p:animEffect transition="out" filter="barn(outVertical)">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6" presetClass="exit" presetSubtype="37" fill="hold" grpId="0" nodeType="clickEffect">
                                  <p:stCondLst>
                                    <p:cond delay="0"/>
                                  </p:stCondLst>
                                  <p:childTnLst>
                                    <p:animEffect transition="out" filter="barn(outVertical)">
                                      <p:cBhvr>
                                        <p:cTn id="11" dur="500"/>
                                        <p:tgtEl>
                                          <p:spTgt spid="17"/>
                                        </p:tgtEl>
                                      </p:cBhvr>
                                    </p:animEffect>
                                    <p:set>
                                      <p:cBhvr>
                                        <p:cTn id="12" dur="1" fill="hold">
                                          <p:stCondLst>
                                            <p:cond delay="499"/>
                                          </p:stCondLst>
                                        </p:cTn>
                                        <p:tgtEl>
                                          <p:spTgt spid="1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xit" presetSubtype="37" fill="hold" grpId="0" nodeType="clickEffect">
                                  <p:stCondLst>
                                    <p:cond delay="0"/>
                                  </p:stCondLst>
                                  <p:childTnLst>
                                    <p:animEffect transition="out" filter="barn(outVertical)">
                                      <p:cBhvr>
                                        <p:cTn id="16" dur="500"/>
                                        <p:tgtEl>
                                          <p:spTgt spid="18"/>
                                        </p:tgtEl>
                                      </p:cBhvr>
                                    </p:animEffect>
                                    <p:set>
                                      <p:cBhvr>
                                        <p:cTn id="17"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8" grpId="0" animBg="1"/>
    </p:bldLst>
  </p:timing>
</p:sld>
</file>

<file path=ppt/theme/theme1.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تصميم مخصص">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1440</Words>
  <Application>Microsoft Office PowerPoint</Application>
  <PresentationFormat>شاشة عريضة</PresentationFormat>
  <Paragraphs>192</Paragraphs>
  <Slides>45</Slides>
  <Notes>1</Notes>
  <HiddenSlides>0</HiddenSlides>
  <MMClips>1</MMClips>
  <ScaleCrop>false</ScaleCrop>
  <HeadingPairs>
    <vt:vector size="6" baseType="variant">
      <vt:variant>
        <vt:lpstr>الخطوط المستخدمة</vt:lpstr>
      </vt:variant>
      <vt:variant>
        <vt:i4>4</vt:i4>
      </vt:variant>
      <vt:variant>
        <vt:lpstr>نسق</vt:lpstr>
      </vt:variant>
      <vt:variant>
        <vt:i4>2</vt:i4>
      </vt:variant>
      <vt:variant>
        <vt:lpstr>عناوين الشرائح</vt:lpstr>
      </vt:variant>
      <vt:variant>
        <vt:i4>45</vt:i4>
      </vt:variant>
    </vt:vector>
  </HeadingPairs>
  <TitlesOfParts>
    <vt:vector size="51" baseType="lpstr">
      <vt:lpstr>Arial</vt:lpstr>
      <vt:lpstr>Calibri</vt:lpstr>
      <vt:lpstr>Calibri Light</vt:lpstr>
      <vt:lpstr>DecoType Naskh Variants</vt:lpstr>
      <vt:lpstr>نسق Office</vt:lpstr>
      <vt:lpstr>تصميم مخصص</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ريحانة العامر</dc:creator>
  <cp:lastModifiedBy> </cp:lastModifiedBy>
  <cp:revision>92</cp:revision>
  <dcterms:created xsi:type="dcterms:W3CDTF">2018-03-05T05:20:13Z</dcterms:created>
  <dcterms:modified xsi:type="dcterms:W3CDTF">2019-03-04T21:23:03Z</dcterms:modified>
</cp:coreProperties>
</file>