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70" r:id="rId16"/>
    <p:sldId id="272" r:id="rId17"/>
    <p:sldId id="276" r:id="rId18"/>
    <p:sldId id="277" r:id="rId19"/>
    <p:sldId id="278" r:id="rId20"/>
    <p:sldId id="279" r:id="rId21"/>
    <p:sldId id="273" r:id="rId22"/>
    <p:sldId id="280" r:id="rId23"/>
    <p:sldId id="281" r:id="rId24"/>
    <p:sldId id="274" r:id="rId25"/>
    <p:sldId id="282" r:id="rId26"/>
    <p:sldId id="275" r:id="rId27"/>
    <p:sldId id="283" r:id="rId28"/>
    <p:sldId id="284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E6C"/>
    <a:srgbClr val="FF66FF"/>
    <a:srgbClr val="FF66CC"/>
    <a:srgbClr val="678348"/>
    <a:srgbClr val="655436"/>
    <a:srgbClr val="D33659"/>
    <a:srgbClr val="917746"/>
    <a:srgbClr val="E45371"/>
    <a:srgbClr val="9C8456"/>
    <a:srgbClr val="C1D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234AD3-B62B-4F20-AA09-50056E9FE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F76F265-E79A-4A0E-99CD-3D42C3A64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671146-8BC5-49AD-A0FC-89C127C0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F96EC6-8EBF-4272-BA4E-F3492512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30366-102A-4F93-AC46-986DCCAD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35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C9BED-7352-408A-8752-FAF80BD7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934435F-ACE6-4AAF-AF37-BEB749AC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1D62AB-2678-4094-A4B3-8EDDD78E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A13D6B-42F9-4BDE-988F-F048897D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E90129-6E08-46B1-836B-06A49D23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07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970FD87-49D4-4D71-A9E3-4C88BF4C3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24455E0-2EFF-47D2-B053-61BE8C10D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33CED6-1228-4A19-A141-EAC43125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8D6A16-7909-42FB-871B-7B0A1B81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6A6810-2A72-4C46-A5EE-2C313C9E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07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41F013-0C83-4BE1-8E99-11F1D075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952D5A-E366-4E69-BBE5-E664765D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855B76-FE77-4605-A4A0-A8FB144A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F8D76E-ADB5-44F5-8C29-DA6A76A1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686908-F55B-44BC-894C-76A0205A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984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BF7763-9AEA-4AB0-AF8A-EE9F3E03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B37AD5B-6457-4DD4-B6E6-F10198949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DADF52-C37F-464D-A989-9E06D0D6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EC5650-6B63-4DC4-9568-7C6B37C1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355DB9-51E0-44FE-8CB2-1417D4E8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63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20CBDB-4CA9-4039-98EA-573DF58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E33436-04C3-4FBE-A201-F1607AED1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4CE1BA-E12D-4F94-8101-33D461079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B29871-B1C5-4EC4-B421-9E65DD87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3A4AC6-5153-4D11-B537-B09F245C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3049461-8A5D-4C69-9E6A-BAC87C93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256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807BDB-617B-4910-964C-43FADEA8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CBB7FC-F66C-4E18-963A-AE015F8D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FC1BF7-EA76-44AB-AB59-15841B1BC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F686C5D-7D2F-4AD1-9C73-5F8EF26C6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0408DFD-29A4-4514-90B4-BC5F89ACF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9F8E4DE-4A99-4D46-AEBD-7BB92B7B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A0A8F46-EC03-480C-9CF4-92EE8F3A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FD8CC5A-D16E-4F03-BCD0-7D9C6F59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13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09D688-95F6-4397-85CD-3D6A3376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E27FDD8-ACF8-4C33-8AAD-ECC43C2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CB5E74E-4722-4F88-9A43-62323867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59B99D0-7DF5-410E-A0F0-CA5E1F03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46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FD92DD5-8C94-4CDC-A26C-8053D45D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4E3CF82-6EAC-4E01-ACE6-769E03F9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8B2A312-DD0F-42C4-A97D-B6828441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26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A930A4-0A66-43D3-A402-07EADA4E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44B0EF-9262-4FAB-A313-ED4FACAC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AE54D6-650B-451C-AF5E-CF5489413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20E0EE-CE55-43BB-8FA0-F2F36CD3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0C3F8A-C948-460B-A2BB-50AB25FB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2DFDC2-6D4C-472F-B56F-EF25D18B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751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A97F2A-E72F-4CA5-A08B-7D24AE3A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F7C6CD8-16D6-424D-8AB5-7252BD49D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B384B9-B5F4-48EA-A938-EDCF98AA4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C872D4-EB6C-4A87-B497-7068DD77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9744D9-BAB1-4404-B356-9FABD843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FA9CFD-1FED-49AC-BEAC-0A08D9A5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75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410DCE9-5346-431C-9351-DB3CDFD9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0A347C-5222-4397-9F2E-9DD8288A7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EA93BE-48BE-4F57-856A-137D01087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F66F-C860-444F-A755-F8FF84D69F65}" type="datetimeFigureOut">
              <a:rPr lang="ar-SA" smtClean="0"/>
              <a:t>12/07/39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A8AC10-E296-49C0-A647-84968087A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CE1690-54A0-434D-9127-844CBB341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75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ØµÙØ±Ø© Ø°Ø§Øª ØµÙØ©">
            <a:extLst>
              <a:ext uri="{FF2B5EF4-FFF2-40B4-BE49-F238E27FC236}">
                <a16:creationId xmlns:a16="http://schemas.microsoft.com/office/drawing/2014/main" id="{B72D6695-3AB4-49AB-9E73-80193DFDB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ØµÙØ±Ø© Ø°Ø§Øª ØµÙØ©">
            <a:extLst>
              <a:ext uri="{FF2B5EF4-FFF2-40B4-BE49-F238E27FC236}">
                <a16:creationId xmlns:a16="http://schemas.microsoft.com/office/drawing/2014/main" id="{98F2A874-3CB1-4318-8E0B-1A536C9C8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13" y="2291862"/>
            <a:ext cx="7601242" cy="380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5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C68095C-25E5-4CC7-A692-363A5D432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A0B2516-469D-4CAD-A836-A3A1D192BC97}"/>
              </a:ext>
            </a:extLst>
          </p:cNvPr>
          <p:cNvSpPr/>
          <p:nvPr/>
        </p:nvSpPr>
        <p:spPr>
          <a:xfrm>
            <a:off x="6942754" y="976536"/>
            <a:ext cx="19030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rgbClr val="D336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الأهداف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26B10FC-4942-42A6-9BF2-D38CFE509FA4}"/>
              </a:ext>
            </a:extLst>
          </p:cNvPr>
          <p:cNvSpPr/>
          <p:nvPr/>
        </p:nvSpPr>
        <p:spPr>
          <a:xfrm>
            <a:off x="3664452" y="1807533"/>
            <a:ext cx="73581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D336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•</a:t>
            </a:r>
            <a:r>
              <a:rPr lang="ar-SA" sz="6600" b="0" cap="none" spc="0" dirty="0">
                <a:ln w="0"/>
                <a:solidFill>
                  <a:srgbClr val="D336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تحدد</a:t>
            </a:r>
            <a:r>
              <a:rPr lang="ar-SA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6600" b="0" cap="none" spc="0" dirty="0">
                <a:ln w="0"/>
                <a:solidFill>
                  <a:srgbClr val="91774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الأنواع الرئيسة لهرمونات النبات </a:t>
            </a:r>
            <a:endParaRPr lang="ar-SA" sz="5400" b="0" cap="none" spc="0" dirty="0">
              <a:ln w="0"/>
              <a:solidFill>
                <a:srgbClr val="91774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834EDCD-68DD-4482-B2D9-8794E2145E41}"/>
              </a:ext>
            </a:extLst>
          </p:cNvPr>
          <p:cNvSpPr/>
          <p:nvPr/>
        </p:nvSpPr>
        <p:spPr>
          <a:xfrm>
            <a:off x="2635325" y="2915529"/>
            <a:ext cx="83872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D336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•</a:t>
            </a:r>
            <a:r>
              <a:rPr lang="ar-SA" sz="6600" b="0" cap="none" spc="0" dirty="0">
                <a:ln w="0"/>
                <a:solidFill>
                  <a:srgbClr val="D336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تشرح</a:t>
            </a:r>
            <a:r>
              <a:rPr lang="ar-SA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6600" b="0" cap="none" spc="0" dirty="0">
                <a:ln w="0"/>
                <a:solidFill>
                  <a:srgbClr val="91774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 تؤثر الهرمونات في نمو  النباتات </a:t>
            </a:r>
            <a:endParaRPr lang="ar-SA" sz="5400" b="0" cap="none" spc="0" dirty="0">
              <a:ln w="0"/>
              <a:solidFill>
                <a:srgbClr val="91774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30DB87E-08C3-40F6-B565-3ED9263CF089}"/>
              </a:ext>
            </a:extLst>
          </p:cNvPr>
          <p:cNvSpPr/>
          <p:nvPr/>
        </p:nvSpPr>
        <p:spPr>
          <a:xfrm>
            <a:off x="3149888" y="4169064"/>
            <a:ext cx="73581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D336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•</a:t>
            </a:r>
            <a:r>
              <a:rPr lang="ar-SA" sz="6600" b="0" cap="none" spc="0" dirty="0">
                <a:ln w="0"/>
                <a:solidFill>
                  <a:srgbClr val="D3365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تحدد</a:t>
            </a:r>
            <a:r>
              <a:rPr lang="ar-SA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6600" b="0" cap="none" spc="0" dirty="0">
                <a:ln w="0"/>
                <a:solidFill>
                  <a:srgbClr val="91774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الأنواع الرئيسة لهرمونات النبات </a:t>
            </a:r>
            <a:endParaRPr lang="ar-SA" sz="5400" b="0" cap="none" spc="0" dirty="0">
              <a:ln w="0"/>
              <a:solidFill>
                <a:srgbClr val="91774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996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EA1B5AD-6932-49F1-A546-078CBAFF8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00" b="79981"/>
          <a:stretch/>
        </p:blipFill>
        <p:spPr>
          <a:xfrm>
            <a:off x="-1" y="1"/>
            <a:ext cx="12192001" cy="6738424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96CD403-8BA3-4D23-A4C9-2091C5AC773E}"/>
              </a:ext>
            </a:extLst>
          </p:cNvPr>
          <p:cNvSpPr/>
          <p:nvPr/>
        </p:nvSpPr>
        <p:spPr>
          <a:xfrm>
            <a:off x="1730326" y="2334290"/>
            <a:ext cx="75121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 err="1">
                <a:ln w="0">
                  <a:solidFill>
                    <a:schemeClr val="tx1"/>
                  </a:solidFill>
                </a:ln>
                <a:solidFill>
                  <a:srgbClr val="655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الأكسين</a:t>
            </a:r>
            <a:r>
              <a:rPr lang="ar-SA" sz="7200" b="1" cap="none" spc="0" dirty="0">
                <a:ln w="0">
                  <a:solidFill>
                    <a:schemeClr val="tx1"/>
                  </a:solidFill>
                </a:ln>
                <a:solidFill>
                  <a:srgbClr val="655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ـ </a:t>
            </a:r>
            <a:r>
              <a:rPr lang="ar-SA" sz="7200" b="1" cap="none" spc="0" dirty="0" err="1">
                <a:ln w="0">
                  <a:solidFill>
                    <a:schemeClr val="tx1"/>
                  </a:solidFill>
                </a:ln>
                <a:solidFill>
                  <a:srgbClr val="655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الجبريلين</a:t>
            </a:r>
            <a:r>
              <a:rPr lang="ar-SA" sz="7200" b="1" cap="none" spc="0" dirty="0">
                <a:ln w="0">
                  <a:solidFill>
                    <a:schemeClr val="tx1"/>
                  </a:solidFill>
                </a:ln>
                <a:solidFill>
                  <a:srgbClr val="655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ـ الإيثلين ـ </a:t>
            </a:r>
            <a:r>
              <a:rPr lang="ar-SA" sz="7200" b="1" cap="none" spc="0" dirty="0" err="1">
                <a:ln w="0">
                  <a:solidFill>
                    <a:schemeClr val="tx1"/>
                  </a:solidFill>
                </a:ln>
                <a:solidFill>
                  <a:srgbClr val="655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السايتو</a:t>
            </a:r>
            <a:r>
              <a:rPr lang="ar-SA" sz="7200" b="1" cap="none" spc="0" dirty="0">
                <a:ln w="0">
                  <a:solidFill>
                    <a:schemeClr val="tx1"/>
                  </a:solidFill>
                </a:ln>
                <a:solidFill>
                  <a:srgbClr val="655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7200" b="1" cap="none" spc="0" dirty="0" err="1">
                <a:ln w="0">
                  <a:solidFill>
                    <a:schemeClr val="tx1"/>
                  </a:solidFill>
                </a:ln>
                <a:solidFill>
                  <a:srgbClr val="655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كاينين</a:t>
            </a:r>
            <a:r>
              <a:rPr lang="ar-SA" sz="7200" b="1" cap="none" spc="0" dirty="0">
                <a:ln w="0">
                  <a:solidFill>
                    <a:schemeClr val="tx1"/>
                  </a:solidFill>
                </a:ln>
                <a:solidFill>
                  <a:srgbClr val="655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ـ استجابة الحركة ـ الانتحاء 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F083A51-E8A3-406B-A1B2-89444B8EB4A0}"/>
              </a:ext>
            </a:extLst>
          </p:cNvPr>
          <p:cNvSpPr/>
          <p:nvPr/>
        </p:nvSpPr>
        <p:spPr>
          <a:xfrm>
            <a:off x="1896794" y="1403478"/>
            <a:ext cx="75121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0">
                  <a:solidFill>
                    <a:schemeClr val="tx1"/>
                  </a:solidFill>
                </a:ln>
                <a:solidFill>
                  <a:srgbClr val="67834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المفردات الجديدة </a:t>
            </a:r>
          </a:p>
        </p:txBody>
      </p:sp>
    </p:spTree>
    <p:extLst>
      <p:ext uri="{BB962C8B-B14F-4D97-AF65-F5344CB8AC3E}">
        <p14:creationId xmlns:p14="http://schemas.microsoft.com/office/powerpoint/2010/main" val="79716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6BF5211-FD07-4E74-8564-4E78D92D88FA}"/>
              </a:ext>
            </a:extLst>
          </p:cNvPr>
          <p:cNvSpPr/>
          <p:nvPr/>
        </p:nvSpPr>
        <p:spPr>
          <a:xfrm>
            <a:off x="1385365" y="561760"/>
            <a:ext cx="992771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اختاري التعريف المناسب للهرمون مما يلي  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F7F335D3-2D22-467F-B6F6-FF808F1D5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966869"/>
              </p:ext>
            </p:extLst>
          </p:nvPr>
        </p:nvGraphicFramePr>
        <p:xfrm>
          <a:off x="522194" y="1929487"/>
          <a:ext cx="11340000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648015349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1328021655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2377683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0" dirty="0">
                          <a:solidFill>
                            <a:schemeClr val="tx1"/>
                          </a:solidFill>
                        </a:rPr>
                        <a:t>مركبات عضوية تتكون في جسم مخلوق وتؤثر على نمو مخلوق أخر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0" dirty="0">
                          <a:solidFill>
                            <a:schemeClr val="tx1"/>
                          </a:solidFill>
                        </a:rPr>
                        <a:t>مركبات عضوية تتكون في مخلوق وتعطي المناعة لمخلوق أخر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E6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0" dirty="0">
                          <a:solidFill>
                            <a:srgbClr val="FF0000"/>
                          </a:solidFill>
                        </a:rPr>
                        <a:t>مركبات عضوية تصنع في جزء معين من المخلوق الحي وتنتقل لجزء أخر حيث تؤثر فيه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81427"/>
                  </a:ext>
                </a:extLst>
              </a:tr>
            </a:tbl>
          </a:graphicData>
        </a:graphic>
      </p:graphicFrame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25F67E58-6EA5-4F98-9D3D-57E4B6211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832262"/>
              </p:ext>
            </p:extLst>
          </p:nvPr>
        </p:nvGraphicFramePr>
        <p:xfrm>
          <a:off x="522194" y="1929487"/>
          <a:ext cx="3780000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2377683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0" dirty="0">
                          <a:solidFill>
                            <a:schemeClr val="tx1"/>
                          </a:solidFill>
                        </a:rPr>
                        <a:t>مركبات عضوية تصنع في جزء معين من المخلوق الحي وتنتقل لجزء أخر حيث تؤثر فيه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81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7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9DC59E9-845A-4D21-9825-443BA90DDA7E}"/>
              </a:ext>
            </a:extLst>
          </p:cNvPr>
          <p:cNvSpPr/>
          <p:nvPr/>
        </p:nvSpPr>
        <p:spPr>
          <a:xfrm>
            <a:off x="2333485" y="104230"/>
            <a:ext cx="9338014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بالتعاون مع زميلاتكـِ أقرئي في كتابك المقرر عن الهرمونات النباتية ثم أكملي المخطط التالي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B17B0C5-D830-4E21-B72A-77B4ED165CE2}"/>
              </a:ext>
            </a:extLst>
          </p:cNvPr>
          <p:cNvSpPr/>
          <p:nvPr/>
        </p:nvSpPr>
        <p:spPr>
          <a:xfrm>
            <a:off x="464237" y="1818365"/>
            <a:ext cx="11282289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 الهرمونات النباتية تودي عملها بالارتباط الكيميائي مع </a:t>
            </a:r>
          </a:p>
          <a:p>
            <a:pPr algn="ctr"/>
            <a:r>
              <a:rPr lang="ar-SA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المستقبلات البروتينية </a:t>
            </a:r>
            <a:endParaRPr lang="ar-SA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A2283C5-1FEE-4591-ACFD-4F40CC8A31E6}"/>
              </a:ext>
            </a:extLst>
          </p:cNvPr>
          <p:cNvSpPr/>
          <p:nvPr/>
        </p:nvSpPr>
        <p:spPr>
          <a:xfrm>
            <a:off x="2064432" y="3592028"/>
            <a:ext cx="7378505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ويمكن أن تؤثر بـثلاث طرق هي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778F04-8B0D-4926-BF10-6B1C80610A9B}"/>
              </a:ext>
            </a:extLst>
          </p:cNvPr>
          <p:cNvSpPr/>
          <p:nvPr/>
        </p:nvSpPr>
        <p:spPr>
          <a:xfrm>
            <a:off x="7473457" y="4680961"/>
            <a:ext cx="374903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إظهار أثر الجين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898D286-18DA-41A3-AA57-5C9044EEF0E6}"/>
              </a:ext>
            </a:extLst>
          </p:cNvPr>
          <p:cNvSpPr/>
          <p:nvPr/>
        </p:nvSpPr>
        <p:spPr>
          <a:xfrm>
            <a:off x="464237" y="4680961"/>
            <a:ext cx="374903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الإنزيمات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63564A6-0656-49C4-B87E-87393BE3E671}"/>
              </a:ext>
            </a:extLst>
          </p:cNvPr>
          <p:cNvSpPr/>
          <p:nvPr/>
        </p:nvSpPr>
        <p:spPr>
          <a:xfrm>
            <a:off x="3742007" y="5769893"/>
            <a:ext cx="472674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نفاذية الغشاء البلازمي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1256A0A-DA34-4278-8EA9-6AF7EEA4771A}"/>
              </a:ext>
            </a:extLst>
          </p:cNvPr>
          <p:cNvSpPr/>
          <p:nvPr/>
        </p:nvSpPr>
        <p:spPr>
          <a:xfrm>
            <a:off x="4035672" y="2608592"/>
            <a:ext cx="4139417" cy="720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B0D251B-3D35-4B91-B620-A1F0870CE6CF}"/>
              </a:ext>
            </a:extLst>
          </p:cNvPr>
          <p:cNvSpPr/>
          <p:nvPr/>
        </p:nvSpPr>
        <p:spPr>
          <a:xfrm>
            <a:off x="7473457" y="4680960"/>
            <a:ext cx="3749039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5EC0B00-1642-44BB-89AF-BD4EDA6715DA}"/>
              </a:ext>
            </a:extLst>
          </p:cNvPr>
          <p:cNvSpPr/>
          <p:nvPr/>
        </p:nvSpPr>
        <p:spPr>
          <a:xfrm>
            <a:off x="464237" y="4681752"/>
            <a:ext cx="3749039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6D2EF45-D26F-4797-B38A-6832A7728BD5}"/>
              </a:ext>
            </a:extLst>
          </p:cNvPr>
          <p:cNvSpPr/>
          <p:nvPr/>
        </p:nvSpPr>
        <p:spPr>
          <a:xfrm>
            <a:off x="3742007" y="5769101"/>
            <a:ext cx="4726745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..........................</a:t>
            </a:r>
          </a:p>
        </p:txBody>
      </p:sp>
      <p:pic>
        <p:nvPicPr>
          <p:cNvPr id="1026" name="Picture 2" descr="ØµÙØ±Ø© Ø°Ø§Øª ØµÙØ©">
            <a:extLst>
              <a:ext uri="{FF2B5EF4-FFF2-40B4-BE49-F238E27FC236}">
                <a16:creationId xmlns:a16="http://schemas.microsoft.com/office/drawing/2014/main" id="{1C29B3FF-B2EC-4016-B0D6-93E3AA6D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7" y="104230"/>
            <a:ext cx="1869248" cy="17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BCD49E9-7E2A-47B0-8E66-ECE23D3B355E}"/>
              </a:ext>
            </a:extLst>
          </p:cNvPr>
          <p:cNvSpPr/>
          <p:nvPr/>
        </p:nvSpPr>
        <p:spPr>
          <a:xfrm>
            <a:off x="11361271" y="4855335"/>
            <a:ext cx="540000" cy="540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9EBB7CB-AB42-4B3F-A492-118F060EA73A}"/>
              </a:ext>
            </a:extLst>
          </p:cNvPr>
          <p:cNvSpPr/>
          <p:nvPr/>
        </p:nvSpPr>
        <p:spPr>
          <a:xfrm>
            <a:off x="4309848" y="4855335"/>
            <a:ext cx="540000" cy="540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FE011AF-FFAD-4869-AB56-82E0756E4092}"/>
              </a:ext>
            </a:extLst>
          </p:cNvPr>
          <p:cNvSpPr/>
          <p:nvPr/>
        </p:nvSpPr>
        <p:spPr>
          <a:xfrm>
            <a:off x="8508245" y="5914599"/>
            <a:ext cx="540000" cy="5400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19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4E0526A-7190-46DC-A8D3-797B6C269F84}"/>
              </a:ext>
            </a:extLst>
          </p:cNvPr>
          <p:cNvSpPr/>
          <p:nvPr/>
        </p:nvSpPr>
        <p:spPr>
          <a:xfrm>
            <a:off x="3573194" y="385584"/>
            <a:ext cx="566459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أهم الهرمونات النباتية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CE0204C-53D9-4E3D-A05A-5A05CB28BFF2}"/>
              </a:ext>
            </a:extLst>
          </p:cNvPr>
          <p:cNvSpPr/>
          <p:nvPr/>
        </p:nvSpPr>
        <p:spPr>
          <a:xfrm>
            <a:off x="7617784" y="4197773"/>
            <a:ext cx="32400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الإثلين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DD082AF-D98E-4405-87F7-B3500DD33DCE}"/>
              </a:ext>
            </a:extLst>
          </p:cNvPr>
          <p:cNvSpPr/>
          <p:nvPr/>
        </p:nvSpPr>
        <p:spPr>
          <a:xfrm>
            <a:off x="7617784" y="2953838"/>
            <a:ext cx="32400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الجبريلينات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DB101F-9920-4D9D-9842-384D938781C3}"/>
              </a:ext>
            </a:extLst>
          </p:cNvPr>
          <p:cNvSpPr/>
          <p:nvPr/>
        </p:nvSpPr>
        <p:spPr>
          <a:xfrm>
            <a:off x="7617784" y="1629518"/>
            <a:ext cx="32400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الأكسين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7FD760D-2275-4AE3-B8A6-6BBF4421D52F}"/>
              </a:ext>
            </a:extLst>
          </p:cNvPr>
          <p:cNvSpPr/>
          <p:nvPr/>
        </p:nvSpPr>
        <p:spPr>
          <a:xfrm>
            <a:off x="7617784" y="5522093"/>
            <a:ext cx="32400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السايتوكاينيات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8CDD328-D372-4C39-880D-43F7A517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8" y="1477108"/>
            <a:ext cx="7329268" cy="5120640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E6FD747-3919-457C-816F-5E1B1D6E96FF}"/>
              </a:ext>
            </a:extLst>
          </p:cNvPr>
          <p:cNvGrpSpPr/>
          <p:nvPr/>
        </p:nvGrpSpPr>
        <p:grpSpPr>
          <a:xfrm>
            <a:off x="9237784" y="847249"/>
            <a:ext cx="2213318" cy="5136509"/>
            <a:chOff x="9237784" y="847249"/>
            <a:chExt cx="2213318" cy="5136509"/>
          </a:xfrm>
        </p:grpSpPr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016661D8-D34A-4AF8-91E2-3B82FF50A3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57784" y="5983758"/>
              <a:ext cx="5933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A88E268-DB81-480E-A334-5C5AB55EBCF7}"/>
                </a:ext>
              </a:extLst>
            </p:cNvPr>
            <p:cNvGrpSpPr/>
            <p:nvPr/>
          </p:nvGrpSpPr>
          <p:grpSpPr>
            <a:xfrm>
              <a:off x="9237784" y="847249"/>
              <a:ext cx="2213318" cy="5131525"/>
              <a:chOff x="9237784" y="847249"/>
              <a:chExt cx="2213318" cy="5131525"/>
            </a:xfrm>
          </p:grpSpPr>
          <p:cxnSp>
            <p:nvCxnSpPr>
              <p:cNvPr id="9" name="رابط مستقيم 8">
                <a:extLst>
                  <a:ext uri="{FF2B5EF4-FFF2-40B4-BE49-F238E27FC236}">
                    <a16:creationId xmlns:a16="http://schemas.microsoft.com/office/drawing/2014/main" id="{600C5988-02EB-41D8-A2FC-656CDA335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51102" y="847249"/>
                <a:ext cx="0" cy="513152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رابط مستقيم 10">
                <a:extLst>
                  <a:ext uri="{FF2B5EF4-FFF2-40B4-BE49-F238E27FC236}">
                    <a16:creationId xmlns:a16="http://schemas.microsoft.com/office/drawing/2014/main" id="{78BCC29B-854A-470E-945B-D0F516584B62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flipH="1">
                <a:off x="10857784" y="2091183"/>
                <a:ext cx="59331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81635305-A707-41A5-9C95-FF5A86F855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57784" y="3408255"/>
                <a:ext cx="59331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BAB14FEB-18C4-418E-9D67-D2F76E2ADF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57784" y="4638123"/>
                <a:ext cx="59331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رابط مستقيم 15">
                <a:extLst>
                  <a:ext uri="{FF2B5EF4-FFF2-40B4-BE49-F238E27FC236}">
                    <a16:creationId xmlns:a16="http://schemas.microsoft.com/office/drawing/2014/main" id="{5F09E23A-7089-4FE2-83F5-590A3890179A}"/>
                  </a:ext>
                </a:extLst>
              </p:cNvPr>
              <p:cNvCxnSpPr>
                <a:cxnSpLocks/>
                <a:endCxn id="2" idx="3"/>
              </p:cNvCxnSpPr>
              <p:nvPr/>
            </p:nvCxnSpPr>
            <p:spPr>
              <a:xfrm flipH="1">
                <a:off x="9237784" y="847249"/>
                <a:ext cx="221331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450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2933AE2-CF3E-4426-B92C-AB85701DB2FC}"/>
              </a:ext>
            </a:extLst>
          </p:cNvPr>
          <p:cNvSpPr/>
          <p:nvPr/>
        </p:nvSpPr>
        <p:spPr>
          <a:xfrm>
            <a:off x="4979963" y="569799"/>
            <a:ext cx="6849179" cy="5909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بالتعاون مع زميلاتكـِ في المجموعة أكملي فجوة  المعلومات لأحد أنواع الهرمونات النباتية ثم لتقم طالبة بتمثيل دور الهرمون و توضح المعلومات التي قمتن بجمعها  لطالبات المجموعات الأخرى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57961DB-BCD5-46B0-84C4-7488A4993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6" t="12468" r="7747" b="20868"/>
          <a:stretch/>
        </p:blipFill>
        <p:spPr>
          <a:xfrm>
            <a:off x="182880" y="1618779"/>
            <a:ext cx="4670474" cy="486033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E76468B-A845-4725-96D9-42411F38FB36}"/>
              </a:ext>
            </a:extLst>
          </p:cNvPr>
          <p:cNvSpPr/>
          <p:nvPr/>
        </p:nvSpPr>
        <p:spPr>
          <a:xfrm>
            <a:off x="858129" y="569799"/>
            <a:ext cx="3559126" cy="90033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/>
                </a:solidFill>
              </a:rPr>
              <a:t>استراتيجية الفجوة ولعب الأدوار </a:t>
            </a:r>
          </a:p>
        </p:txBody>
      </p:sp>
    </p:spTree>
    <p:extLst>
      <p:ext uri="{BB962C8B-B14F-4D97-AF65-F5344CB8AC3E}">
        <p14:creationId xmlns:p14="http://schemas.microsoft.com/office/powerpoint/2010/main" val="9885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5845C1B-4D21-4D80-B9E0-1AD429488008}"/>
              </a:ext>
            </a:extLst>
          </p:cNvPr>
          <p:cNvSpPr/>
          <p:nvPr/>
        </p:nvSpPr>
        <p:spPr>
          <a:xfrm>
            <a:off x="126612" y="125660"/>
            <a:ext cx="11977958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أقرأن  في كتابكن المقرر عن </a:t>
            </a:r>
            <a:r>
              <a:rPr lang="ar-SA" sz="4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الأكسين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ثم أكملن </a:t>
            </a:r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الفجوة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التالية 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DC54C347-570A-4F32-B191-A4B430FCA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384613"/>
              </p:ext>
            </p:extLst>
          </p:nvPr>
        </p:nvGraphicFramePr>
        <p:xfrm>
          <a:off x="168807" y="1169829"/>
          <a:ext cx="11770307" cy="5303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3791">
                  <a:extLst>
                    <a:ext uri="{9D8B030D-6E8A-4147-A177-3AD203B41FA5}">
                      <a16:colId xmlns:a16="http://schemas.microsoft.com/office/drawing/2014/main" val="2622779465"/>
                    </a:ext>
                  </a:extLst>
                </a:gridCol>
                <a:gridCol w="2380085">
                  <a:extLst>
                    <a:ext uri="{9D8B030D-6E8A-4147-A177-3AD203B41FA5}">
                      <a16:colId xmlns:a16="http://schemas.microsoft.com/office/drawing/2014/main" val="2629220641"/>
                    </a:ext>
                  </a:extLst>
                </a:gridCol>
                <a:gridCol w="3944259">
                  <a:extLst>
                    <a:ext uri="{9D8B030D-6E8A-4147-A177-3AD203B41FA5}">
                      <a16:colId xmlns:a16="http://schemas.microsoft.com/office/drawing/2014/main" val="2217983700"/>
                    </a:ext>
                  </a:extLst>
                </a:gridCol>
                <a:gridCol w="3162172">
                  <a:extLst>
                    <a:ext uri="{9D8B030D-6E8A-4147-A177-3AD203B41FA5}">
                      <a16:colId xmlns:a16="http://schemas.microsoft.com/office/drawing/2014/main" val="1470960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الاسم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E6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err="1">
                          <a:solidFill>
                            <a:sysClr val="windowText" lastClr="000000"/>
                          </a:solidFill>
                        </a:rPr>
                        <a:t>الاكسين</a:t>
                      </a:r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اول الهرمونات النباتية اكتشافا واشهرها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E6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err="1">
                          <a:solidFill>
                            <a:sysClr val="windowText" lastClr="000000"/>
                          </a:solidFill>
                        </a:rPr>
                        <a:t>اندول</a:t>
                      </a:r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 حمض </a:t>
                      </a:r>
                      <a:r>
                        <a:rPr lang="ar-SA" sz="3600" dirty="0" err="1">
                          <a:solidFill>
                            <a:sysClr val="windowText" lastClr="000000"/>
                          </a:solidFill>
                        </a:rPr>
                        <a:t>الخليك</a:t>
                      </a:r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3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مكان التكوين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ln w="0"/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القمة النامية والبراعم الصغيرة والأوراق الصغيرة والانسجة سريعة التكوين </a:t>
                      </a:r>
                      <a:endParaRPr lang="ar-SA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24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طريقة الانتقال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E6C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ln w="0"/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من خلية </a:t>
                      </a:r>
                      <a:r>
                        <a:rPr lang="ar-SA" sz="3600" dirty="0" err="1">
                          <a:ln w="0"/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برنشيمية</a:t>
                      </a:r>
                      <a:r>
                        <a:rPr lang="ar-SA" sz="3600" dirty="0">
                          <a:ln w="0"/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إلى أخرى بواسطة النقل النشط </a:t>
                      </a:r>
                      <a:endParaRPr lang="ar-SA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49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وظيفته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ـ يمكن أن ينشط نمو الساق أو يثبط نمو الجذور(أن عمله يعتمد على تركيزه وموقع عمله ) </a:t>
                      </a:r>
                    </a:p>
                    <a:p>
                      <a:pPr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ـ سيادة القمة النامية </a:t>
                      </a:r>
                    </a:p>
                    <a:p>
                      <a:pPr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ـ في تكوين الثمار وتأخير سقوطها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97912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C91C5EBB-F7B6-43D2-B471-CEB48C1BE09F}"/>
              </a:ext>
            </a:extLst>
          </p:cNvPr>
          <p:cNvSpPr/>
          <p:nvPr/>
        </p:nvSpPr>
        <p:spPr>
          <a:xfrm>
            <a:off x="239149" y="1237956"/>
            <a:ext cx="2996419" cy="928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AA061AD-63EC-483D-88F1-F7DAF5EFB105}"/>
              </a:ext>
            </a:extLst>
          </p:cNvPr>
          <p:cNvSpPr/>
          <p:nvPr/>
        </p:nvSpPr>
        <p:spPr>
          <a:xfrm>
            <a:off x="829994" y="2403230"/>
            <a:ext cx="8733691" cy="1071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799E13E-0B3D-4ABC-AA25-C3C237D3D5B1}"/>
              </a:ext>
            </a:extLst>
          </p:cNvPr>
          <p:cNvSpPr/>
          <p:nvPr/>
        </p:nvSpPr>
        <p:spPr>
          <a:xfrm>
            <a:off x="2363372" y="3595403"/>
            <a:ext cx="7200313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6495EBA-9C95-4D4A-B9B9-5CE4BD8BFDD9}"/>
              </a:ext>
            </a:extLst>
          </p:cNvPr>
          <p:cNvSpPr/>
          <p:nvPr/>
        </p:nvSpPr>
        <p:spPr>
          <a:xfrm>
            <a:off x="548640" y="4249549"/>
            <a:ext cx="9029113" cy="216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92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9D0CCAB-4D15-45BE-A5BF-40472759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98474"/>
            <a:ext cx="5577327" cy="660514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EB7CE69-C346-4F4C-924D-1883D9B6A79C}"/>
              </a:ext>
            </a:extLst>
          </p:cNvPr>
          <p:cNvSpPr/>
          <p:nvPr/>
        </p:nvSpPr>
        <p:spPr>
          <a:xfrm>
            <a:off x="5978769" y="266337"/>
            <a:ext cx="6075627" cy="341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الأثار المترتبة على زيادة تركيز </a:t>
            </a:r>
            <a:r>
              <a:rPr lang="ar-SA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الاكسين</a:t>
            </a:r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القمة النامية أكثر من الفروع الجانبية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94C1AD5-BECF-44DB-8F1B-9F4D2E8529FB}"/>
              </a:ext>
            </a:extLst>
          </p:cNvPr>
          <p:cNvSpPr/>
          <p:nvPr/>
        </p:nvSpPr>
        <p:spPr>
          <a:xfrm>
            <a:off x="5978769" y="3977863"/>
            <a:ext cx="6075627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ينمو النبات غالباً لأعلى ويقل نمو الاغصان الجانبية 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6CBD4EF-5AB2-49D5-995C-8F5DFEAE6841}"/>
              </a:ext>
            </a:extLst>
          </p:cNvPr>
          <p:cNvSpPr/>
          <p:nvPr/>
        </p:nvSpPr>
        <p:spPr>
          <a:xfrm>
            <a:off x="365760" y="266337"/>
            <a:ext cx="1097280" cy="1125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مهارة التحليل </a:t>
            </a:r>
          </a:p>
        </p:txBody>
      </p:sp>
    </p:spTree>
    <p:extLst>
      <p:ext uri="{BB962C8B-B14F-4D97-AF65-F5344CB8AC3E}">
        <p14:creationId xmlns:p14="http://schemas.microsoft.com/office/powerpoint/2010/main" val="7834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EF21033-7996-4A2D-8B79-F964CEAA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154745"/>
            <a:ext cx="6513341" cy="652740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EB7CE69-C346-4F4C-924D-1883D9B6A79C}"/>
              </a:ext>
            </a:extLst>
          </p:cNvPr>
          <p:cNvSpPr/>
          <p:nvPr/>
        </p:nvSpPr>
        <p:spPr>
          <a:xfrm>
            <a:off x="7118252" y="266337"/>
            <a:ext cx="4936144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اعطي مصطلحا مناسباً لهذه الظاهرة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94C1AD5-BECF-44DB-8F1B-9F4D2E8529FB}"/>
              </a:ext>
            </a:extLst>
          </p:cNvPr>
          <p:cNvSpPr/>
          <p:nvPr/>
        </p:nvSpPr>
        <p:spPr>
          <a:xfrm>
            <a:off x="6949440" y="3977863"/>
            <a:ext cx="510495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سيادة القمة النامية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E101C22-2C7D-4671-B922-884FE28BD235}"/>
              </a:ext>
            </a:extLst>
          </p:cNvPr>
          <p:cNvSpPr/>
          <p:nvPr/>
        </p:nvSpPr>
        <p:spPr>
          <a:xfrm>
            <a:off x="815927" y="464234"/>
            <a:ext cx="956603" cy="1125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ذكاء لغوي </a:t>
            </a:r>
          </a:p>
        </p:txBody>
      </p:sp>
    </p:spTree>
    <p:extLst>
      <p:ext uri="{BB962C8B-B14F-4D97-AF65-F5344CB8AC3E}">
        <p14:creationId xmlns:p14="http://schemas.microsoft.com/office/powerpoint/2010/main" val="17011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F40B5BD-9380-45CA-8894-4535D9F8DDF1}"/>
              </a:ext>
            </a:extLst>
          </p:cNvPr>
          <p:cNvSpPr/>
          <p:nvPr/>
        </p:nvSpPr>
        <p:spPr>
          <a:xfrm>
            <a:off x="4023359" y="165312"/>
            <a:ext cx="8031037" cy="4524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يمتلك سامي مزرعة بها العديد من الأشجار المثمرة ولكن في كل سنة تنمو هذه الأشجار ويزداد طولها فتصبح الثمار بعيدة عن متناول يده ويصعب قطفها </a:t>
            </a:r>
          </a:p>
          <a:p>
            <a:pPr algn="ctr"/>
            <a:r>
              <a:rPr lang="ar-SA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أقترحي</a:t>
            </a:r>
            <a:r>
              <a:rPr lang="ar-SA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حلا ليبقى الثمار قريبة من متناول يده  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C397DA1-4D71-4CF8-BA9A-4469EC384F86}"/>
              </a:ext>
            </a:extLst>
          </p:cNvPr>
          <p:cNvSpPr/>
          <p:nvPr/>
        </p:nvSpPr>
        <p:spPr>
          <a:xfrm>
            <a:off x="3868615" y="4844881"/>
            <a:ext cx="8185781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بقطع القمم النامية للأشجار فيتوقف طولها عن النمو ويسمح للأفرع الجانبية بالنمو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95AB614-B2C3-4243-AA67-BB5C8456CB99}"/>
              </a:ext>
            </a:extLst>
          </p:cNvPr>
          <p:cNvSpPr/>
          <p:nvPr/>
        </p:nvSpPr>
        <p:spPr>
          <a:xfrm>
            <a:off x="553328" y="165312"/>
            <a:ext cx="2110154" cy="54864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مشكلة وحل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854FB2C-9B23-46F6-9925-EA8813B4A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815925"/>
            <a:ext cx="371387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6A773CC-C187-48A5-913B-A2AB31F69821}"/>
              </a:ext>
            </a:extLst>
          </p:cNvPr>
          <p:cNvSpPr/>
          <p:nvPr/>
        </p:nvSpPr>
        <p:spPr>
          <a:xfrm>
            <a:off x="5092504" y="224135"/>
            <a:ext cx="68372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كان أحمد يوما يراقب والده بعناية وهو يعتني </a:t>
            </a:r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بمزروعاته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فهو يحب البستنه كثيرا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AD921D7-5642-4722-949C-4E896C97797D}"/>
              </a:ext>
            </a:extLst>
          </p:cNvPr>
          <p:cNvSpPr/>
          <p:nvPr/>
        </p:nvSpPr>
        <p:spPr>
          <a:xfrm>
            <a:off x="5373859" y="3401089"/>
            <a:ext cx="65559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ولقد جذب انتباه احمد ان والده كان يقلم بعض النباتات ويقطع أطرافها العلوية النامية 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6007311-C292-4BF8-81B0-6BD0E10B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5092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7E1094F-F037-4FD8-934E-7EB6A3B682F4}"/>
              </a:ext>
            </a:extLst>
          </p:cNvPr>
          <p:cNvSpPr/>
          <p:nvPr/>
        </p:nvSpPr>
        <p:spPr>
          <a:xfrm>
            <a:off x="4572000" y="266337"/>
            <a:ext cx="7482397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فسري :</a:t>
            </a:r>
          </a:p>
          <a:p>
            <a:pPr algn="ctr"/>
            <a:r>
              <a:rPr lang="ar-SA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 سقوط الثمار الناضجة إلى الأرض </a:t>
            </a:r>
          </a:p>
          <a:p>
            <a:pPr algn="ctr"/>
            <a:r>
              <a:rPr lang="ar-SA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 وسقوط الأوراق قبل الشتاء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D2498C7-5833-4367-8E28-E9530DB5C1F6}"/>
              </a:ext>
            </a:extLst>
          </p:cNvPr>
          <p:cNvSpPr/>
          <p:nvPr/>
        </p:nvSpPr>
        <p:spPr>
          <a:xfrm>
            <a:off x="4572000" y="2739906"/>
            <a:ext cx="7482397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أنتاج </a:t>
            </a:r>
            <a:r>
              <a:rPr lang="ar-SA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الأكسين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يتباطأ بزيادة نمو الخلية فعند نهاية فصل النمو تؤدي قلة كميات </a:t>
            </a:r>
            <a:r>
              <a:rPr lang="ar-SA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الأكسين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الأشجار إلى سقوط الثمار الناضجة إلى الأرض وسقوط الأوراق قبل الشتاء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593AB71-E136-4137-B1B4-0DFFFAFEECD2}"/>
              </a:ext>
            </a:extLst>
          </p:cNvPr>
          <p:cNvSpPr/>
          <p:nvPr/>
        </p:nvSpPr>
        <p:spPr>
          <a:xfrm>
            <a:off x="323557" y="266337"/>
            <a:ext cx="1069144" cy="1125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مهارة التحليل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D522875-C7F0-4486-AB61-41D9EBE7B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" y="121333"/>
            <a:ext cx="4297680" cy="650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5845C1B-4D21-4D80-B9E0-1AD429488008}"/>
              </a:ext>
            </a:extLst>
          </p:cNvPr>
          <p:cNvSpPr/>
          <p:nvPr/>
        </p:nvSpPr>
        <p:spPr>
          <a:xfrm>
            <a:off x="500113" y="125660"/>
            <a:ext cx="11230960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أقرأن  في كتابكن عن </a:t>
            </a:r>
            <a:r>
              <a:rPr lang="ar-SA" sz="4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الجبريلينات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ثم أكملن </a:t>
            </a:r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الفجوة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التالية 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DC54C347-570A-4F32-B191-A4B430FCA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72815"/>
              </p:ext>
            </p:extLst>
          </p:nvPr>
        </p:nvGraphicFramePr>
        <p:xfrm>
          <a:off x="357049" y="1268306"/>
          <a:ext cx="11517088" cy="438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34659">
                  <a:extLst>
                    <a:ext uri="{9D8B030D-6E8A-4147-A177-3AD203B41FA5}">
                      <a16:colId xmlns:a16="http://schemas.microsoft.com/office/drawing/2014/main" val="2622779465"/>
                    </a:ext>
                  </a:extLst>
                </a:gridCol>
                <a:gridCol w="9282429">
                  <a:extLst>
                    <a:ext uri="{9D8B030D-6E8A-4147-A177-3AD203B41FA5}">
                      <a16:colId xmlns:a16="http://schemas.microsoft.com/office/drawing/2014/main" val="2629220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الاسم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E6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err="1">
                          <a:solidFill>
                            <a:sysClr val="windowText" lastClr="000000"/>
                          </a:solidFill>
                        </a:rPr>
                        <a:t>الجبريلينات</a:t>
                      </a:r>
                      <a:r>
                        <a:rPr lang="ar-SA" sz="48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3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مكان التكوين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>
                          <a:ln w="0"/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في خلايا النسيج المولد والبذور </a:t>
                      </a:r>
                      <a:endParaRPr lang="ar-SA" sz="4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4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طريقة الانتقال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E6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>
                          <a:ln w="0"/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عبر الانسجة الوعائية </a:t>
                      </a:r>
                      <a:endParaRPr lang="ar-SA" sz="4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9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وظيفته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>
                          <a:solidFill>
                            <a:sysClr val="windowText" lastClr="000000"/>
                          </a:solidFill>
                        </a:rPr>
                        <a:t>ـ تساعد على استطالة الخلايا ونموها </a:t>
                      </a:r>
                    </a:p>
                    <a:p>
                      <a:pPr rtl="1"/>
                      <a:r>
                        <a:rPr lang="ar-SA" sz="4800" dirty="0">
                          <a:solidFill>
                            <a:sysClr val="windowText" lastClr="000000"/>
                          </a:solidFill>
                        </a:rPr>
                        <a:t>ـ تساهم في نمو البذور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7912"/>
                  </a:ext>
                </a:extLst>
              </a:tr>
            </a:tbl>
          </a:graphicData>
        </a:graphic>
      </p:graphicFrame>
      <p:sp>
        <p:nvSpPr>
          <p:cNvPr id="5" name="مستطيل 4">
            <a:extLst>
              <a:ext uri="{FF2B5EF4-FFF2-40B4-BE49-F238E27FC236}">
                <a16:creationId xmlns:a16="http://schemas.microsoft.com/office/drawing/2014/main" id="{2FA6BC39-3F53-4BB6-B8C9-53B1EF6C87AD}"/>
              </a:ext>
            </a:extLst>
          </p:cNvPr>
          <p:cNvSpPr/>
          <p:nvPr/>
        </p:nvSpPr>
        <p:spPr>
          <a:xfrm>
            <a:off x="3066757" y="2140612"/>
            <a:ext cx="6499271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481D233-C0A3-4438-9289-DADE835F368A}"/>
              </a:ext>
            </a:extLst>
          </p:cNvPr>
          <p:cNvSpPr/>
          <p:nvPr/>
        </p:nvSpPr>
        <p:spPr>
          <a:xfrm>
            <a:off x="3671669" y="2963131"/>
            <a:ext cx="5894360" cy="90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3C477EE-2B81-45B7-8966-756FDE6B089C}"/>
              </a:ext>
            </a:extLst>
          </p:cNvPr>
          <p:cNvSpPr/>
          <p:nvPr/>
        </p:nvSpPr>
        <p:spPr>
          <a:xfrm>
            <a:off x="2208629" y="4174500"/>
            <a:ext cx="7357400" cy="14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6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8C1FC5E-6694-4A5B-8F17-68367197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252269"/>
            <a:ext cx="5880295" cy="619073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B1AD966-417E-4C36-AE23-0A81DEFC7793}"/>
              </a:ext>
            </a:extLst>
          </p:cNvPr>
          <p:cNvSpPr/>
          <p:nvPr/>
        </p:nvSpPr>
        <p:spPr>
          <a:xfrm>
            <a:off x="6330461" y="252270"/>
            <a:ext cx="5424729" cy="5909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أحكمي على صحة العبارة التالية </a:t>
            </a:r>
          </a:p>
          <a:p>
            <a:pPr algn="ctr"/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النباتات التي تفتقد الجينات المنتجة </a:t>
            </a:r>
            <a:r>
              <a:rPr lang="ar-SA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للجبريلينات</a:t>
            </a:r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أو الجينات المنتجة لمستقبلاتها تكون قصيرة 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4BA964F-6F54-42C3-864C-8C44826230DC}"/>
              </a:ext>
            </a:extLst>
          </p:cNvPr>
          <p:cNvSpPr/>
          <p:nvPr/>
        </p:nvSpPr>
        <p:spPr>
          <a:xfrm>
            <a:off x="4937760" y="393894"/>
            <a:ext cx="1083212" cy="1125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التفكير الناقد </a:t>
            </a:r>
          </a:p>
        </p:txBody>
      </p:sp>
      <p:pic>
        <p:nvPicPr>
          <p:cNvPr id="7" name="رسم 6" descr="علامة تأشير">
            <a:extLst>
              <a:ext uri="{FF2B5EF4-FFF2-40B4-BE49-F238E27FC236}">
                <a16:creationId xmlns:a16="http://schemas.microsoft.com/office/drawing/2014/main" id="{B7095711-435D-4251-916E-652B98C7C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9446" y="5132362"/>
            <a:ext cx="1465385" cy="14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4E78DFA-122B-40F7-961E-314523EA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3" y="252270"/>
            <a:ext cx="5221951" cy="636130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B1AD966-417E-4C36-AE23-0A81DEFC7793}"/>
              </a:ext>
            </a:extLst>
          </p:cNvPr>
          <p:cNvSpPr/>
          <p:nvPr/>
        </p:nvSpPr>
        <p:spPr>
          <a:xfrm>
            <a:off x="5514535" y="252270"/>
            <a:ext cx="6240655" cy="341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قام عالم النبات د/خالد بمعالجة بعض النباتات القصيرة </a:t>
            </a:r>
            <a:r>
              <a:rPr lang="ar-SA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بالجبريلينات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توقع أثر ذلك على النبات 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0F46E4B-EC74-4F0A-B092-9F585665BC50}"/>
              </a:ext>
            </a:extLst>
          </p:cNvPr>
          <p:cNvSpPr/>
          <p:nvPr/>
        </p:nvSpPr>
        <p:spPr>
          <a:xfrm>
            <a:off x="5514535" y="3851254"/>
            <a:ext cx="6240655" cy="25853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أذا كانت هذه النباتات تمتلك مستقبلات </a:t>
            </a:r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الجبريلينات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فسوف يزداد طولها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5FB79F6-7F97-49FA-A4B7-BF49D3BC3472}"/>
              </a:ext>
            </a:extLst>
          </p:cNvPr>
          <p:cNvSpPr/>
          <p:nvPr/>
        </p:nvSpPr>
        <p:spPr>
          <a:xfrm>
            <a:off x="492369" y="491421"/>
            <a:ext cx="1041009" cy="112541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التفكير الناقد </a:t>
            </a:r>
          </a:p>
        </p:txBody>
      </p:sp>
    </p:spTree>
    <p:extLst>
      <p:ext uri="{BB962C8B-B14F-4D97-AF65-F5344CB8AC3E}">
        <p14:creationId xmlns:p14="http://schemas.microsoft.com/office/powerpoint/2010/main" val="16469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5845C1B-4D21-4D80-B9E0-1AD429488008}"/>
              </a:ext>
            </a:extLst>
          </p:cNvPr>
          <p:cNvSpPr/>
          <p:nvPr/>
        </p:nvSpPr>
        <p:spPr>
          <a:xfrm>
            <a:off x="827929" y="125660"/>
            <a:ext cx="10575331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أقرأن  في كتابكن عن </a:t>
            </a:r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الايثلين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ثم أكملن </a:t>
            </a:r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الفجوة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التالية 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DC54C347-570A-4F32-B191-A4B430FCA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222738"/>
              </p:ext>
            </p:extLst>
          </p:nvPr>
        </p:nvGraphicFramePr>
        <p:xfrm>
          <a:off x="371117" y="1113561"/>
          <a:ext cx="11517088" cy="5547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34659">
                  <a:extLst>
                    <a:ext uri="{9D8B030D-6E8A-4147-A177-3AD203B41FA5}">
                      <a16:colId xmlns:a16="http://schemas.microsoft.com/office/drawing/2014/main" val="2622779465"/>
                    </a:ext>
                  </a:extLst>
                </a:gridCol>
                <a:gridCol w="9282429">
                  <a:extLst>
                    <a:ext uri="{9D8B030D-6E8A-4147-A177-3AD203B41FA5}">
                      <a16:colId xmlns:a16="http://schemas.microsoft.com/office/drawing/2014/main" val="2629220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الاسم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E6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>
                          <a:solidFill>
                            <a:sysClr val="windowText" lastClr="000000"/>
                          </a:solidFill>
                        </a:rPr>
                        <a:t>الايثلين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3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مكان التكوين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ln w="0"/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في الثمار الناضجة والأوراق والأزهار المتساقطة </a:t>
                      </a:r>
                      <a:endParaRPr lang="ar-SA" sz="4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4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طريقة الانتقال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E6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ln w="0"/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ينتشر بين الخلايا كما أنه ينتقل عبر اللحاء </a:t>
                      </a:r>
                      <a:endParaRPr lang="ar-SA" sz="4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9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وظيفته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ysClr val="windowText" lastClr="000000"/>
                          </a:solidFill>
                        </a:rPr>
                        <a:t>ـ يجعل جدران خلايا الثمار غير الناضجة ضعيفة ويؤدي إلى تحليل الكربوهيدرات المعقدة إلى سكريات بسيطة فتصبح الثمار الناضجة طرية أكثر واكثر حلاوة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7912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F206C75F-77D8-457F-A36E-6CFCA73169E3}"/>
              </a:ext>
            </a:extLst>
          </p:cNvPr>
          <p:cNvSpPr/>
          <p:nvPr/>
        </p:nvSpPr>
        <p:spPr>
          <a:xfrm>
            <a:off x="703385" y="1997610"/>
            <a:ext cx="8869732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1AF0995-1257-4B55-BF84-435B38DDE75E}"/>
              </a:ext>
            </a:extLst>
          </p:cNvPr>
          <p:cNvSpPr/>
          <p:nvPr/>
        </p:nvSpPr>
        <p:spPr>
          <a:xfrm>
            <a:off x="1842868" y="2802514"/>
            <a:ext cx="7730249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D483225-249E-4DDD-9201-E4DD507C24B2}"/>
              </a:ext>
            </a:extLst>
          </p:cNvPr>
          <p:cNvSpPr/>
          <p:nvPr/>
        </p:nvSpPr>
        <p:spPr>
          <a:xfrm>
            <a:off x="455526" y="3936585"/>
            <a:ext cx="9108000" cy="2668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41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ED80E4C-6CB2-4ABD-868C-5F9D4690D72E}"/>
              </a:ext>
            </a:extLst>
          </p:cNvPr>
          <p:cNvSpPr/>
          <p:nvPr/>
        </p:nvSpPr>
        <p:spPr>
          <a:xfrm>
            <a:off x="3334043" y="252270"/>
            <a:ext cx="8421148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الثمار الناضجة طرية لذا تكون معرضة للإصابة بالكدمات عند الشحن </a:t>
            </a:r>
          </a:p>
          <a:p>
            <a:pPr algn="ctr"/>
            <a:r>
              <a:rPr lang="ar-SA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فكيف يمكن التغلب على هذه المشكلة </a:t>
            </a:r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199A3F7-93A8-486E-B0EF-A50D8FE78AF5}"/>
              </a:ext>
            </a:extLst>
          </p:cNvPr>
          <p:cNvSpPr/>
          <p:nvPr/>
        </p:nvSpPr>
        <p:spPr>
          <a:xfrm>
            <a:off x="816806" y="252270"/>
            <a:ext cx="2348426" cy="53552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مشكلة وحل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BF6C94A-8DD4-4936-B13E-A5C1AD29C3E4}"/>
              </a:ext>
            </a:extLst>
          </p:cNvPr>
          <p:cNvSpPr/>
          <p:nvPr/>
        </p:nvSpPr>
        <p:spPr>
          <a:xfrm>
            <a:off x="3334043" y="2763343"/>
            <a:ext cx="8421148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 المزارعين يشحنون ثمارهم غير ناضجة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DA5277D-E7E6-4768-BC38-2F4A1D4E8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89"/>
          <a:stretch/>
        </p:blipFill>
        <p:spPr>
          <a:xfrm>
            <a:off x="154745" y="965198"/>
            <a:ext cx="3094893" cy="26193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748D2E1-3EE6-40E3-941E-F7F486298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07" r="882"/>
          <a:stretch/>
        </p:blipFill>
        <p:spPr>
          <a:xfrm>
            <a:off x="141557" y="3761980"/>
            <a:ext cx="3094893" cy="2619375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1AB098D-398E-49C6-B24B-EF5FF7597A6B}"/>
              </a:ext>
            </a:extLst>
          </p:cNvPr>
          <p:cNvSpPr/>
          <p:nvPr/>
        </p:nvSpPr>
        <p:spPr>
          <a:xfrm>
            <a:off x="3334043" y="4719176"/>
            <a:ext cx="8421148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وما أن تصل إلى وجهتها فإنهم يعالجونها </a:t>
            </a:r>
            <a:r>
              <a:rPr lang="ar-SA" sz="48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بالإثيلين</a:t>
            </a:r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مما يسرع في نضجها  </a:t>
            </a:r>
          </a:p>
        </p:txBody>
      </p:sp>
    </p:spTree>
    <p:extLst>
      <p:ext uri="{BB962C8B-B14F-4D97-AF65-F5344CB8AC3E}">
        <p14:creationId xmlns:p14="http://schemas.microsoft.com/office/powerpoint/2010/main" val="34415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5845C1B-4D21-4D80-B9E0-1AD429488008}"/>
              </a:ext>
            </a:extLst>
          </p:cNvPr>
          <p:cNvSpPr/>
          <p:nvPr/>
        </p:nvSpPr>
        <p:spPr>
          <a:xfrm>
            <a:off x="132228" y="125660"/>
            <a:ext cx="11966737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أقرأن  في كتابكن عن </a:t>
            </a:r>
            <a:r>
              <a:rPr lang="ar-SA" sz="4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السايتوكينات</a:t>
            </a:r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ثم أكملن </a:t>
            </a:r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الفجوة</a:t>
            </a:r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التالية 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DC54C347-570A-4F32-B191-A4B430FCA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009100"/>
              </p:ext>
            </p:extLst>
          </p:nvPr>
        </p:nvGraphicFramePr>
        <p:xfrm>
          <a:off x="371117" y="1113561"/>
          <a:ext cx="11517088" cy="420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34659">
                  <a:extLst>
                    <a:ext uri="{9D8B030D-6E8A-4147-A177-3AD203B41FA5}">
                      <a16:colId xmlns:a16="http://schemas.microsoft.com/office/drawing/2014/main" val="2622779465"/>
                    </a:ext>
                  </a:extLst>
                </a:gridCol>
                <a:gridCol w="9282429">
                  <a:extLst>
                    <a:ext uri="{9D8B030D-6E8A-4147-A177-3AD203B41FA5}">
                      <a16:colId xmlns:a16="http://schemas.microsoft.com/office/drawing/2014/main" val="2629220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الاسم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E6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err="1">
                          <a:solidFill>
                            <a:sysClr val="windowText" lastClr="000000"/>
                          </a:solidFill>
                        </a:rPr>
                        <a:t>السايتوكينات</a:t>
                      </a:r>
                      <a:r>
                        <a:rPr lang="ar-SA" sz="48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3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مكان التكوين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ln w="0"/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في الخلايا سريعة الانقسام </a:t>
                      </a:r>
                      <a:endParaRPr lang="ar-SA" sz="4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4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طريقة الانتقال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E6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ln w="0"/>
                          <a:solidFill>
                            <a:sysClr val="windowText" lastClr="0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ينتقل إلى الأجزاء الأخرى من النبات عبر الخشب </a:t>
                      </a:r>
                      <a:endParaRPr lang="ar-SA" sz="4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9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>
                          <a:solidFill>
                            <a:sysClr val="windowText" lastClr="000000"/>
                          </a:solidFill>
                        </a:rPr>
                        <a:t>وظيفته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ysClr val="windowText" lastClr="000000"/>
                          </a:solidFill>
                        </a:rPr>
                        <a:t>ـ تشجع انقسام الخلايا بتحفيزها على بناء البروتينات الضرورية للانقسام المتساوي وانقسام السيتوبلازم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7912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37C29FBC-2049-4550-9619-DA9011ECA67E}"/>
              </a:ext>
            </a:extLst>
          </p:cNvPr>
          <p:cNvSpPr/>
          <p:nvPr/>
        </p:nvSpPr>
        <p:spPr>
          <a:xfrm>
            <a:off x="4811151" y="2053882"/>
            <a:ext cx="4783013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872BED8-7F76-40EE-85CE-FE4BB3BE530D}"/>
              </a:ext>
            </a:extLst>
          </p:cNvPr>
          <p:cNvSpPr/>
          <p:nvPr/>
        </p:nvSpPr>
        <p:spPr>
          <a:xfrm>
            <a:off x="703385" y="2786785"/>
            <a:ext cx="8890779" cy="91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0DAB273-BCCD-40CD-A9F4-76817953E203}"/>
              </a:ext>
            </a:extLst>
          </p:cNvPr>
          <p:cNvSpPr/>
          <p:nvPr/>
        </p:nvSpPr>
        <p:spPr>
          <a:xfrm>
            <a:off x="441457" y="3933800"/>
            <a:ext cx="9144000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2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8C8F33D-2BC2-493A-925B-425A70DDCCBA}"/>
              </a:ext>
            </a:extLst>
          </p:cNvPr>
          <p:cNvSpPr/>
          <p:nvPr/>
        </p:nvSpPr>
        <p:spPr>
          <a:xfrm>
            <a:off x="6471138" y="191965"/>
            <a:ext cx="5555675" cy="4524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لدى عالم النبات د/ كريم نسيج نباتي أراد تنميته في معمله المتخصص  </a:t>
            </a:r>
          </a:p>
          <a:p>
            <a:pPr algn="ctr"/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ضوء دراستكـِ </a:t>
            </a:r>
            <a:r>
              <a:rPr lang="ar-SA" sz="4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أقترحي</a:t>
            </a:r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طريقة تمكنه من زراعة النسيج ونموه بسرعة 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A5E5182-1564-4FB6-ABEA-3CA451240DD5}"/>
              </a:ext>
            </a:extLst>
          </p:cNvPr>
          <p:cNvSpPr/>
          <p:nvPr/>
        </p:nvSpPr>
        <p:spPr>
          <a:xfrm>
            <a:off x="60606" y="4892267"/>
            <a:ext cx="11966207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إضافة </a:t>
            </a:r>
            <a:r>
              <a:rPr lang="ar-SA" sz="48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السايتوكاينات</a:t>
            </a:r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إلى الوسط الغذائي المستعمل في زراعة الانسجة وكذلك يمكن زيادة </a:t>
            </a:r>
            <a:r>
              <a:rPr lang="ar-SA" sz="48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الاكسين</a:t>
            </a:r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ليؤدي إلى النمو السريع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64621FF-0A81-484D-9201-3A2B1161C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37" y="191965"/>
            <a:ext cx="5944186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2D022FE-D470-45B7-B130-E4145A7600BC}"/>
              </a:ext>
            </a:extLst>
          </p:cNvPr>
          <p:cNvSpPr/>
          <p:nvPr/>
        </p:nvSpPr>
        <p:spPr>
          <a:xfrm>
            <a:off x="394246" y="153797"/>
            <a:ext cx="1131912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اربطي بين الهرمونات النباتية وبين الظواهر التالية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262E593-C89E-45B2-982D-0C847AD32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45" y="1302271"/>
            <a:ext cx="5317237" cy="21021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F18F28F-09CE-488A-83FE-854C54386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6" y="3601329"/>
            <a:ext cx="4979612" cy="30871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60243BD-EF5C-499C-94F7-401D21F8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849" y="3784210"/>
            <a:ext cx="5080440" cy="307379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AC0971-A014-49AB-AB36-D502BAB16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988" y="1302271"/>
            <a:ext cx="5562228" cy="229905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7A9E9CE-CBC7-43B0-9CA5-E71B7F4845C7}"/>
              </a:ext>
            </a:extLst>
          </p:cNvPr>
          <p:cNvSpPr/>
          <p:nvPr/>
        </p:nvSpPr>
        <p:spPr>
          <a:xfrm>
            <a:off x="7141406" y="1990135"/>
            <a:ext cx="308610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السايتوكينات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8D9BA43-B918-430C-8DEA-AC74400ACDCC}"/>
              </a:ext>
            </a:extLst>
          </p:cNvPr>
          <p:cNvSpPr/>
          <p:nvPr/>
        </p:nvSpPr>
        <p:spPr>
          <a:xfrm>
            <a:off x="2014758" y="1891661"/>
            <a:ext cx="207620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الأيثيلين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6D7DE1B-C93A-4DB9-B34A-10194BDC6470}"/>
              </a:ext>
            </a:extLst>
          </p:cNvPr>
          <p:cNvSpPr/>
          <p:nvPr/>
        </p:nvSpPr>
        <p:spPr>
          <a:xfrm>
            <a:off x="8198949" y="4549951"/>
            <a:ext cx="226055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الأكسين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885123F-CA52-44D2-85C2-B196C359C5EC}"/>
              </a:ext>
            </a:extLst>
          </p:cNvPr>
          <p:cNvSpPr/>
          <p:nvPr/>
        </p:nvSpPr>
        <p:spPr>
          <a:xfrm>
            <a:off x="1526644" y="4221562"/>
            <a:ext cx="305243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الجبرلينات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4387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6A773CC-C187-48A5-913B-A2AB31F69821}"/>
              </a:ext>
            </a:extLst>
          </p:cNvPr>
          <p:cNvSpPr/>
          <p:nvPr/>
        </p:nvSpPr>
        <p:spPr>
          <a:xfrm>
            <a:off x="5092504" y="224135"/>
            <a:ext cx="68372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وعندما سأل أحمد والده عن السبب أخبره بان هذا ضروري لتحسين نمو النبات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AD921D7-5642-4722-949C-4E896C97797D}"/>
              </a:ext>
            </a:extLst>
          </p:cNvPr>
          <p:cNvSpPr/>
          <p:nvPr/>
        </p:nvSpPr>
        <p:spPr>
          <a:xfrm>
            <a:off x="5092503" y="3401089"/>
            <a:ext cx="68373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تعجب أحمد كيف يمكن لقطع قمة النبات وتقصير جزء منه قد يساعد في تحسين نمو النبات 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6007311-C292-4BF8-81B0-6BD0E10B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5092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66A773CC-C187-48A5-913B-A2AB31F69821}"/>
              </a:ext>
            </a:extLst>
          </p:cNvPr>
          <p:cNvSpPr/>
          <p:nvPr/>
        </p:nvSpPr>
        <p:spPr>
          <a:xfrm>
            <a:off x="5092504" y="224135"/>
            <a:ext cx="68372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أجابه والده بأنه إذا أراد أن يعرف هل ما أخبره به صحيح أم لا عليه أن يقرأ ويبحث عن  معلومات تتعلق بالنبات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AD921D7-5642-4722-949C-4E896C97797D}"/>
              </a:ext>
            </a:extLst>
          </p:cNvPr>
          <p:cNvSpPr/>
          <p:nvPr/>
        </p:nvSpPr>
        <p:spPr>
          <a:xfrm>
            <a:off x="5092503" y="3864590"/>
            <a:ext cx="68373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فأي العناوين التالية هي مفتاح البحث الصحيح للحصول على المعلومة الصحيحة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6007311-C292-4BF8-81B0-6BD0E10B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5092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F0EE80E-F990-4496-BEC8-1D286EB8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191" y="332569"/>
            <a:ext cx="5411959" cy="300147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4A7DB06-EACC-4794-AA92-3C89B9AA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90" y="332569"/>
            <a:ext cx="5411959" cy="30014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9540E36-A429-4E0D-B8D4-7FE75284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54" y="3579861"/>
            <a:ext cx="5411959" cy="300147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B7D6B93-3101-4FE7-A7DD-4F07C7B2250E}"/>
              </a:ext>
            </a:extLst>
          </p:cNvPr>
          <p:cNvSpPr/>
          <p:nvPr/>
        </p:nvSpPr>
        <p:spPr>
          <a:xfrm>
            <a:off x="9073665" y="2349305"/>
            <a:ext cx="2447777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الأنسجة النباتية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C2D387F-1762-4BA5-80A4-2071BD5B6FDD}"/>
              </a:ext>
            </a:extLst>
          </p:cNvPr>
          <p:cNvSpPr/>
          <p:nvPr/>
        </p:nvSpPr>
        <p:spPr>
          <a:xfrm>
            <a:off x="2799475" y="2349304"/>
            <a:ext cx="2956852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الهرمونات  النباتية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08A595D-9841-4E03-89D6-CB7DDBA36054}"/>
              </a:ext>
            </a:extLst>
          </p:cNvPr>
          <p:cNvSpPr/>
          <p:nvPr/>
        </p:nvSpPr>
        <p:spPr>
          <a:xfrm>
            <a:off x="6035333" y="5598942"/>
            <a:ext cx="2447777" cy="506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الفوائد النباتية </a:t>
            </a:r>
          </a:p>
        </p:txBody>
      </p:sp>
    </p:spTree>
    <p:extLst>
      <p:ext uri="{BB962C8B-B14F-4D97-AF65-F5344CB8AC3E}">
        <p14:creationId xmlns:p14="http://schemas.microsoft.com/office/powerpoint/2010/main" val="331417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0D5CB1A-992F-42DC-B516-96A0166A4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2" y="56271"/>
            <a:ext cx="11953289" cy="6696223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2876CDA-0514-48C4-A02A-9C5876E86C1A}"/>
              </a:ext>
            </a:extLst>
          </p:cNvPr>
          <p:cNvSpPr/>
          <p:nvPr/>
        </p:nvSpPr>
        <p:spPr>
          <a:xfrm rot="190803">
            <a:off x="3052080" y="1322197"/>
            <a:ext cx="7128876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cap="none" spc="0" dirty="0">
                <a:ln w="0">
                  <a:solidFill>
                    <a:srgbClr val="9C8456"/>
                  </a:solidFill>
                </a:ln>
                <a:solidFill>
                  <a:srgbClr val="C1D9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هرمونات النباتات </a:t>
            </a:r>
          </a:p>
          <a:p>
            <a:pPr algn="ctr"/>
            <a:r>
              <a:rPr lang="ar-SA" sz="13800" b="1" cap="none" spc="0" dirty="0">
                <a:ln w="0">
                  <a:solidFill>
                    <a:srgbClr val="9C8456"/>
                  </a:solidFill>
                </a:ln>
                <a:solidFill>
                  <a:srgbClr val="C1D9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واستجاباته</a:t>
            </a:r>
            <a:r>
              <a:rPr lang="ar-SA" sz="1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464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7AB4FF4-202C-4982-9799-83FD2569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126609"/>
            <a:ext cx="11690253" cy="654147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1A654CC-EB19-4593-A552-7D93D83E938C}"/>
              </a:ext>
            </a:extLst>
          </p:cNvPr>
          <p:cNvSpPr/>
          <p:nvPr/>
        </p:nvSpPr>
        <p:spPr>
          <a:xfrm rot="20914878">
            <a:off x="4595433" y="882212"/>
            <a:ext cx="30011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>
                <a:ln w="0">
                  <a:solidFill>
                    <a:srgbClr val="9C8456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الفكرة العامة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8E03470-E35B-47DD-9C2F-1E8DC102759A}"/>
              </a:ext>
            </a:extLst>
          </p:cNvPr>
          <p:cNvSpPr/>
          <p:nvPr/>
        </p:nvSpPr>
        <p:spPr>
          <a:xfrm rot="21021458">
            <a:off x="3285011" y="2046038"/>
            <a:ext cx="734101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dirty="0">
                <a:ln w="0">
                  <a:solidFill>
                    <a:srgbClr val="9C8456"/>
                  </a:solidFill>
                </a:ln>
                <a:solidFill>
                  <a:srgbClr val="E453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تعود طبيعة التنوع في النباتات إلى اختلاف تراكيبها التي خلقها الله سبحانه وتعالى </a:t>
            </a:r>
            <a:endParaRPr lang="ar-SA" sz="8000" b="1" cap="none" spc="0" dirty="0">
              <a:ln w="0">
                <a:solidFill>
                  <a:srgbClr val="9C8456"/>
                </a:solidFill>
              </a:ln>
              <a:solidFill>
                <a:srgbClr val="E453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57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7AB4FF4-202C-4982-9799-83FD2569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126609"/>
            <a:ext cx="11690253" cy="654147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1A654CC-EB19-4593-A552-7D93D83E938C}"/>
              </a:ext>
            </a:extLst>
          </p:cNvPr>
          <p:cNvSpPr/>
          <p:nvPr/>
        </p:nvSpPr>
        <p:spPr>
          <a:xfrm rot="20960197">
            <a:off x="4412691" y="882212"/>
            <a:ext cx="3366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>
                <a:ln w="0">
                  <a:solidFill>
                    <a:srgbClr val="9C8456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الفكرة الرئيسة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8E03470-E35B-47DD-9C2F-1E8DC102759A}"/>
              </a:ext>
            </a:extLst>
          </p:cNvPr>
          <p:cNvSpPr/>
          <p:nvPr/>
        </p:nvSpPr>
        <p:spPr>
          <a:xfrm rot="21021458">
            <a:off x="3285011" y="2197350"/>
            <a:ext cx="73410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dirty="0">
                <a:ln w="0">
                  <a:solidFill>
                    <a:srgbClr val="9C8456"/>
                  </a:solidFill>
                </a:ln>
                <a:solidFill>
                  <a:srgbClr val="E453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يمكن أن تؤثر الهرمونات في استجابات النبات لبيئته  </a:t>
            </a:r>
            <a:endParaRPr lang="ar-SA" sz="8000" b="1" cap="none" spc="0" dirty="0">
              <a:ln w="0">
                <a:solidFill>
                  <a:srgbClr val="9C8456"/>
                </a:solidFill>
              </a:ln>
              <a:solidFill>
                <a:srgbClr val="E453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176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6ED258F-803E-4AE7-9AD8-F6631B449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8" r="3729"/>
          <a:stretch/>
        </p:blipFill>
        <p:spPr>
          <a:xfrm>
            <a:off x="0" y="0"/>
            <a:ext cx="12027877" cy="6857999"/>
          </a:xfrm>
          <a:prstGeom prst="rect">
            <a:avLst/>
          </a:prstGeom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EDFF2098-2007-4C11-8E7D-FFBB552FF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84854"/>
              </p:ext>
            </p:extLst>
          </p:nvPr>
        </p:nvGraphicFramePr>
        <p:xfrm>
          <a:off x="2074204" y="1493389"/>
          <a:ext cx="8127999" cy="4206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357554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619392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6614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ماذا أعرف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ln>
                            <a:noFill/>
                          </a:ln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ماذا أود أن أتعلم 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ماذا تعلمت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39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  <a:p>
                      <a:pPr rtl="1"/>
                      <a:endParaRPr lang="ar-SA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133296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902789FE-B2CE-44AF-8A7C-204BC2F70612}"/>
              </a:ext>
            </a:extLst>
          </p:cNvPr>
          <p:cNvSpPr/>
          <p:nvPr/>
        </p:nvSpPr>
        <p:spPr>
          <a:xfrm>
            <a:off x="4757023" y="480833"/>
            <a:ext cx="25138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جدول التعلم </a:t>
            </a:r>
          </a:p>
        </p:txBody>
      </p:sp>
    </p:spTree>
    <p:extLst>
      <p:ext uri="{BB962C8B-B14F-4D97-AF65-F5344CB8AC3E}">
        <p14:creationId xmlns:p14="http://schemas.microsoft.com/office/powerpoint/2010/main" val="35463287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770</Words>
  <Application>Microsoft Office PowerPoint</Application>
  <PresentationFormat>شاشة عريضة</PresentationFormat>
  <Paragraphs>142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5" baseType="lpstr">
      <vt:lpstr>Yu Gothic UI Semilight</vt:lpstr>
      <vt:lpstr>Arabic Typesetting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ريحانة العامر</dc:creator>
  <cp:lastModifiedBy>ريحانة العامر</cp:lastModifiedBy>
  <cp:revision>53</cp:revision>
  <dcterms:created xsi:type="dcterms:W3CDTF">2018-03-12T23:06:01Z</dcterms:created>
  <dcterms:modified xsi:type="dcterms:W3CDTF">2018-03-28T13:06:29Z</dcterms:modified>
</cp:coreProperties>
</file>