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57" r:id="rId3"/>
    <p:sldId id="258" r:id="rId4"/>
    <p:sldId id="267" r:id="rId5"/>
    <p:sldId id="284" r:id="rId6"/>
    <p:sldId id="285" r:id="rId7"/>
    <p:sldId id="286" r:id="rId8"/>
    <p:sldId id="287" r:id="rId9"/>
    <p:sldId id="289" r:id="rId10"/>
    <p:sldId id="290" r:id="rId11"/>
    <p:sldId id="291" r:id="rId12"/>
    <p:sldId id="288" r:id="rId13"/>
    <p:sldId id="292" r:id="rId14"/>
    <p:sldId id="293" r:id="rId15"/>
    <p:sldId id="294" r:id="rId16"/>
    <p:sldId id="296" r:id="rId17"/>
    <p:sldId id="297" r:id="rId18"/>
    <p:sldId id="274" r:id="rId19"/>
    <p:sldId id="266" r:id="rId20"/>
    <p:sldId id="279" r:id="rId2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Hind" panose="02000000000000000000" pitchFamily="2" charset="0"/>
      <p:regular r:id="rId29"/>
      <p:bold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6CDDDA"/>
    <a:srgbClr val="FF33CC"/>
    <a:srgbClr val="FF6600"/>
    <a:srgbClr val="006600"/>
    <a:srgbClr val="CC3399"/>
    <a:srgbClr val="FFCCFF"/>
    <a:srgbClr val="FF0066"/>
    <a:srgbClr val="33CC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D7FEE9-FEF7-4E00-B182-A7E71DAF1F07}">
  <a:tblStyle styleId="{AAD7FEE9-FEF7-4E00-B182-A7E71DAF1F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8168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28150" y="1991825"/>
            <a:ext cx="4487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1067100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224149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grpSp>
        <p:nvGrpSpPr>
          <p:cNvPr id="68" name="Google Shape;68;p6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69" name="Google Shape;69;p6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75" name="Google Shape;75;p6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02" name="Google Shape;102;p8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108" name="Google Shape;108;p8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body" idx="1"/>
          </p:nvPr>
        </p:nvSpPr>
        <p:spPr>
          <a:xfrm>
            <a:off x="1236500" y="4406300"/>
            <a:ext cx="6671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1pPr>
          </a:lstStyle>
          <a:p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17" name="Google Shape;117;p9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9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123" name="Google Shape;123;p9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9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9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9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mall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0"/>
          <p:cNvGrpSpPr/>
          <p:nvPr/>
        </p:nvGrpSpPr>
        <p:grpSpPr>
          <a:xfrm>
            <a:off x="7934863" y="4"/>
            <a:ext cx="1209179" cy="2774603"/>
            <a:chOff x="7395202" y="-6"/>
            <a:chExt cx="1748884" cy="4013021"/>
          </a:xfrm>
        </p:grpSpPr>
        <p:sp>
          <p:nvSpPr>
            <p:cNvPr id="131" name="Google Shape;131;p10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-1" y="2232486"/>
            <a:ext cx="874634" cy="2911268"/>
            <a:chOff x="3" y="2750304"/>
            <a:chExt cx="722480" cy="2404814"/>
          </a:xfrm>
        </p:grpSpPr>
        <p:sp>
          <p:nvSpPr>
            <p:cNvPr id="137" name="Google Shape;137;p10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0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 gradient">
  <p:cSld name="BLANK_2">
    <p:bg>
      <p:bgPr>
        <a:gradFill>
          <a:gsLst>
            <a:gs pos="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/>
          <p:nvPr/>
        </p:nvSpPr>
        <p:spPr>
          <a:xfrm rot="5400000" flipH="1">
            <a:off x="7987921" y="280747"/>
            <a:ext cx="1436798" cy="875312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5400000" flipH="1">
            <a:off x="7711954" y="1152043"/>
            <a:ext cx="1779871" cy="1084184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400000">
            <a:off x="8367254" y="1879297"/>
            <a:ext cx="965333" cy="588243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 rot="-5400000">
            <a:off x="7784794" y="375252"/>
            <a:ext cx="768076" cy="46794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 rot="-5400000" flipH="1">
            <a:off x="8520892" y="2338195"/>
            <a:ext cx="542403" cy="33042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 rot="5400000" flipH="1">
            <a:off x="-280461" y="2947980"/>
            <a:ext cx="1435651" cy="87453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>
            <a:off x="-191408" y="2612028"/>
            <a:ext cx="979133" cy="595978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 rot="-5400000" flipH="1">
            <a:off x="-209916" y="4278659"/>
            <a:ext cx="1075013" cy="65517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-5400000">
            <a:off x="-145454" y="2377940"/>
            <a:ext cx="744156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-5400000" flipH="1">
            <a:off x="276080" y="3815951"/>
            <a:ext cx="743793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">
  <p:cSld name="BLANK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81" name="Google Shape;181;p14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4"/>
          <p:cNvSpPr/>
          <p:nvPr/>
        </p:nvSpPr>
        <p:spPr>
          <a:xfrm rot="5400000" flipH="1">
            <a:off x="-479615" y="1845054"/>
            <a:ext cx="2455200" cy="14958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/>
          <p:nvPr/>
        </p:nvSpPr>
        <p:spPr>
          <a:xfrm rot="5400000">
            <a:off x="-262152" y="1526813"/>
            <a:ext cx="1340700" cy="8163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"/>
          <p:cNvSpPr/>
          <p:nvPr/>
        </p:nvSpPr>
        <p:spPr>
          <a:xfrm rot="-5400000" flipH="1">
            <a:off x="-358955" y="3663589"/>
            <a:ext cx="1838400" cy="1120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/>
          <p:nvPr/>
        </p:nvSpPr>
        <p:spPr>
          <a:xfrm rot="-5400000">
            <a:off x="-199052" y="1206482"/>
            <a:ext cx="1018800" cy="6207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/>
          <p:nvPr/>
        </p:nvSpPr>
        <p:spPr>
          <a:xfrm rot="-5400000" flipH="1">
            <a:off x="472234" y="3024661"/>
            <a:ext cx="1272000" cy="7752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4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41F3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7088" y="1650548"/>
            <a:ext cx="5972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»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ctrTitle"/>
          </p:nvPr>
        </p:nvSpPr>
        <p:spPr>
          <a:xfrm>
            <a:off x="2123728" y="1991825"/>
            <a:ext cx="469212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99FF"/>
                </a:solidFill>
              </a:rPr>
              <a:t>Unit 2</a:t>
            </a:r>
            <a:br>
              <a:rPr lang="en" dirty="0"/>
            </a:br>
            <a:br>
              <a:rPr lang="en" sz="1400" dirty="0"/>
            </a:br>
            <a:r>
              <a:rPr lang="en-US" sz="4400" dirty="0">
                <a:solidFill>
                  <a:srgbClr val="CCFF66"/>
                </a:solidFill>
              </a:rPr>
              <a:t>Influential People</a:t>
            </a:r>
            <a:br>
              <a:rPr lang="en" dirty="0"/>
            </a:br>
            <a:br>
              <a:rPr lang="en" sz="1600" dirty="0"/>
            </a:br>
            <a:r>
              <a:rPr lang="en" dirty="0">
                <a:solidFill>
                  <a:srgbClr val="FF6600"/>
                </a:solidFill>
              </a:rPr>
              <a:t>Reading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6" name="Google Shape;264;p23"/>
          <p:cNvSpPr txBox="1">
            <a:spLocks/>
          </p:cNvSpPr>
          <p:nvPr/>
        </p:nvSpPr>
        <p:spPr>
          <a:xfrm>
            <a:off x="179512" y="195486"/>
            <a:ext cx="18002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ind"/>
              <a:buNone/>
              <a:defRPr sz="46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ind"/>
              <a:buNone/>
              <a:defRPr sz="48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l"/>
            <a:r>
              <a:rPr lang="en-US" sz="2000" dirty="0">
                <a:solidFill>
                  <a:srgbClr val="FFFF00"/>
                </a:solidFill>
              </a:rPr>
              <a:t>Mega Goal </a:t>
            </a:r>
            <a:r>
              <a:rPr lang="en-US" sz="2000" dirty="0">
                <a:solidFill>
                  <a:srgbClr val="FF33CC"/>
                </a:solidFill>
              </a:rPr>
              <a:t>3.1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3131840" y="4587974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81000">
              <a:spcBef>
                <a:spcPts val="600"/>
              </a:spcBef>
              <a:buSzPts val="2400"/>
              <a:buChar char="›"/>
            </a:pPr>
            <a:r>
              <a:rPr lang="en-US" sz="2000" dirty="0">
                <a:solidFill>
                  <a:srgbClr val="FF99FF"/>
                </a:solidFill>
              </a:rPr>
              <a:t>Done by </a:t>
            </a:r>
            <a:r>
              <a:rPr lang="en-US" sz="2000" dirty="0">
                <a:solidFill>
                  <a:srgbClr val="FFCC99"/>
                </a:solidFill>
              </a:rPr>
              <a:t>: </a:t>
            </a:r>
            <a:r>
              <a:rPr lang="en-US" sz="2000" dirty="0" err="1">
                <a:solidFill>
                  <a:srgbClr val="FFCC99"/>
                </a:solidFill>
              </a:rPr>
              <a:t>Entisar</a:t>
            </a:r>
            <a:r>
              <a:rPr lang="en-US" sz="2000" dirty="0">
                <a:solidFill>
                  <a:srgbClr val="FFCC99"/>
                </a:solidFill>
              </a:rPr>
              <a:t> Al-</a:t>
            </a:r>
            <a:r>
              <a:rPr lang="en-US" sz="2000" dirty="0" err="1">
                <a:solidFill>
                  <a:srgbClr val="FFCC99"/>
                </a:solidFill>
              </a:rPr>
              <a:t>Obaidallah</a:t>
            </a:r>
            <a:endParaRPr lang="en-US" sz="20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1691680" y="3939902"/>
            <a:ext cx="5691852" cy="504056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  <a:solidFill>
            <a:srgbClr val="CC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Why did he choose to donate all his assets?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1619672" y="2715766"/>
            <a:ext cx="5688632" cy="522058"/>
          </a:xfrm>
          <a:prstGeom prst="wedgeRoundRectCallout">
            <a:avLst>
              <a:gd name="adj1" fmla="val 54002"/>
              <a:gd name="adj2" fmla="val 19113"/>
              <a:gd name="adj3" fmla="val 16667"/>
            </a:avLst>
          </a:prstGeom>
          <a:solidFill>
            <a:srgbClr val="CC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What was </a:t>
            </a:r>
            <a:r>
              <a:rPr lang="en-US" sz="1800" b="1" dirty="0" err="1">
                <a:latin typeface="Amasis MT Pro" panose="02040504050005020304" pitchFamily="18" charset="0"/>
              </a:rPr>
              <a:t>Sulaiman</a:t>
            </a:r>
            <a:r>
              <a:rPr lang="en-US" sz="1800" b="1" dirty="0">
                <a:latin typeface="Amasis MT Pro" panose="02040504050005020304" pitchFamily="18" charset="0"/>
              </a:rPr>
              <a:t> Al-</a:t>
            </a:r>
            <a:r>
              <a:rPr lang="en-US" sz="1800" b="1" dirty="0" err="1">
                <a:latin typeface="Amasis MT Pro" panose="02040504050005020304" pitchFamily="18" charset="0"/>
              </a:rPr>
              <a:t>Rajhi</a:t>
            </a:r>
            <a:r>
              <a:rPr lang="en-US" sz="1800" b="1" dirty="0">
                <a:latin typeface="Amasis MT Pro" panose="02040504050005020304" pitchFamily="18" charset="0"/>
              </a:rPr>
              <a:t>  awarded in 2012?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123728" y="4579986"/>
            <a:ext cx="5184576" cy="338554"/>
          </a:xfrm>
          <a:prstGeom prst="rect">
            <a:avLst/>
          </a:prstGeom>
          <a:solidFill>
            <a:srgbClr val="6CDDD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to gain peace of mind and inner happiness.</a:t>
            </a:r>
            <a:endParaRPr lang="ar-SA" sz="1600" b="1" dirty="0"/>
          </a:p>
        </p:txBody>
      </p:sp>
      <p:sp>
        <p:nvSpPr>
          <p:cNvPr id="16" name="مستطيل 15"/>
          <p:cNvSpPr/>
          <p:nvPr/>
        </p:nvSpPr>
        <p:spPr>
          <a:xfrm>
            <a:off x="1835696" y="3435846"/>
            <a:ext cx="5400600" cy="338554"/>
          </a:xfrm>
          <a:prstGeom prst="rect">
            <a:avLst/>
          </a:prstGeom>
          <a:solidFill>
            <a:srgbClr val="6CDDD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King Faisal International Prize for Service to Islam</a:t>
            </a:r>
            <a:endParaRPr lang="ar-SA" sz="16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FEC2FA8-00DE-7FDA-AE1C-0E942A0564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13" t="54277" r="11891" b="22702"/>
          <a:stretch/>
        </p:blipFill>
        <p:spPr>
          <a:xfrm>
            <a:off x="107504" y="915566"/>
            <a:ext cx="8957298" cy="157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6447133F-18B1-4E7E-9757-BD2F38E021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409" end="148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123478"/>
            <a:ext cx="609600" cy="609600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95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subTitle" idx="4294967295"/>
          </p:nvPr>
        </p:nvSpPr>
        <p:spPr>
          <a:xfrm>
            <a:off x="3923928" y="1131590"/>
            <a:ext cx="3600400" cy="2531820"/>
          </a:xfrm>
          <a:prstGeom prst="rect">
            <a:avLst/>
          </a:prstGeom>
          <a:solidFill>
            <a:srgbClr val="FFFF71"/>
          </a:solidFill>
          <a:effectLst>
            <a:glow rad="228600">
              <a:srgbClr val="FFFF71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" sz="1000" b="1" dirty="0">
              <a:solidFill>
                <a:srgbClr val="33CC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" sz="100" b="1" dirty="0">
              <a:solidFill>
                <a:srgbClr val="33CC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6600"/>
                </a:solidFill>
              </a:rPr>
              <a:t>Open</a:t>
            </a:r>
            <a:r>
              <a:rPr lang="en" sz="3600" b="1" dirty="0">
                <a:solidFill>
                  <a:srgbClr val="006600"/>
                </a:solidFill>
              </a:rPr>
              <a:t>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6600"/>
                </a:solidFill>
              </a:rPr>
              <a:t>your student’s book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6600"/>
                </a:solidFill>
              </a:rPr>
              <a:t>p. 27</a:t>
            </a:r>
            <a:endParaRPr sz="2800" b="1" dirty="0">
              <a:solidFill>
                <a:srgbClr val="006600"/>
              </a:solidFill>
            </a:endParaRPr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7505EAB-0C13-AB30-70AA-0DAC7B11B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20926811">
            <a:off x="1088334" y="672258"/>
            <a:ext cx="3045548" cy="37195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861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grpSp>
        <p:nvGrpSpPr>
          <p:cNvPr id="6" name="Google Shape;335;p31"/>
          <p:cNvGrpSpPr/>
          <p:nvPr/>
        </p:nvGrpSpPr>
        <p:grpSpPr>
          <a:xfrm rot="10800000" flipH="1">
            <a:off x="1115595" y="4011910"/>
            <a:ext cx="576064" cy="919760"/>
            <a:chOff x="4171679" y="1802748"/>
            <a:chExt cx="821730" cy="1228760"/>
          </a:xfrm>
        </p:grpSpPr>
        <p:sp>
          <p:nvSpPr>
            <p:cNvPr id="7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مستطيل 3"/>
          <p:cNvSpPr/>
          <p:nvPr/>
        </p:nvSpPr>
        <p:spPr>
          <a:xfrm>
            <a:off x="1718798" y="4160609"/>
            <a:ext cx="6457066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He did not seem to have much hope of becoming</a:t>
            </a:r>
          </a:p>
          <a:p>
            <a:pPr algn="ctr"/>
            <a:r>
              <a:rPr lang="en-US" sz="2000" b="1" dirty="0"/>
              <a:t> a billionaire.</a:t>
            </a:r>
            <a:endParaRPr lang="ar-SA" sz="20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00ECAAE-F166-4677-A5A3-C41774C2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36004" r="21849" b="18880"/>
          <a:stretch/>
        </p:blipFill>
        <p:spPr>
          <a:xfrm>
            <a:off x="971600" y="915566"/>
            <a:ext cx="61865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55CEB114-65B3-1B58-AD49-B242251C7550}"/>
              </a:ext>
            </a:extLst>
          </p:cNvPr>
          <p:cNvSpPr/>
          <p:nvPr/>
        </p:nvSpPr>
        <p:spPr>
          <a:xfrm>
            <a:off x="1259632" y="1707654"/>
            <a:ext cx="4824536" cy="288032"/>
          </a:xfrm>
          <a:prstGeom prst="roundRect">
            <a:avLst/>
          </a:prstGeom>
          <a:solidFill>
            <a:srgbClr val="9966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51FE6D6D-E012-9B4C-F366-6E392365E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7494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718798" y="4160609"/>
            <a:ext cx="6457066" cy="646331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Banking, agricultural development, organic farming, real </a:t>
            </a:r>
            <a:r>
              <a:rPr lang="en-US" sz="1800" b="1" dirty="0" err="1"/>
              <a:t>estate,investment</a:t>
            </a:r>
            <a:r>
              <a:rPr lang="en-US" sz="1800" b="1" dirty="0"/>
              <a:t>, health and more.</a:t>
            </a:r>
            <a:endParaRPr lang="ar-SA" sz="1800" b="1" dirty="0"/>
          </a:p>
        </p:txBody>
      </p:sp>
      <p:grpSp>
        <p:nvGrpSpPr>
          <p:cNvPr id="9" name="Google Shape;338;p31"/>
          <p:cNvGrpSpPr/>
          <p:nvPr/>
        </p:nvGrpSpPr>
        <p:grpSpPr>
          <a:xfrm rot="10800000" flipH="1">
            <a:off x="897068" y="3986231"/>
            <a:ext cx="722604" cy="919932"/>
            <a:chOff x="1972825" y="1803752"/>
            <a:chExt cx="821730" cy="1228859"/>
          </a:xfrm>
        </p:grpSpPr>
        <p:sp>
          <p:nvSpPr>
            <p:cNvPr id="10" name="Google Shape;339;p31"/>
            <p:cNvSpPr/>
            <p:nvPr/>
          </p:nvSpPr>
          <p:spPr>
            <a:xfrm rot="10800000">
              <a:off x="1972825" y="2414611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40;p31"/>
            <p:cNvSpPr/>
            <p:nvPr/>
          </p:nvSpPr>
          <p:spPr>
            <a:xfrm flipH="1">
              <a:off x="1972825" y="1803752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E962EBF8-8453-4EC2-B127-07FDEADA5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36004" r="21849" b="18880"/>
          <a:stretch/>
        </p:blipFill>
        <p:spPr>
          <a:xfrm>
            <a:off x="971600" y="915566"/>
            <a:ext cx="61865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C264EDAF-81DF-1169-6AA5-5C565E29C584}"/>
              </a:ext>
            </a:extLst>
          </p:cNvPr>
          <p:cNvSpPr/>
          <p:nvPr/>
        </p:nvSpPr>
        <p:spPr>
          <a:xfrm>
            <a:off x="1259632" y="1995686"/>
            <a:ext cx="3456384" cy="216024"/>
          </a:xfrm>
          <a:prstGeom prst="roundRect">
            <a:avLst/>
          </a:prstGeom>
          <a:solidFill>
            <a:srgbClr val="FF66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25237F14-3C24-5139-44E0-985DCA06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2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718798" y="4160609"/>
            <a:ext cx="7029666" cy="646331"/>
          </a:xfrm>
          <a:prstGeom prst="rect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Islamic banking in the UK because British officials were not aware of the principles and requirements of Islamic banking.</a:t>
            </a:r>
            <a:endParaRPr lang="ar-SA" sz="1800" b="1" dirty="0"/>
          </a:p>
        </p:txBody>
      </p:sp>
      <p:grpSp>
        <p:nvGrpSpPr>
          <p:cNvPr id="12" name="Google Shape;341;p31"/>
          <p:cNvGrpSpPr/>
          <p:nvPr/>
        </p:nvGrpSpPr>
        <p:grpSpPr>
          <a:xfrm rot="10800000" flipH="1">
            <a:off x="1027600" y="4061307"/>
            <a:ext cx="592072" cy="844934"/>
            <a:chOff x="5808538" y="1803695"/>
            <a:chExt cx="821730" cy="1228977"/>
          </a:xfrm>
        </p:grpSpPr>
        <p:sp>
          <p:nvSpPr>
            <p:cNvPr id="13" name="Google Shape;342;p31"/>
            <p:cNvSpPr/>
            <p:nvPr/>
          </p:nvSpPr>
          <p:spPr>
            <a:xfrm rot="10800000">
              <a:off x="5808538" y="2414672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43;p31"/>
            <p:cNvSpPr/>
            <p:nvPr/>
          </p:nvSpPr>
          <p:spPr>
            <a:xfrm flipH="1">
              <a:off x="5808538" y="1803695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FECC3F1A-10BC-48E7-91D8-C37C0DC84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36004" r="21849" b="18880"/>
          <a:stretch/>
        </p:blipFill>
        <p:spPr>
          <a:xfrm>
            <a:off x="971600" y="915566"/>
            <a:ext cx="6186519" cy="2592288"/>
          </a:xfrm>
          <a:prstGeom prst="rect">
            <a:avLst/>
          </a:prstGeom>
          <a:solidFill>
            <a:srgbClr val="92D050"/>
          </a:solidFill>
          <a:ln w="88900" cap="sq">
            <a:solidFill>
              <a:srgbClr val="92D05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59BAA9FA-5471-4091-FC3C-2925C9560CC0}"/>
              </a:ext>
            </a:extLst>
          </p:cNvPr>
          <p:cNvSpPr/>
          <p:nvPr/>
        </p:nvSpPr>
        <p:spPr>
          <a:xfrm>
            <a:off x="1259632" y="2283718"/>
            <a:ext cx="4032448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9AAA78E1-E9FB-00E5-A1FF-C4FA6F1D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grpSp>
        <p:nvGrpSpPr>
          <p:cNvPr id="6" name="Google Shape;335;p31"/>
          <p:cNvGrpSpPr/>
          <p:nvPr/>
        </p:nvGrpSpPr>
        <p:grpSpPr>
          <a:xfrm rot="10800000" flipH="1">
            <a:off x="827563" y="4014620"/>
            <a:ext cx="576064" cy="919760"/>
            <a:chOff x="4171679" y="1802748"/>
            <a:chExt cx="821730" cy="1228760"/>
          </a:xfrm>
        </p:grpSpPr>
        <p:sp>
          <p:nvSpPr>
            <p:cNvPr id="7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مستطيل 3"/>
          <p:cNvSpPr/>
          <p:nvPr/>
        </p:nvSpPr>
        <p:spPr>
          <a:xfrm>
            <a:off x="1475656" y="4229971"/>
            <a:ext cx="7560840" cy="553998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500" b="1" dirty="0"/>
              <a:t>His work and contribution to education, health and charities worldwide through SAAR, the largest foundation of its kind in the Kingdom of Saudi Arabia. </a:t>
            </a:r>
            <a:endParaRPr lang="ar-SA" sz="15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39777F1-335C-43DA-92B1-3C058A13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36004" r="21849" b="18880"/>
          <a:stretch/>
        </p:blipFill>
        <p:spPr>
          <a:xfrm>
            <a:off x="971600" y="915566"/>
            <a:ext cx="61865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rgbClr val="CC3399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F5CCAA7D-678A-65D3-4ABB-C5B112242FB0}"/>
              </a:ext>
            </a:extLst>
          </p:cNvPr>
          <p:cNvSpPr/>
          <p:nvPr/>
        </p:nvSpPr>
        <p:spPr>
          <a:xfrm>
            <a:off x="1259632" y="2571750"/>
            <a:ext cx="5760640" cy="216024"/>
          </a:xfrm>
          <a:prstGeom prst="roundRect">
            <a:avLst/>
          </a:prstGeom>
          <a:solidFill>
            <a:srgbClr val="FF33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7A5C3FF2-C6DC-921C-6997-657A5E43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718798" y="4160609"/>
            <a:ext cx="7029666" cy="646331"/>
          </a:xfrm>
          <a:prstGeom prst="rect">
            <a:avLst/>
          </a:prstGeom>
          <a:solidFill>
            <a:srgbClr val="6CDDDA"/>
          </a:solidFill>
          <a:ln>
            <a:solidFill>
              <a:srgbClr val="0066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Having been poor early in life, he was not afraid to donate and</a:t>
            </a:r>
          </a:p>
          <a:p>
            <a:r>
              <a:rPr lang="en-US" sz="1800" b="1" dirty="0"/>
              <a:t>distribute his wealth so he could con</a:t>
            </a:r>
            <a:endParaRPr lang="ar-SA" sz="1800" b="1" dirty="0"/>
          </a:p>
        </p:txBody>
      </p:sp>
      <p:grpSp>
        <p:nvGrpSpPr>
          <p:cNvPr id="12" name="Google Shape;341;p31"/>
          <p:cNvGrpSpPr/>
          <p:nvPr/>
        </p:nvGrpSpPr>
        <p:grpSpPr>
          <a:xfrm rot="10800000" flipH="1">
            <a:off x="1027600" y="4061307"/>
            <a:ext cx="592072" cy="844934"/>
            <a:chOff x="5808538" y="1803695"/>
            <a:chExt cx="821730" cy="1228977"/>
          </a:xfrm>
        </p:grpSpPr>
        <p:sp>
          <p:nvSpPr>
            <p:cNvPr id="13" name="Google Shape;342;p31"/>
            <p:cNvSpPr/>
            <p:nvPr/>
          </p:nvSpPr>
          <p:spPr>
            <a:xfrm rot="10800000">
              <a:off x="5808538" y="2414672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43;p31"/>
            <p:cNvSpPr/>
            <p:nvPr/>
          </p:nvSpPr>
          <p:spPr>
            <a:xfrm flipH="1">
              <a:off x="5808538" y="1803695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067764E-9213-2822-DBDE-25645C0CF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16834" r="24095" b="44150"/>
          <a:stretch/>
        </p:blipFill>
        <p:spPr>
          <a:xfrm>
            <a:off x="827584" y="1131590"/>
            <a:ext cx="6631714" cy="2671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CDD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D6EB61EE-65B7-9E98-4B94-D0AC0551E630}"/>
              </a:ext>
            </a:extLst>
          </p:cNvPr>
          <p:cNvSpPr/>
          <p:nvPr/>
        </p:nvSpPr>
        <p:spPr>
          <a:xfrm>
            <a:off x="1115616" y="3075806"/>
            <a:ext cx="5904656" cy="216024"/>
          </a:xfrm>
          <a:prstGeom prst="roundRect">
            <a:avLst/>
          </a:prstGeom>
          <a:solidFill>
            <a:srgbClr val="6CDDD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28242339-6081-8772-9E34-7DB18EE4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4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Google Shape;218;p18"/>
          <p:cNvSpPr txBox="1">
            <a:spLocks/>
          </p:cNvSpPr>
          <p:nvPr/>
        </p:nvSpPr>
        <p:spPr>
          <a:xfrm>
            <a:off x="297250" y="38248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After Reading</a:t>
            </a:r>
          </a:p>
        </p:txBody>
      </p:sp>
      <p:grpSp>
        <p:nvGrpSpPr>
          <p:cNvPr id="6" name="Google Shape;335;p31"/>
          <p:cNvGrpSpPr/>
          <p:nvPr/>
        </p:nvGrpSpPr>
        <p:grpSpPr>
          <a:xfrm rot="10800000" flipH="1">
            <a:off x="827563" y="4011910"/>
            <a:ext cx="576064" cy="919760"/>
            <a:chOff x="4171679" y="1802748"/>
            <a:chExt cx="821730" cy="1228760"/>
          </a:xfrm>
        </p:grpSpPr>
        <p:sp>
          <p:nvSpPr>
            <p:cNvPr id="7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مستطيل 3"/>
          <p:cNvSpPr/>
          <p:nvPr/>
        </p:nvSpPr>
        <p:spPr>
          <a:xfrm>
            <a:off x="1475656" y="4100673"/>
            <a:ext cx="7488832" cy="830997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500" b="1" dirty="0"/>
              <a:t>He was awarded the prize in recognition of his outstanding service to Islam, his role in the establishment of the world’s largest Islamic bank and his ongoing contribution to charities</a:t>
            </a:r>
            <a:r>
              <a:rPr lang="en-US" sz="1600" b="1" dirty="0"/>
              <a:t>. </a:t>
            </a:r>
            <a:endParaRPr lang="ar-SA" sz="16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BE0C5DD-683A-4555-8268-0B090BE5A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36004" r="21849" b="18880"/>
          <a:stretch/>
        </p:blipFill>
        <p:spPr>
          <a:xfrm>
            <a:off x="971600" y="915566"/>
            <a:ext cx="61865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2257A409-7786-0BE6-C0E6-645FC3E18EA5}"/>
              </a:ext>
            </a:extLst>
          </p:cNvPr>
          <p:cNvSpPr/>
          <p:nvPr/>
        </p:nvSpPr>
        <p:spPr>
          <a:xfrm>
            <a:off x="1259632" y="3075806"/>
            <a:ext cx="5760640" cy="216024"/>
          </a:xfrm>
          <a:prstGeom prst="roundRect">
            <a:avLst/>
          </a:prstGeom>
          <a:solidFill>
            <a:srgbClr val="9966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Download Question And Answer Questions And Answers Q A Royalty-Free Vector  Graphic - Pixabay">
            <a:extLst>
              <a:ext uri="{FF2B5EF4-FFF2-40B4-BE49-F238E27FC236}">
                <a16:creationId xmlns:a16="http://schemas.microsoft.com/office/drawing/2014/main" id="{ADC991EA-4A7B-CDE4-3657-66A8D825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207137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1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24885" r="15288" b="6069"/>
          <a:stretch/>
        </p:blipFill>
        <p:spPr bwMode="auto">
          <a:xfrm>
            <a:off x="734777" y="480154"/>
            <a:ext cx="6794283" cy="4118858"/>
          </a:xfrm>
          <a:prstGeom prst="rect">
            <a:avLst/>
          </a:prstGeom>
          <a:ln w="38100" cap="sq">
            <a:solidFill>
              <a:srgbClr val="9966FF"/>
            </a:solidFill>
            <a:prstDash val="solid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Lucky Person Stock Illustrations – 5,267 Lucky Person Stock Illustrations,  Vectors &amp; Clipart - Dreamstime">
            <a:extLst>
              <a:ext uri="{FF2B5EF4-FFF2-40B4-BE49-F238E27FC236}">
                <a16:creationId xmlns:a16="http://schemas.microsoft.com/office/drawing/2014/main" id="{6B2AB2AF-8A6B-6524-0408-0D8EDE55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5526"/>
            <a:ext cx="1824168" cy="6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ABE104-EBBA-600C-7C2E-4C38A17D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3798"/>
            <a:ext cx="1012159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ving Feedback Vector Art PNG Images | Free Download On Pngtree">
            <a:extLst>
              <a:ext uri="{FF2B5EF4-FFF2-40B4-BE49-F238E27FC236}">
                <a16:creationId xmlns:a16="http://schemas.microsoft.com/office/drawing/2014/main" id="{0B5525F3-AAD8-ED03-5601-3B17D740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9782"/>
            <a:ext cx="1935582" cy="19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Клипарт">
            <a:extLst>
              <a:ext uri="{FF2B5EF4-FFF2-40B4-BE49-F238E27FC236}">
                <a16:creationId xmlns:a16="http://schemas.microsoft.com/office/drawing/2014/main" id="{34E5BD86-67EF-C2FD-925F-054A1AFB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9822"/>
            <a:ext cx="1537713" cy="14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ld Star Award Clip Art">
            <a:extLst>
              <a:ext uri="{FF2B5EF4-FFF2-40B4-BE49-F238E27FC236}">
                <a16:creationId xmlns:a16="http://schemas.microsoft.com/office/drawing/2014/main" id="{CDA80DF6-5BFA-F8AA-17EE-1C1E8764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63838"/>
            <a:ext cx="681402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81B01-C93E-4547-E689-CE106976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75806"/>
            <a:ext cx="1012159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>
            <a:spLocks noGrp="1"/>
          </p:cNvSpPr>
          <p:nvPr>
            <p:ph type="title" idx="4294967295"/>
          </p:nvPr>
        </p:nvSpPr>
        <p:spPr>
          <a:xfrm>
            <a:off x="179512" y="267494"/>
            <a:ext cx="4041768" cy="13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endParaRPr sz="6000" dirty="0"/>
          </a:p>
        </p:txBody>
      </p:sp>
      <p:sp>
        <p:nvSpPr>
          <p:cNvPr id="282" name="Google Shape;282;p25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C8FCF418-AE63-448A-27D5-3AE27B163183}"/>
              </a:ext>
            </a:extLst>
          </p:cNvPr>
          <p:cNvSpPr txBox="1">
            <a:spLocks/>
          </p:cNvSpPr>
          <p:nvPr/>
        </p:nvSpPr>
        <p:spPr>
          <a:xfrm>
            <a:off x="323528" y="1635646"/>
            <a:ext cx="3409277" cy="720080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105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Workbook p. 236 - Exercises(I)</a:t>
            </a:r>
            <a:endParaRPr lang="ar-SA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>
            <a:spLocks noGrp="1"/>
          </p:cNvSpPr>
          <p:nvPr>
            <p:ph type="title"/>
          </p:nvPr>
        </p:nvSpPr>
        <p:spPr>
          <a:xfrm>
            <a:off x="1259632" y="267494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Lesson Objectives</a:t>
            </a:r>
            <a:endParaRPr sz="4800" dirty="0"/>
          </a:p>
        </p:txBody>
      </p:sp>
      <p:sp>
        <p:nvSpPr>
          <p:cNvPr id="202" name="Google Shape;202;p16"/>
          <p:cNvSpPr txBox="1">
            <a:spLocks noGrp="1"/>
          </p:cNvSpPr>
          <p:nvPr>
            <p:ph type="body" idx="2"/>
          </p:nvPr>
        </p:nvSpPr>
        <p:spPr>
          <a:xfrm>
            <a:off x="1259632" y="1903279"/>
            <a:ext cx="2521436" cy="1008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CC00"/>
                </a:solidFill>
              </a:rPr>
              <a:t>Read</a:t>
            </a:r>
            <a:endParaRPr sz="2000" dirty="0">
              <a:solidFill>
                <a:srgbClr val="FFCC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203" name="Google Shape;203;p16"/>
          <p:cNvSpPr txBox="1">
            <a:spLocks noGrp="1"/>
          </p:cNvSpPr>
          <p:nvPr>
            <p:ph type="body" idx="2"/>
          </p:nvPr>
        </p:nvSpPr>
        <p:spPr>
          <a:xfrm>
            <a:off x="4283300" y="1851670"/>
            <a:ext cx="2520280" cy="104411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6600"/>
                </a:solidFill>
              </a:rPr>
              <a:t>Answer </a:t>
            </a:r>
            <a:endParaRPr sz="1200" dirty="0">
              <a:solidFill>
                <a:srgbClr val="FF66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some questions about the passage</a:t>
            </a:r>
            <a:endParaRPr dirty="0"/>
          </a:p>
        </p:txBody>
      </p:sp>
      <p:sp>
        <p:nvSpPr>
          <p:cNvPr id="205" name="Google Shape;205;p1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" name="Google Shape;202;p16"/>
          <p:cNvSpPr txBox="1">
            <a:spLocks noGrp="1"/>
          </p:cNvSpPr>
          <p:nvPr>
            <p:ph type="body" idx="2"/>
          </p:nvPr>
        </p:nvSpPr>
        <p:spPr>
          <a:xfrm>
            <a:off x="4517082" y="3723878"/>
            <a:ext cx="2935238" cy="100811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CC00"/>
                </a:solidFill>
              </a:rPr>
              <a:t>Talk </a:t>
            </a:r>
            <a:endParaRPr sz="2000" dirty="0">
              <a:solidFill>
                <a:srgbClr val="FFCC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about a successful story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18" name="Google Shape;203;p16"/>
          <p:cNvSpPr txBox="1">
            <a:spLocks noGrp="1"/>
          </p:cNvSpPr>
          <p:nvPr>
            <p:ph type="body" idx="2"/>
          </p:nvPr>
        </p:nvSpPr>
        <p:spPr>
          <a:xfrm>
            <a:off x="827584" y="3795886"/>
            <a:ext cx="3456384" cy="104411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6600"/>
                </a:solidFill>
              </a:rPr>
              <a:t>Complete</a:t>
            </a:r>
            <a:endParaRPr sz="1200" dirty="0">
              <a:solidFill>
                <a:srgbClr val="FF66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The chart with notes about how to be successful in your life</a:t>
            </a:r>
            <a:endParaRPr dirty="0"/>
          </a:p>
        </p:txBody>
      </p:sp>
      <p:grpSp>
        <p:nvGrpSpPr>
          <p:cNvPr id="26" name="Google Shape;335;p31"/>
          <p:cNvGrpSpPr/>
          <p:nvPr/>
        </p:nvGrpSpPr>
        <p:grpSpPr>
          <a:xfrm rot="16200000" flipH="1">
            <a:off x="2048952" y="995122"/>
            <a:ext cx="821730" cy="1228760"/>
            <a:chOff x="4171679" y="1802748"/>
            <a:chExt cx="821730" cy="1228760"/>
          </a:xfrm>
        </p:grpSpPr>
        <p:sp>
          <p:nvSpPr>
            <p:cNvPr id="27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338;p31"/>
          <p:cNvGrpSpPr/>
          <p:nvPr/>
        </p:nvGrpSpPr>
        <p:grpSpPr>
          <a:xfrm rot="16200000" flipH="1">
            <a:off x="5063597" y="995105"/>
            <a:ext cx="821730" cy="1228859"/>
            <a:chOff x="1972825" y="1803752"/>
            <a:chExt cx="821730" cy="1228859"/>
          </a:xfrm>
        </p:grpSpPr>
        <p:sp>
          <p:nvSpPr>
            <p:cNvPr id="30" name="Google Shape;339;p31"/>
            <p:cNvSpPr/>
            <p:nvPr/>
          </p:nvSpPr>
          <p:spPr>
            <a:xfrm rot="10800000">
              <a:off x="1972825" y="2414611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40;p31"/>
            <p:cNvSpPr/>
            <p:nvPr/>
          </p:nvSpPr>
          <p:spPr>
            <a:xfrm flipH="1">
              <a:off x="1972825" y="1803752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38;p31"/>
          <p:cNvGrpSpPr/>
          <p:nvPr/>
        </p:nvGrpSpPr>
        <p:grpSpPr>
          <a:xfrm rot="16200000" flipH="1">
            <a:off x="2052522" y="2800234"/>
            <a:ext cx="821730" cy="1228859"/>
            <a:chOff x="1972825" y="1803752"/>
            <a:chExt cx="821730" cy="1228859"/>
          </a:xfrm>
        </p:grpSpPr>
        <p:sp>
          <p:nvSpPr>
            <p:cNvPr id="33" name="Google Shape;339;p31"/>
            <p:cNvSpPr/>
            <p:nvPr/>
          </p:nvSpPr>
          <p:spPr>
            <a:xfrm rot="10800000">
              <a:off x="1972825" y="2414611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0;p31"/>
            <p:cNvSpPr/>
            <p:nvPr/>
          </p:nvSpPr>
          <p:spPr>
            <a:xfrm flipH="1">
              <a:off x="1972825" y="1803752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35;p31"/>
          <p:cNvGrpSpPr/>
          <p:nvPr/>
        </p:nvGrpSpPr>
        <p:grpSpPr>
          <a:xfrm rot="16200000" flipH="1">
            <a:off x="5295410" y="2800284"/>
            <a:ext cx="821730" cy="1228760"/>
            <a:chOff x="4171679" y="1802748"/>
            <a:chExt cx="821730" cy="1228760"/>
          </a:xfrm>
        </p:grpSpPr>
        <p:sp>
          <p:nvSpPr>
            <p:cNvPr id="36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/>
      <p:bldP spid="203" grpId="0" build="p"/>
      <p:bldP spid="17" grpId="0" build="p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8"/>
          <p:cNvSpPr txBox="1">
            <a:spLocks noGrp="1"/>
          </p:cNvSpPr>
          <p:nvPr>
            <p:ph type="ctrTitle" idx="4294967295"/>
          </p:nvPr>
        </p:nvSpPr>
        <p:spPr>
          <a:xfrm>
            <a:off x="2654392" y="699542"/>
            <a:ext cx="3691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sp>
        <p:nvSpPr>
          <p:cNvPr id="406" name="Google Shape;406;p38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0242" name="Picture 2" descr="نتيجة بحث الصور عن have a nice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3678"/>
            <a:ext cx="4248472" cy="2736304"/>
          </a:xfrm>
          <a:prstGeom prst="rect">
            <a:avLst/>
          </a:prstGeom>
          <a:noFill/>
          <a:effectLst>
            <a:glow rad="101600">
              <a:srgbClr val="FFCCFF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subTitle" idx="4294967295"/>
          </p:nvPr>
        </p:nvSpPr>
        <p:spPr>
          <a:xfrm>
            <a:off x="3779912" y="987574"/>
            <a:ext cx="3816424" cy="2531820"/>
          </a:xfrm>
          <a:prstGeom prst="rect">
            <a:avLst/>
          </a:prstGeom>
          <a:solidFill>
            <a:srgbClr val="FFFF71"/>
          </a:solidFill>
          <a:effectLst>
            <a:glow rad="228600">
              <a:srgbClr val="FFFF71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" b="1" dirty="0">
              <a:solidFill>
                <a:srgbClr val="33CC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C00000"/>
                </a:solidFill>
              </a:rPr>
              <a:t>Open</a:t>
            </a:r>
            <a:r>
              <a:rPr lang="en" sz="3600" b="1" dirty="0">
                <a:solidFill>
                  <a:srgbClr val="C00000"/>
                </a:solidFill>
              </a:rPr>
              <a:t>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   your student’s book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p. 26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199D970-7D45-5E29-BE4B-37E8EF01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20926811">
            <a:off x="1088334" y="600250"/>
            <a:ext cx="3045548" cy="37195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461" r="10154" b="12532"/>
          <a:stretch/>
        </p:blipFill>
        <p:spPr bwMode="auto">
          <a:xfrm>
            <a:off x="5220072" y="843558"/>
            <a:ext cx="3744416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Google Shape;218;p18"/>
          <p:cNvSpPr txBox="1">
            <a:spLocks/>
          </p:cNvSpPr>
          <p:nvPr/>
        </p:nvSpPr>
        <p:spPr>
          <a:xfrm>
            <a:off x="179512" y="115806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1.  Before Reading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1037516" y="891596"/>
            <a:ext cx="3816424" cy="384010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Who can you see in this photo ?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1022668" y="2247714"/>
            <a:ext cx="3816424" cy="612068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Where do you</a:t>
            </a:r>
          </a:p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think this photo was taken?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1122120" y="3723878"/>
            <a:ext cx="3816424" cy="576064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Does he look</a:t>
            </a:r>
          </a:p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like a successful business man?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27584" y="1419622"/>
            <a:ext cx="4250256" cy="584775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1600" b="1" dirty="0"/>
              <a:t>King Salman bin Abdul Aziz and</a:t>
            </a:r>
            <a:r>
              <a:rPr lang="en-US" sz="1600" dirty="0"/>
              <a:t> </a:t>
            </a:r>
            <a:r>
              <a:rPr lang="en-US" sz="1600" b="1" dirty="0"/>
              <a:t>Sheikh </a:t>
            </a:r>
            <a:r>
              <a:rPr lang="en-US" sz="1600" b="1" dirty="0" err="1"/>
              <a:t>Sulaiman</a:t>
            </a:r>
            <a:r>
              <a:rPr lang="en-US" sz="1600" b="1" dirty="0"/>
              <a:t> bin Abdul-Aziz Al-</a:t>
            </a:r>
            <a:r>
              <a:rPr lang="en-US" sz="1600" b="1" dirty="0" err="1"/>
              <a:t>Rajhi</a:t>
            </a:r>
            <a:endParaRPr lang="ar-SA" sz="1600" b="1" dirty="0"/>
          </a:p>
        </p:txBody>
      </p:sp>
      <p:sp>
        <p:nvSpPr>
          <p:cNvPr id="15" name="مستطيل 14"/>
          <p:cNvSpPr/>
          <p:nvPr/>
        </p:nvSpPr>
        <p:spPr>
          <a:xfrm>
            <a:off x="827584" y="3003798"/>
            <a:ext cx="4214252" cy="584775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it was probably during an interview or awards ceremony</a:t>
            </a:r>
            <a:endParaRPr lang="ar-SA" sz="1600" b="1" dirty="0"/>
          </a:p>
        </p:txBody>
      </p:sp>
      <p:sp>
        <p:nvSpPr>
          <p:cNvPr id="16" name="مستطيل 15"/>
          <p:cNvSpPr/>
          <p:nvPr/>
        </p:nvSpPr>
        <p:spPr>
          <a:xfrm>
            <a:off x="1619672" y="4443958"/>
            <a:ext cx="2738088" cy="338554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Yes , he does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" name="Google Shape;218;p18"/>
          <p:cNvSpPr txBox="1">
            <a:spLocks/>
          </p:cNvSpPr>
          <p:nvPr/>
        </p:nvSpPr>
        <p:spPr>
          <a:xfrm>
            <a:off x="179512" y="0"/>
            <a:ext cx="3848100" cy="72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 i="0" u="none" strike="noStrike" cap="none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algn="ctr"/>
            <a:r>
              <a:rPr lang="en-US" dirty="0"/>
              <a:t>2.  During Reading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899592" y="3795886"/>
            <a:ext cx="6898428" cy="504056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How did he start his business and who was his partner?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841924" y="2979708"/>
            <a:ext cx="3586060" cy="612068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When and where was he born?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55576" y="4443958"/>
            <a:ext cx="7560840" cy="584775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He and his brother Saleh began their business, changing money for pilgrims, on their way to the cities of Makkah and Madinah.</a:t>
            </a:r>
            <a:endParaRPr lang="ar-SA" sz="1600" b="1" dirty="0"/>
          </a:p>
        </p:txBody>
      </p:sp>
      <p:sp>
        <p:nvSpPr>
          <p:cNvPr id="16" name="مستطيل 15"/>
          <p:cNvSpPr/>
          <p:nvPr/>
        </p:nvSpPr>
        <p:spPr>
          <a:xfrm>
            <a:off x="4788024" y="3219822"/>
            <a:ext cx="3024336" cy="323165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/>
              <a:t>He born in 1929, in Al-</a:t>
            </a:r>
            <a:r>
              <a:rPr lang="en-US" sz="1500" b="1" dirty="0" err="1"/>
              <a:t>Qassim</a:t>
            </a:r>
            <a:r>
              <a:rPr lang="en-US" sz="1500" b="1" dirty="0"/>
              <a:t> </a:t>
            </a:r>
            <a:endParaRPr lang="ar-SA" sz="1500" b="1" dirty="0"/>
          </a:p>
        </p:txBody>
      </p:sp>
      <p:pic>
        <p:nvPicPr>
          <p:cNvPr id="14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0EAAFADD-42FB-471A-A476-D66E4BAA96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62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8911" y="90680"/>
            <a:ext cx="523850" cy="40568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0A16330-7E8E-B3E7-184F-820C6EC95D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59" t="24857" r="11682" b="37857"/>
          <a:stretch/>
        </p:blipFill>
        <p:spPr>
          <a:xfrm>
            <a:off x="539552" y="699542"/>
            <a:ext cx="7690671" cy="210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62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755576" y="3939902"/>
            <a:ext cx="6696744" cy="504056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Where the banking system he proposed was launched ?? 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824364" y="2787774"/>
            <a:ext cx="7276028" cy="522058"/>
          </a:xfrm>
          <a:prstGeom prst="wedgeRoundRectCallout">
            <a:avLst>
              <a:gd name="adj1" fmla="val 54002"/>
              <a:gd name="adj2" fmla="val 19113"/>
              <a:gd name="adj3" fmla="val 16667"/>
            </a:avLst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700" b="1" dirty="0">
                <a:latin typeface="Amasis MT Pro" panose="02040504050005020304" pitchFamily="18" charset="0"/>
              </a:rPr>
              <a:t>Why does </a:t>
            </a:r>
            <a:r>
              <a:rPr lang="en-US" sz="1700" b="1" dirty="0" err="1">
                <a:latin typeface="Amasis MT Pro" panose="02040504050005020304" pitchFamily="18" charset="0"/>
              </a:rPr>
              <a:t>Sulaiman</a:t>
            </a:r>
            <a:r>
              <a:rPr lang="en-US" sz="1700" b="1" dirty="0">
                <a:latin typeface="Amasis MT Pro" panose="02040504050005020304" pitchFamily="18" charset="0"/>
              </a:rPr>
              <a:t> Al-</a:t>
            </a:r>
            <a:r>
              <a:rPr lang="en-US" sz="1700" b="1" dirty="0" err="1">
                <a:latin typeface="Amasis MT Pro" panose="02040504050005020304" pitchFamily="18" charset="0"/>
              </a:rPr>
              <a:t>Rajhi</a:t>
            </a:r>
            <a:r>
              <a:rPr lang="en-US" sz="1700" b="1" dirty="0">
                <a:latin typeface="Amasis MT Pro" panose="02040504050005020304" pitchFamily="18" charset="0"/>
              </a:rPr>
              <a:t> began by opening an office in Britain?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699792" y="4587974"/>
            <a:ext cx="2664296" cy="338554"/>
          </a:xfrm>
          <a:prstGeom prst="rect">
            <a:avLst/>
          </a:prstGeom>
          <a:solidFill>
            <a:srgbClr val="FFFF7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In Saudi Arabia</a:t>
            </a:r>
            <a:endParaRPr lang="ar-SA" sz="1600" b="1" dirty="0"/>
          </a:p>
        </p:txBody>
      </p:sp>
      <p:sp>
        <p:nvSpPr>
          <p:cNvPr id="16" name="مستطيل 15"/>
          <p:cNvSpPr/>
          <p:nvPr/>
        </p:nvSpPr>
        <p:spPr>
          <a:xfrm>
            <a:off x="837752" y="3435846"/>
            <a:ext cx="6579504" cy="32316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b="1" dirty="0"/>
              <a:t>to introduce the Islamic banking system on a more international basis.</a:t>
            </a:r>
            <a:endParaRPr lang="ar-SA" sz="1500" b="1" dirty="0"/>
          </a:p>
        </p:txBody>
      </p:sp>
      <p:pic>
        <p:nvPicPr>
          <p:cNvPr id="12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182E1C63-8D7B-421D-B921-5118D3C0F5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11" end="19288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42040"/>
            <a:ext cx="464796" cy="428182"/>
          </a:xfrm>
          <a:prstGeom prst="rect">
            <a:avLst/>
          </a:prstGeom>
          <a:effectLst>
            <a:glow rad="139700">
              <a:srgbClr val="FFFF99">
                <a:alpha val="40000"/>
              </a:srgb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45025D2-0F39-1338-B4AD-1AB488E3C2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46" t="24027" r="12302" b="44897"/>
          <a:stretch/>
        </p:blipFill>
        <p:spPr>
          <a:xfrm>
            <a:off x="395536" y="631179"/>
            <a:ext cx="8381407" cy="193399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460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755576" y="3939902"/>
            <a:ext cx="6696744" cy="504056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Where the banking system he proposed was launched ?? 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971600" y="2787774"/>
            <a:ext cx="6363480" cy="522058"/>
          </a:xfrm>
          <a:prstGeom prst="wedgeRoundRectCallout">
            <a:avLst>
              <a:gd name="adj1" fmla="val 54002"/>
              <a:gd name="adj2" fmla="val 19113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latin typeface="Amasis MT Pro" panose="02040504050005020304" pitchFamily="18" charset="0"/>
              </a:rPr>
              <a:t>What is the name of agricultural projects he founder of ?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627784" y="4587974"/>
            <a:ext cx="2592288" cy="338554"/>
          </a:xfrm>
          <a:prstGeom prst="rect">
            <a:avLst/>
          </a:prstGeom>
          <a:solidFill>
            <a:srgbClr val="FFFF7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In Saudi Arabia</a:t>
            </a:r>
            <a:endParaRPr lang="ar-SA" sz="1600" b="1" dirty="0"/>
          </a:p>
        </p:txBody>
      </p:sp>
      <p:sp>
        <p:nvSpPr>
          <p:cNvPr id="16" name="مستطيل 15"/>
          <p:cNvSpPr/>
          <p:nvPr/>
        </p:nvSpPr>
        <p:spPr>
          <a:xfrm>
            <a:off x="1259632" y="3435846"/>
            <a:ext cx="5688632" cy="33855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He is the founder of the Al-</a:t>
            </a:r>
            <a:r>
              <a:rPr lang="en-US" sz="1600" b="1" dirty="0" err="1"/>
              <a:t>Watania</a:t>
            </a:r>
            <a:r>
              <a:rPr lang="en-US" sz="1600" b="1" dirty="0"/>
              <a:t> agricultural projects</a:t>
            </a:r>
            <a:endParaRPr lang="ar-SA" sz="1600" b="1" dirty="0"/>
          </a:p>
        </p:txBody>
      </p:sp>
      <p:pic>
        <p:nvPicPr>
          <p:cNvPr id="9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182E1C63-8D7B-421D-B921-5118D3C0F5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385" end="12982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93" y="188673"/>
            <a:ext cx="593203" cy="4462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1967EF9-4F70-517A-2F4A-01EB711B1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7" t="33825" r="12035" b="28888"/>
          <a:stretch/>
        </p:blipFill>
        <p:spPr>
          <a:xfrm>
            <a:off x="817296" y="467334"/>
            <a:ext cx="7574745" cy="2109593"/>
          </a:xfrm>
          <a:prstGeom prst="rect">
            <a:avLst/>
          </a:prstGeom>
          <a:ln w="762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755576" y="3867894"/>
            <a:ext cx="6771972" cy="504056"/>
          </a:xfrm>
          <a:prstGeom prst="wedgeRoundRectCallout">
            <a:avLst>
              <a:gd name="adj1" fmla="val 57834"/>
              <a:gd name="adj2" fmla="val 19113"/>
              <a:gd name="adj3" fmla="val 16667"/>
            </a:avLst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How many departments are there in </a:t>
            </a:r>
            <a:r>
              <a:rPr lang="en-US" sz="1600" b="1" dirty="0" err="1">
                <a:latin typeface="Amasis MT Pro" panose="02040504050005020304" pitchFamily="18" charset="0"/>
              </a:rPr>
              <a:t>Sulaiman</a:t>
            </a:r>
            <a:r>
              <a:rPr lang="en-US" sz="1600" b="1" dirty="0">
                <a:latin typeface="Amasis MT Pro" panose="02040504050005020304" pitchFamily="18" charset="0"/>
              </a:rPr>
              <a:t> Al-</a:t>
            </a:r>
            <a:r>
              <a:rPr lang="en-US" sz="1600" b="1" dirty="0" err="1">
                <a:latin typeface="Amasis MT Pro" panose="02040504050005020304" pitchFamily="18" charset="0"/>
              </a:rPr>
              <a:t>Rajhi</a:t>
            </a:r>
            <a:r>
              <a:rPr lang="en-US" sz="1600" b="1" dirty="0">
                <a:latin typeface="Amasis MT Pro" panose="02040504050005020304" pitchFamily="18" charset="0"/>
              </a:rPr>
              <a:t> University ?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67544" y="2571750"/>
            <a:ext cx="7060004" cy="522058"/>
          </a:xfrm>
          <a:prstGeom prst="wedgeRoundRectCallout">
            <a:avLst>
              <a:gd name="adj1" fmla="val 54002"/>
              <a:gd name="adj2" fmla="val 19113"/>
              <a:gd name="adj3" fmla="val 16667"/>
            </a:avLst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latin typeface="Amasis MT Pro" panose="02040504050005020304" pitchFamily="18" charset="0"/>
              </a:rPr>
              <a:t>When did </a:t>
            </a:r>
            <a:r>
              <a:rPr lang="en-US" sz="1500" b="1" dirty="0" err="1">
                <a:latin typeface="Amasis MT Pro" panose="02040504050005020304" pitchFamily="18" charset="0"/>
              </a:rPr>
              <a:t>Sulaiman</a:t>
            </a:r>
            <a:r>
              <a:rPr lang="en-US" sz="1500" b="1" dirty="0">
                <a:latin typeface="Amasis MT Pro" panose="02040504050005020304" pitchFamily="18" charset="0"/>
              </a:rPr>
              <a:t> Al-</a:t>
            </a:r>
            <a:r>
              <a:rPr lang="en-US" sz="1500" b="1" dirty="0" err="1">
                <a:latin typeface="Amasis MT Pro" panose="02040504050005020304" pitchFamily="18" charset="0"/>
              </a:rPr>
              <a:t>Rajhi</a:t>
            </a:r>
            <a:r>
              <a:rPr lang="en-US" sz="1500" b="1" dirty="0">
                <a:latin typeface="Amasis MT Pro" panose="02040504050005020304" pitchFamily="18" charset="0"/>
              </a:rPr>
              <a:t> </a:t>
            </a:r>
            <a:r>
              <a:rPr lang="en-US" sz="1500" b="1" dirty="0" err="1">
                <a:latin typeface="Amasis MT Pro" panose="02040504050005020304" pitchFamily="18" charset="0"/>
              </a:rPr>
              <a:t>establishe</a:t>
            </a:r>
            <a:r>
              <a:rPr lang="en-US" sz="1500" b="1" dirty="0">
                <a:latin typeface="Amasis MT Pro" panose="02040504050005020304" pitchFamily="18" charset="0"/>
              </a:rPr>
              <a:t> the </a:t>
            </a:r>
            <a:r>
              <a:rPr lang="en-US" sz="1500" b="1" dirty="0" err="1">
                <a:latin typeface="Amasis MT Pro" panose="02040504050005020304" pitchFamily="18" charset="0"/>
              </a:rPr>
              <a:t>Sulaiman</a:t>
            </a:r>
            <a:r>
              <a:rPr lang="en-US" sz="1500" b="1" dirty="0">
                <a:latin typeface="Amasis MT Pro" panose="02040504050005020304" pitchFamily="18" charset="0"/>
              </a:rPr>
              <a:t> Al-</a:t>
            </a:r>
            <a:r>
              <a:rPr lang="en-US" sz="1500" b="1" dirty="0" err="1">
                <a:latin typeface="Amasis MT Pro" panose="02040504050005020304" pitchFamily="18" charset="0"/>
              </a:rPr>
              <a:t>Rajhi</a:t>
            </a:r>
            <a:r>
              <a:rPr lang="en-US" sz="1500" b="1" dirty="0">
                <a:latin typeface="Amasis MT Pro" panose="02040504050005020304" pitchFamily="18" charset="0"/>
              </a:rPr>
              <a:t> University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115616" y="4579986"/>
            <a:ext cx="6192688" cy="338554"/>
          </a:xfrm>
          <a:prstGeom prst="rect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Three departments; Medicine, Nursing and Applied Science. 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843808" y="3219822"/>
            <a:ext cx="2232248" cy="338554"/>
          </a:xfrm>
          <a:prstGeom prst="rect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 2009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13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C1A86BDA-A068-46BF-8121-91053E805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749" end="8305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95486"/>
            <a:ext cx="576064" cy="576064"/>
          </a:xfrm>
          <a:prstGeom prst="rect">
            <a:avLst/>
          </a:prstGeom>
          <a:effectLst>
            <a:glow rad="139700">
              <a:srgbClr val="FF33CC">
                <a:alpha val="40000"/>
              </a:srgb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315655-6FB8-C6C9-67D1-09D29C4510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90" t="48456" r="14635" b="33137"/>
          <a:stretch/>
        </p:blipFill>
        <p:spPr>
          <a:xfrm>
            <a:off x="179512" y="915566"/>
            <a:ext cx="8881603" cy="126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0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755576" y="3219822"/>
            <a:ext cx="6552728" cy="522058"/>
          </a:xfrm>
          <a:prstGeom prst="wedgeRoundRectCallout">
            <a:avLst>
              <a:gd name="adj1" fmla="val 54002"/>
              <a:gd name="adj2" fmla="val 19113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What did </a:t>
            </a:r>
            <a:r>
              <a:rPr lang="en-US" sz="2000" b="1" dirty="0" err="1">
                <a:latin typeface="Amasis MT Pro" panose="02040504050005020304" pitchFamily="18" charset="0"/>
              </a:rPr>
              <a:t>Sulaiman</a:t>
            </a:r>
            <a:r>
              <a:rPr lang="en-US" sz="2000" b="1" dirty="0">
                <a:latin typeface="Amasis MT Pro" panose="02040504050005020304" pitchFamily="18" charset="0"/>
              </a:rPr>
              <a:t> Al-</a:t>
            </a:r>
            <a:r>
              <a:rPr lang="en-US" sz="2000" b="1" dirty="0" err="1">
                <a:latin typeface="Amasis MT Pro" panose="02040504050005020304" pitchFamily="18" charset="0"/>
              </a:rPr>
              <a:t>Rajhi</a:t>
            </a:r>
            <a:r>
              <a:rPr lang="en-US" sz="2000" b="1" dirty="0">
                <a:latin typeface="Amasis MT Pro" panose="02040504050005020304" pitchFamily="18" charset="0"/>
              </a:rPr>
              <a:t> announce in May 2011?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115616" y="4011910"/>
            <a:ext cx="5976664" cy="33855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he was donating most of his $7.7 billion fortune to charity</a:t>
            </a:r>
            <a:endParaRPr lang="ar-SA" sz="1600" b="1" dirty="0"/>
          </a:p>
        </p:txBody>
      </p:sp>
      <p:pic>
        <p:nvPicPr>
          <p:cNvPr id="12" name="MG Bk 5 F-SA__18_1-15">
            <a:hlinkClick r:id="" action="ppaction://media"/>
            <a:extLst>
              <a:ext uri="{FF2B5EF4-FFF2-40B4-BE49-F238E27FC236}">
                <a16:creationId xmlns:a16="http://schemas.microsoft.com/office/drawing/2014/main" id="{6447133F-18B1-4E7E-9757-BD2F38E021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78" end="452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67494"/>
            <a:ext cx="609600" cy="609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8A718F8-33A0-7231-E6B6-8D517DB8B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56" t="31308" r="14690" b="26537"/>
          <a:stretch/>
        </p:blipFill>
        <p:spPr>
          <a:xfrm>
            <a:off x="323528" y="483518"/>
            <a:ext cx="7076485" cy="2385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4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Dumain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516</Words>
  <Application>Microsoft Office PowerPoint</Application>
  <PresentationFormat>عرض على الشاشة (16:9)</PresentationFormat>
  <Paragraphs>90</Paragraphs>
  <Slides>20</Slides>
  <Notes>14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Calibri</vt:lpstr>
      <vt:lpstr>Hind</vt:lpstr>
      <vt:lpstr>Tahoma</vt:lpstr>
      <vt:lpstr>Arial</vt:lpstr>
      <vt:lpstr>Montserrat</vt:lpstr>
      <vt:lpstr>Amasis MT Pro</vt:lpstr>
      <vt:lpstr>Dumaine</vt:lpstr>
      <vt:lpstr>Unit 2  Influential People  Reading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ام الوليد</dc:creator>
  <cp:lastModifiedBy>انتصار العبيدالله</cp:lastModifiedBy>
  <cp:revision>31</cp:revision>
  <dcterms:modified xsi:type="dcterms:W3CDTF">2023-09-12T19:49:10Z</dcterms:modified>
  <cp:contentStatus/>
</cp:coreProperties>
</file>