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6" r:id="rId1"/>
  </p:sldMasterIdLst>
  <p:notesMasterIdLst>
    <p:notesMasterId r:id="rId19"/>
  </p:notesMasterIdLst>
  <p:sldIdLst>
    <p:sldId id="283" r:id="rId2"/>
    <p:sldId id="286" r:id="rId3"/>
    <p:sldId id="287" r:id="rId4"/>
    <p:sldId id="288" r:id="rId5"/>
    <p:sldId id="363" r:id="rId6"/>
    <p:sldId id="304" r:id="rId7"/>
    <p:sldId id="362" r:id="rId8"/>
    <p:sldId id="348" r:id="rId9"/>
    <p:sldId id="354" r:id="rId10"/>
    <p:sldId id="291" r:id="rId11"/>
    <p:sldId id="344" r:id="rId12"/>
    <p:sldId id="360" r:id="rId13"/>
    <p:sldId id="361" r:id="rId14"/>
    <p:sldId id="359" r:id="rId15"/>
    <p:sldId id="328" r:id="rId16"/>
    <p:sldId id="347" r:id="rId17"/>
    <p:sldId id="358" r:id="rId18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800080"/>
    <a:srgbClr val="0066FF"/>
    <a:srgbClr val="FFCCFF"/>
    <a:srgbClr val="C50B7A"/>
    <a:srgbClr val="0000FF"/>
    <a:srgbClr val="CC00FF"/>
    <a:srgbClr val="00539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028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9124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36050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4508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0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432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570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12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09224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07192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2236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059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383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23/03/44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47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s://www.didax.com/apps/unifix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hyperlink" Target="https://www.liveworksheets.com/vj2466949zh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30516" y="878868"/>
            <a:ext cx="4465939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الثلاثاء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22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إنشاء الأنماط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r>
              <a:rPr lang="ar-EG" sz="2400" b="1" dirty="0">
                <a:cs typeface="Akhbar MT" pitchFamily="2" charset="-78"/>
              </a:rPr>
              <a:t>أحدد أنماط الأشياء، وأوسعها </a:t>
            </a:r>
            <a:endParaRPr lang="ar-SA" sz="2400" b="1" dirty="0">
              <a:cs typeface="Akhbar MT" pitchFamily="2" charset="-78"/>
            </a:endParaRPr>
          </a:p>
          <a:p>
            <a:r>
              <a:rPr lang="ar-EG" sz="2400" b="1" dirty="0">
                <a:cs typeface="Akhbar MT" pitchFamily="2" charset="-78"/>
              </a:rPr>
              <a:t>و</a:t>
            </a:r>
            <a:r>
              <a:rPr lang="ar-SA" sz="2400" b="1" dirty="0">
                <a:cs typeface="Akhbar MT" pitchFamily="2" charset="-78"/>
              </a:rPr>
              <a:t> </a:t>
            </a:r>
            <a:r>
              <a:rPr lang="ar-EG" sz="2400" b="1" dirty="0" err="1">
                <a:cs typeface="Akhbar MT" pitchFamily="2" charset="-78"/>
              </a:rPr>
              <a:t>أنشؤها</a:t>
            </a:r>
            <a:r>
              <a:rPr lang="ar-EG" sz="2400" b="1" dirty="0">
                <a:cs typeface="Akhbar MT" pitchFamily="2" charset="-78"/>
              </a:rPr>
              <a:t>.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6" y="159499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1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1"/>
            <a:ext cx="7496175" cy="460911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371600" y="537523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22 </a:t>
            </a:r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3 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5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0" y="460843"/>
            <a:ext cx="7772400" cy="47815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  <p:sp>
        <p:nvSpPr>
          <p:cNvPr id="6" name="مستطيل مستدير الزوايا 5"/>
          <p:cNvSpPr/>
          <p:nvPr/>
        </p:nvSpPr>
        <p:spPr bwMode="auto">
          <a:xfrm>
            <a:off x="500851" y="467946"/>
            <a:ext cx="6705600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j-cs"/>
              </a:rPr>
              <a:t>يستعمل الطالب الأزرار لينشئ </a:t>
            </a:r>
            <a:r>
              <a:rPr lang="ar-EG" sz="2400" b="1" dirty="0" smtClean="0">
                <a:latin typeface="+mn-lt"/>
                <a:cs typeface="+mj-cs"/>
              </a:rPr>
              <a:t>النمط</a:t>
            </a:r>
            <a:r>
              <a:rPr lang="ar-SA" sz="2400" b="1" dirty="0" smtClean="0">
                <a:latin typeface="+mn-lt"/>
                <a:cs typeface="+mj-cs"/>
              </a:rPr>
              <a:t> ويحوط الزر التالي للنمط ثم يتحدث الطالب عن نمطه</a:t>
            </a:r>
            <a:endParaRPr lang="ar-EG" sz="2400" b="1" dirty="0">
              <a:latin typeface="+mn-lt"/>
              <a:cs typeface="+mj-cs"/>
            </a:endParaRPr>
          </a:p>
        </p:txBody>
      </p:sp>
      <p:grpSp>
        <p:nvGrpSpPr>
          <p:cNvPr id="7" name="مجموعة 127"/>
          <p:cNvGrpSpPr>
            <a:grpSpLocks/>
          </p:cNvGrpSpPr>
          <p:nvPr/>
        </p:nvGrpSpPr>
        <p:grpSpPr bwMode="auto">
          <a:xfrm rot="20569318">
            <a:off x="7035641" y="2047621"/>
            <a:ext cx="515156" cy="528970"/>
            <a:chOff x="5248839" y="1676400"/>
            <a:chExt cx="867660" cy="867660"/>
          </a:xfrm>
        </p:grpSpPr>
        <p:sp>
          <p:nvSpPr>
            <p:cNvPr id="8" name="مثلث متساوي الساقين 7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" name="مخطط انسيابي: رابط 8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" name="مخطط انسيابي: رابط 9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1" name="مخطط انسيابي: رابط 10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3" name="مخطط انسيابي: رابط 12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14" name="مجموعة 121"/>
          <p:cNvGrpSpPr>
            <a:grpSpLocks/>
          </p:cNvGrpSpPr>
          <p:nvPr/>
        </p:nvGrpSpPr>
        <p:grpSpPr bwMode="auto">
          <a:xfrm rot="-1329421">
            <a:off x="6511930" y="2101844"/>
            <a:ext cx="428671" cy="478809"/>
            <a:chOff x="6417861" y="2184801"/>
            <a:chExt cx="856649" cy="856649"/>
          </a:xfrm>
          <a:solidFill>
            <a:schemeClr val="accent1">
              <a:lumMod val="75000"/>
            </a:schemeClr>
          </a:solidFill>
        </p:grpSpPr>
        <p:sp>
          <p:nvSpPr>
            <p:cNvPr id="15" name="مستطيل 14"/>
            <p:cNvSpPr/>
            <p:nvPr/>
          </p:nvSpPr>
          <p:spPr>
            <a:xfrm rot="1431984">
              <a:off x="6417861" y="2184801"/>
              <a:ext cx="856649" cy="856649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6" name="مخطط انسيابي: رابط 15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7" name="مخطط انسيابي: رابط 16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8" name="مخطط انسيابي: رابط 17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9" name="مخطط انسيابي: رابط 18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20" name="مستطيل مستدير الزوايا 19"/>
          <p:cNvSpPr/>
          <p:nvPr/>
        </p:nvSpPr>
        <p:spPr>
          <a:xfrm>
            <a:off x="6400800" y="2000543"/>
            <a:ext cx="1204409" cy="664016"/>
          </a:xfrm>
          <a:prstGeom prst="roundRect">
            <a:avLst/>
          </a:prstGeom>
          <a:noFill/>
          <a:ln w="7620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21" name="مجموعة 127"/>
          <p:cNvGrpSpPr>
            <a:grpSpLocks/>
          </p:cNvGrpSpPr>
          <p:nvPr/>
        </p:nvGrpSpPr>
        <p:grpSpPr bwMode="auto">
          <a:xfrm rot="20569318">
            <a:off x="5786690" y="2038661"/>
            <a:ext cx="515156" cy="528970"/>
            <a:chOff x="5248839" y="1676400"/>
            <a:chExt cx="867660" cy="867660"/>
          </a:xfrm>
        </p:grpSpPr>
        <p:sp>
          <p:nvSpPr>
            <p:cNvPr id="22" name="مثلث متساوي الساقين 21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23" name="مخطط انسيابي: رابط 22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24" name="مخطط انسيابي: رابط 23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25" name="مخطط انسيابي: رابط 24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26" name="مخطط انسيابي: رابط 25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27" name="مجموعة 121"/>
          <p:cNvGrpSpPr>
            <a:grpSpLocks/>
          </p:cNvGrpSpPr>
          <p:nvPr/>
        </p:nvGrpSpPr>
        <p:grpSpPr bwMode="auto">
          <a:xfrm rot="-1329421">
            <a:off x="5298313" y="2116657"/>
            <a:ext cx="428671" cy="478809"/>
            <a:chOff x="6417861" y="2184801"/>
            <a:chExt cx="856649" cy="856649"/>
          </a:xfrm>
          <a:solidFill>
            <a:schemeClr val="accent1">
              <a:lumMod val="75000"/>
            </a:schemeClr>
          </a:solidFill>
        </p:grpSpPr>
        <p:sp>
          <p:nvSpPr>
            <p:cNvPr id="28" name="مستطيل 27"/>
            <p:cNvSpPr/>
            <p:nvPr/>
          </p:nvSpPr>
          <p:spPr>
            <a:xfrm rot="1431984">
              <a:off x="6417861" y="2184801"/>
              <a:ext cx="856649" cy="856649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29" name="مخطط انسيابي: رابط 28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0" name="مخطط انسيابي: رابط 29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1" name="مخطط انسيابي: رابط 30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2" name="مخطط انسيابي: رابط 31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33" name="مجموعة 127"/>
          <p:cNvGrpSpPr>
            <a:grpSpLocks/>
          </p:cNvGrpSpPr>
          <p:nvPr/>
        </p:nvGrpSpPr>
        <p:grpSpPr bwMode="auto">
          <a:xfrm rot="20569318">
            <a:off x="4726423" y="2067260"/>
            <a:ext cx="515156" cy="528970"/>
            <a:chOff x="5248839" y="1676400"/>
            <a:chExt cx="867660" cy="867660"/>
          </a:xfrm>
        </p:grpSpPr>
        <p:sp>
          <p:nvSpPr>
            <p:cNvPr id="34" name="مثلث متساوي الساقين 33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5" name="مخطط انسيابي: رابط 34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6" name="مخطط انسيابي: رابط 35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7" name="مخطط انسيابي: رابط 36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8" name="مخطط انسيابي: رابط 37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39" name="مجموعة 121"/>
          <p:cNvGrpSpPr>
            <a:grpSpLocks/>
          </p:cNvGrpSpPr>
          <p:nvPr/>
        </p:nvGrpSpPr>
        <p:grpSpPr bwMode="auto">
          <a:xfrm rot="-1329421">
            <a:off x="4254221" y="2116656"/>
            <a:ext cx="428671" cy="478809"/>
            <a:chOff x="6417861" y="2184801"/>
            <a:chExt cx="856649" cy="856649"/>
          </a:xfrm>
          <a:solidFill>
            <a:schemeClr val="accent1">
              <a:lumMod val="75000"/>
            </a:schemeClr>
          </a:solidFill>
        </p:grpSpPr>
        <p:sp>
          <p:nvSpPr>
            <p:cNvPr id="40" name="مستطيل 39"/>
            <p:cNvSpPr/>
            <p:nvPr/>
          </p:nvSpPr>
          <p:spPr>
            <a:xfrm rot="1431984">
              <a:off x="6417861" y="2184801"/>
              <a:ext cx="856649" cy="856649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41" name="مخطط انسيابي: رابط 40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42" name="مخطط انسيابي: رابط 41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43" name="مخطط انسيابي: رابط 42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44" name="مخطط انسيابي: رابط 43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51" name="مجموعة 127"/>
          <p:cNvGrpSpPr>
            <a:grpSpLocks/>
          </p:cNvGrpSpPr>
          <p:nvPr/>
        </p:nvGrpSpPr>
        <p:grpSpPr bwMode="auto">
          <a:xfrm rot="20569318">
            <a:off x="3648643" y="2031538"/>
            <a:ext cx="515156" cy="528970"/>
            <a:chOff x="5248839" y="1676400"/>
            <a:chExt cx="867660" cy="867660"/>
          </a:xfrm>
        </p:grpSpPr>
        <p:sp>
          <p:nvSpPr>
            <p:cNvPr id="52" name="مثلث متساوي الساقين 51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53" name="مخطط انسيابي: رابط 52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54" name="مخطط انسيابي: رابط 53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55" name="مخطط انسيابي: رابط 54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56" name="مخطط انسيابي: رابط 55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57" name="مجموعة 121"/>
          <p:cNvGrpSpPr>
            <a:grpSpLocks/>
          </p:cNvGrpSpPr>
          <p:nvPr/>
        </p:nvGrpSpPr>
        <p:grpSpPr bwMode="auto">
          <a:xfrm rot="-1329421">
            <a:off x="3138024" y="2105728"/>
            <a:ext cx="428671" cy="478809"/>
            <a:chOff x="6417861" y="2184801"/>
            <a:chExt cx="856649" cy="856649"/>
          </a:xfrm>
          <a:solidFill>
            <a:schemeClr val="accent1">
              <a:lumMod val="75000"/>
            </a:schemeClr>
          </a:solidFill>
        </p:grpSpPr>
        <p:sp>
          <p:nvSpPr>
            <p:cNvPr id="58" name="مستطيل 57"/>
            <p:cNvSpPr/>
            <p:nvPr/>
          </p:nvSpPr>
          <p:spPr>
            <a:xfrm rot="1431984">
              <a:off x="6417861" y="2184801"/>
              <a:ext cx="856649" cy="856649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59" name="مخطط انسيابي: رابط 58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0" name="مخطط انسيابي: رابط 59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1" name="مخطط انسيابي: رابط 60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2" name="مخطط انسيابي: رابط 61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63" name="مخطط انسيابي: رابط 62"/>
          <p:cNvSpPr/>
          <p:nvPr/>
        </p:nvSpPr>
        <p:spPr>
          <a:xfrm>
            <a:off x="1128866" y="1617346"/>
            <a:ext cx="777753" cy="685800"/>
          </a:xfrm>
          <a:prstGeom prst="flowChartConnector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64" name="مخطط انسيابي: محطة طرفية 63"/>
          <p:cNvSpPr/>
          <p:nvPr/>
        </p:nvSpPr>
        <p:spPr bwMode="auto">
          <a:xfrm>
            <a:off x="166156" y="2148917"/>
            <a:ext cx="2720506" cy="900432"/>
          </a:xfrm>
          <a:prstGeom prst="flowChartTerminator">
            <a:avLst/>
          </a:prstGeom>
          <a:solidFill>
            <a:srgbClr val="66FFFF">
              <a:alpha val="61176"/>
            </a:srgb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هذا النمط يتكون من زر مثلث </a:t>
            </a:r>
            <a:r>
              <a:rPr lang="ar-EG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أحمر</a:t>
            </a:r>
            <a:r>
              <a:rPr lang="ar-EG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، وزر مربع </a:t>
            </a:r>
            <a:r>
              <a:rPr lang="ar-EG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أزرق.</a:t>
            </a:r>
            <a:endParaRPr lang="ar-SA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grpSp>
        <p:nvGrpSpPr>
          <p:cNvPr id="65" name="مجموعة 90"/>
          <p:cNvGrpSpPr>
            <a:grpSpLocks/>
          </p:cNvGrpSpPr>
          <p:nvPr/>
        </p:nvGrpSpPr>
        <p:grpSpPr bwMode="auto">
          <a:xfrm rot="-1329421">
            <a:off x="7055451" y="4357013"/>
            <a:ext cx="460248" cy="483696"/>
            <a:chOff x="6417861" y="2184801"/>
            <a:chExt cx="856649" cy="856649"/>
          </a:xfrm>
        </p:grpSpPr>
        <p:sp>
          <p:nvSpPr>
            <p:cNvPr id="66" name="مخطط انسيابي: رابط 65"/>
            <p:cNvSpPr/>
            <p:nvPr/>
          </p:nvSpPr>
          <p:spPr>
            <a:xfrm rot="1431984">
              <a:off x="6417861" y="2184801"/>
              <a:ext cx="856649" cy="856649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7" name="مخطط انسيابي: رابط 66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8" name="مخطط انسيابي: رابط 67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69" name="مخطط انسيابي: رابط 68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70" name="مخطط انسيابي: رابط 69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71" name="مجموعة 143"/>
          <p:cNvGrpSpPr>
            <a:grpSpLocks/>
          </p:cNvGrpSpPr>
          <p:nvPr/>
        </p:nvGrpSpPr>
        <p:grpSpPr bwMode="auto">
          <a:xfrm rot="-1170703">
            <a:off x="6393260" y="4255057"/>
            <a:ext cx="590059" cy="554537"/>
            <a:chOff x="5248839" y="1676400"/>
            <a:chExt cx="867660" cy="8676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2" name="مثلث متساوي الساقين 71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73" name="مخطط انسيابي: رابط 72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74" name="مخطط انسيابي: رابط 73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75" name="مخطط انسيابي: رابط 74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76" name="مخطط انسيابي: رابط 75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77" name="مستطيل مستدير الزوايا 76"/>
          <p:cNvSpPr/>
          <p:nvPr/>
        </p:nvSpPr>
        <p:spPr>
          <a:xfrm>
            <a:off x="6364720" y="4208547"/>
            <a:ext cx="1204409" cy="664016"/>
          </a:xfrm>
          <a:prstGeom prst="roundRect">
            <a:avLst/>
          </a:prstGeom>
          <a:noFill/>
          <a:ln w="7620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78" name="مجموعة 90"/>
          <p:cNvGrpSpPr>
            <a:grpSpLocks/>
          </p:cNvGrpSpPr>
          <p:nvPr/>
        </p:nvGrpSpPr>
        <p:grpSpPr bwMode="auto">
          <a:xfrm rot="-1329421">
            <a:off x="5816183" y="4345880"/>
            <a:ext cx="460248" cy="483696"/>
            <a:chOff x="6417861" y="2184801"/>
            <a:chExt cx="856649" cy="856649"/>
          </a:xfrm>
        </p:grpSpPr>
        <p:sp>
          <p:nvSpPr>
            <p:cNvPr id="79" name="مخطط انسيابي: رابط 78"/>
            <p:cNvSpPr/>
            <p:nvPr/>
          </p:nvSpPr>
          <p:spPr>
            <a:xfrm rot="1431984">
              <a:off x="6417861" y="2184801"/>
              <a:ext cx="856649" cy="856649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0" name="مخطط انسيابي: رابط 79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1" name="مخطط انسيابي: رابط 80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2" name="مخطط انسيابي: رابط 81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3" name="مخطط انسيابي: رابط 82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84" name="مجموعة 143"/>
          <p:cNvGrpSpPr>
            <a:grpSpLocks/>
          </p:cNvGrpSpPr>
          <p:nvPr/>
        </p:nvGrpSpPr>
        <p:grpSpPr bwMode="auto">
          <a:xfrm rot="-1170703">
            <a:off x="5182938" y="4256258"/>
            <a:ext cx="590059" cy="554537"/>
            <a:chOff x="5248839" y="1676400"/>
            <a:chExt cx="867660" cy="8676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5" name="مثلث متساوي الساقين 84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6" name="مخطط انسيابي: رابط 85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7" name="مخطط انسيابي: رابط 86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8" name="مخطط انسيابي: رابط 87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89" name="مخطط انسيابي: رابط 88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90" name="مجموعة 90"/>
          <p:cNvGrpSpPr>
            <a:grpSpLocks/>
          </p:cNvGrpSpPr>
          <p:nvPr/>
        </p:nvGrpSpPr>
        <p:grpSpPr bwMode="auto">
          <a:xfrm rot="-1329421">
            <a:off x="4687094" y="4362773"/>
            <a:ext cx="460248" cy="483696"/>
            <a:chOff x="6417861" y="2184801"/>
            <a:chExt cx="856649" cy="856649"/>
          </a:xfrm>
        </p:grpSpPr>
        <p:sp>
          <p:nvSpPr>
            <p:cNvPr id="91" name="مخطط انسيابي: رابط 90"/>
            <p:cNvSpPr/>
            <p:nvPr/>
          </p:nvSpPr>
          <p:spPr>
            <a:xfrm rot="1431984">
              <a:off x="6417861" y="2184801"/>
              <a:ext cx="856649" cy="856649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2" name="مخطط انسيابي: رابط 91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3" name="مخطط انسيابي: رابط 92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4" name="مخطط انسيابي: رابط 93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5" name="مخطط انسيابي: رابط 94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96" name="مجموعة 143"/>
          <p:cNvGrpSpPr>
            <a:grpSpLocks/>
          </p:cNvGrpSpPr>
          <p:nvPr/>
        </p:nvGrpSpPr>
        <p:grpSpPr bwMode="auto">
          <a:xfrm rot="-1170703">
            <a:off x="4093210" y="4244150"/>
            <a:ext cx="590059" cy="554537"/>
            <a:chOff x="5248839" y="1676400"/>
            <a:chExt cx="867660" cy="8676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7" name="مثلث متساوي الساقين 96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8" name="مخطط انسيابي: رابط 97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99" name="مخطط انسيابي: رابط 98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0" name="مخطط انسيابي: رابط 99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1" name="مخطط انسيابي: رابط 100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102" name="مجموعة 90"/>
          <p:cNvGrpSpPr>
            <a:grpSpLocks/>
          </p:cNvGrpSpPr>
          <p:nvPr/>
        </p:nvGrpSpPr>
        <p:grpSpPr bwMode="auto">
          <a:xfrm rot="-1329421">
            <a:off x="3570785" y="4323844"/>
            <a:ext cx="460248" cy="483696"/>
            <a:chOff x="6417861" y="2184801"/>
            <a:chExt cx="856649" cy="856649"/>
          </a:xfrm>
        </p:grpSpPr>
        <p:sp>
          <p:nvSpPr>
            <p:cNvPr id="103" name="مخطط انسيابي: رابط 102"/>
            <p:cNvSpPr/>
            <p:nvPr/>
          </p:nvSpPr>
          <p:spPr>
            <a:xfrm rot="1431984">
              <a:off x="6417861" y="2184801"/>
              <a:ext cx="856649" cy="856649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4" name="مخطط انسيابي: رابط 103"/>
            <p:cNvSpPr/>
            <p:nvPr/>
          </p:nvSpPr>
          <p:spPr>
            <a:xfrm rot="1431984">
              <a:off x="6886845" y="2526073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5" name="مخطط انسيابي: رابط 104"/>
            <p:cNvSpPr/>
            <p:nvPr/>
          </p:nvSpPr>
          <p:spPr>
            <a:xfrm rot="1431984">
              <a:off x="6764333" y="2470889"/>
              <a:ext cx="90724" cy="8897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6" name="مخطط انسيابي: رابط 105"/>
            <p:cNvSpPr/>
            <p:nvPr/>
          </p:nvSpPr>
          <p:spPr>
            <a:xfrm rot="1431984">
              <a:off x="6830073" y="2642357"/>
              <a:ext cx="88979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07" name="مخطط انسيابي: رابط 106"/>
            <p:cNvSpPr/>
            <p:nvPr/>
          </p:nvSpPr>
          <p:spPr>
            <a:xfrm rot="1431984">
              <a:off x="6712115" y="2594322"/>
              <a:ext cx="88980" cy="889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108" name="مجموعة 143"/>
          <p:cNvGrpSpPr>
            <a:grpSpLocks/>
          </p:cNvGrpSpPr>
          <p:nvPr/>
        </p:nvGrpSpPr>
        <p:grpSpPr bwMode="auto">
          <a:xfrm rot="-1170703">
            <a:off x="2962548" y="4218865"/>
            <a:ext cx="590059" cy="554537"/>
            <a:chOff x="5248839" y="1676400"/>
            <a:chExt cx="867660" cy="8676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9" name="مثلث متساوي الساقين 108"/>
            <p:cNvSpPr/>
            <p:nvPr/>
          </p:nvSpPr>
          <p:spPr>
            <a:xfrm rot="1069647">
              <a:off x="5248839" y="1676400"/>
              <a:ext cx="867660" cy="867660"/>
            </a:xfrm>
            <a:prstGeom prst="triangl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convex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10" name="مخطط انسيابي: رابط 109"/>
            <p:cNvSpPr/>
            <p:nvPr/>
          </p:nvSpPr>
          <p:spPr>
            <a:xfrm rot="1431984">
              <a:off x="5688010" y="2125608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11" name="مخطط انسيابي: رابط 110"/>
            <p:cNvSpPr/>
            <p:nvPr/>
          </p:nvSpPr>
          <p:spPr>
            <a:xfrm rot="1431984">
              <a:off x="5565938" y="2071599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12" name="مخطط انسيابي: رابط 111"/>
            <p:cNvSpPr/>
            <p:nvPr/>
          </p:nvSpPr>
          <p:spPr>
            <a:xfrm rot="1431984">
              <a:off x="5634001" y="2247680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113" name="مخطط انسيابي: رابط 112"/>
            <p:cNvSpPr/>
            <p:nvPr/>
          </p:nvSpPr>
          <p:spPr>
            <a:xfrm rot="1431984">
              <a:off x="5511929" y="2193671"/>
              <a:ext cx="88991" cy="88991"/>
            </a:xfrm>
            <a:prstGeom prst="flowChartConnector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114" name="مخطط انسيابي: رابط 113"/>
          <p:cNvSpPr/>
          <p:nvPr/>
        </p:nvSpPr>
        <p:spPr>
          <a:xfrm>
            <a:off x="1128865" y="3238020"/>
            <a:ext cx="777753" cy="685800"/>
          </a:xfrm>
          <a:prstGeom prst="flowChartConnector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5" name="مخطط انسيابي: محطة طرفية 114"/>
          <p:cNvSpPr/>
          <p:nvPr/>
        </p:nvSpPr>
        <p:spPr bwMode="auto">
          <a:xfrm>
            <a:off x="96673" y="4559065"/>
            <a:ext cx="2952769" cy="773811"/>
          </a:xfrm>
          <a:prstGeom prst="flowChartTerminator">
            <a:avLst/>
          </a:prstGeom>
          <a:solidFill>
            <a:srgbClr val="FF66FF">
              <a:alpha val="60784"/>
            </a:srgb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هذا النمط يتكون من زر دائري </a:t>
            </a:r>
            <a:r>
              <a:rPr lang="ar-EG" sz="2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أخضر</a:t>
            </a:r>
            <a:r>
              <a:rPr lang="ar-EG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، وزر مثلث </a:t>
            </a:r>
            <a:r>
              <a:rPr lang="ar-EG" sz="2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أصفر.</a:t>
            </a:r>
            <a:endParaRPr lang="ar-SA" sz="2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8621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3" grpId="0" animBg="1"/>
      <p:bldP spid="77" grpId="0" animBg="1"/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52400"/>
            <a:ext cx="6705599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خطط انسيابي: رابط 5"/>
          <p:cNvSpPr/>
          <p:nvPr/>
        </p:nvSpPr>
        <p:spPr>
          <a:xfrm>
            <a:off x="1219200" y="381000"/>
            <a:ext cx="625353" cy="533400"/>
          </a:xfrm>
          <a:prstGeom prst="flowChartConnector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خطط انسيابي: رابط 6"/>
          <p:cNvSpPr/>
          <p:nvPr/>
        </p:nvSpPr>
        <p:spPr>
          <a:xfrm>
            <a:off x="1219200" y="1447800"/>
            <a:ext cx="625353" cy="533400"/>
          </a:xfrm>
          <a:prstGeom prst="flowChartConnector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خطط انسيابي: رابط 7"/>
          <p:cNvSpPr/>
          <p:nvPr/>
        </p:nvSpPr>
        <p:spPr>
          <a:xfrm>
            <a:off x="1219200" y="3162300"/>
            <a:ext cx="625353" cy="533400"/>
          </a:xfrm>
          <a:prstGeom prst="flowChartConnector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3809999" y="3581400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3978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1437693" y="996758"/>
            <a:ext cx="46634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موقع لوسيلة تعليمية </a:t>
            </a:r>
          </a:p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لتوضيح النمط 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مستطيل 22">
            <a:hlinkClick r:id="rId18"/>
          </p:cNvPr>
          <p:cNvSpPr/>
          <p:nvPr/>
        </p:nvSpPr>
        <p:spPr>
          <a:xfrm>
            <a:off x="1769289" y="3278403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https://www.didax.com/apps/unifix/</a:t>
            </a:r>
          </a:p>
        </p:txBody>
      </p:sp>
    </p:spTree>
    <p:extLst>
      <p:ext uri="{BB962C8B-B14F-4D97-AF65-F5344CB8AC3E}">
        <p14:creationId xmlns:p14="http://schemas.microsoft.com/office/powerpoint/2010/main" val="10231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Liveworksheets interactive workshe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78" y="1279197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hlinkClick r:id="rId19"/>
          </p:cNvPr>
          <p:cNvSpPr/>
          <p:nvPr/>
        </p:nvSpPr>
        <p:spPr>
          <a:xfrm>
            <a:off x="1127575" y="3435905"/>
            <a:ext cx="5194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https://www.liveworksheets.com/vj2466949zh</a:t>
            </a:r>
          </a:p>
        </p:txBody>
      </p:sp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200400" y="265871"/>
            <a:ext cx="55402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 </a:t>
            </a:r>
          </a:p>
          <a:p>
            <a:pPr algn="ctr"/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فقرة 6 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إلى جانب النشاط المنزلي ص 59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68" y="2134009"/>
            <a:ext cx="4498750" cy="48746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03542"/>
            <a:ext cx="6257925" cy="38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7343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5334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26507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35214" y="1890777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الفصل 3</a:t>
            </a:r>
            <a:endParaRPr lang="ar-SA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81000"/>
            <a:ext cx="8877300" cy="503524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72010" y="2114243"/>
            <a:ext cx="11320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بطة صفراء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207" y="2966443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تفاحة خضراء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49064" y="3977153"/>
            <a:ext cx="13099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  <a:effectLst/>
              </a:rPr>
              <a:t>قلم </a:t>
            </a:r>
          </a:p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  <a:effectLst/>
              </a:rPr>
              <a:t>تلوين برتقالي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9900"/>
              </a:solidFill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71" y="2478651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0914" y="965506"/>
            <a:ext cx="4712856" cy="32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G_6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57200"/>
            <a:ext cx="8077200" cy="4572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9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7493</TotalTime>
  <Words>109</Words>
  <Application>Microsoft Office PowerPoint</Application>
  <PresentationFormat>عرض على الشاشة (4:3)</PresentationFormat>
  <Paragraphs>26</Paragraphs>
  <Slides>17</Slides>
  <Notes>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Akhbar MT</vt:lpstr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331</cp:revision>
  <dcterms:created xsi:type="dcterms:W3CDTF">2009-07-10T10:51:31Z</dcterms:created>
  <dcterms:modified xsi:type="dcterms:W3CDTF">2022-10-18T04:42:35Z</dcterms:modified>
</cp:coreProperties>
</file>