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6" r:id="rId1"/>
  </p:sldMasterIdLst>
  <p:notesMasterIdLst>
    <p:notesMasterId r:id="rId16"/>
  </p:notesMasterIdLst>
  <p:sldIdLst>
    <p:sldId id="283" r:id="rId2"/>
    <p:sldId id="286" r:id="rId3"/>
    <p:sldId id="287" r:id="rId4"/>
    <p:sldId id="288" r:id="rId5"/>
    <p:sldId id="289" r:id="rId6"/>
    <p:sldId id="304" r:id="rId7"/>
    <p:sldId id="348" r:id="rId8"/>
    <p:sldId id="354" r:id="rId9"/>
    <p:sldId id="291" r:id="rId10"/>
    <p:sldId id="344" r:id="rId11"/>
    <p:sldId id="360" r:id="rId12"/>
    <p:sldId id="361" r:id="rId13"/>
    <p:sldId id="347" r:id="rId14"/>
    <p:sldId id="358" r:id="rId1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CCFF"/>
    <a:srgbClr val="FF9900"/>
    <a:srgbClr val="CC00FF"/>
    <a:srgbClr val="C50B7A"/>
    <a:srgbClr val="800080"/>
    <a:srgbClr val="0000FF"/>
    <a:srgbClr val="00539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154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67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151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91244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36050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45082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0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432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65708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126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09224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307192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2236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05953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33838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03/03/45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647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hyperlink" Target="https://wordwall.net/resource/1126284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75063"/>
            <a:ext cx="7010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65564"/>
            <a:ext cx="4391375" cy="5347647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276600" y="304800"/>
            <a:ext cx="204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 / 3 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شكل حر 1"/>
          <p:cNvSpPr/>
          <p:nvPr/>
        </p:nvSpPr>
        <p:spPr>
          <a:xfrm>
            <a:off x="4723997" y="2905071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3830929" y="2905071"/>
            <a:ext cx="665606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3044517" y="2905071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حر 10"/>
          <p:cNvSpPr/>
          <p:nvPr/>
        </p:nvSpPr>
        <p:spPr>
          <a:xfrm>
            <a:off x="2204777" y="2905071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1365037" y="2905071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حر 13"/>
          <p:cNvSpPr/>
          <p:nvPr/>
        </p:nvSpPr>
        <p:spPr>
          <a:xfrm>
            <a:off x="533399" y="2905071"/>
            <a:ext cx="604175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5485061" y="4985929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 15"/>
          <p:cNvSpPr/>
          <p:nvPr/>
        </p:nvSpPr>
        <p:spPr>
          <a:xfrm>
            <a:off x="4951460" y="4972059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حر 16"/>
          <p:cNvSpPr/>
          <p:nvPr/>
        </p:nvSpPr>
        <p:spPr>
          <a:xfrm>
            <a:off x="4339182" y="4972059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3791590" y="4957275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حر 18"/>
          <p:cNvSpPr/>
          <p:nvPr/>
        </p:nvSpPr>
        <p:spPr>
          <a:xfrm>
            <a:off x="3218651" y="4958633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حر 19"/>
          <p:cNvSpPr/>
          <p:nvPr/>
        </p:nvSpPr>
        <p:spPr>
          <a:xfrm>
            <a:off x="2659702" y="4985929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حر 20"/>
          <p:cNvSpPr/>
          <p:nvPr/>
        </p:nvSpPr>
        <p:spPr>
          <a:xfrm>
            <a:off x="2086763" y="4949536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حر 21"/>
          <p:cNvSpPr/>
          <p:nvPr/>
        </p:nvSpPr>
        <p:spPr>
          <a:xfrm>
            <a:off x="1515045" y="4963406"/>
            <a:ext cx="627653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 22"/>
          <p:cNvSpPr/>
          <p:nvPr/>
        </p:nvSpPr>
        <p:spPr>
          <a:xfrm>
            <a:off x="942106" y="4977276"/>
            <a:ext cx="612278" cy="685684"/>
          </a:xfrm>
          <a:custGeom>
            <a:avLst/>
            <a:gdLst>
              <a:gd name="connsiteX0" fmla="*/ 571334 w 612278"/>
              <a:gd name="connsiteY0" fmla="*/ 247562 h 685684"/>
              <a:gd name="connsiteX1" fmla="*/ 503096 w 612278"/>
              <a:gd name="connsiteY1" fmla="*/ 179323 h 685684"/>
              <a:gd name="connsiteX2" fmla="*/ 421209 w 612278"/>
              <a:gd name="connsiteY2" fmla="*/ 124732 h 685684"/>
              <a:gd name="connsiteX3" fmla="*/ 380266 w 612278"/>
              <a:gd name="connsiteY3" fmla="*/ 97436 h 685684"/>
              <a:gd name="connsiteX4" fmla="*/ 339322 w 612278"/>
              <a:gd name="connsiteY4" fmla="*/ 56493 h 685684"/>
              <a:gd name="connsiteX5" fmla="*/ 325675 w 612278"/>
              <a:gd name="connsiteY5" fmla="*/ 15550 h 685684"/>
              <a:gd name="connsiteX6" fmla="*/ 243788 w 612278"/>
              <a:gd name="connsiteY6" fmla="*/ 29198 h 685684"/>
              <a:gd name="connsiteX7" fmla="*/ 216493 w 612278"/>
              <a:gd name="connsiteY7" fmla="*/ 70141 h 685684"/>
              <a:gd name="connsiteX8" fmla="*/ 175549 w 612278"/>
              <a:gd name="connsiteY8" fmla="*/ 97436 h 685684"/>
              <a:gd name="connsiteX9" fmla="*/ 161902 w 612278"/>
              <a:gd name="connsiteY9" fmla="*/ 138380 h 685684"/>
              <a:gd name="connsiteX10" fmla="*/ 80015 w 612278"/>
              <a:gd name="connsiteY10" fmla="*/ 192971 h 685684"/>
              <a:gd name="connsiteX11" fmla="*/ 66367 w 612278"/>
              <a:gd name="connsiteY11" fmla="*/ 233914 h 685684"/>
              <a:gd name="connsiteX12" fmla="*/ 25424 w 612278"/>
              <a:gd name="connsiteY12" fmla="*/ 261210 h 685684"/>
              <a:gd name="connsiteX13" fmla="*/ 571334 w 612278"/>
              <a:gd name="connsiteY13" fmla="*/ 274857 h 685684"/>
              <a:gd name="connsiteX14" fmla="*/ 584982 w 612278"/>
              <a:gd name="connsiteY14" fmla="*/ 384039 h 685684"/>
              <a:gd name="connsiteX15" fmla="*/ 598630 w 612278"/>
              <a:gd name="connsiteY15" fmla="*/ 424983 h 685684"/>
              <a:gd name="connsiteX16" fmla="*/ 612278 w 612278"/>
              <a:gd name="connsiteY16" fmla="*/ 479574 h 685684"/>
              <a:gd name="connsiteX17" fmla="*/ 598630 w 612278"/>
              <a:gd name="connsiteY17" fmla="*/ 656995 h 685684"/>
              <a:gd name="connsiteX18" fmla="*/ 516743 w 612278"/>
              <a:gd name="connsiteY18" fmla="*/ 670642 h 685684"/>
              <a:gd name="connsiteX19" fmla="*/ 366618 w 612278"/>
              <a:gd name="connsiteY19" fmla="*/ 656995 h 685684"/>
              <a:gd name="connsiteX20" fmla="*/ 243788 w 612278"/>
              <a:gd name="connsiteY20" fmla="*/ 465926 h 685684"/>
              <a:gd name="connsiteX21" fmla="*/ 202845 w 612278"/>
              <a:gd name="connsiteY21" fmla="*/ 479574 h 685684"/>
              <a:gd name="connsiteX22" fmla="*/ 202845 w 612278"/>
              <a:gd name="connsiteY22" fmla="*/ 656995 h 685684"/>
              <a:gd name="connsiteX23" fmla="*/ 148254 w 612278"/>
              <a:gd name="connsiteY23" fmla="*/ 670642 h 685684"/>
              <a:gd name="connsiteX24" fmla="*/ 25424 w 612278"/>
              <a:gd name="connsiteY24" fmla="*/ 329448 h 68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2278" h="685684">
                <a:moveTo>
                  <a:pt x="571334" y="247562"/>
                </a:moveTo>
                <a:cubicBezTo>
                  <a:pt x="548588" y="224816"/>
                  <a:pt x="527993" y="199693"/>
                  <a:pt x="503096" y="179323"/>
                </a:cubicBezTo>
                <a:cubicBezTo>
                  <a:pt x="477706" y="158549"/>
                  <a:pt x="448505" y="142929"/>
                  <a:pt x="421209" y="124732"/>
                </a:cubicBezTo>
                <a:cubicBezTo>
                  <a:pt x="407561" y="115633"/>
                  <a:pt x="391865" y="109034"/>
                  <a:pt x="380266" y="97436"/>
                </a:cubicBezTo>
                <a:lnTo>
                  <a:pt x="339322" y="56493"/>
                </a:lnTo>
                <a:cubicBezTo>
                  <a:pt x="334773" y="42845"/>
                  <a:pt x="335847" y="25722"/>
                  <a:pt x="325675" y="15550"/>
                </a:cubicBezTo>
                <a:cubicBezTo>
                  <a:pt x="291772" y="-18353"/>
                  <a:pt x="270932" y="11102"/>
                  <a:pt x="243788" y="29198"/>
                </a:cubicBezTo>
                <a:cubicBezTo>
                  <a:pt x="234690" y="42846"/>
                  <a:pt x="228091" y="58543"/>
                  <a:pt x="216493" y="70141"/>
                </a:cubicBezTo>
                <a:cubicBezTo>
                  <a:pt x="204894" y="81739"/>
                  <a:pt x="185796" y="84628"/>
                  <a:pt x="175549" y="97436"/>
                </a:cubicBezTo>
                <a:cubicBezTo>
                  <a:pt x="166562" y="108670"/>
                  <a:pt x="172074" y="128207"/>
                  <a:pt x="161902" y="138380"/>
                </a:cubicBezTo>
                <a:cubicBezTo>
                  <a:pt x="138705" y="161577"/>
                  <a:pt x="80015" y="192971"/>
                  <a:pt x="80015" y="192971"/>
                </a:cubicBezTo>
                <a:cubicBezTo>
                  <a:pt x="75466" y="206619"/>
                  <a:pt x="75354" y="222680"/>
                  <a:pt x="66367" y="233914"/>
                </a:cubicBezTo>
                <a:cubicBezTo>
                  <a:pt x="56120" y="246722"/>
                  <a:pt x="9075" y="259884"/>
                  <a:pt x="25424" y="261210"/>
                </a:cubicBezTo>
                <a:cubicBezTo>
                  <a:pt x="206855" y="275921"/>
                  <a:pt x="389364" y="270308"/>
                  <a:pt x="571334" y="274857"/>
                </a:cubicBezTo>
                <a:cubicBezTo>
                  <a:pt x="575883" y="311251"/>
                  <a:pt x="578421" y="347953"/>
                  <a:pt x="584982" y="384039"/>
                </a:cubicBezTo>
                <a:cubicBezTo>
                  <a:pt x="587556" y="398193"/>
                  <a:pt x="594678" y="411150"/>
                  <a:pt x="598630" y="424983"/>
                </a:cubicBezTo>
                <a:cubicBezTo>
                  <a:pt x="603783" y="443018"/>
                  <a:pt x="607729" y="461377"/>
                  <a:pt x="612278" y="479574"/>
                </a:cubicBezTo>
                <a:cubicBezTo>
                  <a:pt x="607729" y="538714"/>
                  <a:pt x="613913" y="599683"/>
                  <a:pt x="598630" y="656995"/>
                </a:cubicBezTo>
                <a:cubicBezTo>
                  <a:pt x="584475" y="710078"/>
                  <a:pt x="539254" y="673858"/>
                  <a:pt x="516743" y="670642"/>
                </a:cubicBezTo>
                <a:cubicBezTo>
                  <a:pt x="467000" y="663536"/>
                  <a:pt x="416660" y="661544"/>
                  <a:pt x="366618" y="656995"/>
                </a:cubicBezTo>
                <a:cubicBezTo>
                  <a:pt x="351766" y="434215"/>
                  <a:pt x="420170" y="433856"/>
                  <a:pt x="243788" y="465926"/>
                </a:cubicBezTo>
                <a:cubicBezTo>
                  <a:pt x="229634" y="468499"/>
                  <a:pt x="216493" y="475025"/>
                  <a:pt x="202845" y="479574"/>
                </a:cubicBezTo>
                <a:cubicBezTo>
                  <a:pt x="208352" y="518120"/>
                  <a:pt x="232151" y="615966"/>
                  <a:pt x="202845" y="656995"/>
                </a:cubicBezTo>
                <a:cubicBezTo>
                  <a:pt x="191943" y="672258"/>
                  <a:pt x="166451" y="666093"/>
                  <a:pt x="148254" y="670642"/>
                </a:cubicBezTo>
                <a:cubicBezTo>
                  <a:pt x="-83091" y="644939"/>
                  <a:pt x="25424" y="698190"/>
                  <a:pt x="25424" y="329448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4339182" y="4020918"/>
            <a:ext cx="1822352" cy="855881"/>
          </a:xfrm>
          <a:prstGeom prst="roundRect">
            <a:avLst/>
          </a:prstGeom>
          <a:noFill/>
          <a:ln w="57150">
            <a:solidFill>
              <a:srgbClr val="0066FF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394653" y="3513449"/>
            <a:ext cx="17331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وحدة النمط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571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52400"/>
            <a:ext cx="63055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00"/>
            <a:ext cx="4952071" cy="5347647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4267200" y="533399"/>
            <a:ext cx="1752600" cy="884237"/>
          </a:xfrm>
          <a:prstGeom prst="roundRect">
            <a:avLst/>
          </a:prstGeom>
          <a:noFill/>
          <a:ln w="57150">
            <a:solidFill>
              <a:srgbClr val="99FF3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9" name="نجمة ذات 5 نقاط 8"/>
          <p:cNvSpPr/>
          <p:nvPr/>
        </p:nvSpPr>
        <p:spPr>
          <a:xfrm>
            <a:off x="5410200" y="1639606"/>
            <a:ext cx="457200" cy="392422"/>
          </a:xfrm>
          <a:prstGeom prst="star5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نجمة ذات 5 نقاط 9"/>
          <p:cNvSpPr/>
          <p:nvPr/>
        </p:nvSpPr>
        <p:spPr>
          <a:xfrm>
            <a:off x="4914900" y="1646878"/>
            <a:ext cx="457200" cy="392422"/>
          </a:xfrm>
          <a:prstGeom prst="star5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نجمة ذات 5 نقاط 10"/>
          <p:cNvSpPr/>
          <p:nvPr/>
        </p:nvSpPr>
        <p:spPr>
          <a:xfrm>
            <a:off x="4400550" y="1638118"/>
            <a:ext cx="457200" cy="392422"/>
          </a:xfrm>
          <a:prstGeom prst="star5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نجمة ذات 5 نقاط 11"/>
          <p:cNvSpPr/>
          <p:nvPr/>
        </p:nvSpPr>
        <p:spPr>
          <a:xfrm>
            <a:off x="3905250" y="1662751"/>
            <a:ext cx="457200" cy="392422"/>
          </a:xfrm>
          <a:prstGeom prst="star5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نجمة ذات 5 نقاط 12"/>
          <p:cNvSpPr/>
          <p:nvPr/>
        </p:nvSpPr>
        <p:spPr>
          <a:xfrm>
            <a:off x="3419475" y="1646878"/>
            <a:ext cx="457200" cy="392422"/>
          </a:xfrm>
          <a:prstGeom prst="star5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نجمة ذات 5 نقاط 13"/>
          <p:cNvSpPr/>
          <p:nvPr/>
        </p:nvSpPr>
        <p:spPr>
          <a:xfrm>
            <a:off x="2914650" y="1659775"/>
            <a:ext cx="457200" cy="392422"/>
          </a:xfrm>
          <a:prstGeom prst="star5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نجمة ذات 5 نقاط 14"/>
          <p:cNvSpPr/>
          <p:nvPr/>
        </p:nvSpPr>
        <p:spPr>
          <a:xfrm>
            <a:off x="2409825" y="1659775"/>
            <a:ext cx="457200" cy="392422"/>
          </a:xfrm>
          <a:prstGeom prst="star5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نجمة ذات 5 نقاط 15"/>
          <p:cNvSpPr/>
          <p:nvPr/>
        </p:nvSpPr>
        <p:spPr>
          <a:xfrm>
            <a:off x="1924050" y="1646878"/>
            <a:ext cx="457200" cy="392422"/>
          </a:xfrm>
          <a:prstGeom prst="star5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نجمة ذات 5 نقاط 16"/>
          <p:cNvSpPr/>
          <p:nvPr/>
        </p:nvSpPr>
        <p:spPr>
          <a:xfrm>
            <a:off x="1413396" y="1647139"/>
            <a:ext cx="457200" cy="392422"/>
          </a:xfrm>
          <a:prstGeom prst="star5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 للأسفل 20"/>
          <p:cNvSpPr/>
          <p:nvPr/>
        </p:nvSpPr>
        <p:spPr>
          <a:xfrm rot="10800000">
            <a:off x="5638800" y="4343400"/>
            <a:ext cx="415688" cy="82204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9" name="سهم للأسفل 20"/>
          <p:cNvSpPr/>
          <p:nvPr/>
        </p:nvSpPr>
        <p:spPr>
          <a:xfrm rot="10800000">
            <a:off x="5116630" y="4343401"/>
            <a:ext cx="415688" cy="82204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0" name="سهم لأعلى 22"/>
          <p:cNvSpPr/>
          <p:nvPr/>
        </p:nvSpPr>
        <p:spPr>
          <a:xfrm rot="10800000">
            <a:off x="4519465" y="4359693"/>
            <a:ext cx="411355" cy="805747"/>
          </a:xfrm>
          <a:prstGeom prst="upArrow">
            <a:avLst/>
          </a:prstGeom>
          <a:solidFill>
            <a:srgbClr val="FF00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1" name="سهم للأسفل 20"/>
          <p:cNvSpPr/>
          <p:nvPr/>
        </p:nvSpPr>
        <p:spPr>
          <a:xfrm rot="10800000">
            <a:off x="3962400" y="4343401"/>
            <a:ext cx="415688" cy="82204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2" name="سهم للأسفل 20"/>
          <p:cNvSpPr/>
          <p:nvPr/>
        </p:nvSpPr>
        <p:spPr>
          <a:xfrm rot="10800000">
            <a:off x="3430238" y="4343400"/>
            <a:ext cx="415688" cy="82204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3" name="سهم لأعلى 22"/>
          <p:cNvSpPr/>
          <p:nvPr/>
        </p:nvSpPr>
        <p:spPr>
          <a:xfrm rot="10800000">
            <a:off x="2812502" y="4359693"/>
            <a:ext cx="411355" cy="805747"/>
          </a:xfrm>
          <a:prstGeom prst="upArrow">
            <a:avLst/>
          </a:prstGeom>
          <a:solidFill>
            <a:srgbClr val="FF00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4" name="سهم للأسفل 20"/>
          <p:cNvSpPr/>
          <p:nvPr/>
        </p:nvSpPr>
        <p:spPr>
          <a:xfrm rot="10800000">
            <a:off x="2221599" y="4343400"/>
            <a:ext cx="415688" cy="82204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5" name="سهم للأسفل 20"/>
          <p:cNvSpPr/>
          <p:nvPr/>
        </p:nvSpPr>
        <p:spPr>
          <a:xfrm rot="10800000">
            <a:off x="1734257" y="4331604"/>
            <a:ext cx="415688" cy="82204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6" name="سهم لأعلى 25"/>
          <p:cNvSpPr/>
          <p:nvPr/>
        </p:nvSpPr>
        <p:spPr>
          <a:xfrm rot="10800000">
            <a:off x="1105435" y="4347897"/>
            <a:ext cx="411355" cy="805747"/>
          </a:xfrm>
          <a:prstGeom prst="upArrow">
            <a:avLst/>
          </a:prstGeom>
          <a:solidFill>
            <a:srgbClr val="FF00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7" name="مستطيل 26"/>
          <p:cNvSpPr/>
          <p:nvPr/>
        </p:nvSpPr>
        <p:spPr>
          <a:xfrm>
            <a:off x="4207161" y="66454"/>
            <a:ext cx="17331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وحدة النمط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253380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35" y="1533082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17609" y="619587"/>
            <a:ext cx="297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نشاط ختامي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مستطيل 3">
            <a:hlinkClick r:id="rId18"/>
          </p:cNvPr>
          <p:cNvSpPr/>
          <p:nvPr/>
        </p:nvSpPr>
        <p:spPr>
          <a:xfrm>
            <a:off x="3356691" y="3526629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https://wordwall.net/resource/11262843</a:t>
            </a:r>
          </a:p>
        </p:txBody>
      </p:sp>
      <p:pic>
        <p:nvPicPr>
          <p:cNvPr id="1026" name="Picture 2" descr="Elearning tools: word wall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16" y="1783003"/>
            <a:ext cx="1754416" cy="132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71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072475" y="1232036"/>
            <a:ext cx="42370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الواجب : النشاط المنزلي </a:t>
            </a:r>
          </a:p>
          <a:p>
            <a:pPr algn="ctr"/>
            <a:r>
              <a:rPr lang="ar-SA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59ص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68" y="2134009"/>
            <a:ext cx="4498750" cy="487462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676400" y="2667000"/>
            <a:ext cx="502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 smtClean="0">
                <a:cs typeface="Akhbar MT" pitchFamily="2" charset="-78"/>
              </a:rPr>
              <a:t>درّب طفلك على </a:t>
            </a:r>
            <a:r>
              <a:rPr lang="ar-SA" sz="3200" b="1" dirty="0" err="1" smtClean="0">
                <a:cs typeface="Akhbar MT" pitchFamily="2" charset="-78"/>
              </a:rPr>
              <a:t>ال</a:t>
            </a:r>
            <a:r>
              <a:rPr lang="ar-EG" sz="3200" b="1" dirty="0" smtClean="0">
                <a:cs typeface="Akhbar MT" pitchFamily="2" charset="-78"/>
              </a:rPr>
              <a:t>ا</a:t>
            </a:r>
            <a:r>
              <a:rPr lang="ar-SA" sz="3200" b="1" dirty="0" err="1" smtClean="0">
                <a:cs typeface="Akhbar MT" pitchFamily="2" charset="-78"/>
              </a:rPr>
              <a:t>ستفادة</a:t>
            </a:r>
            <a:r>
              <a:rPr lang="ar-SA" sz="3200" b="1" dirty="0" smtClean="0">
                <a:cs typeface="Akhbar MT" pitchFamily="2" charset="-78"/>
              </a:rPr>
              <a:t> من فرص حل المس</a:t>
            </a:r>
            <a:r>
              <a:rPr lang="ar-EG" sz="3200" b="1" dirty="0" smtClean="0">
                <a:cs typeface="Akhbar MT" pitchFamily="2" charset="-78"/>
              </a:rPr>
              <a:t>أ</a:t>
            </a:r>
            <a:r>
              <a:rPr lang="ar-SA" sz="3200" b="1" dirty="0" err="1" smtClean="0">
                <a:cs typeface="Akhbar MT" pitchFamily="2" charset="-78"/>
              </a:rPr>
              <a:t>لة</a:t>
            </a:r>
            <a:r>
              <a:rPr lang="ar-SA" sz="3200" b="1" dirty="0" smtClean="0">
                <a:cs typeface="Akhbar MT" pitchFamily="2" charset="-78"/>
              </a:rPr>
              <a:t> في الأعمال اليومية المتكررة،</a:t>
            </a:r>
            <a:r>
              <a:rPr lang="ar-EG" sz="3200" b="1" dirty="0" smtClean="0">
                <a:cs typeface="Akhbar MT" pitchFamily="2" charset="-78"/>
              </a:rPr>
              <a:t> </a:t>
            </a:r>
            <a:r>
              <a:rPr lang="ar-SA" sz="3200" b="1" dirty="0" smtClean="0">
                <a:cs typeface="Akhbar MT" pitchFamily="2" charset="-78"/>
              </a:rPr>
              <a:t>مثل: </a:t>
            </a:r>
            <a:r>
              <a:rPr lang="ar-SA" sz="3200" b="1" dirty="0">
                <a:cs typeface="Akhbar MT" pitchFamily="2" charset="-78"/>
              </a:rPr>
              <a:t>أ</a:t>
            </a:r>
            <a:r>
              <a:rPr lang="ar-EG" sz="3200" b="1" dirty="0" smtClean="0">
                <a:cs typeface="Akhbar MT" pitchFamily="2" charset="-78"/>
              </a:rPr>
              <a:t>داء </a:t>
            </a:r>
            <a:r>
              <a:rPr lang="ar-SA" sz="3200" b="1" dirty="0" smtClean="0">
                <a:cs typeface="Akhbar MT" pitchFamily="2" charset="-78"/>
              </a:rPr>
              <a:t>الصلاة،</a:t>
            </a:r>
            <a:r>
              <a:rPr lang="ar-EG" sz="3200" b="1" dirty="0" smtClean="0">
                <a:cs typeface="Akhbar MT" pitchFamily="2" charset="-78"/>
              </a:rPr>
              <a:t> </a:t>
            </a:r>
            <a:r>
              <a:rPr lang="ar-SA" sz="3200" b="1" dirty="0" smtClean="0">
                <a:cs typeface="Akhbar MT" pitchFamily="2" charset="-78"/>
              </a:rPr>
              <a:t>والذهاب إلى المدرسة،</a:t>
            </a:r>
            <a:r>
              <a:rPr lang="ar-EG" sz="3200" b="1" dirty="0" smtClean="0">
                <a:cs typeface="Akhbar MT" pitchFamily="2" charset="-78"/>
              </a:rPr>
              <a:t> </a:t>
            </a:r>
            <a:r>
              <a:rPr lang="ar-SA" sz="3200" b="1" dirty="0" smtClean="0">
                <a:cs typeface="Akhbar MT" pitchFamily="2" charset="-78"/>
              </a:rPr>
              <a:t>وركوب السيارة،</a:t>
            </a:r>
            <a:r>
              <a:rPr lang="ar-EG" sz="3200" b="1" dirty="0" smtClean="0">
                <a:cs typeface="Akhbar MT" pitchFamily="2" charset="-78"/>
              </a:rPr>
              <a:t> </a:t>
            </a:r>
            <a:r>
              <a:rPr lang="ar-SA" sz="3200" b="1" dirty="0" smtClean="0">
                <a:cs typeface="Akhbar MT" pitchFamily="2" charset="-78"/>
              </a:rPr>
              <a:t>ووقت النوم،</a:t>
            </a:r>
            <a:r>
              <a:rPr lang="ar-EG" sz="3200" b="1" dirty="0" smtClean="0">
                <a:cs typeface="Akhbar MT" pitchFamily="2" charset="-78"/>
              </a:rPr>
              <a:t> </a:t>
            </a:r>
            <a:r>
              <a:rPr lang="ar-SA" sz="3200" b="1" dirty="0" smtClean="0">
                <a:cs typeface="Akhbar MT" pitchFamily="2" charset="-78"/>
              </a:rPr>
              <a:t>وغسيل الملابس،</a:t>
            </a:r>
            <a:r>
              <a:rPr lang="ar-EG" sz="3200" b="1" dirty="0" smtClean="0">
                <a:cs typeface="Akhbar MT" pitchFamily="2" charset="-78"/>
              </a:rPr>
              <a:t> </a:t>
            </a:r>
            <a:r>
              <a:rPr lang="ar-SA" sz="3200" b="1" dirty="0" smtClean="0">
                <a:cs typeface="Akhbar MT" pitchFamily="2" charset="-78"/>
              </a:rPr>
              <a:t>وترتيب الغرف</a:t>
            </a:r>
            <a:r>
              <a:rPr lang="ar-EG" sz="3200" b="1" dirty="0" smtClean="0">
                <a:cs typeface="Akhbar MT" pitchFamily="2" charset="-78"/>
              </a:rPr>
              <a:t>ة</a:t>
            </a:r>
            <a:r>
              <a:rPr lang="ar-SA" sz="3200" b="1" dirty="0" smtClean="0">
                <a:cs typeface="Akhbar MT" pitchFamily="2" charset="-78"/>
              </a:rPr>
              <a:t>،</a:t>
            </a:r>
            <a:r>
              <a:rPr lang="ar-EG" sz="3200" b="1" dirty="0" smtClean="0">
                <a:cs typeface="Akhbar MT" pitchFamily="2" charset="-78"/>
              </a:rPr>
              <a:t> </a:t>
            </a:r>
            <a:r>
              <a:rPr lang="ar-SA" sz="3200" b="1" dirty="0" smtClean="0">
                <a:cs typeface="Akhbar MT" pitchFamily="2" charset="-78"/>
              </a:rPr>
              <a:t>وهكذا</a:t>
            </a:r>
            <a:r>
              <a:rPr lang="ar-EG" sz="3200" b="1" dirty="0" smtClean="0">
                <a:cs typeface="Akhbar MT" pitchFamily="2" charset="-78"/>
              </a:rPr>
              <a:t> ...</a:t>
            </a:r>
            <a:endParaRPr lang="en-US" sz="32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7959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7343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3330"/>
            <a:ext cx="9095759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210" y="886367"/>
            <a:ext cx="5895975" cy="303847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05" y="207437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35214" y="1890777"/>
            <a:ext cx="1483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الفصل 3</a:t>
            </a:r>
            <a:endParaRPr lang="ar-SA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0914" y="965506"/>
            <a:ext cx="4712856" cy="32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G_618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7200"/>
            <a:ext cx="8229600" cy="46482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45224"/>
            <a:ext cx="390595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9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230516" y="878868"/>
            <a:ext cx="4465939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الأربعاء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23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الثالث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الموقع والنمط</a:t>
            </a:r>
            <a:endParaRPr lang="ar-SA" sz="24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cap="all" dirty="0" smtClean="0">
              <a:ln w="0"/>
              <a:solidFill>
                <a:srgbClr val="FF990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</a:t>
            </a: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الدرس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أحل المسألة أبحث عن نمط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6" y="159499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1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58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7559</TotalTime>
  <Words>86</Words>
  <Application>Microsoft Office PowerPoint</Application>
  <PresentationFormat>عرض على الشاشة (4:3)</PresentationFormat>
  <Paragraphs>15</Paragraphs>
  <Slides>14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Akhbar MT</vt:lpstr>
      <vt:lpstr>Arial</vt:lpstr>
      <vt:lpstr>Calibri</vt:lpstr>
      <vt:lpstr>Calibri Light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341</cp:revision>
  <dcterms:created xsi:type="dcterms:W3CDTF">2009-07-10T10:51:31Z</dcterms:created>
  <dcterms:modified xsi:type="dcterms:W3CDTF">2023-09-17T19:20:32Z</dcterms:modified>
</cp:coreProperties>
</file>