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59" r:id="rId6"/>
    <p:sldId id="260" r:id="rId7"/>
    <p:sldId id="262" r:id="rId8"/>
    <p:sldId id="276" r:id="rId9"/>
    <p:sldId id="274" r:id="rId10"/>
    <p:sldId id="271" r:id="rId11"/>
    <p:sldId id="266" r:id="rId12"/>
    <p:sldId id="261" r:id="rId13"/>
    <p:sldId id="272" r:id="rId14"/>
    <p:sldId id="265" r:id="rId15"/>
    <p:sldId id="273" r:id="rId16"/>
    <p:sldId id="264" r:id="rId17"/>
    <p:sldId id="267" r:id="rId18"/>
    <p:sldId id="263" r:id="rId19"/>
    <p:sldId id="277" r:id="rId20"/>
    <p:sldId id="278" r:id="rId21"/>
    <p:sldId id="280" r:id="rId22"/>
    <p:sldId id="279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96" autoAdjust="0"/>
    <p:restoredTop sz="93738" autoAdjust="0"/>
  </p:normalViewPr>
  <p:slideViewPr>
    <p:cSldViewPr snapToGrid="0">
      <p:cViewPr varScale="1">
        <p:scale>
          <a:sx n="60" d="100"/>
          <a:sy n="6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195419F-FC6D-4123-AF9C-AA0BADFA4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1D2BCDA-1776-4BD9-96A2-5BE16E62E0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F7ECA5-7E38-400C-9183-58D0E429837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DADE414C-7372-487C-9005-CC95C40B3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0C77D384-7F76-41A9-834A-7DA4D1952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8E3A39-738E-4ADC-B3A3-8CCA4BDE3F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2B05E6-D7E1-4CD8-B7F7-693ADA84C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2D0232-B4E6-4819-B13D-4E8F0712CBF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D0232-B4E6-4819-B13D-4E8F0712CBF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99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9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62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22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203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72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97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17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3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01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53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1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21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5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77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74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394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D09A9F-13C6-4213-B5EE-24D2BD82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B95F12-12D9-4940-A1F2-73D3F7AE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471598-FAEA-4D25-A2E0-46916398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619C3D-DF16-4681-9D72-CB31C362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D4568F-42B0-46DC-A4F0-6B9D6C95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396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38B16F-AA10-418A-BEE9-05F58AC2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D1D8E3-172B-438B-80E6-BD5A6BA3C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F4175D-D57C-4CDF-A940-5D059FD8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DB55A-306A-4F57-B40B-8684CFD1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C3460C-0EBB-40A0-90E4-4F24F045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372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B15771-3635-49DE-83B4-A31DC340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FBE5C4-A622-4D90-9E41-8EDD4533F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8F14BF-5809-48E3-A973-821C0161A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F97DC1-8800-446E-ADE8-3057EFAC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10746B-6FBA-44AF-8753-973D18B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6FE903-65F3-446A-938B-6AE92CE1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56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0B98F3-707B-44B0-89C6-09EF0317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FBE49B-C970-46CE-B8C6-1CEF3029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EE3DDD9-2A8E-4758-AB62-D51DE72DD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3FD05AA-073A-409A-A7AF-3A9C212B7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95A88D-6981-42B5-865F-015AE08B5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A370181-661D-41D2-AF73-DD102D3B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1D4D0D1-DD57-4232-9FFB-F5257C59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F898463-BB9D-4A27-BC64-2E101406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50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E4970C-F379-49AF-9C5F-8E41BC6A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E9FC67B-3D2B-4D62-953E-EF01BECD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7A043B-1F37-4322-A870-C89D0B06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E25A05F-B958-4B37-9BA0-327048AE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244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82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574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85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862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551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D84EF-ADA8-4D7E-A06D-58549544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9F4AFA-D1C1-402B-AE3B-E48BE728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CDB9F6-C5B1-42CA-BE56-82D54653C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1C6530-34E3-40AC-ADD8-D6BC75CD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17149B-011E-4148-A243-9ADACB60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171CF5F-F2F4-48C1-AFF3-8C72F260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1405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EA247C-68A0-4C4E-9EBD-47306F2A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82D5DF6-7A14-417E-944E-9178D0591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1AB449-AA71-48AB-A8CC-B0E15C80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38C61A-B6AC-4998-B9F0-77ED147C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DA3892-7680-4060-93E1-B02BACE4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C9DA2A-F0E1-4B19-AC53-92876B8D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0167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18756-B191-49FA-A3C0-71DA1F4B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0AD291-F09B-405B-B998-9687B327D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BAC2B8-5195-427D-8A1B-20D29869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E9B06C-1A77-4371-B4AC-81E70EF6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8B3693-E762-4A37-B03E-DD6D113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92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0FA730-A501-4B68-8B51-66861E8F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E57BB1-F43B-477C-9066-2594868F5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E52BC8-16A4-4958-8ABC-00EC3659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55BF4D-DB88-4809-9F38-45DE2FA0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FA7060-06B6-4A25-98D1-B2C239D9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61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6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0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7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1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08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6F1901A-94C6-48BE-B126-78F614D5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FCE6B0-8974-4573-8DB4-0A9B5DED6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AC0DBA-A2C4-4B6E-80C5-A88E3AA8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2224-3882-4ABF-8B87-7515C8294F68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884F93-79C6-4CC2-ADCC-E02EC95BC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7A878F-FFCA-49EF-B1FF-AB8F440B4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4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5" r:id="rId19"/>
    <p:sldLayoutId id="2147483664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80" r:id="rId30"/>
    <p:sldLayoutId id="2147483673" r:id="rId31"/>
    <p:sldLayoutId id="2147483666" r:id="rId32"/>
    <p:sldLayoutId id="2147483663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6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12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4.wmf"/><Relationship Id="rId3" Type="http://schemas.openxmlformats.org/officeDocument/2006/relationships/image" Target="../media/image1.jpe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2.wmf"/><Relationship Id="rId1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12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6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538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388335-676F-423C-9AB6-9401B26B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21" y="1645876"/>
            <a:ext cx="7037892" cy="3757397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A1C6A72-AB70-4445-895F-820EE0B4B5D5}"/>
              </a:ext>
            </a:extLst>
          </p:cNvPr>
          <p:cNvSpPr/>
          <p:nvPr/>
        </p:nvSpPr>
        <p:spPr>
          <a:xfrm>
            <a:off x="3318164" y="888583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1030" name="Picture 6" descr="100+ صور أطفال قصاصات فنية مجانية - Pixabay">
            <a:extLst>
              <a:ext uri="{FF2B5EF4-FFF2-40B4-BE49-F238E27FC236}">
                <a16:creationId xmlns:a16="http://schemas.microsoft.com/office/drawing/2014/main" id="{7FB73EAE-5CD6-4748-97B5-DC3BD332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65" y="988867"/>
            <a:ext cx="2696441" cy="26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6037FDB-2A28-465C-90E0-DDD20CD06FF6}"/>
              </a:ext>
            </a:extLst>
          </p:cNvPr>
          <p:cNvSpPr txBox="1"/>
          <p:nvPr/>
        </p:nvSpPr>
        <p:spPr>
          <a:xfrm rot="19777643">
            <a:off x="9737192" y="1415155"/>
            <a:ext cx="19451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وقفة مع التحصيلي</a:t>
            </a:r>
          </a:p>
        </p:txBody>
      </p:sp>
    </p:spTree>
    <p:extLst>
      <p:ext uri="{BB962C8B-B14F-4D97-AF65-F5344CB8AC3E}">
        <p14:creationId xmlns:p14="http://schemas.microsoft.com/office/powerpoint/2010/main" val="102634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01825" y="1143000"/>
          <a:ext cx="2800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143000"/>
                        <a:ext cx="280035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1814513" y="519064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800080"/>
                </a:solidFill>
                <a:latin typeface="Arial" charset="0"/>
              </a:rPr>
              <a:t>اكتبي المعادلة الاتية على الصورة القطبية  </a:t>
            </a:r>
            <a:endParaRPr lang="en-US" sz="2400" b="1" dirty="0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9223" name="Picture 6" descr="graph pa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852614"/>
            <a:ext cx="4572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555876" y="2786063"/>
            <a:ext cx="2371725" cy="226536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800080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181600" y="990601"/>
          <a:ext cx="23764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7" imgW="825500" imgH="279400" progId="Equation.3">
                  <p:embed/>
                </p:oleObj>
              </mc:Choice>
              <mc:Fallback>
                <p:oleObj name="Equation" r:id="rId7" imgW="825500" imgH="279400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90601"/>
                        <a:ext cx="2376488" cy="804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8286750" y="1196752"/>
          <a:ext cx="115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معادلة" r:id="rId9" imgW="330120" imgH="177480" progId="Equation.3">
                  <p:embed/>
                </p:oleObj>
              </mc:Choice>
              <mc:Fallback>
                <p:oleObj name="معادلة" r:id="rId9" imgW="330120" imgH="177480" progId="Equation.3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1196752"/>
                        <a:ext cx="115570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752600" y="1295400"/>
            <a:ext cx="152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905000" y="1219200"/>
            <a:ext cx="152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057400" y="1219200"/>
            <a:ext cx="1371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CF40FB9-91A9-48AD-AE43-006BCE13C0C2}"/>
              </a:ext>
            </a:extLst>
          </p:cNvPr>
          <p:cNvGrpSpPr/>
          <p:nvPr/>
        </p:nvGrpSpPr>
        <p:grpSpPr>
          <a:xfrm>
            <a:off x="4114800" y="1143000"/>
            <a:ext cx="685800" cy="685800"/>
            <a:chOff x="4114800" y="1143000"/>
            <a:chExt cx="685800" cy="685800"/>
          </a:xfrm>
        </p:grpSpPr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4114800" y="1295400"/>
              <a:ext cx="152400" cy="5334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4267200" y="1143000"/>
              <a:ext cx="152400" cy="609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419600" y="1143000"/>
              <a:ext cx="3810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07" name="Picture 19" descr="pol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2057400"/>
            <a:ext cx="3683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7162800" y="2794000"/>
            <a:ext cx="2286000" cy="2235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38288" y="5935663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800080"/>
                </a:solidFill>
                <a:latin typeface="Arial" charset="0"/>
              </a:rPr>
              <a:t>معادلة دائرة مركزه ( </a:t>
            </a:r>
            <a:r>
              <a:rPr lang="en-US" b="1" dirty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ar-SA" b="1" dirty="0">
                <a:solidFill>
                  <a:srgbClr val="800080"/>
                </a:solidFill>
                <a:latin typeface="Arial" charset="0"/>
              </a:rPr>
              <a:t> , </a:t>
            </a:r>
            <a:r>
              <a:rPr lang="en-US" b="1" dirty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ar-SA" b="1" dirty="0">
                <a:solidFill>
                  <a:srgbClr val="800080"/>
                </a:solidFill>
                <a:latin typeface="Arial" charset="0"/>
              </a:rPr>
              <a:t> ) ونصف قطرها </a:t>
            </a:r>
            <a:r>
              <a:rPr lang="en-US" b="1" dirty="0">
                <a:solidFill>
                  <a:srgbClr val="800080"/>
                </a:solidFill>
                <a:latin typeface="Arial" charset="0"/>
              </a:rPr>
              <a:t>3</a:t>
            </a:r>
          </a:p>
        </p:txBody>
      </p:sp>
      <p:sp>
        <p:nvSpPr>
          <p:cNvPr id="12313" name="Arc 25"/>
          <p:cNvSpPr>
            <a:spLocks/>
          </p:cNvSpPr>
          <p:nvPr/>
        </p:nvSpPr>
        <p:spPr bwMode="auto">
          <a:xfrm flipH="1">
            <a:off x="8534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rc 26"/>
          <p:cNvSpPr>
            <a:spLocks/>
          </p:cNvSpPr>
          <p:nvPr/>
        </p:nvSpPr>
        <p:spPr bwMode="auto">
          <a:xfrm flipH="1">
            <a:off x="8915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rc 27"/>
          <p:cNvSpPr>
            <a:spLocks/>
          </p:cNvSpPr>
          <p:nvPr/>
        </p:nvSpPr>
        <p:spPr bwMode="auto">
          <a:xfrm flipH="1">
            <a:off x="9296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مربع نص 24"/>
          <p:cNvSpPr txBox="1"/>
          <p:nvPr/>
        </p:nvSpPr>
        <p:spPr>
          <a:xfrm>
            <a:off x="6600056" y="58052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المعادلة على الصورة القطبية هي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          r = 3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799856" y="11663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>
                <a:solidFill>
                  <a:srgbClr val="00B050"/>
                </a:solidFill>
              </a:rPr>
              <a:t>تحويل المعادلة الديكارتية إلى معادلة </a:t>
            </a:r>
            <a:r>
              <a:rPr lang="ar-SA" sz="2400" b="1" u="sng" dirty="0" err="1">
                <a:solidFill>
                  <a:srgbClr val="00B050"/>
                </a:solidFill>
              </a:rPr>
              <a:t>قطبية ”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pic>
        <p:nvPicPr>
          <p:cNvPr id="2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12" cstate="print"/>
          <a:srcRect t="65608" r="62409" b="2627"/>
          <a:stretch>
            <a:fillRect/>
          </a:stretch>
        </p:blipFill>
        <p:spPr bwMode="auto">
          <a:xfrm>
            <a:off x="1487488" y="0"/>
            <a:ext cx="1512168" cy="1053174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27187" y="164637"/>
            <a:ext cx="907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0B26976-5C86-474B-B618-624F971B72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" y="5331488"/>
            <a:ext cx="1304858" cy="130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 autoUpdateAnimBg="0"/>
      <p:bldP spid="12299" grpId="0" animBg="1"/>
      <p:bldP spid="12300" grpId="0" animBg="1"/>
      <p:bldP spid="12301" grpId="0" animBg="1"/>
      <p:bldP spid="12309" grpId="0" animBg="1"/>
      <p:bldP spid="12293" grpId="0" autoUpdateAnimBg="0"/>
      <p:bldP spid="12313" grpId="0" animBg="1"/>
      <p:bldP spid="12314" grpId="0" animBg="1"/>
      <p:bldP spid="12315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3F82345-D51B-468A-AC79-DC53583C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99" y="736118"/>
            <a:ext cx="5686425" cy="771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666670-1D00-420A-A1AE-DDF2C8D93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490" y="3186112"/>
            <a:ext cx="1543050" cy="4857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E74303-476E-4C6E-BA77-DD954CF37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466" y="3747413"/>
            <a:ext cx="2581275" cy="1276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6E9971-56F2-4173-8894-E491F20A4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616" y="5023763"/>
            <a:ext cx="5353050" cy="685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2982BB-9C4B-47EB-996B-9B8C4BF0F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277" y="3976255"/>
            <a:ext cx="2400300" cy="10475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BA1A61-AB0A-4138-860E-5D68B6C57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637" y="1578470"/>
            <a:ext cx="1268988" cy="15368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09EBEF-FF33-4CE5-B451-29E997FAB2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583" y="1548376"/>
            <a:ext cx="2644743" cy="2581396"/>
          </a:xfrm>
          <a:prstGeom prst="rect">
            <a:avLst/>
          </a:prstGeom>
        </p:spPr>
      </p:pic>
      <p:sp>
        <p:nvSpPr>
          <p:cNvPr id="11" name="سهم: لأعلى 10">
            <a:extLst>
              <a:ext uri="{FF2B5EF4-FFF2-40B4-BE49-F238E27FC236}">
                <a16:creationId xmlns:a16="http://schemas.microsoft.com/office/drawing/2014/main" id="{8F7D0909-0CF9-43BF-94D8-17F0783776C2}"/>
              </a:ext>
            </a:extLst>
          </p:cNvPr>
          <p:cNvSpPr/>
          <p:nvPr/>
        </p:nvSpPr>
        <p:spPr>
          <a:xfrm>
            <a:off x="4273429" y="4094763"/>
            <a:ext cx="405656" cy="81049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92EEE99-EA2F-4958-BE6A-F50866905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A88C84-55C5-42C9-8332-FB9AFDE6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798" y="4964294"/>
            <a:ext cx="1281181" cy="12914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C93F70-BC2F-43C6-B3DE-BAE70722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725" y="1839380"/>
            <a:ext cx="1990725" cy="130492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AD7A554-3FF2-4639-A7D8-8C0C59CECA2A}"/>
              </a:ext>
            </a:extLst>
          </p:cNvPr>
          <p:cNvGrpSpPr/>
          <p:nvPr/>
        </p:nvGrpSpPr>
        <p:grpSpPr>
          <a:xfrm>
            <a:off x="8620980" y="3455859"/>
            <a:ext cx="1770352" cy="1304925"/>
            <a:chOff x="6705599" y="1765156"/>
            <a:chExt cx="1770352" cy="130492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5AAFF30-02D1-4C6B-AD1A-508399E3F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1765156"/>
              <a:ext cx="1770351" cy="13049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D5692F67-07D4-473A-9303-F1D7C4F68F5C}"/>
                    </a:ext>
                  </a:extLst>
                </p:cNvPr>
                <p:cNvSpPr txBox="1"/>
                <p:nvPr/>
              </p:nvSpPr>
              <p:spPr>
                <a:xfrm>
                  <a:off x="6705599" y="2127185"/>
                  <a:ext cx="1770351" cy="5808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</m:oMath>
                    </m:oMathPara>
                  </a14:m>
                  <a:endParaRPr lang="ar-SA" b="1" i="1" dirty="0">
                    <a:latin typeface="Traditional Arabic" panose="02020603050405020304" pitchFamily="18" charset="-78"/>
                    <a:cs typeface="Traditional Arabic" panose="02020603050405020304" pitchFamily="18" charset="-78"/>
                  </a:endParaRPr>
                </a:p>
              </p:txBody>
            </p:sp>
          </mc:Choice>
          <mc:Fallback xmlns="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D5692F67-07D4-473A-9303-F1D7C4F68F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599" y="2127185"/>
                  <a:ext cx="1770351" cy="580865"/>
                </a:xfrm>
                <a:prstGeom prst="rect">
                  <a:avLst/>
                </a:prstGeom>
                <a:blipFill>
                  <a:blip r:embed="rId7"/>
                  <a:stretch>
                    <a:fillRect r="-7931" b="-13684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43D340C-4284-4534-AE77-B710DF2BA0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40" t="9755" r="4125" b="9307"/>
          <a:stretch/>
        </p:blipFill>
        <p:spPr>
          <a:xfrm>
            <a:off x="1709989" y="1696667"/>
            <a:ext cx="3089563" cy="1663844"/>
          </a:xfrm>
          <a:prstGeom prst="round2DiagRect">
            <a:avLst>
              <a:gd name="adj1" fmla="val 16667"/>
              <a:gd name="adj2" fmla="val 9384"/>
            </a:avLst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A0CE19-BB2D-42A7-8BA5-AB15EB9C1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844" y="3541564"/>
            <a:ext cx="3089563" cy="14592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A5D1B33-A275-425E-B8EA-4CF749E6B3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0298" y="3455859"/>
            <a:ext cx="1990725" cy="13884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9576B43-F4BE-4050-B9BA-E646954A2C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9458" y="1812999"/>
            <a:ext cx="2148755" cy="149664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56EB955-0E23-4D61-8785-2CBAEE880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946772" y="807061"/>
            <a:ext cx="5509447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A56EDA0-B2B8-4D95-87F0-2E0FC4A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219" y="751581"/>
            <a:ext cx="4872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800080"/>
                </a:solidFill>
                <a:latin typeface="Arial" charset="0"/>
              </a:rPr>
              <a:t>اكتبي المعادلة التالية على الصورة القطبية</a:t>
            </a:r>
            <a:endParaRPr lang="en-US" sz="20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2656D6E-2881-4819-8C4C-8F3B08374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4519"/>
              </p:ext>
            </p:extLst>
          </p:nvPr>
        </p:nvGraphicFramePr>
        <p:xfrm>
          <a:off x="8666018" y="1170531"/>
          <a:ext cx="1600200" cy="71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558800" imgH="228600" progId="Equation.3">
                  <p:embed/>
                </p:oleObj>
              </mc:Choice>
              <mc:Fallback>
                <p:oleObj name="Equation" r:id="rId4" imgW="558800" imgH="228600" progId="Equation.3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6018" y="1170531"/>
                        <a:ext cx="1600200" cy="711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89625EEA-EF70-4693-AB71-CF9475227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87527"/>
              </p:ext>
            </p:extLst>
          </p:nvPr>
        </p:nvGraphicFramePr>
        <p:xfrm>
          <a:off x="4170218" y="3163847"/>
          <a:ext cx="1936750" cy="55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6" imgW="672516" imgH="177646" progId="Equation.3">
                  <p:embed/>
                </p:oleObj>
              </mc:Choice>
              <mc:Fallback>
                <p:oleObj name="Equation" r:id="rId6" imgW="672516" imgH="177646" progId="Equation.3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218" y="3163847"/>
                        <a:ext cx="1936750" cy="5562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5C4B8BE2-4C58-41DC-90D5-C94340C39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78420"/>
              </p:ext>
            </p:extLst>
          </p:nvPr>
        </p:nvGraphicFramePr>
        <p:xfrm>
          <a:off x="4246418" y="4300654"/>
          <a:ext cx="1900238" cy="63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8" imgW="660113" imgH="203112" progId="Equation.3">
                  <p:embed/>
                </p:oleObj>
              </mc:Choice>
              <mc:Fallback>
                <p:oleObj name="Equation" r:id="rId8" imgW="660113" imgH="203112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418" y="4300654"/>
                        <a:ext cx="1900238" cy="6354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0A8CE259-AE1D-4322-AC28-0D2F07D54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44745"/>
              </p:ext>
            </p:extLst>
          </p:nvPr>
        </p:nvGraphicFramePr>
        <p:xfrm>
          <a:off x="7904018" y="3608528"/>
          <a:ext cx="3543300" cy="71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0" imgW="1295400" imgH="241300" progId="Equation.3">
                  <p:embed/>
                </p:oleObj>
              </mc:Choice>
              <mc:Fallback>
                <p:oleObj name="Equation" r:id="rId10" imgW="1295400" imgH="241300" progId="Equation.3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018" y="3608528"/>
                        <a:ext cx="3543300" cy="716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05A7F81E-3B01-4501-AD7B-95A498D8D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12259"/>
              </p:ext>
            </p:extLst>
          </p:nvPr>
        </p:nvGraphicFramePr>
        <p:xfrm>
          <a:off x="7904018" y="4531813"/>
          <a:ext cx="3230563" cy="60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2" imgW="1180588" imgH="203112" progId="Equation.3">
                  <p:embed/>
                </p:oleObj>
              </mc:Choice>
              <mc:Fallback>
                <p:oleObj name="Equation" r:id="rId12" imgW="1180588" imgH="203112" progId="Equation.3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018" y="4531813"/>
                        <a:ext cx="3230563" cy="602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>
            <a:extLst>
              <a:ext uri="{FF2B5EF4-FFF2-40B4-BE49-F238E27FC236}">
                <a16:creationId xmlns:a16="http://schemas.microsoft.com/office/drawing/2014/main" id="{F99287F2-EB16-4A16-9169-2D965BE3A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818" y="1911927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  <a:latin typeface="Arial" charset="0"/>
              </a:rPr>
              <a:t>التعويض في المعادلة عن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x , y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CAD6D5C-A36F-4DDF-9735-941F113FC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18" y="5553503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800080"/>
                </a:solidFill>
                <a:latin typeface="Arial" charset="0"/>
              </a:rPr>
              <a:t>شكل المنحنى البياني لهذه المعادلة هو قطع مكافئ رأسه نقطة الأصل</a:t>
            </a:r>
            <a:endParaRPr lang="en-US" sz="24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68960ED1-51C5-4163-9D97-E16B365CC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018" y="3162097"/>
            <a:ext cx="1219200" cy="57863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202FB58-9F00-4F54-91D9-A0676BA83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5218" y="1541174"/>
            <a:ext cx="2590800" cy="181855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24348781-3B8B-44F2-AE96-34854684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018" y="4298635"/>
            <a:ext cx="1295400" cy="6612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008000"/>
              </a:solidFill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CEF11193-523E-480B-8DB5-EF060B60F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1418" y="1769078"/>
            <a:ext cx="3733800" cy="273364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3C27D4E-B242-49C4-8ED4-223DECA9EB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utoUpdateAnimBg="0"/>
      <p:bldP spid="13" grpId="0" autoUpdateAnimBg="0"/>
      <p:bldP spid="14" grpId="0" animBg="1"/>
      <p:bldP spid="15" grpId="0" animBg="1"/>
      <p:bldP spid="16" grpId="0" animBg="1" autoUpdateAnimBg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81F9DD-B4FD-4E9B-AD02-64388A49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9"/>
          <a:stretch/>
        </p:blipFill>
        <p:spPr>
          <a:xfrm>
            <a:off x="6954981" y="1964264"/>
            <a:ext cx="4415270" cy="12220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CFA382-073B-49B2-A953-B60E01AB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730" y="1442122"/>
            <a:ext cx="1476375" cy="390525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8CCC52-26DC-4EB4-9F8C-E9A988E2E178}"/>
              </a:ext>
            </a:extLst>
          </p:cNvPr>
          <p:cNvCxnSpPr/>
          <p:nvPr/>
        </p:nvCxnSpPr>
        <p:spPr>
          <a:xfrm>
            <a:off x="6428509" y="2660073"/>
            <a:ext cx="0" cy="3117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F401881D-3225-4574-A03D-9B2808201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2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81F9DD-B4FD-4E9B-AD02-64388A49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2286"/>
          <a:stretch/>
        </p:blipFill>
        <p:spPr>
          <a:xfrm>
            <a:off x="6954981" y="1964265"/>
            <a:ext cx="4415270" cy="6035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CFA382-073B-49B2-A953-B60E01AB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730" y="1442122"/>
            <a:ext cx="1476375" cy="390525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8CCC52-26DC-4EB4-9F8C-E9A988E2E178}"/>
              </a:ext>
            </a:extLst>
          </p:cNvPr>
          <p:cNvCxnSpPr/>
          <p:nvPr/>
        </p:nvCxnSpPr>
        <p:spPr>
          <a:xfrm>
            <a:off x="6428509" y="2660073"/>
            <a:ext cx="0" cy="3117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FEB7DF83-6E3A-4337-A0A4-FE887E134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836" y="2604221"/>
            <a:ext cx="2397269" cy="6035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1F31B3-17E8-43F3-B9F9-E37FF144E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7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" y="0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CA0C2CE-4A17-42F1-AC9C-8293F880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209" y="4712450"/>
            <a:ext cx="1465128" cy="14768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9B44D5-FB5B-40CF-807E-0C572D502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7935" t="7524" r="13874" b="12234"/>
          <a:stretch/>
        </p:blipFill>
        <p:spPr>
          <a:xfrm>
            <a:off x="6982690" y="3128268"/>
            <a:ext cx="2908234" cy="2226892"/>
          </a:xfrm>
          <a:prstGeom prst="flowChartConnector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868DAF3-B5B1-4952-957A-1A2E4178A86C}"/>
              </a:ext>
            </a:extLst>
          </p:cNvPr>
          <p:cNvSpPr/>
          <p:nvPr/>
        </p:nvSpPr>
        <p:spPr>
          <a:xfrm>
            <a:off x="7961658" y="2498485"/>
            <a:ext cx="3517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الاحداثيات الديكارتية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9DE31F7-D27A-4265-A803-228973917056}"/>
              </a:ext>
            </a:extLst>
          </p:cNvPr>
          <p:cNvSpPr/>
          <p:nvPr/>
        </p:nvSpPr>
        <p:spPr>
          <a:xfrm>
            <a:off x="997423" y="2434480"/>
            <a:ext cx="3066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الاحداثيات القطبية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6E19F36-3667-4DEE-ACB0-777D50A608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35" t="7524" r="13874" b="12234"/>
          <a:stretch/>
        </p:blipFill>
        <p:spPr>
          <a:xfrm>
            <a:off x="2301076" y="3175900"/>
            <a:ext cx="3093570" cy="2400945"/>
          </a:xfrm>
          <a:prstGeom prst="flowChartConnector">
            <a:avLst/>
          </a:prstGeom>
        </p:spPr>
      </p:pic>
      <p:sp>
        <p:nvSpPr>
          <p:cNvPr id="12" name="سهم: منحني لأسفل 11">
            <a:extLst>
              <a:ext uri="{FF2B5EF4-FFF2-40B4-BE49-F238E27FC236}">
                <a16:creationId xmlns:a16="http://schemas.microsoft.com/office/drawing/2014/main" id="{6509EF57-648B-4B12-9A4F-588A0EF4C2B6}"/>
              </a:ext>
            </a:extLst>
          </p:cNvPr>
          <p:cNvSpPr/>
          <p:nvPr/>
        </p:nvSpPr>
        <p:spPr>
          <a:xfrm>
            <a:off x="4142509" y="2576587"/>
            <a:ext cx="3906982" cy="7078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سهم: منحني لأسفل 13">
            <a:extLst>
              <a:ext uri="{FF2B5EF4-FFF2-40B4-BE49-F238E27FC236}">
                <a16:creationId xmlns:a16="http://schemas.microsoft.com/office/drawing/2014/main" id="{B1FB6786-B313-4661-AEF0-BF9DCB1C0928}"/>
              </a:ext>
            </a:extLst>
          </p:cNvPr>
          <p:cNvSpPr/>
          <p:nvPr/>
        </p:nvSpPr>
        <p:spPr>
          <a:xfrm rot="10800000">
            <a:off x="4145971" y="5257107"/>
            <a:ext cx="3869344" cy="683166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73CDF34-AAC0-4C8D-939D-03B1817C4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053" y="1479198"/>
            <a:ext cx="8782915" cy="87782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7FA9151-FBCA-4004-9F1F-A3DCD7A7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02" y="4100891"/>
            <a:ext cx="24098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C068AE4-A2FF-427B-BC7E-B7B3183B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58" y="3628098"/>
            <a:ext cx="24288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85C6734-2850-4BC9-84F6-C608D30E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57" y="3504039"/>
            <a:ext cx="2381250" cy="8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1EF1874F-E06E-473C-9BE1-8E1B0118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69" y="4147825"/>
            <a:ext cx="2105025" cy="9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EC00947-A622-4ADF-8CC2-6A109009B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0C72769-121E-4192-814C-053307AA2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7" t="46001" r="68182" b="47092"/>
          <a:stretch/>
        </p:blipFill>
        <p:spPr>
          <a:xfrm>
            <a:off x="3029559" y="3158584"/>
            <a:ext cx="1884215" cy="3740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5EEDAB6-C687-4401-826C-4FA5B383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4" t="46001" r="40783" b="47092"/>
          <a:stretch/>
        </p:blipFill>
        <p:spPr>
          <a:xfrm>
            <a:off x="5898591" y="3210747"/>
            <a:ext cx="1842655" cy="3740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8C22A7F-2362-4789-9DD2-28BBD22E0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24" t="46001" r="13383" b="47092"/>
          <a:stretch/>
        </p:blipFill>
        <p:spPr>
          <a:xfrm>
            <a:off x="8363143" y="3106421"/>
            <a:ext cx="1842654" cy="478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8233286-132D-4304-9F9F-892390BE2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3" t="2535" r="23800" b="81302"/>
          <a:stretch/>
        </p:blipFill>
        <p:spPr>
          <a:xfrm>
            <a:off x="4191024" y="642053"/>
            <a:ext cx="5257791" cy="8753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469E58-4A8F-48F3-A6EB-B1CD6ADF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7" t="19596" b="52222"/>
          <a:stretch/>
        </p:blipFill>
        <p:spPr>
          <a:xfrm>
            <a:off x="2783041" y="1517389"/>
            <a:ext cx="8769926" cy="17393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4C6635A-12D4-4EB6-BFAC-18FD3AEB1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55" t="55757" r="6666" b="8486"/>
          <a:stretch/>
        </p:blipFill>
        <p:spPr>
          <a:xfrm>
            <a:off x="8174197" y="3608068"/>
            <a:ext cx="2549235" cy="24522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DB8A87-FA09-4760-B924-3D1B51C01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4" t="53535" r="35757" b="10708"/>
          <a:stretch/>
        </p:blipFill>
        <p:spPr>
          <a:xfrm>
            <a:off x="5368539" y="3554421"/>
            <a:ext cx="2549235" cy="245225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DBA75C0-9CAC-46BC-8CCB-D0BD429CE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2" t="53939" r="65000" b="9900"/>
          <a:stretch/>
        </p:blipFill>
        <p:spPr>
          <a:xfrm>
            <a:off x="2458988" y="3606925"/>
            <a:ext cx="2549236" cy="247996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52C4412-5248-4405-93DB-72F2824C1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4D5BD9-F081-478C-965C-19A6AE57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117" y="1646137"/>
            <a:ext cx="7395398" cy="156228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DB93A182-DD3C-44E4-9245-C7BFA0AECB31}"/>
              </a:ext>
            </a:extLst>
          </p:cNvPr>
          <p:cNvCxnSpPr/>
          <p:nvPr/>
        </p:nvCxnSpPr>
        <p:spPr>
          <a:xfrm>
            <a:off x="6428509" y="2660073"/>
            <a:ext cx="0" cy="3117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07332C53-E447-4EBB-B46E-65E8CFCE1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540" y="1450874"/>
            <a:ext cx="1476375" cy="390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BD86259-9161-4947-B0DF-2A582495D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AA6DD4-75E8-4593-AB67-CA98133C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5" y="2012368"/>
            <a:ext cx="10443410" cy="40820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2D190E-D91F-4617-BD99-A17854CA7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078" y="1248782"/>
            <a:ext cx="2184627" cy="6883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DDDEA5-995E-4FCF-BD09-8BF101217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ECA39F9-B992-4F7A-B141-BE9A7FBD1C69}"/>
              </a:ext>
            </a:extLst>
          </p:cNvPr>
          <p:cNvSpPr/>
          <p:nvPr/>
        </p:nvSpPr>
        <p:spPr>
          <a:xfrm>
            <a:off x="3318164" y="795721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C4793C7-A0C9-4BB1-ADAF-C071B1EA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8" y="1399309"/>
            <a:ext cx="7675418" cy="3997952"/>
          </a:xfrm>
          <a:prstGeom prst="rect">
            <a:avLst/>
          </a:prstGeom>
        </p:spPr>
      </p:pic>
      <p:pic>
        <p:nvPicPr>
          <p:cNvPr id="8" name="Picture 6" descr="100+ صور أطفال قصاصات فنية مجانية - Pixabay">
            <a:extLst>
              <a:ext uri="{FF2B5EF4-FFF2-40B4-BE49-F238E27FC236}">
                <a16:creationId xmlns:a16="http://schemas.microsoft.com/office/drawing/2014/main" id="{1D821355-AABF-4212-8C6B-1BB2BCD8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91" y="1213916"/>
            <a:ext cx="2405279" cy="26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9645A0D-F7AA-462B-A777-0305776D1C3A}"/>
              </a:ext>
            </a:extLst>
          </p:cNvPr>
          <p:cNvSpPr txBox="1"/>
          <p:nvPr/>
        </p:nvSpPr>
        <p:spPr>
          <a:xfrm rot="19777643">
            <a:off x="9418599" y="1373592"/>
            <a:ext cx="19451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وقفة مع التحصيلي</a:t>
            </a:r>
          </a:p>
        </p:txBody>
      </p:sp>
    </p:spTree>
    <p:extLst>
      <p:ext uri="{BB962C8B-B14F-4D97-AF65-F5344CB8AC3E}">
        <p14:creationId xmlns:p14="http://schemas.microsoft.com/office/powerpoint/2010/main" val="90864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8EE43A5-F29B-4620-BB72-092C682E0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20"/>
          <a:stretch/>
        </p:blipFill>
        <p:spPr>
          <a:xfrm>
            <a:off x="888354" y="1747922"/>
            <a:ext cx="10415292" cy="113965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1F380D6-C695-40DE-BE85-5FAE1DF3C554}"/>
              </a:ext>
            </a:extLst>
          </p:cNvPr>
          <p:cNvCxnSpPr/>
          <p:nvPr/>
        </p:nvCxnSpPr>
        <p:spPr>
          <a:xfrm>
            <a:off x="8005010" y="2350168"/>
            <a:ext cx="0" cy="333675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150D3D3-074B-4FD9-BDC1-41C51FD1C905}"/>
              </a:ext>
            </a:extLst>
          </p:cNvPr>
          <p:cNvCxnSpPr/>
          <p:nvPr/>
        </p:nvCxnSpPr>
        <p:spPr>
          <a:xfrm>
            <a:off x="4275220" y="2350168"/>
            <a:ext cx="0" cy="333675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3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38C2983-71AC-4693-9F03-CDA7A383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363" y="1717404"/>
            <a:ext cx="7487109" cy="39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6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E41EC95-9941-4D5D-B4C9-AC22A580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28" y="1909158"/>
            <a:ext cx="10539871" cy="15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261BB7-F9CC-4BE6-B720-CDDE3F2BD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21" y="1795033"/>
            <a:ext cx="10365557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1A48828-9D0C-41FB-9B53-47395477B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642" y="1738344"/>
            <a:ext cx="7491663" cy="41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264A6B7-6E2B-4B22-808E-B5369B767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488" y="1768752"/>
            <a:ext cx="5835817" cy="41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AD7DC41-F63C-44D9-B037-4695F84F3FA6}"/>
              </a:ext>
            </a:extLst>
          </p:cNvPr>
          <p:cNvSpPr/>
          <p:nvPr/>
        </p:nvSpPr>
        <p:spPr>
          <a:xfrm>
            <a:off x="3318164" y="754157"/>
            <a:ext cx="5555672" cy="77585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AA4B73-0A91-4DEC-9B29-809055A11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8"/>
          <a:stretch/>
        </p:blipFill>
        <p:spPr>
          <a:xfrm>
            <a:off x="7182060" y="1863436"/>
            <a:ext cx="2912487" cy="39901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01040E-FD8F-472A-84BE-CC8234C3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28"/>
          <a:stretch/>
        </p:blipFill>
        <p:spPr>
          <a:xfrm>
            <a:off x="3318164" y="1856509"/>
            <a:ext cx="2912486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15E789E-DB9E-4454-B10D-D9F6559C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1" y="1638702"/>
            <a:ext cx="10758397" cy="35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5E9EDE4-2215-43FA-8D57-1D15E4E5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1" y="1409699"/>
            <a:ext cx="10436771" cy="46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B5CB177-3AC2-433C-A4B1-FC982B14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" y="4755746"/>
            <a:ext cx="1281181" cy="12914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2F5C9C-D615-4705-A498-8610AA06D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1647825"/>
            <a:ext cx="8920655" cy="40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A469E-3C86-41F7-AD28-95A2625A6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" y="4755746"/>
            <a:ext cx="1281181" cy="1291430"/>
          </a:xfrm>
          <a:prstGeom prst="rect">
            <a:avLst/>
          </a:prstGeom>
        </p:spPr>
      </p:pic>
      <p:grpSp>
        <p:nvGrpSpPr>
          <p:cNvPr id="6" name="مستطيل مستدير الزوايا 1">
            <a:extLst>
              <a:ext uri="{FF2B5EF4-FFF2-40B4-BE49-F238E27FC236}">
                <a16:creationId xmlns:a16="http://schemas.microsoft.com/office/drawing/2014/main" id="{8F9797F1-223C-4E34-A6D2-E41FC809A2F8}"/>
              </a:ext>
            </a:extLst>
          </p:cNvPr>
          <p:cNvGrpSpPr/>
          <p:nvPr/>
        </p:nvGrpSpPr>
        <p:grpSpPr>
          <a:xfrm>
            <a:off x="4897894" y="1738013"/>
            <a:ext cx="2560375" cy="672290"/>
            <a:chOff x="0" y="105553"/>
            <a:chExt cx="4038600" cy="685801"/>
          </a:xfrm>
        </p:grpSpPr>
        <p:sp>
          <p:nvSpPr>
            <p:cNvPr id="7" name="مستطيل مستدير الزوايا">
              <a:extLst>
                <a:ext uri="{FF2B5EF4-FFF2-40B4-BE49-F238E27FC236}">
                  <a16:creationId xmlns:a16="http://schemas.microsoft.com/office/drawing/2014/main" id="{84E63F99-0307-49A3-A253-3DD37FF29A7E}"/>
                </a:ext>
              </a:extLst>
            </p:cNvPr>
            <p:cNvSpPr/>
            <p:nvPr/>
          </p:nvSpPr>
          <p:spPr>
            <a:xfrm>
              <a:off x="0" y="105553"/>
              <a:ext cx="4038600" cy="68580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8" name="المجموع الجزئي في متسلسلة حسابية">
              <a:extLst>
                <a:ext uri="{FF2B5EF4-FFF2-40B4-BE49-F238E27FC236}">
                  <a16:creationId xmlns:a16="http://schemas.microsoft.com/office/drawing/2014/main" id="{BD478EC8-9770-4E82-BFAF-D1ECB43CDE53}"/>
                </a:ext>
              </a:extLst>
            </p:cNvPr>
            <p:cNvSpPr txBox="1"/>
            <p:nvPr/>
          </p:nvSpPr>
          <p:spPr>
            <a:xfrm>
              <a:off x="83960" y="212983"/>
              <a:ext cx="3870680" cy="4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l-GR" dirty="0">
                  <a:latin typeface="Verdana Pro Cond" panose="020B0606030504040204" pitchFamily="34" charset="0"/>
                </a:rPr>
                <a:t>θ</a:t>
              </a:r>
              <a:r>
                <a:rPr lang="ar-SA" dirty="0"/>
                <a:t>حالات إيجاد 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9" name="قوس كبير أيمن 2">
            <a:extLst>
              <a:ext uri="{FF2B5EF4-FFF2-40B4-BE49-F238E27FC236}">
                <a16:creationId xmlns:a16="http://schemas.microsoft.com/office/drawing/2014/main" id="{D5B0BD7C-CFAD-414A-9BE7-AD08DE3AAAA4}"/>
              </a:ext>
            </a:extLst>
          </p:cNvPr>
          <p:cNvSpPr/>
          <p:nvPr/>
        </p:nvSpPr>
        <p:spPr>
          <a:xfrm rot="16200000">
            <a:off x="6024742" y="-189537"/>
            <a:ext cx="457200" cy="586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52"/>
                  <a:pt x="10800" y="1904"/>
                </a:cubicBezTo>
                <a:lnTo>
                  <a:pt x="10800" y="8862"/>
                </a:lnTo>
                <a:cubicBezTo>
                  <a:pt x="10800" y="9913"/>
                  <a:pt x="15635" y="10766"/>
                  <a:pt x="21600" y="10766"/>
                </a:cubicBezTo>
                <a:cubicBezTo>
                  <a:pt x="15635" y="10766"/>
                  <a:pt x="10800" y="11618"/>
                  <a:pt x="10800" y="12670"/>
                </a:cubicBezTo>
                <a:lnTo>
                  <a:pt x="10800" y="19696"/>
                </a:lnTo>
                <a:cubicBezTo>
                  <a:pt x="10800" y="20748"/>
                  <a:pt x="5965" y="21600"/>
                  <a:pt x="0" y="21600"/>
                </a:cubicBezTo>
              </a:path>
            </a:pathLst>
          </a:custGeom>
          <a:ln w="41275">
            <a:solidFill>
              <a:srgbClr val="C00000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 algn="ctr" rtl="0">
              <a:defRPr/>
            </a:pPr>
            <a:endParaRPr/>
          </a:p>
        </p:txBody>
      </p:sp>
      <p:grpSp>
        <p:nvGrpSpPr>
          <p:cNvPr id="10" name="مستطيل مستدير الزوايا 3">
            <a:extLst>
              <a:ext uri="{FF2B5EF4-FFF2-40B4-BE49-F238E27FC236}">
                <a16:creationId xmlns:a16="http://schemas.microsoft.com/office/drawing/2014/main" id="{7A9BEB39-813B-4628-A915-B9AEBC3A6DB2}"/>
              </a:ext>
            </a:extLst>
          </p:cNvPr>
          <p:cNvGrpSpPr/>
          <p:nvPr/>
        </p:nvGrpSpPr>
        <p:grpSpPr>
          <a:xfrm>
            <a:off x="8196442" y="2972765"/>
            <a:ext cx="1752600" cy="685800"/>
            <a:chOff x="0" y="0"/>
            <a:chExt cx="1752600" cy="685800"/>
          </a:xfrm>
        </p:grpSpPr>
        <p:sp>
          <p:nvSpPr>
            <p:cNvPr id="11" name="مستطيل مستدير الزوايا">
              <a:extLst>
                <a:ext uri="{FF2B5EF4-FFF2-40B4-BE49-F238E27FC236}">
                  <a16:creationId xmlns:a16="http://schemas.microsoft.com/office/drawing/2014/main" id="{43474C50-3898-4DAB-BF3B-C30C0529461C}"/>
                </a:ext>
              </a:extLst>
            </p:cNvPr>
            <p:cNvSpPr/>
            <p:nvPr/>
          </p:nvSpPr>
          <p:spPr>
            <a:xfrm>
              <a:off x="0" y="0"/>
              <a:ext cx="1752600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12" name="الصيغة العامة">
              <a:extLst>
                <a:ext uri="{FF2B5EF4-FFF2-40B4-BE49-F238E27FC236}">
                  <a16:creationId xmlns:a16="http://schemas.microsoft.com/office/drawing/2014/main" id="{DBFA7454-BEC1-4212-A573-B367293CF018}"/>
                </a:ext>
              </a:extLst>
            </p:cNvPr>
            <p:cNvSpPr txBox="1"/>
            <p:nvPr/>
          </p:nvSpPr>
          <p:spPr>
            <a:xfrm>
              <a:off x="83960" y="112068"/>
              <a:ext cx="15846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n-US" dirty="0">
                  <a:latin typeface="+mj-lt"/>
                  <a:ea typeface="+mj-ea"/>
                  <a:cs typeface="+mj-cs"/>
                  <a:sym typeface="Helvetica"/>
                </a:rPr>
                <a:t>x &gt;0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13" name="مستطيل مستدير الزوايا 4">
            <a:extLst>
              <a:ext uri="{FF2B5EF4-FFF2-40B4-BE49-F238E27FC236}">
                <a16:creationId xmlns:a16="http://schemas.microsoft.com/office/drawing/2014/main" id="{7E4170BE-59FF-4B45-950F-5D2729290616}"/>
              </a:ext>
            </a:extLst>
          </p:cNvPr>
          <p:cNvGrpSpPr/>
          <p:nvPr/>
        </p:nvGrpSpPr>
        <p:grpSpPr>
          <a:xfrm>
            <a:off x="2481442" y="2972765"/>
            <a:ext cx="1752600" cy="685800"/>
            <a:chOff x="0" y="0"/>
            <a:chExt cx="1752600" cy="685800"/>
          </a:xfrm>
        </p:grpSpPr>
        <p:sp>
          <p:nvSpPr>
            <p:cNvPr id="14" name="مستطيل مستدير الزوايا">
              <a:extLst>
                <a:ext uri="{FF2B5EF4-FFF2-40B4-BE49-F238E27FC236}">
                  <a16:creationId xmlns:a16="http://schemas.microsoft.com/office/drawing/2014/main" id="{066541A2-6C43-453A-A42F-58AC70CF1010}"/>
                </a:ext>
              </a:extLst>
            </p:cNvPr>
            <p:cNvSpPr/>
            <p:nvPr/>
          </p:nvSpPr>
          <p:spPr>
            <a:xfrm>
              <a:off x="0" y="0"/>
              <a:ext cx="1752600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15" name="الصيغة البديلة">
              <a:extLst>
                <a:ext uri="{FF2B5EF4-FFF2-40B4-BE49-F238E27FC236}">
                  <a16:creationId xmlns:a16="http://schemas.microsoft.com/office/drawing/2014/main" id="{DE323287-202E-4A7E-810D-7779990EAFB3}"/>
                </a:ext>
              </a:extLst>
            </p:cNvPr>
            <p:cNvSpPr txBox="1"/>
            <p:nvPr/>
          </p:nvSpPr>
          <p:spPr>
            <a:xfrm>
              <a:off x="83960" y="112068"/>
              <a:ext cx="15846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n-US" dirty="0"/>
                <a:t>X &lt; 0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16" name="رابط كسهم مستقيم 6">
            <a:extLst>
              <a:ext uri="{FF2B5EF4-FFF2-40B4-BE49-F238E27FC236}">
                <a16:creationId xmlns:a16="http://schemas.microsoft.com/office/drawing/2014/main" id="{FC469427-4FCC-4A3F-8615-C56A3DBFC92F}"/>
              </a:ext>
            </a:extLst>
          </p:cNvPr>
          <p:cNvSpPr/>
          <p:nvPr/>
        </p:nvSpPr>
        <p:spPr>
          <a:xfrm>
            <a:off x="6253342" y="2822645"/>
            <a:ext cx="1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" name="مستطيل مستدير الزوايا 3">
            <a:extLst>
              <a:ext uri="{FF2B5EF4-FFF2-40B4-BE49-F238E27FC236}">
                <a16:creationId xmlns:a16="http://schemas.microsoft.com/office/drawing/2014/main" id="{0E3F80C8-85A8-4027-B0BC-9BF4F6B07873}"/>
              </a:ext>
            </a:extLst>
          </p:cNvPr>
          <p:cNvGrpSpPr/>
          <p:nvPr/>
        </p:nvGrpSpPr>
        <p:grpSpPr>
          <a:xfrm>
            <a:off x="5483280" y="3384034"/>
            <a:ext cx="1752600" cy="685800"/>
            <a:chOff x="0" y="0"/>
            <a:chExt cx="1752600" cy="685800"/>
          </a:xfrm>
        </p:grpSpPr>
        <p:sp>
          <p:nvSpPr>
            <p:cNvPr id="18" name="مستطيل مستدير الزوايا">
              <a:extLst>
                <a:ext uri="{FF2B5EF4-FFF2-40B4-BE49-F238E27FC236}">
                  <a16:creationId xmlns:a16="http://schemas.microsoft.com/office/drawing/2014/main" id="{9D4023D9-2696-4A21-8407-CE72E64721AF}"/>
                </a:ext>
              </a:extLst>
            </p:cNvPr>
            <p:cNvSpPr/>
            <p:nvPr/>
          </p:nvSpPr>
          <p:spPr>
            <a:xfrm>
              <a:off x="0" y="0"/>
              <a:ext cx="1752600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19" name="الصيغة العامة">
              <a:extLst>
                <a:ext uri="{FF2B5EF4-FFF2-40B4-BE49-F238E27FC236}">
                  <a16:creationId xmlns:a16="http://schemas.microsoft.com/office/drawing/2014/main" id="{3FC0FEA7-31EF-4558-A36B-9FA4036FBBB5}"/>
                </a:ext>
              </a:extLst>
            </p:cNvPr>
            <p:cNvSpPr txBox="1"/>
            <p:nvPr/>
          </p:nvSpPr>
          <p:spPr>
            <a:xfrm>
              <a:off x="83960" y="112068"/>
              <a:ext cx="15846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n-US" dirty="0">
                  <a:latin typeface="+mj-lt"/>
                  <a:ea typeface="+mj-ea"/>
                  <a:cs typeface="+mj-cs"/>
                  <a:sym typeface="Helvetica"/>
                </a:rPr>
                <a:t>x = 0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5FF72AF2-39CD-4944-8BA5-E98BBC61D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968" y="4405672"/>
            <a:ext cx="1362074" cy="700147"/>
          </a:xfrm>
          <a:prstGeom prst="rect">
            <a:avLst/>
          </a:prstGeom>
        </p:spPr>
      </p:pic>
      <p:sp>
        <p:nvSpPr>
          <p:cNvPr id="21" name="رابط كسهم مستقيم 6">
            <a:extLst>
              <a:ext uri="{FF2B5EF4-FFF2-40B4-BE49-F238E27FC236}">
                <a16:creationId xmlns:a16="http://schemas.microsoft.com/office/drawing/2014/main" id="{2D52E915-0897-436D-B054-3B6340F23836}"/>
              </a:ext>
            </a:extLst>
          </p:cNvPr>
          <p:cNvSpPr/>
          <p:nvPr/>
        </p:nvSpPr>
        <p:spPr>
          <a:xfrm>
            <a:off x="9187042" y="3712078"/>
            <a:ext cx="1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1FA36E4-6D14-4F11-BAD3-8320005AC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54" y="4512698"/>
            <a:ext cx="1853004" cy="700147"/>
          </a:xfrm>
          <a:prstGeom prst="rect">
            <a:avLst/>
          </a:prstGeom>
        </p:spPr>
      </p:pic>
      <p:sp>
        <p:nvSpPr>
          <p:cNvPr id="23" name="رابط كسهم مستقيم 6">
            <a:extLst>
              <a:ext uri="{FF2B5EF4-FFF2-40B4-BE49-F238E27FC236}">
                <a16:creationId xmlns:a16="http://schemas.microsoft.com/office/drawing/2014/main" id="{6C4C5939-DC01-488F-81EF-F40F61A548CE}"/>
              </a:ext>
            </a:extLst>
          </p:cNvPr>
          <p:cNvSpPr/>
          <p:nvPr/>
        </p:nvSpPr>
        <p:spPr>
          <a:xfrm>
            <a:off x="3073956" y="3765591"/>
            <a:ext cx="1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145D3018-E902-4005-8ABE-AE70FB4C74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632" t="50000"/>
          <a:stretch/>
        </p:blipFill>
        <p:spPr>
          <a:xfrm>
            <a:off x="6508455" y="4683624"/>
            <a:ext cx="1371493" cy="724405"/>
          </a:xfrm>
          <a:prstGeom prst="rect">
            <a:avLst/>
          </a:prstGeom>
        </p:spPr>
      </p:pic>
      <p:sp>
        <p:nvSpPr>
          <p:cNvPr id="25" name="رابط كسهم مستقيم 6">
            <a:extLst>
              <a:ext uri="{FF2B5EF4-FFF2-40B4-BE49-F238E27FC236}">
                <a16:creationId xmlns:a16="http://schemas.microsoft.com/office/drawing/2014/main" id="{58B78B0F-6623-4903-975D-E155EEA3FF0F}"/>
              </a:ext>
            </a:extLst>
          </p:cNvPr>
          <p:cNvSpPr/>
          <p:nvPr/>
        </p:nvSpPr>
        <p:spPr>
          <a:xfrm>
            <a:off x="6513310" y="4131742"/>
            <a:ext cx="502033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10B7D3A-146D-45E9-A64F-13DD3892E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151" y="5385613"/>
            <a:ext cx="800100" cy="723900"/>
          </a:xfrm>
          <a:prstGeom prst="rect">
            <a:avLst/>
          </a:prstGeom>
        </p:spPr>
      </p:pic>
      <p:sp>
        <p:nvSpPr>
          <p:cNvPr id="27" name="رابط كسهم مستقيم 6">
            <a:extLst>
              <a:ext uri="{FF2B5EF4-FFF2-40B4-BE49-F238E27FC236}">
                <a16:creationId xmlns:a16="http://schemas.microsoft.com/office/drawing/2014/main" id="{BFFBEFB1-35AB-4A91-839B-C906BA18834B}"/>
              </a:ext>
            </a:extLst>
          </p:cNvPr>
          <p:cNvSpPr/>
          <p:nvPr/>
        </p:nvSpPr>
        <p:spPr>
          <a:xfrm flipH="1">
            <a:off x="5951620" y="4103210"/>
            <a:ext cx="352331" cy="700147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24B4F68-D649-4B11-890E-95CD446C8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1962" y="4831845"/>
            <a:ext cx="1089044" cy="55376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1109A0C-08AB-45FD-B20C-A3171562CB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685" y="5495498"/>
            <a:ext cx="850397" cy="63779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F4ECE04-2B23-48C5-B4FB-752E5758C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412" y="1380698"/>
            <a:ext cx="2095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3" grpId="0" animBg="1" advAuto="0"/>
      <p:bldP spid="16" grpId="0" animBg="1" advAuto="0"/>
      <p:bldP spid="17" grpId="0" animBg="1" advAuto="0"/>
      <p:bldP spid="21" grpId="0" animBg="1" advAuto="0"/>
      <p:bldP spid="23" grpId="0" animBg="1" advAuto="0"/>
      <p:bldP spid="25" grpId="0" animBg="1" advAuto="0"/>
      <p:bldP spid="2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93EF75-0EBB-4E10-947A-3886A378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28" y="1442122"/>
            <a:ext cx="10163668" cy="46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0BAF8-B6DA-4334-A204-F6CB4680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0244"/>
          <a:stretch/>
        </p:blipFill>
        <p:spPr bwMode="auto">
          <a:xfrm>
            <a:off x="928255" y="1442122"/>
            <a:ext cx="10350613" cy="16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</p:spTree>
    <p:extLst>
      <p:ext uri="{BB962C8B-B14F-4D97-AF65-F5344CB8AC3E}">
        <p14:creationId xmlns:p14="http://schemas.microsoft.com/office/powerpoint/2010/main" val="4171012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6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6128</TotalTime>
  <Words>219</Words>
  <Application>Microsoft Office PowerPoint</Application>
  <PresentationFormat>شاشة عريضة</PresentationFormat>
  <Paragraphs>46</Paragraphs>
  <Slides>25</Slides>
  <Notes>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Traditional Arabic</vt:lpstr>
      <vt:lpstr>Verdana Pro Cond</vt:lpstr>
      <vt:lpstr>نسق Office</vt:lpstr>
      <vt:lpstr>Equation</vt:lpstr>
      <vt:lpstr>معادلة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40</cp:revision>
  <dcterms:created xsi:type="dcterms:W3CDTF">2021-02-17T16:34:27Z</dcterms:created>
  <dcterms:modified xsi:type="dcterms:W3CDTF">2022-12-07T16:16:35Z</dcterms:modified>
</cp:coreProperties>
</file>