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08" r:id="rId2"/>
    <p:sldId id="314" r:id="rId3"/>
    <p:sldId id="407" r:id="rId4"/>
    <p:sldId id="408" r:id="rId5"/>
    <p:sldId id="410" r:id="rId6"/>
    <p:sldId id="409" r:id="rId7"/>
    <p:sldId id="278" r:id="rId8"/>
    <p:sldId id="371" r:id="rId9"/>
    <p:sldId id="370" r:id="rId10"/>
    <p:sldId id="416" r:id="rId11"/>
    <p:sldId id="415" r:id="rId12"/>
    <p:sldId id="414" r:id="rId13"/>
    <p:sldId id="411" r:id="rId14"/>
    <p:sldId id="412" r:id="rId15"/>
    <p:sldId id="413" r:id="rId16"/>
    <p:sldId id="287" r:id="rId17"/>
    <p:sldId id="373" r:id="rId18"/>
    <p:sldId id="417" r:id="rId19"/>
    <p:sldId id="374" r:id="rId20"/>
    <p:sldId id="375" r:id="rId21"/>
    <p:sldId id="418" r:id="rId22"/>
    <p:sldId id="376" r:id="rId23"/>
    <p:sldId id="377" r:id="rId24"/>
    <p:sldId id="378" r:id="rId25"/>
    <p:sldId id="379" r:id="rId26"/>
    <p:sldId id="420" r:id="rId27"/>
    <p:sldId id="421" r:id="rId28"/>
    <p:sldId id="419" r:id="rId29"/>
    <p:sldId id="380" r:id="rId30"/>
    <p:sldId id="381" r:id="rId31"/>
    <p:sldId id="422" r:id="rId32"/>
    <p:sldId id="382" r:id="rId33"/>
    <p:sldId id="383" r:id="rId34"/>
    <p:sldId id="384" r:id="rId35"/>
    <p:sldId id="385" r:id="rId36"/>
    <p:sldId id="386" r:id="rId37"/>
    <p:sldId id="423" r:id="rId38"/>
    <p:sldId id="387" r:id="rId39"/>
    <p:sldId id="424" r:id="rId40"/>
    <p:sldId id="425" r:id="rId41"/>
    <p:sldId id="426" r:id="rId42"/>
    <p:sldId id="427" r:id="rId43"/>
    <p:sldId id="388" r:id="rId44"/>
    <p:sldId id="428" r:id="rId45"/>
    <p:sldId id="392" r:id="rId46"/>
    <p:sldId id="429" r:id="rId47"/>
    <p:sldId id="390" r:id="rId48"/>
    <p:sldId id="389" r:id="rId49"/>
    <p:sldId id="391" r:id="rId50"/>
    <p:sldId id="393" r:id="rId51"/>
    <p:sldId id="430" r:id="rId52"/>
    <p:sldId id="438" r:id="rId53"/>
    <p:sldId id="440" r:id="rId54"/>
    <p:sldId id="441" r:id="rId55"/>
    <p:sldId id="439" r:id="rId56"/>
    <p:sldId id="394" r:id="rId57"/>
    <p:sldId id="395" r:id="rId58"/>
    <p:sldId id="396" r:id="rId59"/>
    <p:sldId id="431" r:id="rId60"/>
    <p:sldId id="432" r:id="rId61"/>
    <p:sldId id="433" r:id="rId62"/>
    <p:sldId id="434" r:id="rId63"/>
    <p:sldId id="436" r:id="rId64"/>
    <p:sldId id="435" r:id="rId65"/>
    <p:sldId id="397" r:id="rId66"/>
    <p:sldId id="398" r:id="rId67"/>
    <p:sldId id="399" r:id="rId68"/>
    <p:sldId id="400" r:id="rId69"/>
    <p:sldId id="401" r:id="rId70"/>
    <p:sldId id="437" r:id="rId71"/>
    <p:sldId id="402" r:id="rId72"/>
    <p:sldId id="403" r:id="rId73"/>
    <p:sldId id="404" r:id="rId74"/>
    <p:sldId id="405" r:id="rId75"/>
    <p:sldId id="406" r:id="rId76"/>
    <p:sldId id="289" r:id="rId77"/>
    <p:sldId id="372" r:id="rId78"/>
    <p:sldId id="368" r:id="rId79"/>
    <p:sldId id="369" r:id="rId80"/>
    <p:sldId id="307" r:id="rId81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99FF33"/>
    <a:srgbClr val="FFFF66"/>
    <a:srgbClr val="003300"/>
    <a:srgbClr val="99FFCC"/>
    <a:srgbClr val="66FF33"/>
    <a:srgbClr val="FF66CC"/>
    <a:srgbClr val="CCCC00"/>
    <a:srgbClr val="660066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09/01/42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6590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09/01/42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30995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09/01/42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20943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09/01/42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422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09/01/42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674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09/01/42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6580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09/01/42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46457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09/01/42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9098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09/01/42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12853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09/01/42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38140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09/01/42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3335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C11E2-0185-4704-AAF9-63E7264FE11C}" type="datetimeFigureOut">
              <a:rPr lang="ar-SA" smtClean="0"/>
              <a:t>09/01/42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5679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44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4.JPG"/><Relationship Id="rId5" Type="http://schemas.openxmlformats.org/officeDocument/2006/relationships/image" Target="../media/image53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2.png"/><Relationship Id="rId5" Type="http://schemas.openxmlformats.org/officeDocument/2006/relationships/image" Target="../media/image55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jp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1.png"/><Relationship Id="rId7" Type="http://schemas.openxmlformats.org/officeDocument/2006/relationships/image" Target="../media/image93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9.png"/><Relationship Id="rId12" Type="http://schemas.openxmlformats.org/officeDocument/2006/relationships/image" Target="../media/image103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8.png"/><Relationship Id="rId11" Type="http://schemas.openxmlformats.org/officeDocument/2006/relationships/image" Target="../media/image102.jpeg"/><Relationship Id="rId5" Type="http://schemas.openxmlformats.org/officeDocument/2006/relationships/image" Target="../media/image97.png"/><Relationship Id="rId10" Type="http://schemas.openxmlformats.org/officeDocument/2006/relationships/image" Target="../media/image5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9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3.png"/><Relationship Id="rId11" Type="http://schemas.openxmlformats.org/officeDocument/2006/relationships/image" Target="../media/image117.png"/><Relationship Id="rId5" Type="http://schemas.openxmlformats.org/officeDocument/2006/relationships/image" Target="../media/image112.png"/><Relationship Id="rId10" Type="http://schemas.openxmlformats.org/officeDocument/2006/relationships/image" Target="../media/image116.jpeg"/><Relationship Id="rId4" Type="http://schemas.openxmlformats.org/officeDocument/2006/relationships/image" Target="../media/image111.png"/><Relationship Id="rId9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1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9" Type="http://schemas.openxmlformats.org/officeDocument/2006/relationships/image" Target="../media/image12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26.jpg"/><Relationship Id="rId4" Type="http://schemas.openxmlformats.org/officeDocument/2006/relationships/image" Target="../media/image12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8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9" Type="http://schemas.openxmlformats.org/officeDocument/2006/relationships/image" Target="../media/image13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8.png"/><Relationship Id="rId5" Type="http://schemas.openxmlformats.org/officeDocument/2006/relationships/image" Target="../media/image133.png"/><Relationship Id="rId4" Type="http://schemas.openxmlformats.org/officeDocument/2006/relationships/image" Target="../media/image12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jpe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149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png"/><Relationship Id="rId5" Type="http://schemas.openxmlformats.org/officeDocument/2006/relationships/image" Target="../media/image147.JPG"/><Relationship Id="rId4" Type="http://schemas.openxmlformats.org/officeDocument/2006/relationships/image" Target="../media/image14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7.png"/><Relationship Id="rId7" Type="http://schemas.openxmlformats.org/officeDocument/2006/relationships/image" Target="../media/image160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jpeg"/><Relationship Id="rId5" Type="http://schemas.openxmlformats.org/officeDocument/2006/relationships/image" Target="../media/image125.png"/><Relationship Id="rId4" Type="http://schemas.openxmlformats.org/officeDocument/2006/relationships/image" Target="../media/image158.png"/><Relationship Id="rId9" Type="http://schemas.openxmlformats.org/officeDocument/2006/relationships/image" Target="../media/image16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5.png"/><Relationship Id="rId12" Type="http://schemas.openxmlformats.org/officeDocument/2006/relationships/image" Target="../media/image16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4.png"/><Relationship Id="rId11" Type="http://schemas.openxmlformats.org/officeDocument/2006/relationships/image" Target="../media/image168.jpeg"/><Relationship Id="rId5" Type="http://schemas.openxmlformats.org/officeDocument/2006/relationships/image" Target="../media/image156.png"/><Relationship Id="rId10" Type="http://schemas.openxmlformats.org/officeDocument/2006/relationships/image" Target="../media/image52.png"/><Relationship Id="rId4" Type="http://schemas.openxmlformats.org/officeDocument/2006/relationships/image" Target="../media/image163.png"/><Relationship Id="rId9" Type="http://schemas.openxmlformats.org/officeDocument/2006/relationships/image" Target="../media/image16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JP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80.png"/><Relationship Id="rId7" Type="http://schemas.openxmlformats.org/officeDocument/2006/relationships/image" Target="../media/image184.jpe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Relationship Id="rId9" Type="http://schemas.openxmlformats.org/officeDocument/2006/relationships/image" Target="../media/image18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7" Type="http://schemas.openxmlformats.org/officeDocument/2006/relationships/image" Target="../media/image186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jpeg"/><Relationship Id="rId3" Type="http://schemas.openxmlformats.org/officeDocument/2006/relationships/image" Target="../media/image195.png"/><Relationship Id="rId7" Type="http://schemas.openxmlformats.org/officeDocument/2006/relationships/image" Target="../media/image199.jpe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8.jpeg"/><Relationship Id="rId5" Type="http://schemas.openxmlformats.org/officeDocument/2006/relationships/image" Target="../media/image197.jpeg"/><Relationship Id="rId4" Type="http://schemas.openxmlformats.org/officeDocument/2006/relationships/image" Target="../media/image196.png"/><Relationship Id="rId9" Type="http://schemas.openxmlformats.org/officeDocument/2006/relationships/image" Target="../media/image201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image" Target="../media/image203.png"/><Relationship Id="rId7" Type="http://schemas.openxmlformats.org/officeDocument/2006/relationships/image" Target="../media/image207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6.jpeg"/><Relationship Id="rId11" Type="http://schemas.openxmlformats.org/officeDocument/2006/relationships/image" Target="../media/image211.jpeg"/><Relationship Id="rId5" Type="http://schemas.openxmlformats.org/officeDocument/2006/relationships/image" Target="../media/image205.jpg"/><Relationship Id="rId10" Type="http://schemas.openxmlformats.org/officeDocument/2006/relationships/image" Target="../media/image210.png"/><Relationship Id="rId4" Type="http://schemas.openxmlformats.org/officeDocument/2006/relationships/image" Target="../media/image204.png"/><Relationship Id="rId9" Type="http://schemas.openxmlformats.org/officeDocument/2006/relationships/image" Target="../media/image20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6.png"/><Relationship Id="rId4" Type="http://schemas.openxmlformats.org/officeDocument/2006/relationships/image" Target="../media/image21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1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4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052736"/>
            <a:ext cx="7667876" cy="449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75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akaogames | CORPO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634" y="1357035"/>
            <a:ext cx="4592245" cy="459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nakes And Ladders - Lets Play A Game Clipart (#1245569) - Pin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53562"/>
            <a:ext cx="3912369" cy="222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Game Clipart Lets Play - Let's Play A Game Cartoon, HD Png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780928"/>
            <a:ext cx="4261990" cy="325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Let's Play Child Development Center - Home | Faceboo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3" y="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42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view: Guess the Word (Nintendo Switch) - Pure Ninten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92696"/>
            <a:ext cx="7056784" cy="557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96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ollowing the Clues - NewLeaf Wellness Centre Abbotsford B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859"/>
            <a:ext cx="3456385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404664"/>
            <a:ext cx="5791200" cy="1476375"/>
          </a:xfrm>
          <a:prstGeom prst="rect">
            <a:avLst/>
          </a:prstGeom>
        </p:spPr>
      </p:pic>
      <p:pic>
        <p:nvPicPr>
          <p:cNvPr id="4100" name="Picture 4" descr="Context Clues - Lessons - Tes Teac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55976" y="4869160"/>
            <a:ext cx="1723957" cy="180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996952"/>
            <a:ext cx="3590925" cy="3467100"/>
          </a:xfrm>
          <a:prstGeom prst="rect">
            <a:avLst/>
          </a:prstGeom>
        </p:spPr>
      </p:pic>
      <p:pic>
        <p:nvPicPr>
          <p:cNvPr id="4102" name="Picture 6" descr="Pondering Emoticon With A Single Finger And Thumb Resting On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755" y="4232746"/>
            <a:ext cx="2460293" cy="264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Amazon.com: Guess the Riddle Quiz: Appstore for Androi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191643"/>
            <a:ext cx="1824137" cy="182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nflatable Globe- Countries (Dark) | Inflatable, Globe, Countr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034107"/>
            <a:ext cx="2494260" cy="249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88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144834" y="394198"/>
            <a:ext cx="4572000" cy="369332"/>
          </a:xfrm>
          <a:prstGeom prst="rect">
            <a:avLst/>
          </a:prstGeom>
          <a:solidFill>
            <a:srgbClr val="FF66CC"/>
          </a:solidFill>
        </p:spPr>
        <p:txBody>
          <a:bodyPr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clues about three </a:t>
            </a:r>
            <a:r>
              <a:rPr lang="en-US" dirty="0" smtClean="0">
                <a:latin typeface="MyriadPro-Light"/>
              </a:rPr>
              <a:t>or four </a:t>
            </a:r>
            <a:r>
              <a:rPr lang="en-US" dirty="0">
                <a:latin typeface="MyriadPro-Light"/>
              </a:rPr>
              <a:t>different countries</a:t>
            </a:r>
            <a:endParaRPr lang="ar-SA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3" y="30680"/>
            <a:ext cx="1359893" cy="1359893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806" y="1922125"/>
            <a:ext cx="2712194" cy="1849627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232" y="4077072"/>
            <a:ext cx="2057400" cy="714375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7776" y="5166041"/>
            <a:ext cx="1466850" cy="1057275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367006" y="1412776"/>
            <a:ext cx="1834028" cy="46166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hieroglyphics</a:t>
            </a:r>
            <a:endParaRPr lang="ar-SA" sz="2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30" name="Picture 6" descr="Hands-on hieroglyphics | Parent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835" y="1052736"/>
            <a:ext cx="2400201" cy="104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/>
          <p:cNvSpPr/>
          <p:nvPr/>
        </p:nvSpPr>
        <p:spPr>
          <a:xfrm>
            <a:off x="367006" y="2134597"/>
            <a:ext cx="5491119" cy="646331"/>
          </a:xfrm>
          <a:prstGeom prst="rect">
            <a:avLst/>
          </a:prstGeom>
          <a:solidFill>
            <a:srgbClr val="FFFF66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/>
              <a:t>a system of writing that uses pictures instead of words, </a:t>
            </a:r>
            <a:endParaRPr lang="en-US" b="1" dirty="0" smtClean="0"/>
          </a:p>
          <a:p>
            <a:pPr algn="l" rtl="0"/>
            <a:r>
              <a:rPr lang="en-US" b="1" dirty="0" smtClean="0"/>
              <a:t>especially </a:t>
            </a:r>
            <a:r>
              <a:rPr lang="en-US" b="1" dirty="0"/>
              <a:t>as used in ancient Egypt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0401" y="235964"/>
            <a:ext cx="1095375" cy="342900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392876" y="3077381"/>
            <a:ext cx="2256185" cy="584775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200" dirty="0" smtClean="0">
                <a:latin typeface="MyriadPro-SemiboldIt"/>
              </a:rPr>
              <a:t>Pyramids</a:t>
            </a:r>
            <a:endParaRPr lang="ar-SA" sz="3200" dirty="0"/>
          </a:p>
        </p:txBody>
      </p:sp>
      <p:pic>
        <p:nvPicPr>
          <p:cNvPr id="2050" name="Picture 2" descr="Egyptian Pyramids - Facts, Use &amp; Construction - HISTOR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061" y="2819312"/>
            <a:ext cx="3147382" cy="179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683663" y="4885641"/>
            <a:ext cx="2256185" cy="584775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200" dirty="0" smtClean="0">
                <a:latin typeface="MyriadPro-SemiboldIt"/>
              </a:rPr>
              <a:t>Cleopatra</a:t>
            </a:r>
            <a:endParaRPr lang="ar-SA" sz="3200" dirty="0"/>
          </a:p>
        </p:txBody>
      </p:sp>
      <p:pic>
        <p:nvPicPr>
          <p:cNvPr id="2052" name="Picture 4" descr="مؤرخ مصري لـ&quot;العين الإخبارية&quot;: عطر كليوباترا مرتبط بأسطورة السفينة ..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848" y="4760124"/>
            <a:ext cx="3384376" cy="193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60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568561" y="357929"/>
            <a:ext cx="6264696" cy="461665"/>
          </a:xfrm>
          <a:prstGeom prst="rect">
            <a:avLst/>
          </a:prstGeom>
          <a:solidFill>
            <a:srgbClr val="FF66CC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latin typeface="MyriadPro-Light"/>
              </a:rPr>
              <a:t>clues about three </a:t>
            </a:r>
            <a:r>
              <a:rPr lang="en-US" sz="2400" dirty="0" smtClean="0">
                <a:latin typeface="MyriadPro-Light"/>
              </a:rPr>
              <a:t>or four </a:t>
            </a:r>
            <a:r>
              <a:rPr lang="en-US" sz="2400" dirty="0">
                <a:latin typeface="MyriadPro-Light"/>
              </a:rPr>
              <a:t>different countries</a:t>
            </a:r>
            <a:endParaRPr lang="ar-SA" sz="2400" dirty="0"/>
          </a:p>
        </p:txBody>
      </p:sp>
      <p:sp>
        <p:nvSpPr>
          <p:cNvPr id="10" name="مستطيل 9"/>
          <p:cNvSpPr/>
          <p:nvPr/>
        </p:nvSpPr>
        <p:spPr>
          <a:xfrm>
            <a:off x="2609350" y="1176016"/>
            <a:ext cx="4392488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200" dirty="0">
                <a:latin typeface="MyriadPro-SemiboldIt"/>
              </a:rPr>
              <a:t>It’s in South America. </a:t>
            </a:r>
            <a:endParaRPr lang="en-US" sz="3200" dirty="0" smtClean="0">
              <a:latin typeface="MyriadPro-SemiboldIt"/>
            </a:endParaRPr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555" y="180546"/>
            <a:ext cx="1423221" cy="445530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40" y="626076"/>
            <a:ext cx="1711625" cy="1711625"/>
          </a:xfrm>
          <a:prstGeom prst="rect">
            <a:avLst/>
          </a:prstGeom>
        </p:spPr>
      </p:pic>
      <p:pic>
        <p:nvPicPr>
          <p:cNvPr id="1026" name="Picture 2" descr="Flag of Brazil image and meaning Brazilian flag - country flag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221" y="4797152"/>
            <a:ext cx="2111800" cy="147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3747263" y="5503037"/>
            <a:ext cx="1609736" cy="707886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4000" dirty="0">
                <a:latin typeface="MyriadPro-SemiboldIt"/>
              </a:rPr>
              <a:t>Brazil.</a:t>
            </a:r>
            <a:endParaRPr lang="ar-SA" sz="4000" dirty="0"/>
          </a:p>
        </p:txBody>
      </p:sp>
      <p:sp>
        <p:nvSpPr>
          <p:cNvPr id="4" name="مستطيل 3"/>
          <p:cNvSpPr/>
          <p:nvPr/>
        </p:nvSpPr>
        <p:spPr>
          <a:xfrm>
            <a:off x="1259632" y="4782023"/>
            <a:ext cx="3912225" cy="584775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3200" dirty="0">
                <a:latin typeface="MyriadPro-SemiboldIt"/>
              </a:rPr>
              <a:t>What’s the country? 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1923432" y="2039309"/>
            <a:ext cx="3897472" cy="584775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200" dirty="0" smtClean="0">
                <a:latin typeface="MyriadPro-SemiboldIt"/>
              </a:rPr>
              <a:t>It’s a big </a:t>
            </a:r>
            <a:r>
              <a:rPr lang="en-US" sz="3200" dirty="0">
                <a:latin typeface="MyriadPro-SemiboldIt"/>
              </a:rPr>
              <a:t>country. </a:t>
            </a:r>
            <a:endParaRPr lang="en-US" sz="3200" dirty="0" smtClean="0">
              <a:latin typeface="MyriadPro-SemiboldIt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531701" y="2906753"/>
            <a:ext cx="5984515" cy="584775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200" dirty="0" smtClean="0">
                <a:latin typeface="MyriadPro-SemiboldIt"/>
              </a:rPr>
              <a:t>The </a:t>
            </a:r>
            <a:r>
              <a:rPr lang="en-US" sz="3200" dirty="0">
                <a:latin typeface="MyriadPro-SemiboldIt"/>
              </a:rPr>
              <a:t>people speak Portuguese. </a:t>
            </a:r>
            <a:endParaRPr lang="en-US" sz="3200" dirty="0" smtClean="0">
              <a:latin typeface="MyriadPro-SemiboldIt"/>
            </a:endParaRPr>
          </a:p>
        </p:txBody>
      </p:sp>
      <p:pic>
        <p:nvPicPr>
          <p:cNvPr id="1028" name="Picture 4" descr="Food Safety in South America - Food Quality &amp; Safet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767" y="996369"/>
            <a:ext cx="1649490" cy="234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99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3" y="30680"/>
            <a:ext cx="1359893" cy="1359893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401" y="235964"/>
            <a:ext cx="1095375" cy="342900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629727" y="3548693"/>
            <a:ext cx="8000139" cy="400110"/>
          </a:xfrm>
          <a:prstGeom prst="rect">
            <a:avLst/>
          </a:prstGeom>
          <a:solidFill>
            <a:srgbClr val="FF66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 long, thin stick of white bread, of a type that originally came from France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629727" y="2820966"/>
            <a:ext cx="1253869" cy="40011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2000" b="1" dirty="0">
                <a:latin typeface="Arial" panose="020B0604020202020204" pitchFamily="34" charset="0"/>
              </a:rPr>
              <a:t>baguette</a:t>
            </a:r>
            <a:endParaRPr lang="ar-SA" sz="2000" b="1" dirty="0"/>
          </a:p>
        </p:txBody>
      </p:sp>
      <p:pic>
        <p:nvPicPr>
          <p:cNvPr id="2050" name="Picture 2" descr="Baguette Recipe | Saveu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166351"/>
            <a:ext cx="2167331" cy="113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asy Baguette (Stangenbrot) Bread Recip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38086"/>
            <a:ext cx="2635957" cy="148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629727" y="4077072"/>
            <a:ext cx="1475597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r" rtl="0"/>
            <a:r>
              <a:rPr lang="en-US" b="1" dirty="0">
                <a:latin typeface="Roboto"/>
              </a:rPr>
              <a:t>Eiffel Tower</a:t>
            </a:r>
            <a:endParaRPr lang="en-US" b="1" i="0" dirty="0">
              <a:effectLst/>
              <a:latin typeface="Roboto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2885946" y="422305"/>
            <a:ext cx="45720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rtl="0"/>
            <a:r>
              <a:rPr lang="en-US" b="1" dirty="0">
                <a:solidFill>
                  <a:srgbClr val="1D1D1D"/>
                </a:solidFill>
                <a:latin typeface="Roboto"/>
              </a:rPr>
              <a:t>Baguettes, Eiffel Tower, Cheese. </a:t>
            </a:r>
            <a:endParaRPr lang="en-US" b="1" dirty="0" smtClean="0">
              <a:solidFill>
                <a:srgbClr val="1D1D1D"/>
              </a:solidFill>
              <a:latin typeface="Roboto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1367525" y="1154863"/>
            <a:ext cx="7200800" cy="369332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b="1" dirty="0" smtClean="0">
                <a:solidFill>
                  <a:srgbClr val="1D1D1D"/>
                </a:solidFill>
                <a:latin typeface="Roboto"/>
              </a:rPr>
              <a:t>Which </a:t>
            </a:r>
            <a:r>
              <a:rPr lang="en-US" b="1" dirty="0">
                <a:solidFill>
                  <a:srgbClr val="1D1D1D"/>
                </a:solidFill>
                <a:latin typeface="Roboto"/>
              </a:rPr>
              <a:t>country do these 3 clues describe</a:t>
            </a:r>
            <a:r>
              <a:rPr lang="en-US" b="1" dirty="0" smtClean="0">
                <a:solidFill>
                  <a:srgbClr val="1D1D1D"/>
                </a:solidFill>
                <a:latin typeface="Roboto"/>
              </a:rPr>
              <a:t>?</a:t>
            </a:r>
            <a:endParaRPr lang="en-US" b="1" dirty="0">
              <a:solidFill>
                <a:srgbClr val="1D1D1D"/>
              </a:solidFill>
              <a:latin typeface="Roboto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7566754" y="335942"/>
            <a:ext cx="10631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800" b="1" u="sng" dirty="0" smtClean="0">
                <a:solidFill>
                  <a:srgbClr val="C00000"/>
                </a:solidFill>
                <a:latin typeface="Arial" panose="020B0604020202020204" pitchFamily="34" charset="0"/>
              </a:rPr>
              <a:t>Paris</a:t>
            </a:r>
            <a:endParaRPr lang="ar-SA" sz="2800" dirty="0">
              <a:solidFill>
                <a:srgbClr val="C00000"/>
              </a:solidFill>
            </a:endParaRPr>
          </a:p>
        </p:txBody>
      </p:sp>
      <p:pic>
        <p:nvPicPr>
          <p:cNvPr id="2054" name="Picture 6" descr="برج إيفل - ويكيبيديا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32" y="4465951"/>
            <a:ext cx="987896" cy="156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This is the right way to eat cheese: What are the different types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823" y="4983099"/>
            <a:ext cx="2400201" cy="180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 23"/>
          <p:cNvSpPr/>
          <p:nvPr/>
        </p:nvSpPr>
        <p:spPr>
          <a:xfrm>
            <a:off x="2456485" y="4618224"/>
            <a:ext cx="966932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r" rtl="0"/>
            <a:r>
              <a:rPr lang="en-US" b="1" dirty="0" smtClean="0">
                <a:latin typeface="Roboto"/>
              </a:rPr>
              <a:t>cheese</a:t>
            </a:r>
            <a:endParaRPr lang="en-US" b="1" i="0" dirty="0">
              <a:effectLst/>
              <a:latin typeface="Roboto"/>
            </a:endParaRPr>
          </a:p>
        </p:txBody>
      </p:sp>
      <p:pic>
        <p:nvPicPr>
          <p:cNvPr id="17" name="صورة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3190" y="4983099"/>
            <a:ext cx="2464503" cy="990202"/>
          </a:xfrm>
          <a:prstGeom prst="rect">
            <a:avLst/>
          </a:prstGeom>
        </p:spPr>
      </p:pic>
      <p:pic>
        <p:nvPicPr>
          <p:cNvPr id="3074" name="Picture 2" descr="Flag of France - Wikipedi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883" y="4077072"/>
            <a:ext cx="1240442" cy="82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4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" y="188640"/>
            <a:ext cx="4610100" cy="561975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7236296" y="316806"/>
            <a:ext cx="1228670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26 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505842"/>
            <a:ext cx="3312966" cy="636265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395536" y="1072403"/>
            <a:ext cx="1710725" cy="369332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Where is this? </a:t>
            </a:r>
            <a:endParaRPr lang="ar-SA" dirty="0"/>
          </a:p>
        </p:txBody>
      </p:sp>
      <p:sp>
        <p:nvSpPr>
          <p:cNvPr id="6" name="مستطيل 5"/>
          <p:cNvSpPr/>
          <p:nvPr/>
        </p:nvSpPr>
        <p:spPr>
          <a:xfrm>
            <a:off x="2353734" y="1072403"/>
            <a:ext cx="2100127" cy="369332"/>
          </a:xfrm>
          <a:prstGeom prst="rect">
            <a:avLst/>
          </a:prstGeom>
          <a:solidFill>
            <a:srgbClr val="66FF33"/>
          </a:solidFill>
        </p:spPr>
        <p:txBody>
          <a:bodyPr wrap="non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It’s </a:t>
            </a:r>
            <a:r>
              <a:rPr lang="en-US" dirty="0">
                <a:latin typeface="MyriadPro-Light"/>
              </a:rPr>
              <a:t>New York City</a:t>
            </a:r>
            <a:r>
              <a:rPr lang="en-US" dirty="0" smtClean="0">
                <a:latin typeface="MyriadPro-Light"/>
              </a:rPr>
              <a:t>.</a:t>
            </a:r>
            <a:endParaRPr lang="ar-SA" dirty="0"/>
          </a:p>
        </p:txBody>
      </p:sp>
      <p:sp>
        <p:nvSpPr>
          <p:cNvPr id="7" name="مستطيل 6"/>
          <p:cNvSpPr/>
          <p:nvPr/>
        </p:nvSpPr>
        <p:spPr>
          <a:xfrm>
            <a:off x="404098" y="1763523"/>
            <a:ext cx="3673121" cy="369332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Have you </a:t>
            </a:r>
            <a:r>
              <a:rPr lang="en-US" dirty="0">
                <a:latin typeface="MyriadPro-Light"/>
              </a:rPr>
              <a:t>ever been to New </a:t>
            </a:r>
            <a:r>
              <a:rPr lang="en-US" dirty="0" smtClean="0">
                <a:latin typeface="MyriadPro-Light"/>
              </a:rPr>
              <a:t>York?</a:t>
            </a:r>
            <a:endParaRPr lang="ar-SA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004" y="2780928"/>
            <a:ext cx="5523947" cy="3967906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7571" y="261388"/>
            <a:ext cx="1127756" cy="144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95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" y="188640"/>
            <a:ext cx="4610100" cy="561975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7236296" y="316806"/>
            <a:ext cx="1228670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26 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381949"/>
            <a:ext cx="3619265" cy="2599754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611560" y="1052736"/>
            <a:ext cx="7704856" cy="1477328"/>
          </a:xfrm>
          <a:prstGeom prst="rect">
            <a:avLst/>
          </a:prstGeom>
          <a:solidFill>
            <a:srgbClr val="FF66CC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Who’s </a:t>
            </a:r>
            <a:r>
              <a:rPr lang="en-US" dirty="0" smtClean="0">
                <a:latin typeface="MyriadPro-SemiboldIt"/>
              </a:rPr>
              <a:t>Dan Ramirez</a:t>
            </a:r>
            <a:r>
              <a:rPr lang="en-US" dirty="0">
                <a:latin typeface="MyriadPro-SemiboldIt"/>
              </a:rPr>
              <a:t>? </a:t>
            </a:r>
            <a:endParaRPr lang="en-US" dirty="0" smtClean="0">
              <a:latin typeface="MyriadPro-SemiboldIt"/>
            </a:endParaRPr>
          </a:p>
          <a:p>
            <a:pPr algn="l" rtl="0"/>
            <a:r>
              <a:rPr lang="en-US" dirty="0">
                <a:latin typeface="MyriadPro-Light"/>
              </a:rPr>
              <a:t>H</a:t>
            </a:r>
            <a:r>
              <a:rPr lang="en-US" dirty="0" smtClean="0">
                <a:latin typeface="MyriadPro-Light"/>
              </a:rPr>
              <a:t>e’s </a:t>
            </a:r>
            <a:r>
              <a:rPr lang="en-US" dirty="0">
                <a:latin typeface="MyriadPro-Light"/>
              </a:rPr>
              <a:t>a reporter from a </a:t>
            </a:r>
            <a:r>
              <a:rPr lang="en-US" dirty="0" smtClean="0">
                <a:latin typeface="MyriadPro-Light"/>
              </a:rPr>
              <a:t>television station</a:t>
            </a:r>
            <a:r>
              <a:rPr lang="en-US" dirty="0">
                <a:latin typeface="MyriadPro-Light"/>
              </a:rPr>
              <a:t>. </a:t>
            </a:r>
            <a:endParaRPr lang="en-US" dirty="0" smtClean="0">
              <a:latin typeface="MyriadPro-Light"/>
            </a:endParaRPr>
          </a:p>
          <a:p>
            <a:pPr algn="l" rtl="0"/>
            <a:r>
              <a:rPr lang="en-US" dirty="0" smtClean="0">
                <a:latin typeface="MyriadPro-Light"/>
              </a:rPr>
              <a:t>He’s </a:t>
            </a:r>
            <a:r>
              <a:rPr lang="en-US" dirty="0">
                <a:latin typeface="MyriadPro-Light"/>
              </a:rPr>
              <a:t>talking to people in Times Square in </a:t>
            </a:r>
            <a:r>
              <a:rPr lang="en-US" dirty="0" smtClean="0">
                <a:latin typeface="MyriadPro-Light"/>
              </a:rPr>
              <a:t>New York </a:t>
            </a:r>
            <a:r>
              <a:rPr lang="en-US" dirty="0">
                <a:latin typeface="MyriadPro-Light"/>
              </a:rPr>
              <a:t>City. </a:t>
            </a:r>
            <a:endParaRPr lang="en-US" dirty="0" smtClean="0">
              <a:latin typeface="MyriadPro-Light"/>
            </a:endParaRPr>
          </a:p>
          <a:p>
            <a:pPr algn="l" rtl="0"/>
            <a:r>
              <a:rPr lang="en-US" dirty="0" smtClean="0">
                <a:latin typeface="StagSans-Light"/>
              </a:rPr>
              <a:t>☺ </a:t>
            </a:r>
            <a:r>
              <a:rPr lang="en-US" dirty="0" smtClean="0">
                <a:latin typeface="MyriadPro-Light"/>
              </a:rPr>
              <a:t>Times </a:t>
            </a:r>
            <a:r>
              <a:rPr lang="en-US" dirty="0">
                <a:latin typeface="MyriadPro-Light"/>
              </a:rPr>
              <a:t>Square is a popular </a:t>
            </a:r>
            <a:r>
              <a:rPr lang="en-US" dirty="0" smtClean="0">
                <a:latin typeface="MyriadPro-Light"/>
              </a:rPr>
              <a:t>tourist destination</a:t>
            </a:r>
            <a:r>
              <a:rPr lang="en-US" dirty="0">
                <a:latin typeface="MyriadPro-Light"/>
              </a:rPr>
              <a:t>. </a:t>
            </a:r>
            <a:endParaRPr lang="en-US" dirty="0" smtClean="0">
              <a:latin typeface="MyriadPro-Light"/>
            </a:endParaRPr>
          </a:p>
          <a:p>
            <a:pPr algn="l" rtl="0"/>
            <a:r>
              <a:rPr lang="en-US" dirty="0" smtClean="0">
                <a:latin typeface="MyriadPro-Light"/>
              </a:rPr>
              <a:t>There </a:t>
            </a:r>
            <a:r>
              <a:rPr lang="en-US" dirty="0">
                <a:latin typeface="MyriadPro-Light"/>
              </a:rPr>
              <a:t>are a lot of stores and </a:t>
            </a:r>
            <a:r>
              <a:rPr lang="en-US" dirty="0" smtClean="0">
                <a:latin typeface="MyriadPro-Light"/>
              </a:rPr>
              <a:t>restaurants there</a:t>
            </a:r>
            <a:r>
              <a:rPr lang="en-US" dirty="0">
                <a:latin typeface="MyriadPro-Light"/>
              </a:rPr>
              <a:t>.</a:t>
            </a:r>
            <a:endParaRPr lang="ar-SA" dirty="0"/>
          </a:p>
        </p:txBody>
      </p:sp>
      <p:sp>
        <p:nvSpPr>
          <p:cNvPr id="6" name="مستطيل 5"/>
          <p:cNvSpPr/>
          <p:nvPr/>
        </p:nvSpPr>
        <p:spPr>
          <a:xfrm>
            <a:off x="755576" y="2966632"/>
            <a:ext cx="6831328" cy="923330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Semibold"/>
              </a:rPr>
              <a:t>viewers</a:t>
            </a:r>
            <a:r>
              <a:rPr lang="en-US" b="1" dirty="0">
                <a:latin typeface="MyriadPro-Semibold"/>
              </a:rPr>
              <a:t> </a:t>
            </a:r>
            <a:r>
              <a:rPr lang="en-US" dirty="0">
                <a:latin typeface="MyriadPro-Semibold"/>
              </a:rPr>
              <a:t>= </a:t>
            </a:r>
            <a:r>
              <a:rPr lang="en-US" dirty="0">
                <a:latin typeface="MyriadPro-Light"/>
              </a:rPr>
              <a:t>the people who are watching </a:t>
            </a:r>
            <a:r>
              <a:rPr lang="en-US" dirty="0" smtClean="0">
                <a:latin typeface="MyriadPro-Light"/>
              </a:rPr>
              <a:t>the television </a:t>
            </a:r>
            <a:r>
              <a:rPr lang="en-US" dirty="0">
                <a:latin typeface="MyriadPro-Light"/>
              </a:rPr>
              <a:t>program</a:t>
            </a:r>
          </a:p>
          <a:p>
            <a:pPr algn="l" rtl="0"/>
            <a:r>
              <a:rPr lang="en-US" b="1" dirty="0">
                <a:solidFill>
                  <a:srgbClr val="C00000"/>
                </a:solidFill>
                <a:latin typeface="MyriadPro-Semibold"/>
              </a:rPr>
              <a:t>tourist</a:t>
            </a:r>
            <a:r>
              <a:rPr lang="en-US" dirty="0">
                <a:latin typeface="MyriadPro-Semibold"/>
              </a:rPr>
              <a:t> = </a:t>
            </a:r>
            <a:r>
              <a:rPr lang="en-US" dirty="0">
                <a:latin typeface="MyriadPro-Light"/>
              </a:rPr>
              <a:t>someone traveling on vacation</a:t>
            </a:r>
          </a:p>
          <a:p>
            <a:pPr algn="l" rtl="0"/>
            <a:r>
              <a:rPr lang="en-US" b="1" dirty="0">
                <a:solidFill>
                  <a:srgbClr val="C00000"/>
                </a:solidFill>
                <a:latin typeface="MyriadPro-Semibold"/>
              </a:rPr>
              <a:t>on business </a:t>
            </a:r>
            <a:r>
              <a:rPr lang="en-US" dirty="0">
                <a:latin typeface="MyriadPro-Semibold"/>
              </a:rPr>
              <a:t>= </a:t>
            </a:r>
            <a:r>
              <a:rPr lang="en-US" dirty="0">
                <a:latin typeface="MyriadPro-Light"/>
              </a:rPr>
              <a:t>refers to someone traveling for work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83702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" y="188640"/>
            <a:ext cx="4610100" cy="561975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7236296" y="316806"/>
            <a:ext cx="1228670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26 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1180162"/>
            <a:ext cx="7439025" cy="5343525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6017" y="141297"/>
            <a:ext cx="1800200" cy="505092"/>
          </a:xfrm>
          <a:prstGeom prst="rect">
            <a:avLst/>
          </a:prstGeom>
        </p:spPr>
      </p:pic>
      <p:pic>
        <p:nvPicPr>
          <p:cNvPr id="6" name="SG Bk 1 F-SA__18_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12042" y="473671"/>
            <a:ext cx="609600" cy="6096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539551" y="656151"/>
            <a:ext cx="5671865" cy="369332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r" rtl="0"/>
            <a:r>
              <a:rPr lang="en-US" dirty="0">
                <a:latin typeface="MyriadPro-Light"/>
              </a:rPr>
              <a:t>listen </a:t>
            </a:r>
            <a:r>
              <a:rPr lang="en-US" dirty="0" smtClean="0">
                <a:latin typeface="MyriadPro-Light"/>
              </a:rPr>
              <a:t>and repeat </a:t>
            </a:r>
            <a:r>
              <a:rPr lang="en-US" dirty="0">
                <a:latin typeface="MyriadPro-Light"/>
              </a:rPr>
              <a:t>or speak along with the recording.</a:t>
            </a:r>
            <a:endParaRPr lang="ar-SA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3230" y="821282"/>
            <a:ext cx="1127756" cy="144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8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" y="188640"/>
            <a:ext cx="4610100" cy="561975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7270760" y="316806"/>
            <a:ext cx="1159741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27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5" y="1443037"/>
            <a:ext cx="9086850" cy="3971925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1187624" y="5589240"/>
            <a:ext cx="7848872" cy="646331"/>
          </a:xfrm>
          <a:prstGeom prst="rect">
            <a:avLst/>
          </a:prstGeom>
          <a:solidFill>
            <a:srgbClr val="CCCC0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C</a:t>
            </a:r>
            <a:r>
              <a:rPr lang="en-US" dirty="0" smtClean="0">
                <a:latin typeface="MyriadPro-Light"/>
              </a:rPr>
              <a:t>hoose one conversation </a:t>
            </a:r>
            <a:r>
              <a:rPr lang="en-US" dirty="0">
                <a:latin typeface="MyriadPro-Light"/>
              </a:rPr>
              <a:t>to practice. Then have different pairs </a:t>
            </a:r>
            <a:r>
              <a:rPr lang="en-US" dirty="0" smtClean="0">
                <a:latin typeface="MyriadPro-Light"/>
              </a:rPr>
              <a:t>act out </a:t>
            </a:r>
            <a:r>
              <a:rPr lang="en-US" dirty="0">
                <a:latin typeface="MyriadPro-Light"/>
              </a:rPr>
              <a:t>each conversation for the class.</a:t>
            </a:r>
            <a:endParaRPr lang="ar-SA" dirty="0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29" y="5589240"/>
            <a:ext cx="1021537" cy="835803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6017" y="141297"/>
            <a:ext cx="1800200" cy="505092"/>
          </a:xfrm>
          <a:prstGeom prst="rect">
            <a:avLst/>
          </a:prstGeom>
        </p:spPr>
      </p:pic>
      <p:pic>
        <p:nvPicPr>
          <p:cNvPr id="8" name="SG Bk 1 F-SA__18_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12042" y="4736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0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087" y="2033587"/>
            <a:ext cx="6219825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671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" y="188640"/>
            <a:ext cx="4610100" cy="561975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7236295" y="261387"/>
            <a:ext cx="1228671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27 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3896" y="1484784"/>
            <a:ext cx="5663514" cy="5398756"/>
          </a:xfrm>
          <a:prstGeom prst="rect">
            <a:avLst/>
          </a:prstGeom>
        </p:spPr>
      </p:pic>
      <p:pic>
        <p:nvPicPr>
          <p:cNvPr id="5" name="SG Bk 1 F-SA__18_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16842" y="191256"/>
            <a:ext cx="609600" cy="60960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6017" y="141297"/>
            <a:ext cx="1800200" cy="505092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137593" y="930487"/>
            <a:ext cx="3786335" cy="369332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SemiboldIt"/>
              </a:rPr>
              <a:t>Is your/ our </a:t>
            </a:r>
            <a:r>
              <a:rPr lang="en-US" dirty="0">
                <a:latin typeface="MyriadPro-SemiboldIt"/>
              </a:rPr>
              <a:t>country in the chart? </a:t>
            </a:r>
            <a:endParaRPr lang="en-US" dirty="0" smtClean="0">
              <a:latin typeface="MyriadPro-SemiboldIt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44017" y="1512347"/>
            <a:ext cx="2411759" cy="369332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If </a:t>
            </a:r>
            <a:r>
              <a:rPr lang="en-US" dirty="0">
                <a:latin typeface="MyriadPro-Light"/>
              </a:rPr>
              <a:t>it is, </a:t>
            </a:r>
            <a:r>
              <a:rPr lang="en-US" dirty="0" smtClean="0">
                <a:latin typeface="MyriadPro-Light"/>
              </a:rPr>
              <a:t>point to </a:t>
            </a:r>
            <a:r>
              <a:rPr lang="en-US" dirty="0">
                <a:latin typeface="MyriadPro-Light"/>
              </a:rPr>
              <a:t>it. </a:t>
            </a:r>
            <a:endParaRPr lang="en-US" dirty="0" smtClean="0">
              <a:latin typeface="MyriadPro-Light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54697" flipH="1">
            <a:off x="2855361" y="1413107"/>
            <a:ext cx="489976" cy="563807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60873" y="2276872"/>
            <a:ext cx="3403023" cy="646331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If </a:t>
            </a:r>
            <a:r>
              <a:rPr lang="en-US" dirty="0">
                <a:latin typeface="MyriadPro-Light"/>
              </a:rPr>
              <a:t>it isn’t, </a:t>
            </a:r>
            <a:r>
              <a:rPr lang="en-US" dirty="0" smtClean="0">
                <a:latin typeface="MyriadPro-Light"/>
              </a:rPr>
              <a:t>write </a:t>
            </a:r>
            <a:r>
              <a:rPr lang="en-US" dirty="0">
                <a:latin typeface="MyriadPro-Light"/>
              </a:rPr>
              <a:t>it in at the bottom </a:t>
            </a:r>
            <a:r>
              <a:rPr lang="en-US" dirty="0" smtClean="0">
                <a:latin typeface="MyriadPro-Light"/>
              </a:rPr>
              <a:t>of the </a:t>
            </a:r>
            <a:r>
              <a:rPr lang="en-US" dirty="0">
                <a:latin typeface="MyriadPro-Light"/>
              </a:rPr>
              <a:t>chart under “Others.”</a:t>
            </a:r>
            <a:endParaRPr lang="ar-SA" dirty="0"/>
          </a:p>
        </p:txBody>
      </p:sp>
      <p:sp>
        <p:nvSpPr>
          <p:cNvPr id="11" name="مستطيل 10"/>
          <p:cNvSpPr/>
          <p:nvPr/>
        </p:nvSpPr>
        <p:spPr>
          <a:xfrm>
            <a:off x="3772229" y="6207695"/>
            <a:ext cx="148745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0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Saudi Arabia</a:t>
            </a:r>
            <a:endParaRPr lang="ar-SA" sz="2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6258916" y="6197242"/>
            <a:ext cx="7553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0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Saudi</a:t>
            </a:r>
            <a:endParaRPr lang="ar-SA" sz="2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7695728" y="6197242"/>
            <a:ext cx="88767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0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Riyadh</a:t>
            </a:r>
            <a:endParaRPr lang="ar-SA" sz="2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130100" y="3363995"/>
            <a:ext cx="3333796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Listen and </a:t>
            </a:r>
            <a:r>
              <a:rPr lang="en-US" dirty="0">
                <a:latin typeface="MyriadPro-Light"/>
              </a:rPr>
              <a:t>repeat the words or speak along </a:t>
            </a:r>
            <a:r>
              <a:rPr lang="en-US" dirty="0" smtClean="0">
                <a:latin typeface="MyriadPro-Light"/>
              </a:rPr>
              <a:t>with the </a:t>
            </a:r>
            <a:r>
              <a:rPr lang="en-US" dirty="0">
                <a:latin typeface="MyriadPro-Light"/>
              </a:rPr>
              <a:t>recording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31990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" y="188640"/>
            <a:ext cx="4610100" cy="561975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7270760" y="316806"/>
            <a:ext cx="1159741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27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3501008"/>
            <a:ext cx="4378686" cy="1913954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323528" y="1124744"/>
            <a:ext cx="3672408" cy="369332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Where are John and Paul from</a:t>
            </a:r>
            <a:r>
              <a:rPr lang="en-US" dirty="0" smtClean="0">
                <a:latin typeface="MyriadPro-SemiboldIt"/>
              </a:rPr>
              <a:t>?</a:t>
            </a:r>
            <a:endParaRPr lang="en-US" dirty="0">
              <a:latin typeface="MyriadPro-SemiboldIt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4211960" y="1124744"/>
            <a:ext cx="1346448" cy="369332"/>
          </a:xfrm>
          <a:prstGeom prst="rect">
            <a:avLst/>
          </a:prstGeom>
          <a:solidFill>
            <a:srgbClr val="FF66CC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England</a:t>
            </a:r>
            <a:endParaRPr lang="ar-SA" dirty="0"/>
          </a:p>
        </p:txBody>
      </p:sp>
      <p:sp>
        <p:nvSpPr>
          <p:cNvPr id="11" name="مستطيل 10"/>
          <p:cNvSpPr/>
          <p:nvPr/>
        </p:nvSpPr>
        <p:spPr>
          <a:xfrm>
            <a:off x="345232" y="1596714"/>
            <a:ext cx="2714600" cy="369332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SemiboldIt"/>
              </a:rPr>
              <a:t>What’s </a:t>
            </a:r>
            <a:r>
              <a:rPr lang="en-US" dirty="0">
                <a:latin typeface="MyriadPro-SemiboldIt"/>
              </a:rPr>
              <a:t>their </a:t>
            </a:r>
            <a:r>
              <a:rPr lang="en-US" dirty="0" smtClean="0">
                <a:latin typeface="MyriadPro-SemiboldIt"/>
              </a:rPr>
              <a:t>nationality?</a:t>
            </a:r>
            <a:endParaRPr lang="ar-SA" dirty="0"/>
          </a:p>
        </p:txBody>
      </p:sp>
      <p:sp>
        <p:nvSpPr>
          <p:cNvPr id="12" name="مستطيل 11"/>
          <p:cNvSpPr/>
          <p:nvPr/>
        </p:nvSpPr>
        <p:spPr>
          <a:xfrm>
            <a:off x="3203848" y="1628780"/>
            <a:ext cx="1203413" cy="369332"/>
          </a:xfrm>
          <a:prstGeom prst="rect">
            <a:avLst/>
          </a:prstGeom>
          <a:solidFill>
            <a:srgbClr val="FF66CC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English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345232" y="2068684"/>
            <a:ext cx="3074640" cy="369332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SemiboldIt"/>
              </a:rPr>
              <a:t>Where’s Tom </a:t>
            </a:r>
            <a:r>
              <a:rPr lang="en-US" dirty="0">
                <a:latin typeface="MyriadPro-SemiboldIt"/>
              </a:rPr>
              <a:t>Lennon </a:t>
            </a:r>
            <a:r>
              <a:rPr lang="en-US" dirty="0" smtClean="0">
                <a:latin typeface="MyriadPro-SemiboldIt"/>
              </a:rPr>
              <a:t>from?</a:t>
            </a:r>
            <a:endParaRPr lang="ar-SA" dirty="0"/>
          </a:p>
        </p:txBody>
      </p:sp>
      <p:sp>
        <p:nvSpPr>
          <p:cNvPr id="14" name="مستطيل 13"/>
          <p:cNvSpPr/>
          <p:nvPr/>
        </p:nvSpPr>
        <p:spPr>
          <a:xfrm>
            <a:off x="3442541" y="2060858"/>
            <a:ext cx="1172851" cy="369332"/>
          </a:xfrm>
          <a:prstGeom prst="rect">
            <a:avLst/>
          </a:prstGeom>
          <a:solidFill>
            <a:srgbClr val="FF66CC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Australia</a:t>
            </a:r>
          </a:p>
        </p:txBody>
      </p:sp>
      <p:sp>
        <p:nvSpPr>
          <p:cNvPr id="15" name="مستطيل 14"/>
          <p:cNvSpPr/>
          <p:nvPr/>
        </p:nvSpPr>
        <p:spPr>
          <a:xfrm>
            <a:off x="734853" y="2575834"/>
            <a:ext cx="2707688" cy="369332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SemiboldIt"/>
              </a:rPr>
              <a:t>What’s </a:t>
            </a:r>
            <a:r>
              <a:rPr lang="en-US" dirty="0">
                <a:latin typeface="MyriadPro-SemiboldIt"/>
              </a:rPr>
              <a:t>his nationality</a:t>
            </a:r>
            <a:r>
              <a:rPr lang="en-US" dirty="0" smtClean="0">
                <a:latin typeface="MyriadPro-SemiboldIt"/>
              </a:rPr>
              <a:t>?</a:t>
            </a:r>
            <a:endParaRPr lang="en-US" dirty="0">
              <a:latin typeface="MyriadPro-SemiboldIt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3554589" y="2564894"/>
            <a:ext cx="1377452" cy="369332"/>
          </a:xfrm>
          <a:prstGeom prst="rect">
            <a:avLst/>
          </a:prstGeom>
          <a:solidFill>
            <a:srgbClr val="FF66CC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Australian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4837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270760" y="261387"/>
            <a:ext cx="1159741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27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84902"/>
            <a:ext cx="2581275" cy="43815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988840"/>
            <a:ext cx="7033225" cy="1533128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51521" y="824046"/>
            <a:ext cx="8178980" cy="646331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Circle </a:t>
            </a:r>
            <a:r>
              <a:rPr lang="en-US" dirty="0">
                <a:latin typeface="MyriadPro-Light"/>
              </a:rPr>
              <a:t>the </a:t>
            </a:r>
            <a:r>
              <a:rPr lang="en-US" dirty="0" smtClean="0">
                <a:latin typeface="MyriadPro-Light"/>
              </a:rPr>
              <a:t>country and </a:t>
            </a:r>
            <a:r>
              <a:rPr lang="en-US" dirty="0">
                <a:latin typeface="MyriadPro-Light"/>
              </a:rPr>
              <a:t>nationality names in the chart that </a:t>
            </a:r>
            <a:r>
              <a:rPr lang="en-US" dirty="0" smtClean="0">
                <a:latin typeface="MyriadPro-Light"/>
              </a:rPr>
              <a:t>you </a:t>
            </a:r>
            <a:r>
              <a:rPr lang="en-US" dirty="0">
                <a:latin typeface="MyriadPro-Light"/>
              </a:rPr>
              <a:t>use </a:t>
            </a:r>
            <a:r>
              <a:rPr lang="en-US" dirty="0" smtClean="0">
                <a:latin typeface="MyriadPro-Light"/>
              </a:rPr>
              <a:t>often. Then </a:t>
            </a:r>
            <a:r>
              <a:rPr lang="en-US" dirty="0">
                <a:latin typeface="MyriadPro-Light"/>
              </a:rPr>
              <a:t>they write down other countries that </a:t>
            </a:r>
            <a:r>
              <a:rPr lang="en-US" dirty="0" smtClean="0">
                <a:latin typeface="MyriadPro-Light"/>
              </a:rPr>
              <a:t>you talk about </a:t>
            </a:r>
            <a:r>
              <a:rPr lang="en-US" dirty="0">
                <a:latin typeface="MyriadPro-Light"/>
              </a:rPr>
              <a:t>often</a:t>
            </a:r>
            <a:endParaRPr lang="ar-SA" dirty="0"/>
          </a:p>
        </p:txBody>
      </p:sp>
      <p:sp>
        <p:nvSpPr>
          <p:cNvPr id="6" name="مستطيل 5"/>
          <p:cNvSpPr/>
          <p:nvPr/>
        </p:nvSpPr>
        <p:spPr>
          <a:xfrm>
            <a:off x="335933" y="4077072"/>
            <a:ext cx="7524328" cy="646331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write </a:t>
            </a:r>
            <a:r>
              <a:rPr lang="en-US" dirty="0" smtClean="0">
                <a:latin typeface="MyriadPro-Light"/>
              </a:rPr>
              <a:t>the names </a:t>
            </a:r>
            <a:r>
              <a:rPr lang="en-US" dirty="0">
                <a:latin typeface="MyriadPro-Light"/>
              </a:rPr>
              <a:t>of other countries, nationalities, and </a:t>
            </a:r>
            <a:r>
              <a:rPr lang="en-US" dirty="0" smtClean="0">
                <a:latin typeface="MyriadPro-Light"/>
              </a:rPr>
              <a:t>capitals that you choose</a:t>
            </a:r>
            <a:r>
              <a:rPr lang="en-US" dirty="0">
                <a:latin typeface="MyriadPro-Light"/>
              </a:rPr>
              <a:t>.</a:t>
            </a:r>
            <a:endParaRPr lang="ar-SA" dirty="0"/>
          </a:p>
        </p:txBody>
      </p:sp>
      <p:sp>
        <p:nvSpPr>
          <p:cNvPr id="7" name="مستطيل 6"/>
          <p:cNvSpPr/>
          <p:nvPr/>
        </p:nvSpPr>
        <p:spPr>
          <a:xfrm>
            <a:off x="2024664" y="5085651"/>
            <a:ext cx="6768752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Read your lists </a:t>
            </a:r>
            <a:r>
              <a:rPr lang="en-US" dirty="0">
                <a:latin typeface="MyriadPro-Light"/>
              </a:rPr>
              <a:t>for the class. </a:t>
            </a:r>
            <a:endParaRPr lang="en-US" dirty="0" smtClean="0">
              <a:latin typeface="MyriadPro-Light"/>
            </a:endParaRPr>
          </a:p>
          <a:p>
            <a:pPr algn="l" rtl="0"/>
            <a:r>
              <a:rPr lang="en-US" dirty="0" smtClean="0">
                <a:latin typeface="MyriadPro-Light"/>
              </a:rPr>
              <a:t>Write the </a:t>
            </a:r>
            <a:r>
              <a:rPr lang="en-US" dirty="0">
                <a:latin typeface="MyriadPro-Light"/>
              </a:rPr>
              <a:t>new countries, nationalities, and capitals on </a:t>
            </a:r>
            <a:r>
              <a:rPr lang="en-US" dirty="0" smtClean="0">
                <a:latin typeface="MyriadPro-Light"/>
              </a:rPr>
              <a:t>the board</a:t>
            </a:r>
            <a:r>
              <a:rPr lang="en-US" dirty="0">
                <a:latin typeface="MyriadPro-Light"/>
              </a:rPr>
              <a:t>. </a:t>
            </a:r>
            <a:endParaRPr lang="en-US" dirty="0" smtClean="0">
              <a:latin typeface="MyriadPro-Light"/>
            </a:endParaRPr>
          </a:p>
          <a:p>
            <a:pPr algn="l" rtl="0"/>
            <a:r>
              <a:rPr lang="en-US" dirty="0">
                <a:latin typeface="MyriadPro-Light"/>
              </a:rPr>
              <a:t>F</a:t>
            </a:r>
            <a:r>
              <a:rPr lang="en-US" dirty="0" smtClean="0">
                <a:latin typeface="MyriadPro-Light"/>
              </a:rPr>
              <a:t>ind </a:t>
            </a:r>
            <a:r>
              <a:rPr lang="en-US" dirty="0">
                <a:latin typeface="MyriadPro-Light"/>
              </a:rPr>
              <a:t>the countries </a:t>
            </a:r>
            <a:r>
              <a:rPr lang="en-US" dirty="0" smtClean="0">
                <a:latin typeface="MyriadPro-Light"/>
              </a:rPr>
              <a:t>on a </a:t>
            </a:r>
            <a:r>
              <a:rPr lang="en-US" dirty="0">
                <a:latin typeface="MyriadPro-Light"/>
              </a:rPr>
              <a:t>world map</a:t>
            </a:r>
            <a:endParaRPr lang="ar-SA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89" y="4779987"/>
            <a:ext cx="178117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8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270760" y="261387"/>
            <a:ext cx="1159741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27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84902"/>
            <a:ext cx="2581275" cy="43815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92" y="980728"/>
            <a:ext cx="4679590" cy="440432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60" y="1988840"/>
            <a:ext cx="4436263" cy="2590205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115616" y="1988840"/>
            <a:ext cx="663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dirty="0">
                <a:solidFill>
                  <a:srgbClr val="C00000"/>
                </a:solidFill>
                <a:latin typeface="MyriadPro-Light"/>
              </a:rPr>
              <a:t>yes</a:t>
            </a:r>
            <a:endParaRPr lang="ar-SA" sz="2400" dirty="0">
              <a:solidFill>
                <a:srgbClr val="C00000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084637" y="2492483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dirty="0" smtClean="0">
                <a:solidFill>
                  <a:srgbClr val="C00000"/>
                </a:solidFill>
                <a:latin typeface="MyriadPro-Light"/>
              </a:rPr>
              <a:t>no</a:t>
            </a:r>
            <a:endParaRPr lang="ar-SA" sz="2400" dirty="0">
              <a:solidFill>
                <a:srgbClr val="C00000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4355976" y="2453635"/>
            <a:ext cx="26999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dirty="0" smtClean="0">
                <a:solidFill>
                  <a:srgbClr val="C00000"/>
                </a:solidFill>
                <a:latin typeface="MyriadPro-Light"/>
              </a:rPr>
              <a:t>Tom </a:t>
            </a:r>
            <a:r>
              <a:rPr lang="en-US" sz="2400" dirty="0">
                <a:solidFill>
                  <a:srgbClr val="C00000"/>
                </a:solidFill>
                <a:latin typeface="MyriadPro-Light"/>
              </a:rPr>
              <a:t>is Australian</a:t>
            </a:r>
            <a:r>
              <a:rPr lang="en-US" sz="2400" dirty="0" smtClean="0">
                <a:solidFill>
                  <a:srgbClr val="C00000"/>
                </a:solidFill>
                <a:latin typeface="MyriadPro-Light"/>
              </a:rPr>
              <a:t>.</a:t>
            </a:r>
            <a:endParaRPr lang="ar-SA" sz="2400" dirty="0">
              <a:solidFill>
                <a:srgbClr val="C00000"/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1148796" y="3018185"/>
            <a:ext cx="663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dirty="0">
                <a:solidFill>
                  <a:srgbClr val="C00000"/>
                </a:solidFill>
                <a:latin typeface="MyriadPro-Light"/>
              </a:rPr>
              <a:t>yes</a:t>
            </a:r>
            <a:endParaRPr lang="ar-SA" sz="2400" dirty="0">
              <a:solidFill>
                <a:srgbClr val="C00000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1115616" y="3786039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dirty="0" smtClean="0">
                <a:solidFill>
                  <a:srgbClr val="C00000"/>
                </a:solidFill>
                <a:latin typeface="MyriadPro-Light"/>
              </a:rPr>
              <a:t>no</a:t>
            </a:r>
            <a:endParaRPr lang="ar-SA" sz="2400" dirty="0">
              <a:solidFill>
                <a:srgbClr val="C00000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716016" y="3780398"/>
            <a:ext cx="27134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dirty="0" smtClean="0">
                <a:solidFill>
                  <a:srgbClr val="C00000"/>
                </a:solidFill>
                <a:latin typeface="MyriadPro-Light"/>
              </a:rPr>
              <a:t>He’s </a:t>
            </a:r>
            <a:r>
              <a:rPr lang="en-US" sz="2400" dirty="0">
                <a:solidFill>
                  <a:srgbClr val="C00000"/>
                </a:solidFill>
                <a:latin typeface="MyriadPro-Light"/>
              </a:rPr>
              <a:t>on business</a:t>
            </a:r>
            <a:r>
              <a:rPr lang="en-US" sz="2400" dirty="0" smtClean="0">
                <a:solidFill>
                  <a:srgbClr val="C00000"/>
                </a:solidFill>
                <a:latin typeface="MyriadPro-Light"/>
              </a:rPr>
              <a:t>.</a:t>
            </a:r>
            <a:endParaRPr lang="ar-S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84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270760" y="261387"/>
            <a:ext cx="1159741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28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13489"/>
            <a:ext cx="3124200" cy="619125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525" y="1186690"/>
            <a:ext cx="3633976" cy="586125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454" y="3378518"/>
            <a:ext cx="3249141" cy="2664296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3888" y="351576"/>
            <a:ext cx="1928575" cy="557144"/>
          </a:xfrm>
          <a:prstGeom prst="rect">
            <a:avLst/>
          </a:prstGeom>
        </p:spPr>
      </p:pic>
      <p:pic>
        <p:nvPicPr>
          <p:cNvPr id="8" name="SG Bk 1 F-SA__18_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38784" y="577090"/>
            <a:ext cx="609600" cy="609600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755576" y="1866119"/>
            <a:ext cx="6772824" cy="369332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listen and repeat </a:t>
            </a:r>
            <a:r>
              <a:rPr lang="en-US" dirty="0" smtClean="0">
                <a:latin typeface="MyriadPro-Light"/>
              </a:rPr>
              <a:t>or speak </a:t>
            </a:r>
            <a:r>
              <a:rPr lang="en-US" dirty="0">
                <a:latin typeface="MyriadPro-Light"/>
              </a:rPr>
              <a:t>along with the recording.</a:t>
            </a:r>
            <a:endParaRPr lang="ar-SA" dirty="0"/>
          </a:p>
        </p:txBody>
      </p:sp>
      <p:sp>
        <p:nvSpPr>
          <p:cNvPr id="10" name="مستطيل 9"/>
          <p:cNvSpPr/>
          <p:nvPr/>
        </p:nvSpPr>
        <p:spPr>
          <a:xfrm>
            <a:off x="459723" y="2409403"/>
            <a:ext cx="7208621" cy="369332"/>
          </a:xfrm>
          <a:prstGeom prst="rect">
            <a:avLst/>
          </a:prstGeom>
          <a:solidFill>
            <a:srgbClr val="FF66CC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Model the first conversation with a volunteer. Use </a:t>
            </a:r>
            <a:r>
              <a:rPr lang="en-US" dirty="0" smtClean="0">
                <a:latin typeface="MyriadPro-Light"/>
              </a:rPr>
              <a:t>a different </a:t>
            </a:r>
            <a:r>
              <a:rPr lang="en-US" dirty="0">
                <a:latin typeface="MyriadPro-Light"/>
              </a:rPr>
              <a:t>name.</a:t>
            </a:r>
            <a:endParaRPr lang="ar-SA" dirty="0"/>
          </a:p>
        </p:txBody>
      </p:sp>
      <p:sp>
        <p:nvSpPr>
          <p:cNvPr id="11" name="مستطيل 10"/>
          <p:cNvSpPr/>
          <p:nvPr/>
        </p:nvSpPr>
        <p:spPr>
          <a:xfrm>
            <a:off x="4405493" y="3045991"/>
            <a:ext cx="4002057" cy="369332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use different names and nationalities.</a:t>
            </a:r>
            <a:endParaRPr lang="ar-SA" dirty="0"/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462" y="3779335"/>
            <a:ext cx="2175881" cy="217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02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270760" y="205969"/>
            <a:ext cx="1159741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27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13489"/>
            <a:ext cx="3124200" cy="619125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064193"/>
            <a:ext cx="5093055" cy="549251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2852936"/>
            <a:ext cx="5861586" cy="1872208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3614361" y="1225238"/>
            <a:ext cx="4572000" cy="646331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Ask </a:t>
            </a:r>
            <a:r>
              <a:rPr lang="en-US" dirty="0">
                <a:latin typeface="MyriadPro-Light"/>
              </a:rPr>
              <a:t>and </a:t>
            </a:r>
            <a:r>
              <a:rPr lang="en-US" dirty="0" smtClean="0">
                <a:latin typeface="MyriadPro-Light"/>
              </a:rPr>
              <a:t>answer the questions </a:t>
            </a:r>
            <a:r>
              <a:rPr lang="en-US" dirty="0">
                <a:latin typeface="MyriadPro-Light"/>
              </a:rPr>
              <a:t>about </a:t>
            </a:r>
            <a:r>
              <a:rPr lang="en-US" dirty="0" smtClean="0">
                <a:latin typeface="MyriadPro-Light"/>
              </a:rPr>
              <a:t>yourselves </a:t>
            </a:r>
            <a:r>
              <a:rPr lang="en-US" dirty="0">
                <a:latin typeface="MyriadPro-Light"/>
              </a:rPr>
              <a:t>with true information</a:t>
            </a:r>
            <a:endParaRPr lang="ar-SA" dirty="0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076" y="2535626"/>
            <a:ext cx="3400425" cy="1343025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426" y="4964636"/>
            <a:ext cx="2387598" cy="179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3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7" y="980728"/>
            <a:ext cx="6930086" cy="421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82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492896"/>
            <a:ext cx="8419752" cy="244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9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iral Notebook Stock Photos And Images - 123RF">
            <a:extLst>
              <a:ext uri="{FF2B5EF4-FFF2-40B4-BE49-F238E27FC236}">
                <a16:creationId xmlns:a16="http://schemas.microsoft.com/office/drawing/2014/main" id="{082EA74C-9358-4105-9EF6-A2B43DD9F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99392"/>
            <a:ext cx="6535613" cy="6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C289549-9198-42A5-A4F8-D5349461F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98152">
            <a:off x="5334754" y="1705111"/>
            <a:ext cx="1769950" cy="64737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21D693F5-7D81-4DE8-8B44-BDA4345CF096}"/>
              </a:ext>
            </a:extLst>
          </p:cNvPr>
          <p:cNvSpPr/>
          <p:nvPr/>
        </p:nvSpPr>
        <p:spPr>
          <a:xfrm>
            <a:off x="2095232" y="1916030"/>
            <a:ext cx="2260744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dirty="0"/>
              <a:t>Assign page </a:t>
            </a:r>
            <a:r>
              <a:rPr lang="en-US" sz="2800" dirty="0">
                <a:solidFill>
                  <a:srgbClr val="C00000"/>
                </a:solidFill>
              </a:rPr>
              <a:t>101</a:t>
            </a:r>
            <a:r>
              <a:rPr lang="en-US" sz="2800" dirty="0"/>
              <a:t> for practice with vocabulary for</a:t>
            </a:r>
          </a:p>
          <a:p>
            <a:pPr algn="l" rtl="0"/>
            <a:r>
              <a:rPr lang="en-US" sz="2800" dirty="0"/>
              <a:t>countries and nationalities.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22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id="{DE56B3B3-E0C8-441B-AF52-2B7C6F22E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688" y="242925"/>
            <a:ext cx="48768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he Do's and Don'ts of Good Homework Policy">
            <a:extLst>
              <a:ext uri="{FF2B5EF4-FFF2-40B4-BE49-F238E27FC236}">
                <a16:creationId xmlns:a16="http://schemas.microsoft.com/office/drawing/2014/main" id="{DD5D38E9-561A-42AD-A6FE-900116819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755" y="0"/>
            <a:ext cx="1700808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ffective Note Taking | Stephanie's Portfolio">
            <a:extLst>
              <a:ext uri="{FF2B5EF4-FFF2-40B4-BE49-F238E27FC236}">
                <a16:creationId xmlns:a16="http://schemas.microsoft.com/office/drawing/2014/main" id="{14D84B9F-FF83-478C-A36F-BBE1CC4B4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4966667"/>
            <a:ext cx="1842632" cy="17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ransparent Turn In Homework Clipart - Employee Orientation Png ...">
            <a:extLst>
              <a:ext uri="{FF2B5EF4-FFF2-40B4-BE49-F238E27FC236}">
                <a16:creationId xmlns:a16="http://schemas.microsoft.com/office/drawing/2014/main" id="{A8D09A79-E562-4E3A-A584-0F78033DB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755" y="4943851"/>
            <a:ext cx="1638299" cy="18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omework stock vector. Illustration of mascot, drawn - 53495491">
            <a:extLst>
              <a:ext uri="{FF2B5EF4-FFF2-40B4-BE49-F238E27FC236}">
                <a16:creationId xmlns:a16="http://schemas.microsoft.com/office/drawing/2014/main" id="{B5F51A4A-4846-4425-9CC5-10CB9566E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0220">
            <a:off x="258261" y="458388"/>
            <a:ext cx="1495193" cy="149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53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340768"/>
            <a:ext cx="3486150" cy="2085975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367020"/>
            <a:ext cx="3257550" cy="162877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48" y="298852"/>
            <a:ext cx="3076575" cy="57150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7270760" y="205969"/>
            <a:ext cx="1159741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28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18948" y="870352"/>
            <a:ext cx="2018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solidFill>
                  <a:srgbClr val="007932"/>
                </a:solidFill>
                <a:latin typeface="MyriadPro-Semibold"/>
              </a:rPr>
              <a:t>Verb </a:t>
            </a:r>
            <a:r>
              <a:rPr lang="en-US" dirty="0">
                <a:solidFill>
                  <a:srgbClr val="007932"/>
                </a:solidFill>
                <a:latin typeface="MyriadPro-SemiboldIt"/>
              </a:rPr>
              <a:t>be</a:t>
            </a:r>
            <a:r>
              <a:rPr lang="en-US" dirty="0">
                <a:solidFill>
                  <a:srgbClr val="007932"/>
                </a:solidFill>
                <a:latin typeface="MyriadPro-Semibold"/>
              </a:rPr>
              <a:t>: Negative</a:t>
            </a:r>
            <a:endParaRPr lang="ar-SA" dirty="0"/>
          </a:p>
        </p:txBody>
      </p:sp>
      <p:sp>
        <p:nvSpPr>
          <p:cNvPr id="7" name="مستطيل 6"/>
          <p:cNvSpPr/>
          <p:nvPr/>
        </p:nvSpPr>
        <p:spPr>
          <a:xfrm>
            <a:off x="318948" y="3645024"/>
            <a:ext cx="3965020" cy="369332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What’s the </a:t>
            </a:r>
            <a:r>
              <a:rPr lang="en-US" dirty="0" smtClean="0">
                <a:latin typeface="MyriadPro-SemiboldIt"/>
              </a:rPr>
              <a:t>contraction for </a:t>
            </a:r>
            <a:r>
              <a:rPr lang="en-US" b="1" dirty="0">
                <a:solidFill>
                  <a:srgbClr val="C00000"/>
                </a:solidFill>
                <a:latin typeface="MyriadPro-Semibold"/>
              </a:rPr>
              <a:t>is not</a:t>
            </a:r>
            <a:r>
              <a:rPr lang="en-US" dirty="0">
                <a:latin typeface="MyriadPro-Semibold"/>
              </a:rPr>
              <a:t>? </a:t>
            </a:r>
            <a:endParaRPr lang="en-US" dirty="0" smtClean="0">
              <a:latin typeface="MyriadPro-Semibold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4506175" y="3594276"/>
            <a:ext cx="758018" cy="36933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isn’t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318948" y="4233559"/>
            <a:ext cx="3740112" cy="369332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SemiboldIt"/>
              </a:rPr>
              <a:t>What’s </a:t>
            </a:r>
            <a:r>
              <a:rPr lang="en-US" dirty="0">
                <a:latin typeface="MyriadPro-SemiboldIt"/>
              </a:rPr>
              <a:t>the contraction for </a:t>
            </a:r>
            <a:r>
              <a:rPr lang="en-US" b="1" dirty="0">
                <a:solidFill>
                  <a:srgbClr val="C00000"/>
                </a:solidFill>
                <a:latin typeface="MyriadPro-Semibold"/>
              </a:rPr>
              <a:t>are not</a:t>
            </a:r>
            <a:r>
              <a:rPr lang="en-US" dirty="0" smtClean="0">
                <a:latin typeface="MyriadPro-Semibold"/>
              </a:rPr>
              <a:t>?</a:t>
            </a:r>
            <a:endParaRPr lang="en-US" dirty="0">
              <a:latin typeface="MyriadPro-Semibold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486850" y="4233559"/>
            <a:ext cx="796668" cy="36933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aren’t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318948" y="4822094"/>
            <a:ext cx="7853452" cy="369332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b="1" dirty="0" smtClean="0">
                <a:solidFill>
                  <a:srgbClr val="C00000"/>
                </a:solidFill>
                <a:latin typeface="StagSans-Light"/>
              </a:rPr>
              <a:t>☺☺ </a:t>
            </a:r>
            <a:r>
              <a:rPr lang="en-US" b="1" dirty="0" smtClean="0">
                <a:solidFill>
                  <a:srgbClr val="C00000"/>
                </a:solidFill>
                <a:latin typeface="MyriadPro-Light"/>
              </a:rPr>
              <a:t>the </a:t>
            </a:r>
            <a:r>
              <a:rPr lang="en-US" b="1" dirty="0">
                <a:solidFill>
                  <a:srgbClr val="C00000"/>
                </a:solidFill>
                <a:latin typeface="MyriadPro-Light"/>
              </a:rPr>
              <a:t>apostrophe </a:t>
            </a:r>
            <a:r>
              <a:rPr lang="en-US" dirty="0">
                <a:latin typeface="MyriadPro-Light"/>
              </a:rPr>
              <a:t>replaces </a:t>
            </a:r>
            <a:r>
              <a:rPr lang="en-US" dirty="0" smtClean="0">
                <a:latin typeface="MyriadPro-Light"/>
              </a:rPr>
              <a:t>the omitted </a:t>
            </a:r>
            <a:r>
              <a:rPr lang="en-US" dirty="0">
                <a:latin typeface="MyriadPro-Light"/>
              </a:rPr>
              <a:t>letter </a:t>
            </a:r>
            <a:r>
              <a:rPr lang="en-US" b="1" dirty="0">
                <a:solidFill>
                  <a:srgbClr val="C00000"/>
                </a:solidFill>
                <a:latin typeface="MyriadPro-SemiboldIt"/>
              </a:rPr>
              <a:t>o</a:t>
            </a:r>
            <a:r>
              <a:rPr lang="en-US" dirty="0">
                <a:latin typeface="MyriadPro-Light"/>
              </a:rPr>
              <a:t>.</a:t>
            </a:r>
            <a:endParaRPr lang="ar-SA" dirty="0"/>
          </a:p>
        </p:txBody>
      </p:sp>
      <p:sp>
        <p:nvSpPr>
          <p:cNvPr id="13" name="مستطيل 12"/>
          <p:cNvSpPr/>
          <p:nvPr/>
        </p:nvSpPr>
        <p:spPr>
          <a:xfrm>
            <a:off x="539552" y="5517489"/>
            <a:ext cx="7344816" cy="646331"/>
          </a:xfrm>
          <a:prstGeom prst="rect">
            <a:avLst/>
          </a:prstGeom>
          <a:solidFill>
            <a:srgbClr val="FF66CC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For </a:t>
            </a:r>
            <a:r>
              <a:rPr lang="en-US" dirty="0" smtClean="0">
                <a:latin typeface="MyriadPro-Light"/>
              </a:rPr>
              <a:t>example,</a:t>
            </a:r>
          </a:p>
          <a:p>
            <a:pPr algn="l" rtl="0"/>
            <a:r>
              <a:rPr lang="en-US" dirty="0" smtClean="0">
                <a:latin typeface="MyriadPro-SemiboldIt"/>
              </a:rPr>
              <a:t>Paris </a:t>
            </a:r>
            <a:r>
              <a:rPr lang="en-US" b="1" dirty="0" smtClean="0">
                <a:solidFill>
                  <a:srgbClr val="C00000"/>
                </a:solidFill>
                <a:latin typeface="MyriadPro-SemiboldIt"/>
              </a:rPr>
              <a:t>isn’t</a:t>
            </a:r>
            <a:r>
              <a:rPr lang="en-US" dirty="0" smtClean="0">
                <a:latin typeface="MyriadPro-SemiboldIt"/>
              </a:rPr>
              <a:t> the </a:t>
            </a:r>
            <a:r>
              <a:rPr lang="en-US" dirty="0">
                <a:latin typeface="MyriadPro-SemiboldIt"/>
              </a:rPr>
              <a:t>capital of Spain</a:t>
            </a:r>
            <a:r>
              <a:rPr lang="en-US" dirty="0">
                <a:latin typeface="MyriadPro-Light"/>
              </a:rPr>
              <a:t>, or </a:t>
            </a:r>
            <a:r>
              <a:rPr lang="en-US" b="1" dirty="0">
                <a:solidFill>
                  <a:srgbClr val="C00000"/>
                </a:solidFill>
                <a:latin typeface="MyriadPro-SemiboldIt"/>
              </a:rPr>
              <a:t>I’m</a:t>
            </a:r>
            <a:r>
              <a:rPr lang="en-US" dirty="0">
                <a:latin typeface="MyriadPro-SemiboldIt"/>
              </a:rPr>
              <a:t> not from </a:t>
            </a:r>
            <a:r>
              <a:rPr lang="en-US" dirty="0" smtClean="0">
                <a:latin typeface="MyriadPro-SemiboldIt"/>
              </a:rPr>
              <a:t> ………country</a:t>
            </a:r>
            <a:endParaRPr lang="ar-SA" dirty="0"/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6821" y="283719"/>
            <a:ext cx="1200150" cy="1371600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920" y="3064908"/>
            <a:ext cx="1967880" cy="168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11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AKSHI GUP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35" y="188640"/>
            <a:ext cx="5910297" cy="388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English Writing And Reading Cartoon - Read Write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76" y="4074662"/>
            <a:ext cx="7708613" cy="265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1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86" y="404664"/>
            <a:ext cx="3076575" cy="57150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7270760" y="205969"/>
            <a:ext cx="1159741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28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405148"/>
            <a:ext cx="6972300" cy="1971675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356886" y="1005990"/>
            <a:ext cx="4147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932"/>
                </a:solidFill>
                <a:latin typeface="MyriadPro-Semibold"/>
              </a:rPr>
              <a:t>Verb </a:t>
            </a:r>
            <a:r>
              <a:rPr lang="en-US" dirty="0">
                <a:solidFill>
                  <a:srgbClr val="007932"/>
                </a:solidFill>
                <a:latin typeface="MyriadPro-SemiboldIt"/>
              </a:rPr>
              <a:t>be</a:t>
            </a:r>
            <a:r>
              <a:rPr lang="en-US" dirty="0">
                <a:solidFill>
                  <a:srgbClr val="007932"/>
                </a:solidFill>
                <a:latin typeface="MyriadPro-Semibold"/>
              </a:rPr>
              <a:t>: Questions and Short Answers</a:t>
            </a:r>
            <a:endParaRPr lang="ar-SA" dirty="0"/>
          </a:p>
        </p:txBody>
      </p:sp>
      <p:sp>
        <p:nvSpPr>
          <p:cNvPr id="3" name="مستطيل 2"/>
          <p:cNvSpPr/>
          <p:nvPr/>
        </p:nvSpPr>
        <p:spPr>
          <a:xfrm>
            <a:off x="370384" y="3573016"/>
            <a:ext cx="2245165" cy="369332"/>
          </a:xfrm>
          <a:prstGeom prst="rect">
            <a:avLst/>
          </a:prstGeom>
          <a:solidFill>
            <a:srgbClr val="FF66CC"/>
          </a:solidFill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affirmative sentence</a:t>
            </a:r>
            <a:endParaRPr lang="ar-SA" dirty="0"/>
          </a:p>
        </p:txBody>
      </p:sp>
      <p:sp>
        <p:nvSpPr>
          <p:cNvPr id="7" name="مستطيل 6"/>
          <p:cNvSpPr/>
          <p:nvPr/>
        </p:nvSpPr>
        <p:spPr>
          <a:xfrm>
            <a:off x="2843808" y="3573016"/>
            <a:ext cx="1897229" cy="369332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SemiboldIt"/>
              </a:rPr>
              <a:t>He’s from China.</a:t>
            </a:r>
            <a:endParaRPr lang="ar-SA" dirty="0"/>
          </a:p>
        </p:txBody>
      </p:sp>
      <p:sp>
        <p:nvSpPr>
          <p:cNvPr id="8" name="مستطيل 7"/>
          <p:cNvSpPr/>
          <p:nvPr/>
        </p:nvSpPr>
        <p:spPr>
          <a:xfrm>
            <a:off x="2843808" y="4293096"/>
            <a:ext cx="2370243" cy="369332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SemiboldIt"/>
              </a:rPr>
              <a:t>Is </a:t>
            </a:r>
            <a:r>
              <a:rPr lang="en-US" dirty="0">
                <a:latin typeface="MyriadPro-SemiboldIt"/>
              </a:rPr>
              <a:t>he </a:t>
            </a:r>
            <a:r>
              <a:rPr lang="en-US" dirty="0" smtClean="0">
                <a:latin typeface="MyriadPro-SemiboldIt"/>
              </a:rPr>
              <a:t>from China</a:t>
            </a:r>
            <a:r>
              <a:rPr lang="en-US" dirty="0">
                <a:latin typeface="MyriadPro-SemiboldIt"/>
              </a:rPr>
              <a:t>?</a:t>
            </a:r>
            <a:endParaRPr lang="ar-SA" dirty="0"/>
          </a:p>
        </p:txBody>
      </p:sp>
      <p:cxnSp>
        <p:nvCxnSpPr>
          <p:cNvPr id="12" name="رابط كسهم مستقيم 11"/>
          <p:cNvCxnSpPr/>
          <p:nvPr/>
        </p:nvCxnSpPr>
        <p:spPr>
          <a:xfrm flipH="1">
            <a:off x="2987824" y="3942348"/>
            <a:ext cx="288032" cy="35074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كسهم مستقيم 13"/>
          <p:cNvCxnSpPr/>
          <p:nvPr/>
        </p:nvCxnSpPr>
        <p:spPr>
          <a:xfrm>
            <a:off x="2987824" y="3942348"/>
            <a:ext cx="288032" cy="35074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مستطيل 14"/>
          <p:cNvSpPr/>
          <p:nvPr/>
        </p:nvSpPr>
        <p:spPr>
          <a:xfrm>
            <a:off x="408623" y="4828510"/>
            <a:ext cx="4572000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l" rtl="0"/>
            <a:r>
              <a:rPr lang="en-US" dirty="0"/>
              <a:t>Yes, he </a:t>
            </a:r>
            <a:r>
              <a:rPr lang="en-US" dirty="0" smtClean="0"/>
              <a:t>is. and </a:t>
            </a:r>
            <a:r>
              <a:rPr lang="en-US" dirty="0"/>
              <a:t>No, he isn’t.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0638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852936"/>
            <a:ext cx="8505755" cy="223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86" y="349246"/>
            <a:ext cx="3076575" cy="57150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7270760" y="150551"/>
            <a:ext cx="1159741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28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771522"/>
            <a:ext cx="7705725" cy="1114425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631526" y="920746"/>
            <a:ext cx="2527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932"/>
                </a:solidFill>
                <a:latin typeface="MyriadPro-Semibold"/>
              </a:rPr>
              <a:t>Question Word: </a:t>
            </a:r>
            <a:r>
              <a:rPr lang="en-US" dirty="0">
                <a:solidFill>
                  <a:srgbClr val="007932"/>
                </a:solidFill>
                <a:latin typeface="MyriadPro-SemiboldIt"/>
              </a:rPr>
              <a:t>Where</a:t>
            </a:r>
            <a:endParaRPr lang="ar-SA" dirty="0"/>
          </a:p>
        </p:txBody>
      </p:sp>
      <p:sp>
        <p:nvSpPr>
          <p:cNvPr id="6" name="مستطيل 5"/>
          <p:cNvSpPr/>
          <p:nvPr/>
        </p:nvSpPr>
        <p:spPr>
          <a:xfrm>
            <a:off x="395970" y="3721590"/>
            <a:ext cx="7848872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Questions </a:t>
            </a:r>
            <a:r>
              <a:rPr lang="en-US" dirty="0">
                <a:latin typeface="MyriadPro-Light"/>
              </a:rPr>
              <a:t>with </a:t>
            </a:r>
            <a:r>
              <a:rPr lang="en-US" b="1" dirty="0">
                <a:solidFill>
                  <a:srgbClr val="C00000"/>
                </a:solidFill>
                <a:latin typeface="MyriadPro-LightIt"/>
              </a:rPr>
              <a:t>Where</a:t>
            </a:r>
            <a:r>
              <a:rPr lang="en-US" dirty="0">
                <a:latin typeface="MyriadPro-LightIt"/>
              </a:rPr>
              <a:t> </a:t>
            </a:r>
            <a:r>
              <a:rPr lang="en-US" dirty="0">
                <a:latin typeface="MyriadPro-Light"/>
              </a:rPr>
              <a:t>and </a:t>
            </a:r>
            <a:r>
              <a:rPr lang="en-US" dirty="0" smtClean="0">
                <a:latin typeface="MyriadPro-Light"/>
              </a:rPr>
              <a:t>other question </a:t>
            </a:r>
            <a:r>
              <a:rPr lang="en-US" dirty="0">
                <a:latin typeface="MyriadPro-Light"/>
              </a:rPr>
              <a:t>words use the same inversion of subject </a:t>
            </a:r>
            <a:r>
              <a:rPr lang="en-US" dirty="0" smtClean="0">
                <a:latin typeface="MyriadPro-Light"/>
              </a:rPr>
              <a:t>and verb </a:t>
            </a:r>
            <a:r>
              <a:rPr lang="en-US" dirty="0">
                <a:latin typeface="MyriadPro-Light"/>
              </a:rPr>
              <a:t>as the </a:t>
            </a:r>
            <a:r>
              <a:rPr lang="en-US" dirty="0">
                <a:latin typeface="MyriadPro-LightIt"/>
              </a:rPr>
              <a:t>yes/no </a:t>
            </a:r>
            <a:r>
              <a:rPr lang="en-US" dirty="0">
                <a:latin typeface="MyriadPro-Light"/>
              </a:rPr>
              <a:t>questions.</a:t>
            </a:r>
            <a:endParaRPr lang="ar-SA" dirty="0"/>
          </a:p>
        </p:txBody>
      </p:sp>
      <p:cxnSp>
        <p:nvCxnSpPr>
          <p:cNvPr id="7" name="رابط كسهم مستقيم 6"/>
          <p:cNvCxnSpPr/>
          <p:nvPr/>
        </p:nvCxnSpPr>
        <p:spPr>
          <a:xfrm>
            <a:off x="7270760" y="4021009"/>
            <a:ext cx="288032" cy="35074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 flipH="1">
            <a:off x="7270760" y="4044755"/>
            <a:ext cx="288032" cy="35074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0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86" y="2852936"/>
            <a:ext cx="4179341" cy="331036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86" y="293828"/>
            <a:ext cx="3076575" cy="57150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7270760" y="95132"/>
            <a:ext cx="1159741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28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6039" y="2852936"/>
            <a:ext cx="4137961" cy="3310369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86" y="2132856"/>
            <a:ext cx="5905500" cy="4191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767863" y="468565"/>
            <a:ext cx="1787669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Do </a:t>
            </a:r>
            <a:r>
              <a:rPr lang="en-US" dirty="0">
                <a:latin typeface="MyriadPro-Light"/>
              </a:rPr>
              <a:t>the exercise</a:t>
            </a:r>
            <a:endParaRPr lang="ar-SA" dirty="0"/>
          </a:p>
        </p:txBody>
      </p:sp>
      <p:sp>
        <p:nvSpPr>
          <p:cNvPr id="8" name="مستطيل 7"/>
          <p:cNvSpPr/>
          <p:nvPr/>
        </p:nvSpPr>
        <p:spPr>
          <a:xfrm>
            <a:off x="539552" y="1197204"/>
            <a:ext cx="7344816" cy="36933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Take </a:t>
            </a:r>
            <a:r>
              <a:rPr lang="en-US" dirty="0">
                <a:latin typeface="MyriadPro-Light"/>
              </a:rPr>
              <a:t>turns playing the A and B roles in </a:t>
            </a:r>
            <a:r>
              <a:rPr lang="en-US" dirty="0" smtClean="0">
                <a:latin typeface="MyriadPro-Light"/>
              </a:rPr>
              <a:t>the conversations</a:t>
            </a:r>
            <a:endParaRPr lang="ar-SA" dirty="0"/>
          </a:p>
        </p:txBody>
      </p:sp>
      <p:sp>
        <p:nvSpPr>
          <p:cNvPr id="9" name="مستطيل 8"/>
          <p:cNvSpPr/>
          <p:nvPr/>
        </p:nvSpPr>
        <p:spPr>
          <a:xfrm>
            <a:off x="1187624" y="2852936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Are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2216595" y="3222268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aren’t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1897072" y="3653142"/>
            <a:ext cx="368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’s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1886364" y="4022474"/>
            <a:ext cx="4346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</a:rPr>
              <a:t>’re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1162650" y="4538891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>
                <a:solidFill>
                  <a:srgbClr val="C00000"/>
                </a:solidFill>
                <a:latin typeface="MyriadPro-Light"/>
              </a:rPr>
              <a:t>Where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1698504" y="4908223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are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1272155" y="5277555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Are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5759764" y="2933610"/>
            <a:ext cx="336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</a:rPr>
              <a:t>Is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6479984" y="3297101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isn’t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6633872" y="3678009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is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6225361" y="4082608"/>
            <a:ext cx="368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’s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5913038" y="4520932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Are you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5818171" y="5269712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 smtClean="0">
                <a:solidFill>
                  <a:srgbClr val="C00000"/>
                </a:solidFill>
                <a:latin typeface="MyriadPro-Light"/>
              </a:rPr>
              <a:t>Is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6439186" y="5710350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is</a:t>
            </a:r>
            <a:endParaRPr lang="ar-S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87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1" grpId="0"/>
      <p:bldP spid="22" grpId="0"/>
      <p:bldP spid="2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86" y="2766563"/>
            <a:ext cx="5451160" cy="38059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86" y="293828"/>
            <a:ext cx="3076575" cy="57150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7270760" y="39714"/>
            <a:ext cx="1159741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28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971" y="3370312"/>
            <a:ext cx="4695825" cy="1914525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984" y="3157030"/>
            <a:ext cx="3966014" cy="2418581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324775" y="1114124"/>
            <a:ext cx="2685351" cy="369332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solidFill>
                  <a:srgbClr val="C00000"/>
                </a:solidFill>
                <a:latin typeface="MyriadPro-Light"/>
              </a:rPr>
              <a:t>to disagree. (</a:t>
            </a:r>
            <a:r>
              <a:rPr lang="en-US" dirty="0">
                <a:solidFill>
                  <a:srgbClr val="C00000"/>
                </a:solidFill>
                <a:latin typeface="MyriadPro-LightIt"/>
              </a:rPr>
              <a:t>No, it isn’t</a:t>
            </a:r>
            <a:r>
              <a:rPr lang="en-US" dirty="0">
                <a:solidFill>
                  <a:srgbClr val="C00000"/>
                </a:solidFill>
                <a:latin typeface="MyriadPro-Light"/>
              </a:rPr>
              <a:t>.)</a:t>
            </a:r>
            <a:endParaRPr lang="ar-SA" dirty="0">
              <a:solidFill>
                <a:srgbClr val="C00000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3117580" y="1114124"/>
            <a:ext cx="4590192" cy="369332"/>
          </a:xfrm>
          <a:prstGeom prst="rect">
            <a:avLst/>
          </a:prstGeom>
          <a:solidFill>
            <a:srgbClr val="FF66CC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solidFill>
                  <a:srgbClr val="002060"/>
                </a:solidFill>
                <a:latin typeface="MyriadPro-SemiboldIt"/>
              </a:rPr>
              <a:t>London is the capital </a:t>
            </a:r>
            <a:r>
              <a:rPr lang="en-US" dirty="0" smtClean="0">
                <a:solidFill>
                  <a:srgbClr val="002060"/>
                </a:solidFill>
                <a:latin typeface="MyriadPro-SemiboldIt"/>
              </a:rPr>
              <a:t>of England</a:t>
            </a:r>
            <a:r>
              <a:rPr lang="en-US" dirty="0">
                <a:solidFill>
                  <a:srgbClr val="002060"/>
                </a:solidFill>
                <a:latin typeface="MyriadPro-SemiboldIt"/>
              </a:rPr>
              <a:t>.</a:t>
            </a:r>
            <a:endParaRPr lang="ar-SA" dirty="0">
              <a:solidFill>
                <a:srgbClr val="002060"/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467544" y="1632008"/>
            <a:ext cx="5354779" cy="369332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agree by using the </a:t>
            </a:r>
            <a:r>
              <a:rPr lang="en-US" dirty="0" smtClean="0">
                <a:latin typeface="MyriadPro-Light"/>
              </a:rPr>
              <a:t>short answer </a:t>
            </a:r>
            <a:r>
              <a:rPr lang="en-US" dirty="0">
                <a:latin typeface="MyriadPro-Light"/>
              </a:rPr>
              <a:t>form </a:t>
            </a:r>
            <a:r>
              <a:rPr lang="en-US" b="1" dirty="0">
                <a:solidFill>
                  <a:srgbClr val="C00000"/>
                </a:solidFill>
                <a:latin typeface="MyriadPro-SemiboldIt"/>
              </a:rPr>
              <a:t>Yes, it is</a:t>
            </a:r>
            <a:r>
              <a:rPr lang="en-US" b="1" dirty="0">
                <a:solidFill>
                  <a:srgbClr val="C00000"/>
                </a:solidFill>
                <a:latin typeface="MyriadPro-Light"/>
              </a:rPr>
              <a:t>.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234206" y="2202000"/>
            <a:ext cx="8082210" cy="369332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if </a:t>
            </a:r>
            <a:r>
              <a:rPr lang="en-US" dirty="0" smtClean="0">
                <a:latin typeface="MyriadPro-Light"/>
              </a:rPr>
              <a:t>you </a:t>
            </a:r>
            <a:r>
              <a:rPr lang="en-US" dirty="0">
                <a:latin typeface="MyriadPro-Light"/>
              </a:rPr>
              <a:t>aren’t sure of an answer </a:t>
            </a:r>
            <a:r>
              <a:rPr lang="en-US" dirty="0" smtClean="0">
                <a:latin typeface="MyriadPro-Light"/>
              </a:rPr>
              <a:t>you can guess or say </a:t>
            </a:r>
            <a:r>
              <a:rPr lang="en-US" b="1" dirty="0">
                <a:solidFill>
                  <a:srgbClr val="C00000"/>
                </a:solidFill>
                <a:latin typeface="MyriadPro-SemiboldIt"/>
              </a:rPr>
              <a:t>I don’t know</a:t>
            </a:r>
            <a:r>
              <a:rPr lang="en-US" dirty="0">
                <a:latin typeface="MyriadPro-SemiboldIt"/>
              </a:rPr>
              <a:t>.</a:t>
            </a:r>
            <a:endParaRPr lang="ar-SA" dirty="0"/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747" y="696260"/>
            <a:ext cx="1781175" cy="1457325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4530468" y="3635766"/>
            <a:ext cx="1424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 smtClean="0">
                <a:solidFill>
                  <a:srgbClr val="C00000"/>
                </a:solidFill>
                <a:latin typeface="MyriadPro-Light"/>
              </a:rPr>
              <a:t>1. Yes</a:t>
            </a:r>
            <a:r>
              <a:rPr lang="en-US" b="1" dirty="0">
                <a:solidFill>
                  <a:srgbClr val="C00000"/>
                </a:solidFill>
                <a:latin typeface="MyriadPro-Light"/>
              </a:rPr>
              <a:t>, it is.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3986866" y="3955334"/>
            <a:ext cx="4839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 smtClean="0">
                <a:solidFill>
                  <a:srgbClr val="C00000"/>
                </a:solidFill>
                <a:latin typeface="MyriadPro-Light"/>
              </a:rPr>
              <a:t>2.No</a:t>
            </a:r>
            <a:r>
              <a:rPr lang="en-US" b="1" dirty="0">
                <a:solidFill>
                  <a:srgbClr val="C00000"/>
                </a:solidFill>
                <a:latin typeface="MyriadPro-Light"/>
              </a:rPr>
              <a:t>, it isn’t. The capital of Korea is Seoul.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3986866" y="4895582"/>
            <a:ext cx="50182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b="1" dirty="0" smtClean="0">
                <a:solidFill>
                  <a:srgbClr val="C00000"/>
                </a:solidFill>
                <a:latin typeface="MyriadPro-Light"/>
              </a:rPr>
              <a:t>3.No</a:t>
            </a:r>
            <a:r>
              <a:rPr lang="en-US" b="1" dirty="0">
                <a:solidFill>
                  <a:srgbClr val="C00000"/>
                </a:solidFill>
                <a:latin typeface="MyriadPro-Light"/>
              </a:rPr>
              <a:t>, they aren’t. Manchester </a:t>
            </a:r>
            <a:r>
              <a:rPr lang="en-US" b="1" dirty="0" smtClean="0">
                <a:solidFill>
                  <a:srgbClr val="C00000"/>
                </a:solidFill>
                <a:latin typeface="MyriadPro-Light"/>
              </a:rPr>
              <a:t>and Liverpool </a:t>
            </a:r>
            <a:r>
              <a:rPr lang="en-US" b="1" dirty="0">
                <a:solidFill>
                  <a:srgbClr val="C00000"/>
                </a:solidFill>
                <a:latin typeface="MyriadPro-Light"/>
              </a:rPr>
              <a:t>are in England.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3946869" y="5763573"/>
            <a:ext cx="1851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 smtClean="0">
                <a:solidFill>
                  <a:srgbClr val="C00000"/>
                </a:solidFill>
                <a:latin typeface="MyriadPro-Light"/>
              </a:rPr>
              <a:t>4.Yes</a:t>
            </a:r>
            <a:r>
              <a:rPr lang="en-US" b="1" dirty="0">
                <a:solidFill>
                  <a:srgbClr val="C00000"/>
                </a:solidFill>
                <a:latin typeface="MyriadPro-Light"/>
              </a:rPr>
              <a:t>, they are.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3986866" y="6333175"/>
            <a:ext cx="1851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 smtClean="0">
                <a:solidFill>
                  <a:srgbClr val="C00000"/>
                </a:solidFill>
                <a:latin typeface="MyriadPro-Light"/>
              </a:rPr>
              <a:t>5.Yes</a:t>
            </a:r>
            <a:r>
              <a:rPr lang="en-US" b="1" dirty="0">
                <a:solidFill>
                  <a:srgbClr val="C00000"/>
                </a:solidFill>
                <a:latin typeface="MyriadPro-Light"/>
              </a:rPr>
              <a:t>, they are.</a:t>
            </a:r>
            <a:endParaRPr lang="ar-SA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Agree Disagree Stock Illustrations – 1,028 Agree Disagree Stock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670" y="2129301"/>
            <a:ext cx="1741164" cy="149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صورة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8848" y="5341425"/>
            <a:ext cx="1885030" cy="1484784"/>
          </a:xfrm>
          <a:prstGeom prst="rect">
            <a:avLst/>
          </a:prstGeom>
        </p:spPr>
      </p:pic>
      <p:pic>
        <p:nvPicPr>
          <p:cNvPr id="1034" name="Picture 10" descr="Yes No Thumbs Up And Down Flat Design. EPS 10 Vector. Stock Vector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670" y="5235961"/>
            <a:ext cx="1547647" cy="154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49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194" y="246448"/>
            <a:ext cx="3867150" cy="5334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7270760" y="39714"/>
            <a:ext cx="1159741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29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705" y="4581128"/>
            <a:ext cx="2178267" cy="414908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194" y="5157192"/>
            <a:ext cx="7549600" cy="1224533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6056" y="3387466"/>
            <a:ext cx="3867150" cy="107632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3031" y="4157265"/>
            <a:ext cx="1400175" cy="847725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146347" y="870062"/>
            <a:ext cx="7704283" cy="369332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How </a:t>
            </a:r>
            <a:r>
              <a:rPr lang="en-US" dirty="0">
                <a:latin typeface="MyriadPro-Light"/>
              </a:rPr>
              <a:t>to </a:t>
            </a:r>
            <a:r>
              <a:rPr lang="en-US" dirty="0" smtClean="0">
                <a:latin typeface="MyriadPro-Light"/>
              </a:rPr>
              <a:t>say telephone </a:t>
            </a:r>
            <a:r>
              <a:rPr lang="en-US" dirty="0">
                <a:latin typeface="MyriadPro-Light"/>
              </a:rPr>
              <a:t>numbers, email addresses, and </a:t>
            </a:r>
            <a:r>
              <a:rPr lang="en-US" dirty="0" smtClean="0">
                <a:latin typeface="MyriadPro-Light"/>
              </a:rPr>
              <a:t>street addresses</a:t>
            </a:r>
            <a:r>
              <a:rPr lang="en-US" dirty="0">
                <a:latin typeface="MyriadPro-Light"/>
              </a:rPr>
              <a:t>. </a:t>
            </a:r>
            <a:endParaRPr lang="ar-SA" dirty="0"/>
          </a:p>
        </p:txBody>
      </p:sp>
      <p:sp>
        <p:nvSpPr>
          <p:cNvPr id="9" name="مستطيل 8"/>
          <p:cNvSpPr/>
          <p:nvPr/>
        </p:nvSpPr>
        <p:spPr>
          <a:xfrm>
            <a:off x="146347" y="1286069"/>
            <a:ext cx="7704283" cy="646331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T</a:t>
            </a:r>
            <a:r>
              <a:rPr lang="en-US" dirty="0" smtClean="0">
                <a:latin typeface="MyriadPro-Light"/>
              </a:rPr>
              <a:t>he </a:t>
            </a:r>
            <a:r>
              <a:rPr lang="en-US" dirty="0">
                <a:latin typeface="MyriadPro-Semibold"/>
              </a:rPr>
              <a:t>FYI </a:t>
            </a:r>
            <a:r>
              <a:rPr lang="en-US" dirty="0" smtClean="0">
                <a:latin typeface="MyriadPro-Light"/>
              </a:rPr>
              <a:t>box with </a:t>
            </a:r>
            <a:r>
              <a:rPr lang="en-US" dirty="0">
                <a:latin typeface="MyriadPro-Light"/>
              </a:rPr>
              <a:t>the </a:t>
            </a:r>
            <a:r>
              <a:rPr lang="en-US" b="1" dirty="0">
                <a:solidFill>
                  <a:srgbClr val="C00000"/>
                </a:solidFill>
                <a:latin typeface="MyriadPro-Light"/>
              </a:rPr>
              <a:t>words used for the email symbols</a:t>
            </a:r>
            <a:r>
              <a:rPr lang="en-US" dirty="0">
                <a:latin typeface="MyriadPro-Light"/>
              </a:rPr>
              <a:t>. </a:t>
            </a:r>
            <a:endParaRPr lang="en-US" dirty="0" smtClean="0">
              <a:latin typeface="MyriadPro-Light"/>
            </a:endParaRPr>
          </a:p>
          <a:p>
            <a:pPr algn="l" rtl="0"/>
            <a:r>
              <a:rPr lang="en-US" dirty="0" smtClean="0">
                <a:latin typeface="MyriadPro-Light"/>
              </a:rPr>
              <a:t>Give an example </a:t>
            </a:r>
            <a:r>
              <a:rPr lang="en-US" dirty="0">
                <a:latin typeface="MyriadPro-Light"/>
              </a:rPr>
              <a:t>of an email address.</a:t>
            </a:r>
            <a:endParaRPr lang="ar-SA" dirty="0"/>
          </a:p>
        </p:txBody>
      </p:sp>
      <p:sp>
        <p:nvSpPr>
          <p:cNvPr id="10" name="مستطيل 9"/>
          <p:cNvSpPr/>
          <p:nvPr/>
        </p:nvSpPr>
        <p:spPr>
          <a:xfrm>
            <a:off x="377357" y="2287267"/>
            <a:ext cx="4572000" cy="369332"/>
          </a:xfrm>
          <a:prstGeom prst="rect">
            <a:avLst/>
          </a:prstGeom>
          <a:solidFill>
            <a:srgbClr val="66FF33"/>
          </a:solidFill>
        </p:spPr>
        <p:txBody>
          <a:bodyPr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Repeat </a:t>
            </a:r>
            <a:r>
              <a:rPr lang="en-US" dirty="0">
                <a:latin typeface="MyriadPro-Light"/>
              </a:rPr>
              <a:t>or speak </a:t>
            </a:r>
            <a:r>
              <a:rPr lang="en-US" dirty="0" smtClean="0">
                <a:latin typeface="MyriadPro-Light"/>
              </a:rPr>
              <a:t>along with </a:t>
            </a:r>
            <a:r>
              <a:rPr lang="en-US" dirty="0">
                <a:latin typeface="MyriadPro-Light"/>
              </a:rPr>
              <a:t>the recording.</a:t>
            </a:r>
            <a:endParaRPr lang="ar-SA" dirty="0"/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33093" y="282304"/>
            <a:ext cx="1685925" cy="438150"/>
          </a:xfrm>
          <a:prstGeom prst="rect">
            <a:avLst/>
          </a:prstGeom>
        </p:spPr>
      </p:pic>
      <p:pic>
        <p:nvPicPr>
          <p:cNvPr id="12" name="SG Bk 1 F-SA__18_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56176" y="170248"/>
            <a:ext cx="609600" cy="609600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441" y="1296045"/>
            <a:ext cx="1320800" cy="1320800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430" y="3063240"/>
            <a:ext cx="2327409" cy="1932796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68083" y="548054"/>
            <a:ext cx="115252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15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808297"/>
            <a:ext cx="3286125" cy="7620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94" y="246448"/>
            <a:ext cx="3867150" cy="53340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7270760" y="-15705"/>
            <a:ext cx="1159741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29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175" y="1570297"/>
            <a:ext cx="3181350" cy="194310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188" y="3578830"/>
            <a:ext cx="3268425" cy="1467016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741" y="5064958"/>
            <a:ext cx="3841928" cy="1532393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0300" y="715161"/>
            <a:ext cx="4391025" cy="5534025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4604973" y="261294"/>
            <a:ext cx="2262158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 rtl="0"/>
            <a:r>
              <a:rPr lang="en-US" smtClean="0">
                <a:latin typeface="MyriadPro-Light"/>
              </a:rPr>
              <a:t>the personal profiles</a:t>
            </a:r>
            <a:endParaRPr lang="ar-SA" dirty="0"/>
          </a:p>
        </p:txBody>
      </p:sp>
      <p:sp>
        <p:nvSpPr>
          <p:cNvPr id="10" name="مستطيل 9"/>
          <p:cNvSpPr/>
          <p:nvPr/>
        </p:nvSpPr>
        <p:spPr>
          <a:xfrm>
            <a:off x="2799314" y="6470968"/>
            <a:ext cx="6344686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 rtl="0"/>
            <a:r>
              <a:rPr lang="en-US" dirty="0"/>
              <a:t>take turns playing the A and B roles </a:t>
            </a:r>
            <a:r>
              <a:rPr lang="en-US" dirty="0" smtClean="0"/>
              <a:t>and role-play </a:t>
            </a:r>
            <a:r>
              <a:rPr lang="en-US" dirty="0"/>
              <a:t>the conversation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01976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2109787"/>
            <a:ext cx="7715250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6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60648"/>
            <a:ext cx="2409825" cy="542925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7236296" y="180402"/>
            <a:ext cx="1159741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29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3356992"/>
            <a:ext cx="3803885" cy="401191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16" y="3914775"/>
            <a:ext cx="4754441" cy="2650398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8117" y="3914775"/>
            <a:ext cx="3171825" cy="294322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9337" y="411234"/>
            <a:ext cx="1418738" cy="407116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169105" y="1258973"/>
            <a:ext cx="7992888" cy="646331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You </a:t>
            </a:r>
            <a:r>
              <a:rPr lang="en-US" dirty="0">
                <a:latin typeface="MyriadPro-Light"/>
              </a:rPr>
              <a:t>are going to hear different </a:t>
            </a:r>
            <a:r>
              <a:rPr lang="en-US" dirty="0" smtClean="0">
                <a:latin typeface="MyriadPro-Light"/>
              </a:rPr>
              <a:t>phone numbers</a:t>
            </a:r>
            <a:r>
              <a:rPr lang="en-US" dirty="0">
                <a:latin typeface="MyriadPro-Light"/>
              </a:rPr>
              <a:t>, email addresses, and street addresses. </a:t>
            </a:r>
            <a:r>
              <a:rPr lang="en-US" dirty="0" smtClean="0">
                <a:latin typeface="MyriadPro-Light"/>
              </a:rPr>
              <a:t>You should </a:t>
            </a:r>
            <a:r>
              <a:rPr lang="en-US" dirty="0">
                <a:latin typeface="MyriadPro-Light"/>
              </a:rPr>
              <a:t>read the choices and circle the one they hear.</a:t>
            </a:r>
            <a:endParaRPr lang="ar-SA" dirty="0"/>
          </a:p>
        </p:txBody>
      </p:sp>
      <p:pic>
        <p:nvPicPr>
          <p:cNvPr id="9" name="SG Bk 1 F-SA__18_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9248" y="228905"/>
            <a:ext cx="609600" cy="609600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149" y="351188"/>
            <a:ext cx="687473" cy="687473"/>
          </a:xfrm>
          <a:prstGeom prst="rect">
            <a:avLst/>
          </a:prstGeom>
        </p:spPr>
      </p:pic>
      <p:pic>
        <p:nvPicPr>
          <p:cNvPr id="5122" name="Picture 2" descr="Green Tick Simple Clipart | i2Clipart - Royalty Free Public Domain ..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321858"/>
            <a:ext cx="360040" cy="41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رابط مستقيم 12"/>
          <p:cNvCxnSpPr/>
          <p:nvPr/>
        </p:nvCxnSpPr>
        <p:spPr>
          <a:xfrm>
            <a:off x="611560" y="4653136"/>
            <a:ext cx="64807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Green Tick Simple Clipart | i2Clipart - Royalty Free Public Domain ..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5247115"/>
            <a:ext cx="360040" cy="41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رابط مستقيم 15"/>
          <p:cNvCxnSpPr/>
          <p:nvPr/>
        </p:nvCxnSpPr>
        <p:spPr>
          <a:xfrm>
            <a:off x="935595" y="5517233"/>
            <a:ext cx="1281132" cy="1073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Green Tick Simple Clipart | i2Clipart - Royalty Free Public Domain ..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89" y="6116954"/>
            <a:ext cx="360040" cy="41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رابط مستقيم 19"/>
          <p:cNvCxnSpPr/>
          <p:nvPr/>
        </p:nvCxnSpPr>
        <p:spPr>
          <a:xfrm flipV="1">
            <a:off x="841553" y="6369465"/>
            <a:ext cx="1426191" cy="118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 descr="Green Tick Simple Clipart | i2Clipart - Royalty Free Public Domain ..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074" y="4258454"/>
            <a:ext cx="360040" cy="41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رابط مستقيم 22"/>
          <p:cNvCxnSpPr/>
          <p:nvPr/>
        </p:nvCxnSpPr>
        <p:spPr>
          <a:xfrm>
            <a:off x="3360004" y="4653136"/>
            <a:ext cx="1274044" cy="1739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 descr="Green Tick Simple Clipart | i2Clipart - Royalty Free Public Domain ..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148" y="4955141"/>
            <a:ext cx="360040" cy="41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رابط مستقيم 25"/>
          <p:cNvCxnSpPr/>
          <p:nvPr/>
        </p:nvCxnSpPr>
        <p:spPr>
          <a:xfrm>
            <a:off x="3286402" y="5135671"/>
            <a:ext cx="1274044" cy="1739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" descr="Green Tick Simple Clipart | i2Clipart - Royalty Free Public Domain ..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148" y="5851739"/>
            <a:ext cx="360040" cy="41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رابط مستقيم 27"/>
          <p:cNvCxnSpPr/>
          <p:nvPr/>
        </p:nvCxnSpPr>
        <p:spPr>
          <a:xfrm>
            <a:off x="3419872" y="6021288"/>
            <a:ext cx="1274044" cy="1739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369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68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844824"/>
            <a:ext cx="2909430" cy="648072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320" y="2780928"/>
            <a:ext cx="3079973" cy="3183792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260648"/>
            <a:ext cx="2409825" cy="542925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9337" y="411234"/>
            <a:ext cx="1418738" cy="407116"/>
          </a:xfrm>
          <a:prstGeom prst="rect">
            <a:avLst/>
          </a:prstGeom>
        </p:spPr>
      </p:pic>
      <p:pic>
        <p:nvPicPr>
          <p:cNvPr id="6" name="SG Bk 1 F-SA__18_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9248" y="228905"/>
            <a:ext cx="609600" cy="60960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24128" y="962851"/>
            <a:ext cx="1830660" cy="120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4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058" y="3615033"/>
            <a:ext cx="2186955" cy="20426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65657"/>
            <a:ext cx="2800350" cy="304800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221" y="40013"/>
            <a:ext cx="2853762" cy="2780928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5770"/>
            <a:ext cx="2556044" cy="2987887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89179" y="3135429"/>
            <a:ext cx="33842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8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Avoid gathering !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323528" y="4660767"/>
            <a:ext cx="477727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8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Social distancing is not a</a:t>
            </a:r>
          </a:p>
          <a:p>
            <a:pPr algn="l" rtl="0"/>
            <a:r>
              <a:rPr lang="en-US" sz="28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</a:t>
            </a:r>
            <a:r>
              <a:rPr lang="en-US" sz="280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hoice, it is a must!</a:t>
            </a:r>
            <a:r>
              <a:rPr lang="en-US" sz="28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ar-SA" sz="28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6677058" y="2917322"/>
            <a:ext cx="19591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Covid 19</a:t>
            </a:r>
            <a:endParaRPr lang="ar-SA" sz="36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323528" y="5702615"/>
            <a:ext cx="536396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Keep a distance of 2 meters</a:t>
            </a:r>
          </a:p>
          <a:p>
            <a:pPr algn="l" rtl="0"/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 avoid accountability</a:t>
            </a:r>
            <a:endParaRPr lang="ar-SA" sz="28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400375" y="3684834"/>
            <a:ext cx="552907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8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We must wear a mask before</a:t>
            </a:r>
          </a:p>
          <a:p>
            <a:pPr algn="l" rtl="0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oing out.</a:t>
            </a:r>
            <a:endParaRPr lang="ar-SA" sz="2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800389" y="6355382"/>
            <a:ext cx="435728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8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wash hands constantly.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06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iral Notebook Stock Photos And Images - 123RF">
            <a:extLst>
              <a:ext uri="{FF2B5EF4-FFF2-40B4-BE49-F238E27FC236}">
                <a16:creationId xmlns:a16="http://schemas.microsoft.com/office/drawing/2014/main" id="{082EA74C-9358-4105-9EF6-A2B43DD9F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99392"/>
            <a:ext cx="6535613" cy="6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C289549-9198-42A5-A4F8-D5349461F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98152">
            <a:off x="5334754" y="1705111"/>
            <a:ext cx="1769950" cy="64737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21D693F5-7D81-4DE8-8B44-BDA4345CF096}"/>
              </a:ext>
            </a:extLst>
          </p:cNvPr>
          <p:cNvSpPr/>
          <p:nvPr/>
        </p:nvSpPr>
        <p:spPr>
          <a:xfrm>
            <a:off x="2095232" y="1916030"/>
            <a:ext cx="2260744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dirty="0"/>
              <a:t>Assign pages </a:t>
            </a:r>
            <a:r>
              <a:rPr lang="en-US" sz="2800" b="1" dirty="0">
                <a:solidFill>
                  <a:srgbClr val="C00000"/>
                </a:solidFill>
              </a:rPr>
              <a:t>102–103</a:t>
            </a:r>
            <a:r>
              <a:rPr lang="en-US" sz="2800" dirty="0"/>
              <a:t> for practice with the grammar of</a:t>
            </a:r>
          </a:p>
          <a:p>
            <a:pPr algn="l" rtl="0"/>
            <a:r>
              <a:rPr lang="en-US" sz="2800" dirty="0"/>
              <a:t>the unit.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22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id="{DE56B3B3-E0C8-441B-AF52-2B7C6F22E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688" y="242925"/>
            <a:ext cx="48768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he Do's and Don'ts of Good Homework Policy">
            <a:extLst>
              <a:ext uri="{FF2B5EF4-FFF2-40B4-BE49-F238E27FC236}">
                <a16:creationId xmlns:a16="http://schemas.microsoft.com/office/drawing/2014/main" id="{DD5D38E9-561A-42AD-A6FE-900116819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755" y="0"/>
            <a:ext cx="1700808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ffective Note Taking | Stephanie's Portfolio">
            <a:extLst>
              <a:ext uri="{FF2B5EF4-FFF2-40B4-BE49-F238E27FC236}">
                <a16:creationId xmlns:a16="http://schemas.microsoft.com/office/drawing/2014/main" id="{14D84B9F-FF83-478C-A36F-BBE1CC4B4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4966667"/>
            <a:ext cx="1842632" cy="17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ransparent Turn In Homework Clipart - Employee Orientation Png ...">
            <a:extLst>
              <a:ext uri="{FF2B5EF4-FFF2-40B4-BE49-F238E27FC236}">
                <a16:creationId xmlns:a16="http://schemas.microsoft.com/office/drawing/2014/main" id="{A8D09A79-E562-4E3A-A584-0F78033DB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755" y="4943851"/>
            <a:ext cx="1638299" cy="18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omework stock vector. Illustration of mascot, drawn - 53495491">
            <a:extLst>
              <a:ext uri="{FF2B5EF4-FFF2-40B4-BE49-F238E27FC236}">
                <a16:creationId xmlns:a16="http://schemas.microsoft.com/office/drawing/2014/main" id="{B5F51A4A-4846-4425-9CC5-10CB9566E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0220">
            <a:off x="258261" y="458388"/>
            <a:ext cx="1495193" cy="149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63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787" y="947737"/>
            <a:ext cx="5686425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556792"/>
            <a:ext cx="7438120" cy="341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3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3533775" cy="47625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7236296" y="180402"/>
            <a:ext cx="1159741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30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04" y="2833530"/>
            <a:ext cx="6131087" cy="377243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1552331" y="836712"/>
            <a:ext cx="1928733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at the comic strip</a:t>
            </a:r>
            <a:endParaRPr lang="ar-SA" dirty="0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15" y="685318"/>
            <a:ext cx="1159066" cy="439426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67544" y="1409425"/>
            <a:ext cx="5256584" cy="369332"/>
          </a:xfrm>
          <a:prstGeom prst="rect">
            <a:avLst/>
          </a:prstGeom>
          <a:solidFill>
            <a:srgbClr val="FF66CC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Where are the people going? </a:t>
            </a:r>
            <a:r>
              <a:rPr lang="en-US" dirty="0">
                <a:latin typeface="MyriadPro-Light"/>
              </a:rPr>
              <a:t>(to the airport) </a:t>
            </a:r>
            <a:endParaRPr lang="en-US" dirty="0" smtClean="0">
              <a:latin typeface="MyriadPro-Light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96815" y="2063438"/>
            <a:ext cx="2935025" cy="369332"/>
          </a:xfrm>
          <a:prstGeom prst="rect">
            <a:avLst/>
          </a:prstGeom>
          <a:solidFill>
            <a:srgbClr val="FF66CC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SemiboldIt"/>
              </a:rPr>
              <a:t>What are </a:t>
            </a:r>
            <a:r>
              <a:rPr lang="en-US" dirty="0">
                <a:latin typeface="MyriadPro-SemiboldIt"/>
              </a:rPr>
              <a:t>their names? </a:t>
            </a:r>
            <a:endParaRPr lang="ar-SA" dirty="0"/>
          </a:p>
        </p:txBody>
      </p:sp>
      <p:sp>
        <p:nvSpPr>
          <p:cNvPr id="9" name="مستطيل 8"/>
          <p:cNvSpPr/>
          <p:nvPr/>
        </p:nvSpPr>
        <p:spPr>
          <a:xfrm>
            <a:off x="5833013" y="1367100"/>
            <a:ext cx="1564602" cy="369332"/>
          </a:xfrm>
          <a:prstGeom prst="rect">
            <a:avLst/>
          </a:prstGeom>
          <a:solidFill>
            <a:srgbClr val="CCCC0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to </a:t>
            </a:r>
            <a:r>
              <a:rPr lang="en-US" dirty="0">
                <a:latin typeface="MyriadPro-Light"/>
              </a:rPr>
              <a:t>the </a:t>
            </a:r>
            <a:r>
              <a:rPr lang="en-US" dirty="0" smtClean="0">
                <a:latin typeface="MyriadPro-Light"/>
              </a:rPr>
              <a:t>airport 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2915816" y="2520903"/>
            <a:ext cx="3084779" cy="369332"/>
          </a:xfrm>
          <a:prstGeom prst="rect">
            <a:avLst/>
          </a:prstGeom>
          <a:solidFill>
            <a:srgbClr val="CCCC0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Alberto/Al </a:t>
            </a:r>
            <a:r>
              <a:rPr lang="en-US" dirty="0">
                <a:latin typeface="MyriadPro-Light"/>
              </a:rPr>
              <a:t>and </a:t>
            </a:r>
            <a:r>
              <a:rPr lang="en-US" dirty="0" smtClean="0">
                <a:latin typeface="MyriadPro-Light"/>
              </a:rPr>
              <a:t>Michael/Mike</a:t>
            </a:r>
            <a:endParaRPr lang="ar-SA" dirty="0"/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3262" y="3861048"/>
            <a:ext cx="1630119" cy="1465044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5903" y="704574"/>
            <a:ext cx="1342854" cy="172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7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16632"/>
            <a:ext cx="3533775" cy="47625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7236296" y="180402"/>
            <a:ext cx="1159741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30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209" y="1823920"/>
            <a:ext cx="8220075" cy="5057775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3286" y="162355"/>
            <a:ext cx="1669923" cy="430527"/>
          </a:xfrm>
          <a:prstGeom prst="rect">
            <a:avLst/>
          </a:prstGeom>
        </p:spPr>
      </p:pic>
      <p:pic>
        <p:nvPicPr>
          <p:cNvPr id="6" name="SG Bk 1 F-SA__18_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66374" y="159619"/>
            <a:ext cx="609600" cy="6096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902792" y="769219"/>
            <a:ext cx="5685432" cy="369332"/>
          </a:xfrm>
          <a:prstGeom prst="rect">
            <a:avLst/>
          </a:prstGeom>
          <a:solidFill>
            <a:srgbClr val="CCCC0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Listen and follow </a:t>
            </a:r>
            <a:r>
              <a:rPr lang="en-US" dirty="0">
                <a:latin typeface="MyriadPro-Light"/>
              </a:rPr>
              <a:t>along with </a:t>
            </a:r>
            <a:r>
              <a:rPr lang="en-US" dirty="0" smtClean="0">
                <a:latin typeface="MyriadPro-Light"/>
              </a:rPr>
              <a:t>the text </a:t>
            </a:r>
            <a:r>
              <a:rPr lang="en-US" dirty="0">
                <a:latin typeface="MyriadPro-Light"/>
              </a:rPr>
              <a:t>and the pictures</a:t>
            </a:r>
            <a:endParaRPr lang="ar-SA" dirty="0"/>
          </a:p>
        </p:txBody>
      </p:sp>
      <p:sp>
        <p:nvSpPr>
          <p:cNvPr id="8" name="مستطيل 7"/>
          <p:cNvSpPr/>
          <p:nvPr/>
        </p:nvSpPr>
        <p:spPr>
          <a:xfrm>
            <a:off x="755576" y="1314888"/>
            <a:ext cx="7989687" cy="92333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What is the </a:t>
            </a:r>
            <a:r>
              <a:rPr lang="en-US" dirty="0" smtClean="0">
                <a:latin typeface="MyriadPro-SemiboldIt"/>
              </a:rPr>
              <a:t>shuttle? </a:t>
            </a:r>
            <a:r>
              <a:rPr lang="en-US" dirty="0" smtClean="0">
                <a:latin typeface="MyriadPro-Light"/>
              </a:rPr>
              <a:t>it’s </a:t>
            </a:r>
            <a:r>
              <a:rPr lang="en-US" dirty="0">
                <a:latin typeface="MyriadPro-Light"/>
              </a:rPr>
              <a:t>a bus </a:t>
            </a:r>
            <a:r>
              <a:rPr lang="en-US" dirty="0" smtClean="0">
                <a:latin typeface="MyriadPro-Light"/>
              </a:rPr>
              <a:t>because </a:t>
            </a:r>
            <a:r>
              <a:rPr lang="en-US" b="1" dirty="0" smtClean="0">
                <a:solidFill>
                  <a:srgbClr val="C00000"/>
                </a:solidFill>
                <a:latin typeface="MyriadPro-Light"/>
              </a:rPr>
              <a:t>Al </a:t>
            </a:r>
            <a:r>
              <a:rPr lang="en-US" dirty="0">
                <a:latin typeface="MyriadPro-Light"/>
              </a:rPr>
              <a:t>says, “Here’s our bus.” </a:t>
            </a:r>
            <a:endParaRPr lang="en-US" dirty="0" smtClean="0">
              <a:latin typeface="MyriadPro-Light"/>
            </a:endParaRPr>
          </a:p>
          <a:p>
            <a:pPr algn="l" rtl="0"/>
            <a:r>
              <a:rPr lang="en-US" dirty="0" smtClean="0">
                <a:latin typeface="MyriadPro-Light"/>
              </a:rPr>
              <a:t>A </a:t>
            </a:r>
            <a:r>
              <a:rPr lang="en-US" dirty="0">
                <a:latin typeface="MyriadPro-LightIt"/>
              </a:rPr>
              <a:t>shuttle </a:t>
            </a:r>
            <a:r>
              <a:rPr lang="en-US" dirty="0">
                <a:latin typeface="MyriadPro-Light"/>
              </a:rPr>
              <a:t>is a </a:t>
            </a:r>
            <a:r>
              <a:rPr lang="en-US" dirty="0" smtClean="0">
                <a:latin typeface="MyriadPro-Light"/>
              </a:rPr>
              <a:t>form of </a:t>
            </a:r>
            <a:r>
              <a:rPr lang="en-US" dirty="0">
                <a:latin typeface="MyriadPro-Light"/>
              </a:rPr>
              <a:t>transportation that travels back and forth </a:t>
            </a:r>
            <a:r>
              <a:rPr lang="en-US" dirty="0" smtClean="0">
                <a:latin typeface="MyriadPro-Light"/>
              </a:rPr>
              <a:t>between two </a:t>
            </a:r>
            <a:r>
              <a:rPr lang="en-US" dirty="0">
                <a:latin typeface="MyriadPro-Light"/>
              </a:rPr>
              <a:t>points. It can be a bus, train, or airplane.</a:t>
            </a:r>
            <a:endParaRPr lang="ar-SA" dirty="0"/>
          </a:p>
        </p:txBody>
      </p:sp>
      <p:pic>
        <p:nvPicPr>
          <p:cNvPr id="6146" name="Picture 2" descr="Shuttle — The Silver Slipper Loun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295" y="2313431"/>
            <a:ext cx="1237705" cy="61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279" y="378692"/>
            <a:ext cx="784105" cy="84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4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3533775" cy="47625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7236296" y="180402"/>
            <a:ext cx="1159741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30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15" y="4581128"/>
            <a:ext cx="8191822" cy="1906885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447702" y="1052736"/>
            <a:ext cx="7632848" cy="923330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Find </a:t>
            </a:r>
            <a:r>
              <a:rPr lang="en-US" dirty="0">
                <a:latin typeface="MyriadPro-Light"/>
              </a:rPr>
              <a:t>the </a:t>
            </a:r>
            <a:r>
              <a:rPr lang="en-US" dirty="0" smtClean="0">
                <a:latin typeface="MyriadPro-Light"/>
              </a:rPr>
              <a:t>expressions </a:t>
            </a:r>
            <a:r>
              <a:rPr lang="en-US" b="1" dirty="0" smtClean="0">
                <a:solidFill>
                  <a:srgbClr val="C00000"/>
                </a:solidFill>
                <a:latin typeface="MyriadPro-SemiboldIt"/>
              </a:rPr>
              <a:t>Excuse </a:t>
            </a:r>
            <a:r>
              <a:rPr lang="en-US" b="1" dirty="0">
                <a:solidFill>
                  <a:srgbClr val="C00000"/>
                </a:solidFill>
                <a:latin typeface="MyriadPro-SemiboldIt"/>
              </a:rPr>
              <a:t>me </a:t>
            </a:r>
            <a:r>
              <a:rPr lang="en-US" dirty="0">
                <a:latin typeface="MyriadPro-Light"/>
              </a:rPr>
              <a:t>and </a:t>
            </a:r>
            <a:r>
              <a:rPr lang="en-US" b="1" dirty="0">
                <a:solidFill>
                  <a:srgbClr val="C00000"/>
                </a:solidFill>
                <a:latin typeface="MyriadPro-SemiboldIt"/>
              </a:rPr>
              <a:t>How about you</a:t>
            </a:r>
            <a:r>
              <a:rPr lang="en-US" dirty="0">
                <a:latin typeface="MyriadPro-SemiboldIt"/>
              </a:rPr>
              <a:t>? </a:t>
            </a:r>
            <a:r>
              <a:rPr lang="en-US" dirty="0">
                <a:latin typeface="MyriadPro-Light"/>
              </a:rPr>
              <a:t>in the conversation.</a:t>
            </a:r>
          </a:p>
          <a:p>
            <a:pPr algn="l" rtl="0"/>
            <a:r>
              <a:rPr lang="en-US" dirty="0">
                <a:latin typeface="MyriadPro-Light"/>
              </a:rPr>
              <a:t>D</a:t>
            </a:r>
            <a:r>
              <a:rPr lang="en-US" dirty="0" smtClean="0">
                <a:latin typeface="MyriadPro-Light"/>
              </a:rPr>
              <a:t>escribe </a:t>
            </a:r>
            <a:r>
              <a:rPr lang="en-US" dirty="0">
                <a:latin typeface="MyriadPro-Light"/>
              </a:rPr>
              <a:t>other situations in </a:t>
            </a:r>
            <a:r>
              <a:rPr lang="en-US" dirty="0" smtClean="0">
                <a:latin typeface="MyriadPro-Light"/>
              </a:rPr>
              <a:t>which you </a:t>
            </a:r>
            <a:r>
              <a:rPr lang="en-US" dirty="0">
                <a:latin typeface="MyriadPro-Light"/>
              </a:rPr>
              <a:t>might say </a:t>
            </a:r>
            <a:r>
              <a:rPr lang="en-US" b="1" dirty="0">
                <a:solidFill>
                  <a:srgbClr val="C00000"/>
                </a:solidFill>
                <a:latin typeface="MyriadPro-SemiboldIt"/>
              </a:rPr>
              <a:t>Excuse me</a:t>
            </a:r>
            <a:endParaRPr lang="ar-S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22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628800"/>
            <a:ext cx="7825888" cy="330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6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16632"/>
            <a:ext cx="3533775" cy="47625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7236296" y="180402"/>
            <a:ext cx="1159741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30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734" y="3645024"/>
            <a:ext cx="8201025" cy="276225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3286" y="162355"/>
            <a:ext cx="1669923" cy="430527"/>
          </a:xfrm>
          <a:prstGeom prst="rect">
            <a:avLst/>
          </a:prstGeom>
        </p:spPr>
      </p:pic>
      <p:pic>
        <p:nvPicPr>
          <p:cNvPr id="6" name="SG Bk 1 F-SA__18_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66374" y="159619"/>
            <a:ext cx="609600" cy="6096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47734" y="1114998"/>
            <a:ext cx="6500530" cy="369332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Which </a:t>
            </a:r>
            <a:r>
              <a:rPr lang="en-US" dirty="0">
                <a:latin typeface="MyriadPro-Light"/>
              </a:rPr>
              <a:t>ending </a:t>
            </a:r>
            <a:r>
              <a:rPr lang="en-US" dirty="0" smtClean="0">
                <a:latin typeface="MyriadPro-Light"/>
              </a:rPr>
              <a:t>you </a:t>
            </a:r>
            <a:r>
              <a:rPr lang="en-US" dirty="0">
                <a:latin typeface="MyriadPro-Light"/>
              </a:rPr>
              <a:t>think is </a:t>
            </a:r>
            <a:r>
              <a:rPr lang="en-US" dirty="0" smtClean="0">
                <a:latin typeface="MyriadPro-Light"/>
              </a:rPr>
              <a:t>the most likely?</a:t>
            </a:r>
            <a:endParaRPr lang="ar-SA" dirty="0"/>
          </a:p>
        </p:txBody>
      </p:sp>
      <p:sp>
        <p:nvSpPr>
          <p:cNvPr id="8" name="مستطيل 7"/>
          <p:cNvSpPr/>
          <p:nvPr/>
        </p:nvSpPr>
        <p:spPr>
          <a:xfrm>
            <a:off x="466168" y="1550955"/>
            <a:ext cx="7724666" cy="646331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Find </a:t>
            </a:r>
            <a:r>
              <a:rPr lang="en-US" dirty="0">
                <a:latin typeface="MyriadPro-Light"/>
              </a:rPr>
              <a:t>out how many students chose </a:t>
            </a:r>
            <a:r>
              <a:rPr lang="en-US" dirty="0" smtClean="0">
                <a:latin typeface="MyriadPro-Light"/>
              </a:rPr>
              <a:t>each ending </a:t>
            </a:r>
            <a:r>
              <a:rPr lang="en-US" dirty="0">
                <a:latin typeface="MyriadPro-Light"/>
              </a:rPr>
              <a:t>and write the results </a:t>
            </a:r>
            <a:r>
              <a:rPr lang="en-US" dirty="0" smtClean="0">
                <a:latin typeface="MyriadPro-Light"/>
              </a:rPr>
              <a:t>on the board.</a:t>
            </a:r>
            <a:endParaRPr lang="ar-SA" dirty="0"/>
          </a:p>
        </p:txBody>
      </p:sp>
      <p:sp>
        <p:nvSpPr>
          <p:cNvPr id="9" name="مستطيل 8"/>
          <p:cNvSpPr/>
          <p:nvPr/>
        </p:nvSpPr>
        <p:spPr>
          <a:xfrm>
            <a:off x="447734" y="2266066"/>
            <a:ext cx="3775393" cy="369332"/>
          </a:xfrm>
          <a:prstGeom prst="rect">
            <a:avLst/>
          </a:prstGeom>
          <a:solidFill>
            <a:srgbClr val="FF66CC"/>
          </a:solidFill>
        </p:spPr>
        <p:txBody>
          <a:bodyPr wrap="non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Why did  you choose each ending?</a:t>
            </a:r>
            <a:endParaRPr lang="ar-SA" dirty="0"/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510" y="460824"/>
            <a:ext cx="1085738" cy="102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2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3533775" cy="47625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7236296" y="180402"/>
            <a:ext cx="1159741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30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18" y="2017964"/>
            <a:ext cx="3292224" cy="424433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569" y="2547785"/>
            <a:ext cx="3642296" cy="936104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2839" y="2454082"/>
            <a:ext cx="3610689" cy="936104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350818" y="1009206"/>
            <a:ext cx="5877366" cy="369332"/>
          </a:xfrm>
          <a:prstGeom prst="rect">
            <a:avLst/>
          </a:prstGeom>
          <a:solidFill>
            <a:srgbClr val="CCCC0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Take </a:t>
            </a:r>
            <a:r>
              <a:rPr lang="en-US" dirty="0">
                <a:latin typeface="MyriadPro-Light"/>
              </a:rPr>
              <a:t>turns asking </a:t>
            </a:r>
            <a:r>
              <a:rPr lang="en-US" dirty="0" smtClean="0">
                <a:latin typeface="MyriadPro-Light"/>
              </a:rPr>
              <a:t>and answering </a:t>
            </a:r>
            <a:r>
              <a:rPr lang="en-US" dirty="0">
                <a:latin typeface="MyriadPro-Light"/>
              </a:rPr>
              <a:t>the questions.</a:t>
            </a:r>
            <a:endParaRPr lang="ar-SA" dirty="0"/>
          </a:p>
        </p:txBody>
      </p:sp>
      <p:sp>
        <p:nvSpPr>
          <p:cNvPr id="8" name="مستطيل 7"/>
          <p:cNvSpPr/>
          <p:nvPr/>
        </p:nvSpPr>
        <p:spPr>
          <a:xfrm>
            <a:off x="501753" y="3861048"/>
            <a:ext cx="2069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 smtClean="0">
                <a:solidFill>
                  <a:srgbClr val="C00000"/>
                </a:solidFill>
                <a:latin typeface="MyriadPro-Light"/>
              </a:rPr>
              <a:t>1. He’s </a:t>
            </a:r>
            <a:r>
              <a:rPr lang="en-US" b="1" dirty="0">
                <a:solidFill>
                  <a:srgbClr val="C00000"/>
                </a:solidFill>
                <a:latin typeface="MyriadPro-Light"/>
              </a:rPr>
              <a:t>from Italy.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501753" y="4329100"/>
            <a:ext cx="1552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MyriadPro-Light"/>
              </a:rPr>
              <a:t>2. Yes</a:t>
            </a:r>
            <a:r>
              <a:rPr lang="en-US" b="1" dirty="0">
                <a:solidFill>
                  <a:srgbClr val="C00000"/>
                </a:solidFill>
                <a:latin typeface="MyriadPro-Light"/>
              </a:rPr>
              <a:t>, he is.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424638" y="4797152"/>
            <a:ext cx="3702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 smtClean="0">
                <a:solidFill>
                  <a:srgbClr val="C00000"/>
                </a:solidFill>
                <a:latin typeface="MyriadPro-Light"/>
              </a:rPr>
              <a:t>3. No</a:t>
            </a:r>
            <a:r>
              <a:rPr lang="en-US" b="1" dirty="0">
                <a:solidFill>
                  <a:srgbClr val="C00000"/>
                </a:solidFill>
                <a:latin typeface="MyriadPro-Light"/>
              </a:rPr>
              <a:t>, he isn’t. He’s on vacation.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34864" y="5252299"/>
            <a:ext cx="2086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 smtClean="0">
                <a:solidFill>
                  <a:srgbClr val="C00000"/>
                </a:solidFill>
                <a:latin typeface="MyriadPro-Light"/>
              </a:rPr>
              <a:t>4. He’s </a:t>
            </a:r>
            <a:r>
              <a:rPr lang="en-US" b="1" dirty="0">
                <a:solidFill>
                  <a:srgbClr val="C00000"/>
                </a:solidFill>
                <a:latin typeface="MyriadPro-Light"/>
              </a:rPr>
              <a:t>Canadian.</a:t>
            </a:r>
            <a:endParaRPr lang="ar-SA" b="1" dirty="0">
              <a:solidFill>
                <a:srgbClr val="C00000"/>
              </a:solidFill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227" y="3895863"/>
            <a:ext cx="3962400" cy="281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3533775" cy="47625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7236296" y="231031"/>
            <a:ext cx="1159741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30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919990"/>
            <a:ext cx="1494126" cy="405383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2538081"/>
            <a:ext cx="4412700" cy="824518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192" y="2325373"/>
            <a:ext cx="2743542" cy="2249817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683568" y="692696"/>
            <a:ext cx="7341616" cy="646331"/>
          </a:xfrm>
          <a:prstGeom prst="rect">
            <a:avLst/>
          </a:prstGeom>
          <a:solidFill>
            <a:srgbClr val="CCCC0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Role-play </a:t>
            </a:r>
            <a:r>
              <a:rPr lang="en-US" dirty="0">
                <a:latin typeface="MyriadPro-Light"/>
              </a:rPr>
              <a:t>the conversation with </a:t>
            </a:r>
            <a:r>
              <a:rPr lang="en-US" dirty="0" smtClean="0">
                <a:latin typeface="MyriadPro-Light"/>
              </a:rPr>
              <a:t>a partner</a:t>
            </a:r>
            <a:r>
              <a:rPr lang="en-US" dirty="0">
                <a:latin typeface="MyriadPro-Light"/>
              </a:rPr>
              <a:t>. </a:t>
            </a:r>
            <a:endParaRPr lang="en-US" dirty="0" smtClean="0">
              <a:latin typeface="MyriadPro-Light"/>
            </a:endParaRPr>
          </a:p>
          <a:p>
            <a:pPr algn="l" rtl="0"/>
            <a:r>
              <a:rPr lang="en-US" dirty="0" smtClean="0">
                <a:latin typeface="MyriadPro-Light"/>
              </a:rPr>
              <a:t>You </a:t>
            </a:r>
            <a:r>
              <a:rPr lang="en-US" dirty="0">
                <a:latin typeface="MyriadPro-Light"/>
              </a:rPr>
              <a:t>choose one of the endings to use </a:t>
            </a:r>
            <a:r>
              <a:rPr lang="en-US" dirty="0" smtClean="0">
                <a:latin typeface="MyriadPro-Light"/>
              </a:rPr>
              <a:t>in the </a:t>
            </a:r>
            <a:r>
              <a:rPr lang="en-US" dirty="0">
                <a:latin typeface="MyriadPro-Light"/>
              </a:rPr>
              <a:t>conversation.</a:t>
            </a:r>
            <a:endParaRPr lang="ar-SA" dirty="0"/>
          </a:p>
        </p:txBody>
      </p:sp>
      <p:sp>
        <p:nvSpPr>
          <p:cNvPr id="9" name="مستطيل 8"/>
          <p:cNvSpPr/>
          <p:nvPr/>
        </p:nvSpPr>
        <p:spPr>
          <a:xfrm>
            <a:off x="595920" y="1416334"/>
            <a:ext cx="6640376" cy="369332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Substitute </a:t>
            </a:r>
            <a:r>
              <a:rPr lang="en-US" dirty="0">
                <a:latin typeface="MyriadPro-Light"/>
              </a:rPr>
              <a:t>different </a:t>
            </a:r>
            <a:r>
              <a:rPr lang="en-US" dirty="0" smtClean="0">
                <a:latin typeface="MyriadPro-Light"/>
              </a:rPr>
              <a:t>names and </a:t>
            </a:r>
            <a:r>
              <a:rPr lang="en-US" dirty="0">
                <a:latin typeface="MyriadPro-Light"/>
              </a:rPr>
              <a:t>countries for Mike and Al.</a:t>
            </a:r>
            <a:endParaRPr lang="ar-SA" dirty="0"/>
          </a:p>
        </p:txBody>
      </p:sp>
      <p:sp>
        <p:nvSpPr>
          <p:cNvPr id="10" name="مستطيل 9"/>
          <p:cNvSpPr/>
          <p:nvPr/>
        </p:nvSpPr>
        <p:spPr>
          <a:xfrm>
            <a:off x="395536" y="3758080"/>
            <a:ext cx="4412700" cy="369332"/>
          </a:xfrm>
          <a:prstGeom prst="rect">
            <a:avLst/>
          </a:prstGeom>
          <a:solidFill>
            <a:srgbClr val="FF66CC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Act </a:t>
            </a:r>
            <a:r>
              <a:rPr lang="en-US" dirty="0">
                <a:latin typeface="MyriadPro-Light"/>
              </a:rPr>
              <a:t>out the conversation </a:t>
            </a:r>
            <a:r>
              <a:rPr lang="en-US" dirty="0" smtClean="0">
                <a:latin typeface="MyriadPro-Light"/>
              </a:rPr>
              <a:t>for the </a:t>
            </a:r>
            <a:r>
              <a:rPr lang="en-US" dirty="0">
                <a:latin typeface="MyriadPro-Light"/>
              </a:rPr>
              <a:t>class</a:t>
            </a:r>
            <a:endParaRPr lang="ar-SA" dirty="0"/>
          </a:p>
        </p:txBody>
      </p:sp>
      <p:sp>
        <p:nvSpPr>
          <p:cNvPr id="11" name="مستطيل 10"/>
          <p:cNvSpPr/>
          <p:nvPr/>
        </p:nvSpPr>
        <p:spPr>
          <a:xfrm>
            <a:off x="583732" y="5352599"/>
            <a:ext cx="7302629" cy="646331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Place </a:t>
            </a:r>
            <a:r>
              <a:rPr lang="en-US" dirty="0">
                <a:latin typeface="MyriadPro-Light"/>
              </a:rPr>
              <a:t>two chairs in front of </a:t>
            </a:r>
            <a:r>
              <a:rPr lang="en-US" dirty="0" smtClean="0">
                <a:latin typeface="MyriadPro-Light"/>
              </a:rPr>
              <a:t>the class </a:t>
            </a:r>
            <a:r>
              <a:rPr lang="en-US" dirty="0">
                <a:latin typeface="MyriadPro-Light"/>
              </a:rPr>
              <a:t>as the seats on the </a:t>
            </a:r>
            <a:r>
              <a:rPr lang="en-US" dirty="0" smtClean="0">
                <a:latin typeface="MyriadPro-Light"/>
              </a:rPr>
              <a:t>shuttle bus</a:t>
            </a:r>
            <a:r>
              <a:rPr lang="en-US" dirty="0">
                <a:latin typeface="MyriadPro-Light"/>
              </a:rPr>
              <a:t>. </a:t>
            </a:r>
            <a:endParaRPr lang="en-US" dirty="0" smtClean="0">
              <a:latin typeface="MyriadPro-Light"/>
            </a:endParaRPr>
          </a:p>
          <a:p>
            <a:pPr algn="l" rtl="0"/>
            <a:r>
              <a:rPr lang="en-US" dirty="0" smtClean="0">
                <a:latin typeface="MyriadPro-Light"/>
              </a:rPr>
              <a:t>Students </a:t>
            </a:r>
            <a:r>
              <a:rPr lang="en-US" dirty="0">
                <a:latin typeface="MyriadPro-Light"/>
              </a:rPr>
              <a:t>can </a:t>
            </a:r>
            <a:r>
              <a:rPr lang="en-US" dirty="0" smtClean="0">
                <a:latin typeface="MyriadPro-Light"/>
              </a:rPr>
              <a:t>act out </a:t>
            </a:r>
            <a:r>
              <a:rPr lang="en-US" dirty="0">
                <a:latin typeface="MyriadPro-Light"/>
              </a:rPr>
              <a:t>getting on and off the bus.</a:t>
            </a:r>
            <a:endParaRPr lang="ar-SA" dirty="0"/>
          </a:p>
        </p:txBody>
      </p:sp>
      <p:pic>
        <p:nvPicPr>
          <p:cNvPr id="8194" name="Picture 2" descr="Shuttle Van Clip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079157"/>
            <a:ext cx="1159741" cy="67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4376" y="4357458"/>
            <a:ext cx="1922711" cy="99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0" y="0"/>
            <a:ext cx="4937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39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" y="260648"/>
            <a:ext cx="3181350" cy="466725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7236296" y="159023"/>
            <a:ext cx="1159741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30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55" y="3498410"/>
            <a:ext cx="3660025" cy="1283196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052" y="3635952"/>
            <a:ext cx="3812286" cy="1008112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143000" y="2690952"/>
            <a:ext cx="9001000" cy="646331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One </a:t>
            </a:r>
            <a:r>
              <a:rPr lang="en-US" dirty="0">
                <a:latin typeface="MyriadPro-Light"/>
              </a:rPr>
              <a:t>student in the group the </a:t>
            </a:r>
            <a:r>
              <a:rPr lang="en-US" dirty="0" smtClean="0">
                <a:latin typeface="MyriadPro-Light"/>
              </a:rPr>
              <a:t>role of </a:t>
            </a:r>
            <a:r>
              <a:rPr lang="en-US" b="1" dirty="0">
                <a:solidFill>
                  <a:srgbClr val="C00000"/>
                </a:solidFill>
                <a:latin typeface="MyriadPro-Light"/>
              </a:rPr>
              <a:t>reporter</a:t>
            </a:r>
            <a:r>
              <a:rPr lang="en-US" dirty="0">
                <a:latin typeface="MyriadPro-Light"/>
              </a:rPr>
              <a:t>. </a:t>
            </a:r>
            <a:endParaRPr lang="en-US" dirty="0" smtClean="0">
              <a:latin typeface="MyriadPro-Light"/>
            </a:endParaRPr>
          </a:p>
          <a:p>
            <a:pPr algn="l" rtl="0"/>
            <a:r>
              <a:rPr lang="en-US" dirty="0" smtClean="0">
                <a:latin typeface="MyriadPro-Light"/>
              </a:rPr>
              <a:t>Your job </a:t>
            </a:r>
            <a:r>
              <a:rPr lang="en-US" dirty="0">
                <a:latin typeface="MyriadPro-Light"/>
              </a:rPr>
              <a:t>is </a:t>
            </a:r>
            <a:r>
              <a:rPr lang="en-US" b="1" dirty="0">
                <a:solidFill>
                  <a:srgbClr val="C00000"/>
                </a:solidFill>
                <a:latin typeface="MyriadPro-Light"/>
              </a:rPr>
              <a:t>to report </a:t>
            </a:r>
            <a:r>
              <a:rPr lang="en-US" dirty="0">
                <a:latin typeface="MyriadPro-Light"/>
              </a:rPr>
              <a:t>some of </a:t>
            </a:r>
            <a:r>
              <a:rPr lang="en-US" dirty="0" smtClean="0">
                <a:latin typeface="MyriadPro-Light"/>
              </a:rPr>
              <a:t>the information </a:t>
            </a:r>
            <a:r>
              <a:rPr lang="en-US" dirty="0">
                <a:latin typeface="MyriadPro-Light"/>
              </a:rPr>
              <a:t>from the group conversation to the class.</a:t>
            </a:r>
            <a:endParaRPr lang="ar-SA" dirty="0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132" y="640183"/>
            <a:ext cx="3406328" cy="1889642"/>
          </a:xfrm>
          <a:prstGeom prst="rect">
            <a:avLst/>
          </a:prstGeom>
        </p:spPr>
      </p:pic>
      <p:pic>
        <p:nvPicPr>
          <p:cNvPr id="10242" name="Picture 2" descr="Reporter Png - Reporter Clipart Png, Transparent Png , Transparent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87547" y="253338"/>
            <a:ext cx="1744492" cy="214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1197489" y="5280929"/>
            <a:ext cx="7741971" cy="646331"/>
          </a:xfrm>
          <a:prstGeom prst="rect">
            <a:avLst/>
          </a:prstGeom>
          <a:solidFill>
            <a:srgbClr val="FF66CC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the reporter from each group to tell </a:t>
            </a:r>
            <a:r>
              <a:rPr lang="en-US" dirty="0" smtClean="0">
                <a:latin typeface="MyriadPro-Light"/>
              </a:rPr>
              <a:t>the class two </a:t>
            </a:r>
            <a:r>
              <a:rPr lang="en-US" dirty="0">
                <a:latin typeface="MyriadPro-Light"/>
              </a:rPr>
              <a:t>or three interesting </a:t>
            </a:r>
            <a:r>
              <a:rPr lang="en-US" dirty="0" smtClean="0">
                <a:latin typeface="MyriadPro-Light"/>
              </a:rPr>
              <a:t>things about </a:t>
            </a:r>
            <a:r>
              <a:rPr lang="en-US" dirty="0">
                <a:latin typeface="MyriadPro-Light"/>
              </a:rPr>
              <a:t>the people </a:t>
            </a:r>
            <a:r>
              <a:rPr lang="en-US" dirty="0" smtClean="0">
                <a:latin typeface="MyriadPro-Light"/>
              </a:rPr>
              <a:t>in their </a:t>
            </a:r>
            <a:r>
              <a:rPr lang="en-US" dirty="0">
                <a:latin typeface="MyriadPro-Light"/>
              </a:rPr>
              <a:t>group.</a:t>
            </a:r>
            <a:endParaRPr lang="ar-SA" dirty="0"/>
          </a:p>
        </p:txBody>
      </p:sp>
      <p:pic>
        <p:nvPicPr>
          <p:cNvPr id="10246" name="Picture 6" descr="Female journalist taking notes — Stock Vector © interactimages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3855" y="4781606"/>
            <a:ext cx="853634" cy="191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87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628800"/>
            <a:ext cx="8204463" cy="348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8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etacognition - Missouri EduS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2816"/>
            <a:ext cx="6696744" cy="495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avis, Tonya / Reading Resour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0"/>
            <a:ext cx="47625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103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ntensive Reading - myreadingactivitiescor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7392821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2392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124744"/>
            <a:ext cx="6890851" cy="421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274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is article helps my understanding of what reading strategies ar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8105775" cy="607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9961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6476"/>
            <a:ext cx="2695575" cy="466725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52" y="578389"/>
            <a:ext cx="2118915" cy="407082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50" y="1019152"/>
            <a:ext cx="4268111" cy="720080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7236296" y="159023"/>
            <a:ext cx="1159741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31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618942" y="2615791"/>
            <a:ext cx="5292080" cy="369332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at the pictures and </a:t>
            </a:r>
            <a:r>
              <a:rPr lang="en-US" dirty="0" smtClean="0">
                <a:latin typeface="MyriadPro-Light"/>
              </a:rPr>
              <a:t>map before </a:t>
            </a:r>
            <a:r>
              <a:rPr lang="en-US" dirty="0">
                <a:latin typeface="MyriadPro-Light"/>
              </a:rPr>
              <a:t>they answer.</a:t>
            </a:r>
            <a:endParaRPr lang="ar-SA" dirty="0"/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41" y="2149216"/>
            <a:ext cx="1163748" cy="441201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1710233" y="3466976"/>
            <a:ext cx="7433767" cy="923330"/>
          </a:xfrm>
          <a:prstGeom prst="rect">
            <a:avLst/>
          </a:prstGeom>
          <a:solidFill>
            <a:srgbClr val="CCCC0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a</a:t>
            </a:r>
            <a:r>
              <a:rPr lang="en-US" dirty="0" smtClean="0">
                <a:latin typeface="MyriadPro-Light"/>
              </a:rPr>
              <a:t>t the </a:t>
            </a:r>
            <a:r>
              <a:rPr lang="en-US" dirty="0">
                <a:latin typeface="MyriadPro-Light"/>
              </a:rPr>
              <a:t>picture of </a:t>
            </a:r>
            <a:r>
              <a:rPr lang="en-US" dirty="0" smtClean="0">
                <a:latin typeface="MyriadPro-Light"/>
              </a:rPr>
              <a:t>the northern </a:t>
            </a:r>
            <a:r>
              <a:rPr lang="en-US" dirty="0">
                <a:latin typeface="MyriadPro-Light"/>
              </a:rPr>
              <a:t>lights (Aurora Borealis</a:t>
            </a:r>
            <a:r>
              <a:rPr lang="en-US" dirty="0" smtClean="0">
                <a:latin typeface="MyriadPro-Light"/>
              </a:rPr>
              <a:t>).</a:t>
            </a:r>
          </a:p>
          <a:p>
            <a:pPr algn="l" rtl="0"/>
            <a:r>
              <a:rPr lang="en-US" dirty="0" smtClean="0">
                <a:latin typeface="MyriadPro-SemiboldIt"/>
              </a:rPr>
              <a:t>What </a:t>
            </a:r>
            <a:r>
              <a:rPr lang="en-US" dirty="0">
                <a:latin typeface="MyriadPro-SemiboldIt"/>
              </a:rPr>
              <a:t>do you know about this phenomenon?</a:t>
            </a:r>
          </a:p>
          <a:p>
            <a:pPr algn="l" rtl="0"/>
            <a:r>
              <a:rPr lang="en-US" dirty="0">
                <a:latin typeface="MyriadPro-SemiboldIt"/>
              </a:rPr>
              <a:t>Where can you see this?</a:t>
            </a:r>
            <a:endParaRPr lang="ar-SA" dirty="0"/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1" y="3466976"/>
            <a:ext cx="1163748" cy="441201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363551" y="4685489"/>
            <a:ext cx="6872745" cy="646331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Find </a:t>
            </a:r>
            <a:r>
              <a:rPr lang="en-US" b="1" dirty="0" smtClean="0">
                <a:solidFill>
                  <a:srgbClr val="C00000"/>
                </a:solidFill>
                <a:latin typeface="MyriadPro-Light"/>
              </a:rPr>
              <a:t>Finland</a:t>
            </a:r>
            <a:r>
              <a:rPr lang="en-US" dirty="0" smtClean="0">
                <a:latin typeface="MyriadPro-Light"/>
              </a:rPr>
              <a:t> </a:t>
            </a:r>
            <a:r>
              <a:rPr lang="en-US" dirty="0">
                <a:latin typeface="MyriadPro-Light"/>
              </a:rPr>
              <a:t>and </a:t>
            </a:r>
            <a:r>
              <a:rPr lang="en-US" b="1" dirty="0">
                <a:solidFill>
                  <a:srgbClr val="C00000"/>
                </a:solidFill>
                <a:latin typeface="MyriadPro-Light"/>
              </a:rPr>
              <a:t>the Arctic </a:t>
            </a:r>
            <a:r>
              <a:rPr lang="en-US" dirty="0">
                <a:latin typeface="MyriadPro-Light"/>
              </a:rPr>
              <a:t>Circle on a world map. </a:t>
            </a:r>
            <a:endParaRPr lang="en-US" dirty="0" smtClean="0">
              <a:latin typeface="MyriadPro-Light"/>
            </a:endParaRPr>
          </a:p>
          <a:p>
            <a:pPr algn="l" rtl="0"/>
            <a:r>
              <a:rPr lang="en-US" dirty="0">
                <a:latin typeface="MyriadPro-Light"/>
              </a:rPr>
              <a:t>F</a:t>
            </a:r>
            <a:r>
              <a:rPr lang="en-US" dirty="0" smtClean="0">
                <a:latin typeface="MyriadPro-Light"/>
              </a:rPr>
              <a:t>ind </a:t>
            </a:r>
            <a:r>
              <a:rPr lang="en-US" dirty="0">
                <a:latin typeface="MyriadPro-Light"/>
              </a:rPr>
              <a:t>the </a:t>
            </a:r>
            <a:r>
              <a:rPr lang="en-US" b="1" dirty="0">
                <a:solidFill>
                  <a:srgbClr val="C00000"/>
                </a:solidFill>
                <a:latin typeface="MyriadPro-Light"/>
              </a:rPr>
              <a:t>reindeer</a:t>
            </a:r>
            <a:r>
              <a:rPr lang="en-US" dirty="0">
                <a:latin typeface="MyriadPro-Light"/>
              </a:rPr>
              <a:t> in the picture.</a:t>
            </a:r>
            <a:endParaRPr lang="ar-SA" dirty="0"/>
          </a:p>
        </p:txBody>
      </p:sp>
      <p:pic>
        <p:nvPicPr>
          <p:cNvPr id="11266" name="Picture 2" descr="The Verge Review of Animals: the reindeer - The Ver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935648"/>
            <a:ext cx="2636572" cy="175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9541" y="621741"/>
            <a:ext cx="1649894" cy="2338109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0615" y="381107"/>
            <a:ext cx="2251761" cy="2183005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6338" y="201705"/>
            <a:ext cx="854277" cy="101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7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7" y="557393"/>
            <a:ext cx="2736304" cy="148240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86476"/>
            <a:ext cx="2695575" cy="466725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7236296" y="159023"/>
            <a:ext cx="1159741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31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282" y="2039802"/>
            <a:ext cx="8199211" cy="885142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1266" y="3405104"/>
            <a:ext cx="5449009" cy="2400159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282" y="4258211"/>
            <a:ext cx="2481805" cy="232985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4582" y="220637"/>
            <a:ext cx="1351393" cy="423571"/>
          </a:xfrm>
          <a:prstGeom prst="rect">
            <a:avLst/>
          </a:prstGeom>
        </p:spPr>
      </p:pic>
      <p:pic>
        <p:nvPicPr>
          <p:cNvPr id="9" name="SG Bk 1 F-SA__18_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53808" y="220637"/>
            <a:ext cx="609600" cy="609600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3410439" y="1607212"/>
            <a:ext cx="3166070" cy="369332"/>
          </a:xfrm>
          <a:prstGeom prst="rect">
            <a:avLst/>
          </a:prstGeom>
          <a:solidFill>
            <a:srgbClr val="CCCC0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Read along as you listen</a:t>
            </a:r>
            <a:endParaRPr lang="ar-SA" dirty="0"/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088" y="662181"/>
            <a:ext cx="1081648" cy="1377621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19968" y="149199"/>
            <a:ext cx="1143000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6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6476"/>
            <a:ext cx="2695575" cy="466725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1" y="832848"/>
            <a:ext cx="1933235" cy="363903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51" y="3793562"/>
            <a:ext cx="2325096" cy="446094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4437112"/>
            <a:ext cx="4946458" cy="2186732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7236296" y="159023"/>
            <a:ext cx="1159741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32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875152" y="1296218"/>
            <a:ext cx="7801303" cy="923330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Complete </a:t>
            </a:r>
            <a:r>
              <a:rPr lang="en-US" dirty="0">
                <a:latin typeface="MyriadPro-Light"/>
              </a:rPr>
              <a:t>the chart with </a:t>
            </a:r>
            <a:r>
              <a:rPr lang="en-US" dirty="0" smtClean="0">
                <a:latin typeface="MyriadPro-Light"/>
              </a:rPr>
              <a:t>information from </a:t>
            </a:r>
            <a:r>
              <a:rPr lang="en-US" dirty="0">
                <a:latin typeface="MyriadPro-Light"/>
              </a:rPr>
              <a:t>the article</a:t>
            </a:r>
            <a:r>
              <a:rPr lang="en-US" dirty="0" smtClean="0">
                <a:latin typeface="MyriadPro-Light"/>
              </a:rPr>
              <a:t>.</a:t>
            </a:r>
          </a:p>
          <a:p>
            <a:pPr algn="l" rtl="0"/>
            <a:r>
              <a:rPr lang="en-US" dirty="0" smtClean="0">
                <a:latin typeface="StagSans-Light"/>
              </a:rPr>
              <a:t>☺ </a:t>
            </a:r>
            <a:r>
              <a:rPr lang="en-US" dirty="0" smtClean="0">
                <a:latin typeface="MyriadPro-SemiboldIt"/>
              </a:rPr>
              <a:t>Who </a:t>
            </a:r>
            <a:r>
              <a:rPr lang="en-US" dirty="0">
                <a:latin typeface="MyriadPro-SemiboldIt"/>
              </a:rPr>
              <a:t>is telling us about </a:t>
            </a:r>
            <a:r>
              <a:rPr lang="en-US" dirty="0" smtClean="0">
                <a:latin typeface="MyriadPro-SemiboldIt"/>
              </a:rPr>
              <a:t>the midnight </a:t>
            </a:r>
            <a:r>
              <a:rPr lang="en-US" dirty="0">
                <a:latin typeface="MyriadPro-SemiboldIt"/>
              </a:rPr>
              <a:t>sun? </a:t>
            </a:r>
            <a:r>
              <a:rPr lang="en-US" dirty="0">
                <a:latin typeface="MyriadPro-Light"/>
              </a:rPr>
              <a:t>(Hannun) </a:t>
            </a:r>
            <a:endParaRPr lang="en-US" dirty="0" smtClean="0">
              <a:latin typeface="MyriadPro-Light"/>
            </a:endParaRPr>
          </a:p>
          <a:p>
            <a:pPr algn="l" rtl="0"/>
            <a:r>
              <a:rPr lang="en-US" dirty="0" smtClean="0">
                <a:latin typeface="MyriadPro-Light"/>
              </a:rPr>
              <a:t> </a:t>
            </a:r>
            <a:r>
              <a:rPr lang="en-US" dirty="0">
                <a:latin typeface="MyriadPro-Light"/>
              </a:rPr>
              <a:t>in pairs </a:t>
            </a:r>
            <a:r>
              <a:rPr lang="en-US" dirty="0" smtClean="0">
                <a:latin typeface="MyriadPro-Light"/>
              </a:rPr>
              <a:t>fill in the </a:t>
            </a:r>
            <a:r>
              <a:rPr lang="en-US" dirty="0">
                <a:latin typeface="MyriadPro-Light"/>
              </a:rPr>
              <a:t>chart.</a:t>
            </a:r>
            <a:endParaRPr lang="ar-SA" dirty="0"/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7968"/>
            <a:ext cx="1790700" cy="1238250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364750" y="2358833"/>
            <a:ext cx="6151465" cy="369332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Where did you find the information in </a:t>
            </a:r>
            <a:r>
              <a:rPr lang="en-US" dirty="0">
                <a:latin typeface="MyriadPro-Light"/>
              </a:rPr>
              <a:t>the article.</a:t>
            </a:r>
            <a:endParaRPr lang="ar-SA" dirty="0"/>
          </a:p>
        </p:txBody>
      </p:sp>
      <p:sp>
        <p:nvSpPr>
          <p:cNvPr id="11" name="مستطيل 10"/>
          <p:cNvSpPr/>
          <p:nvPr/>
        </p:nvSpPr>
        <p:spPr>
          <a:xfrm>
            <a:off x="539551" y="2828836"/>
            <a:ext cx="4824537" cy="36933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When is the darkest time of the year? </a:t>
            </a:r>
            <a:endParaRPr lang="en-US" dirty="0" smtClean="0">
              <a:latin typeface="MyriadPro-Light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5395342" y="2917184"/>
            <a:ext cx="1872208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December 21</a:t>
            </a:r>
            <a:r>
              <a:rPr lang="en-US" baseline="30000" dirty="0" smtClean="0">
                <a:latin typeface="MyriadPro-Light"/>
              </a:rPr>
              <a:t>st</a:t>
            </a:r>
            <a:endParaRPr lang="en-US" dirty="0" smtClean="0">
              <a:latin typeface="MyriadPro-Light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826930" y="3411440"/>
            <a:ext cx="3384377" cy="36933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SemiboldIt"/>
              </a:rPr>
              <a:t>Is </a:t>
            </a:r>
            <a:r>
              <a:rPr lang="en-US" dirty="0">
                <a:latin typeface="MyriadPro-SemiboldIt"/>
              </a:rPr>
              <a:t>there sunlight in November? </a:t>
            </a:r>
            <a:endParaRPr lang="ar-SA" dirty="0"/>
          </a:p>
        </p:txBody>
      </p:sp>
      <p:sp>
        <p:nvSpPr>
          <p:cNvPr id="14" name="مستطيل 13"/>
          <p:cNvSpPr/>
          <p:nvPr/>
        </p:nvSpPr>
        <p:spPr>
          <a:xfrm>
            <a:off x="4211307" y="3840514"/>
            <a:ext cx="1759819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No</a:t>
            </a:r>
            <a:r>
              <a:rPr lang="en-US" dirty="0">
                <a:latin typeface="MyriadPro-Light"/>
              </a:rPr>
              <a:t>, there isn’t</a:t>
            </a:r>
            <a:r>
              <a:rPr lang="en-US" dirty="0" smtClean="0">
                <a:latin typeface="MyriadPro-Light"/>
              </a:rPr>
              <a:t>.</a:t>
            </a:r>
            <a:endParaRPr lang="ar-SA" dirty="0"/>
          </a:p>
        </p:txBody>
      </p:sp>
      <p:sp>
        <p:nvSpPr>
          <p:cNvPr id="15" name="مستطيل 14"/>
          <p:cNvSpPr/>
          <p:nvPr/>
        </p:nvSpPr>
        <p:spPr>
          <a:xfrm>
            <a:off x="3517252" y="4579178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Hannun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3708605" y="5090895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Lapland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3517252" y="5570698"/>
            <a:ext cx="1005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MyriadPro-Light"/>
              </a:rPr>
              <a:t>Finland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3440482" y="6060684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Rovaniemi</a:t>
            </a:r>
            <a:endParaRPr lang="ar-S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41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620688"/>
            <a:ext cx="5443686" cy="576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9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ays of the Week Calendar Board Printable | Preschool calendar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5393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1968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772816"/>
            <a:ext cx="7280192" cy="425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riting skills clipart 1 » Clipart S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48880"/>
            <a:ext cx="7080721" cy="398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06" y="119694"/>
            <a:ext cx="4810558" cy="90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604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62" y="764704"/>
            <a:ext cx="8965702" cy="518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815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92696"/>
            <a:ext cx="8589643" cy="574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097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80728" y="-531440"/>
            <a:ext cx="15188454" cy="853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0035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7016"/>
            <a:ext cx="2543175" cy="59055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7236296" y="159023"/>
            <a:ext cx="1159741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32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63" y="1509231"/>
            <a:ext cx="8988772" cy="576064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988" y="4079914"/>
            <a:ext cx="4033755" cy="203725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2" y="4079914"/>
            <a:ext cx="4336634" cy="1965242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100750" y="2147342"/>
            <a:ext cx="5616624" cy="369332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Take </a:t>
            </a:r>
            <a:r>
              <a:rPr lang="en-US" dirty="0">
                <a:latin typeface="MyriadPro-Light"/>
              </a:rPr>
              <a:t>turns asking and answering </a:t>
            </a:r>
            <a:r>
              <a:rPr lang="en-US" dirty="0" smtClean="0">
                <a:latin typeface="MyriadPro-Light"/>
              </a:rPr>
              <a:t>the questions</a:t>
            </a:r>
            <a:r>
              <a:rPr lang="en-US" dirty="0">
                <a:latin typeface="MyriadPro-Light"/>
              </a:rPr>
              <a:t>.</a:t>
            </a:r>
            <a:endParaRPr lang="ar-SA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298" y="2358699"/>
            <a:ext cx="1520868" cy="1312937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940" y="2595836"/>
            <a:ext cx="1985196" cy="1488897"/>
          </a:xfrm>
          <a:prstGeom prst="rect">
            <a:avLst/>
          </a:prstGeom>
        </p:spPr>
      </p:pic>
      <p:pic>
        <p:nvPicPr>
          <p:cNvPr id="2050" name="Picture 2" descr="Answer Interview Question: &quot;Do You Have Any Questions for Us?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5" y="2734054"/>
            <a:ext cx="2324588" cy="125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4612" y="121390"/>
            <a:ext cx="1133475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8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7016"/>
            <a:ext cx="2543175" cy="59055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7236296" y="159023"/>
            <a:ext cx="1159741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32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04" y="4105526"/>
            <a:ext cx="7344816" cy="2564710"/>
          </a:xfrm>
          <a:prstGeom prst="rect">
            <a:avLst/>
          </a:prstGeom>
        </p:spPr>
      </p:pic>
      <p:pic>
        <p:nvPicPr>
          <p:cNvPr id="3076" name="Picture 4" descr="Transparent Remember Png - Take Note Clipart Png, Png Download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016"/>
            <a:ext cx="1513718" cy="129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294928" y="1249834"/>
            <a:ext cx="7106419" cy="646331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Write your </a:t>
            </a:r>
            <a:r>
              <a:rPr lang="en-US" dirty="0">
                <a:latin typeface="MyriadPro-Light"/>
              </a:rPr>
              <a:t>addresses on </a:t>
            </a:r>
            <a:r>
              <a:rPr lang="en-US" dirty="0" smtClean="0">
                <a:latin typeface="MyriadPro-Light"/>
              </a:rPr>
              <a:t>your note. </a:t>
            </a:r>
            <a:r>
              <a:rPr lang="en-US" dirty="0">
                <a:latin typeface="MyriadPro-Light"/>
              </a:rPr>
              <a:t>Make sure they </a:t>
            </a:r>
            <a:r>
              <a:rPr lang="en-US" dirty="0" smtClean="0">
                <a:latin typeface="MyriadPro-Light"/>
              </a:rPr>
              <a:t>use capital </a:t>
            </a:r>
            <a:r>
              <a:rPr lang="en-US" dirty="0">
                <a:latin typeface="MyriadPro-Light"/>
              </a:rPr>
              <a:t>letters for the street name</a:t>
            </a:r>
            <a:endParaRPr lang="ar-SA" dirty="0"/>
          </a:p>
        </p:txBody>
      </p:sp>
      <p:sp>
        <p:nvSpPr>
          <p:cNvPr id="5" name="مستطيل 4"/>
          <p:cNvSpPr/>
          <p:nvPr/>
        </p:nvSpPr>
        <p:spPr>
          <a:xfrm>
            <a:off x="179512" y="1939863"/>
            <a:ext cx="8424936" cy="646331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Read the </a:t>
            </a:r>
            <a:r>
              <a:rPr lang="en-US" dirty="0">
                <a:latin typeface="MyriadPro-Light"/>
              </a:rPr>
              <a:t>example aloud as a class. Write two or </a:t>
            </a:r>
            <a:r>
              <a:rPr lang="en-US" dirty="0" smtClean="0">
                <a:latin typeface="MyriadPro-Light"/>
              </a:rPr>
              <a:t>three phone </a:t>
            </a:r>
            <a:r>
              <a:rPr lang="en-US" dirty="0">
                <a:latin typeface="MyriadPro-Light"/>
              </a:rPr>
              <a:t>numbers on </a:t>
            </a:r>
            <a:r>
              <a:rPr lang="en-US" dirty="0" smtClean="0">
                <a:latin typeface="MyriadPro-Light"/>
              </a:rPr>
              <a:t>your notebook. read </a:t>
            </a:r>
            <a:r>
              <a:rPr lang="en-US" dirty="0">
                <a:latin typeface="MyriadPro-Light"/>
              </a:rPr>
              <a:t>them aloud.</a:t>
            </a:r>
            <a:endParaRPr lang="ar-SA" dirty="0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220" y="702164"/>
            <a:ext cx="1129217" cy="1095340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179512" y="2667318"/>
            <a:ext cx="8220893" cy="923330"/>
          </a:xfrm>
          <a:prstGeom prst="rect">
            <a:avLst/>
          </a:prstGeom>
          <a:solidFill>
            <a:srgbClr val="FF66CC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Read </a:t>
            </a:r>
            <a:r>
              <a:rPr lang="en-US" dirty="0">
                <a:latin typeface="MyriadPro-Light"/>
              </a:rPr>
              <a:t>aloud the example </a:t>
            </a:r>
            <a:r>
              <a:rPr lang="en-US" dirty="0" smtClean="0">
                <a:latin typeface="MyriadPro-Light"/>
              </a:rPr>
              <a:t>email addresses</a:t>
            </a:r>
            <a:r>
              <a:rPr lang="en-US" dirty="0">
                <a:latin typeface="MyriadPro-Light"/>
              </a:rPr>
              <a:t>. Write two or three more email </a:t>
            </a:r>
            <a:r>
              <a:rPr lang="en-US" dirty="0" smtClean="0">
                <a:latin typeface="MyriadPro-Light"/>
              </a:rPr>
              <a:t>addresses on your notebook. </a:t>
            </a:r>
            <a:r>
              <a:rPr lang="en-US" dirty="0">
                <a:latin typeface="MyriadPro-Light"/>
              </a:rPr>
              <a:t>S</a:t>
            </a:r>
            <a:r>
              <a:rPr lang="en-US" dirty="0" smtClean="0">
                <a:latin typeface="MyriadPro-Light"/>
              </a:rPr>
              <a:t>ome </a:t>
            </a:r>
            <a:r>
              <a:rPr lang="en-US" dirty="0">
                <a:latin typeface="MyriadPro-Light"/>
              </a:rPr>
              <a:t>email </a:t>
            </a:r>
            <a:r>
              <a:rPr lang="en-US" dirty="0" smtClean="0">
                <a:latin typeface="MyriadPro-Light"/>
              </a:rPr>
              <a:t>addresses have </a:t>
            </a:r>
            <a:r>
              <a:rPr lang="en-US" dirty="0">
                <a:latin typeface="MyriadPro-Light"/>
              </a:rPr>
              <a:t>an underscore in the name.</a:t>
            </a:r>
            <a:endParaRPr lang="ar-SA" dirty="0"/>
          </a:p>
        </p:txBody>
      </p:sp>
      <p:pic>
        <p:nvPicPr>
          <p:cNvPr id="3078" name="Picture 6" descr="How To Send Email To New Users – Vegibi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356992"/>
            <a:ext cx="1680121" cy="126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4576" y="159023"/>
            <a:ext cx="841935" cy="104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4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7016"/>
            <a:ext cx="2543175" cy="59055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7236296" y="159023"/>
            <a:ext cx="1159741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32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6" y="2409051"/>
            <a:ext cx="8349959" cy="1176908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4249929"/>
            <a:ext cx="5855286" cy="2718908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033" y="4919185"/>
            <a:ext cx="2655686" cy="1905845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390919" y="539634"/>
            <a:ext cx="7608943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Complete the information </a:t>
            </a:r>
            <a:r>
              <a:rPr lang="en-US" dirty="0">
                <a:latin typeface="MyriadPro-Light"/>
              </a:rPr>
              <a:t>form in </a:t>
            </a:r>
            <a:r>
              <a:rPr lang="en-US" dirty="0" smtClean="0">
                <a:latin typeface="MyriadPro-Light"/>
              </a:rPr>
              <a:t>your </a:t>
            </a:r>
            <a:r>
              <a:rPr lang="en-US" dirty="0">
                <a:latin typeface="MyriadPro-Light"/>
              </a:rPr>
              <a:t>books. Then </a:t>
            </a:r>
            <a:r>
              <a:rPr lang="en-US" dirty="0" smtClean="0">
                <a:latin typeface="MyriadPro-Light"/>
              </a:rPr>
              <a:t>prepare </a:t>
            </a:r>
            <a:r>
              <a:rPr lang="en-US" dirty="0">
                <a:latin typeface="MyriadPro-Light"/>
              </a:rPr>
              <a:t>two more information forms in </a:t>
            </a:r>
            <a:r>
              <a:rPr lang="en-US" dirty="0" smtClean="0">
                <a:latin typeface="MyriadPro-Light"/>
              </a:rPr>
              <a:t>your notebooks</a:t>
            </a:r>
            <a:r>
              <a:rPr lang="en-US" dirty="0">
                <a:latin typeface="MyriadPro-Light"/>
              </a:rPr>
              <a:t>.</a:t>
            </a:r>
            <a:endParaRPr lang="ar-SA" dirty="0"/>
          </a:p>
        </p:txBody>
      </p:sp>
      <p:sp>
        <p:nvSpPr>
          <p:cNvPr id="8" name="مستطيل 7"/>
          <p:cNvSpPr/>
          <p:nvPr/>
        </p:nvSpPr>
        <p:spPr>
          <a:xfrm>
            <a:off x="272449" y="1186251"/>
            <a:ext cx="6900101" cy="369332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Take turns </a:t>
            </a:r>
            <a:r>
              <a:rPr lang="en-US" dirty="0">
                <a:latin typeface="MyriadPro-Light"/>
              </a:rPr>
              <a:t>asking for </a:t>
            </a:r>
            <a:r>
              <a:rPr lang="en-US" dirty="0" smtClean="0">
                <a:latin typeface="MyriadPro-Light"/>
              </a:rPr>
              <a:t>your </a:t>
            </a:r>
            <a:r>
              <a:rPr lang="en-US" dirty="0">
                <a:latin typeface="MyriadPro-Light"/>
              </a:rPr>
              <a:t>classmates’ information.</a:t>
            </a:r>
            <a:endParaRPr lang="ar-SA" dirty="0"/>
          </a:p>
        </p:txBody>
      </p:sp>
      <p:sp>
        <p:nvSpPr>
          <p:cNvPr id="9" name="مستطيل 8"/>
          <p:cNvSpPr/>
          <p:nvPr/>
        </p:nvSpPr>
        <p:spPr>
          <a:xfrm>
            <a:off x="106372" y="1564828"/>
            <a:ext cx="4572000" cy="369332"/>
          </a:xfrm>
          <a:prstGeom prst="rect">
            <a:avLst/>
          </a:prstGeom>
          <a:solidFill>
            <a:srgbClr val="66FF33"/>
          </a:solidFill>
        </p:spPr>
        <p:txBody>
          <a:bodyPr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ask </a:t>
            </a:r>
            <a:r>
              <a:rPr lang="en-US" dirty="0">
                <a:latin typeface="MyriadPro-Light"/>
              </a:rPr>
              <a:t>for </a:t>
            </a:r>
            <a:r>
              <a:rPr lang="en-US" b="1" dirty="0">
                <a:latin typeface="MyriadPro-Light"/>
              </a:rPr>
              <a:t>verification</a:t>
            </a:r>
            <a:r>
              <a:rPr lang="en-US" dirty="0">
                <a:latin typeface="MyriadPro-Light"/>
              </a:rPr>
              <a:t> of </a:t>
            </a:r>
            <a:r>
              <a:rPr lang="en-US" dirty="0" smtClean="0">
                <a:latin typeface="MyriadPro-Light"/>
              </a:rPr>
              <a:t>the information</a:t>
            </a:r>
            <a:r>
              <a:rPr lang="en-US" dirty="0">
                <a:latin typeface="MyriadPro-Light"/>
              </a:rPr>
              <a:t>.</a:t>
            </a:r>
            <a:endParaRPr lang="ar-SA" dirty="0"/>
          </a:p>
        </p:txBody>
      </p:sp>
      <p:sp>
        <p:nvSpPr>
          <p:cNvPr id="12" name="مستطيل 11"/>
          <p:cNvSpPr/>
          <p:nvPr/>
        </p:nvSpPr>
        <p:spPr>
          <a:xfrm>
            <a:off x="55418" y="1938767"/>
            <a:ext cx="5849615" cy="400110"/>
          </a:xfrm>
          <a:prstGeom prst="rect">
            <a:avLst/>
          </a:prstGeom>
          <a:solidFill>
            <a:srgbClr val="CCCC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>
                <a:ln w="0"/>
              </a:rPr>
              <a:t>= proving or checking that </a:t>
            </a:r>
            <a:r>
              <a:rPr lang="en-US" sz="2000" dirty="0" smtClean="0">
                <a:ln w="0"/>
              </a:rPr>
              <a:t>something </a:t>
            </a:r>
            <a:r>
              <a:rPr lang="en-US" sz="2000" dirty="0">
                <a:ln w="0"/>
              </a:rPr>
              <a:t>is true or </a:t>
            </a:r>
            <a:r>
              <a:rPr lang="en-US" sz="2000" dirty="0" smtClean="0">
                <a:ln w="0"/>
              </a:rPr>
              <a:t>correct</a:t>
            </a:r>
            <a:endParaRPr lang="ar-SA" sz="20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4631443" y="1548278"/>
            <a:ext cx="4338111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 smtClean="0">
                <a:ln w="0"/>
              </a:rPr>
              <a:t>to </a:t>
            </a:r>
            <a:r>
              <a:rPr lang="en-US" sz="2000" dirty="0">
                <a:ln w="0"/>
              </a:rPr>
              <a:t>prove that something exists or is true</a:t>
            </a:r>
            <a:endParaRPr lang="ar-SA" sz="20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149570" y="3594778"/>
            <a:ext cx="8548977" cy="646331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When the forms are completed, </a:t>
            </a:r>
            <a:r>
              <a:rPr lang="en-US" dirty="0" smtClean="0">
                <a:latin typeface="MyriadPro-Light"/>
              </a:rPr>
              <a:t>exchange </a:t>
            </a:r>
            <a:r>
              <a:rPr lang="en-US" dirty="0">
                <a:latin typeface="MyriadPro-Light"/>
              </a:rPr>
              <a:t>forms to verify each other’s information </a:t>
            </a:r>
            <a:r>
              <a:rPr lang="en-US" dirty="0" smtClean="0">
                <a:latin typeface="MyriadPro-Light"/>
              </a:rPr>
              <a:t>is written </a:t>
            </a:r>
            <a:r>
              <a:rPr lang="en-US" dirty="0">
                <a:latin typeface="MyriadPro-Light"/>
              </a:rPr>
              <a:t>correctly.</a:t>
            </a:r>
            <a:endParaRPr lang="ar-SA" dirty="0"/>
          </a:p>
        </p:txBody>
      </p:sp>
      <p:pic>
        <p:nvPicPr>
          <p:cNvPr id="19" name="صورة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8344" y="4067404"/>
            <a:ext cx="1475656" cy="123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6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7016"/>
            <a:ext cx="2543175" cy="59055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7236296" y="159023"/>
            <a:ext cx="1159741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32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679243"/>
            <a:ext cx="9048206" cy="671066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9247" y="1381182"/>
            <a:ext cx="8424936" cy="646331"/>
          </a:xfrm>
          <a:prstGeom prst="rect">
            <a:avLst/>
          </a:prstGeom>
          <a:solidFill>
            <a:srgbClr val="FF66CC"/>
          </a:solidFill>
        </p:spPr>
        <p:txBody>
          <a:bodyPr wrap="square">
            <a:spAutoFit/>
          </a:bodyPr>
          <a:lstStyle/>
          <a:p>
            <a:pPr algn="l"/>
            <a:r>
              <a:rPr lang="en-US" dirty="0" smtClean="0">
                <a:latin typeface="MyriadPro-Light"/>
              </a:rPr>
              <a:t>Write your </a:t>
            </a:r>
            <a:r>
              <a:rPr lang="en-US" dirty="0">
                <a:latin typeface="MyriadPro-Light"/>
              </a:rPr>
              <a:t>name, home </a:t>
            </a:r>
            <a:r>
              <a:rPr lang="en-US" dirty="0" smtClean="0">
                <a:latin typeface="MyriadPro-Light"/>
              </a:rPr>
              <a:t>address, telephone </a:t>
            </a:r>
            <a:r>
              <a:rPr lang="en-US" dirty="0">
                <a:latin typeface="MyriadPro-Light"/>
              </a:rPr>
              <a:t>number, cell phone number, and </a:t>
            </a:r>
            <a:r>
              <a:rPr lang="en-US" dirty="0" smtClean="0">
                <a:latin typeface="MyriadPro-Light"/>
              </a:rPr>
              <a:t>email address </a:t>
            </a:r>
            <a:r>
              <a:rPr lang="en-US" dirty="0">
                <a:latin typeface="MyriadPro-Light"/>
              </a:rPr>
              <a:t>on a piece of paper and give it to </a:t>
            </a:r>
            <a:r>
              <a:rPr lang="en-US" dirty="0" smtClean="0">
                <a:latin typeface="MyriadPro-Light"/>
              </a:rPr>
              <a:t>me.</a:t>
            </a:r>
            <a:endParaRPr lang="ar-SA" dirty="0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293" y="2196229"/>
            <a:ext cx="1223895" cy="122389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92" y="1940951"/>
            <a:ext cx="973569" cy="867225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6116" y="2093934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</a:rPr>
              <a:t>compile</a:t>
            </a:r>
            <a:endParaRPr lang="ar-SA" b="1" dirty="0"/>
          </a:p>
        </p:txBody>
      </p:sp>
      <p:sp>
        <p:nvSpPr>
          <p:cNvPr id="10" name="مستطيل 9"/>
          <p:cNvSpPr/>
          <p:nvPr/>
        </p:nvSpPr>
        <p:spPr>
          <a:xfrm>
            <a:off x="1127265" y="2038837"/>
            <a:ext cx="5364995" cy="707886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 smtClean="0">
                <a:ln w="0"/>
              </a:rPr>
              <a:t>= to </a:t>
            </a:r>
            <a:r>
              <a:rPr lang="en-US" sz="2000" dirty="0">
                <a:ln w="0"/>
              </a:rPr>
              <a:t>collect information from different places and </a:t>
            </a:r>
            <a:endParaRPr lang="en-US" sz="2000" dirty="0" smtClean="0">
              <a:ln w="0"/>
            </a:endParaRPr>
          </a:p>
          <a:p>
            <a:pPr algn="l" rtl="0"/>
            <a:r>
              <a:rPr lang="en-US" sz="2000" dirty="0" smtClean="0">
                <a:ln w="0"/>
              </a:rPr>
              <a:t>arrange </a:t>
            </a:r>
            <a:r>
              <a:rPr lang="en-US" sz="2000" dirty="0">
                <a:ln w="0"/>
              </a:rPr>
              <a:t>it in a book, report, or list:</a:t>
            </a:r>
            <a:endParaRPr lang="ar-SA" sz="20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95794" y="2871047"/>
            <a:ext cx="7651582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</a:rPr>
              <a:t>Compile the information into </a:t>
            </a:r>
            <a:r>
              <a:rPr lang="en-US" dirty="0" smtClean="0">
                <a:ln w="0"/>
              </a:rPr>
              <a:t>a </a:t>
            </a:r>
            <a:r>
              <a:rPr lang="en-US" b="1" u="sng" dirty="0">
                <a:ln w="0"/>
              </a:rPr>
              <a:t>directory</a:t>
            </a:r>
            <a:r>
              <a:rPr lang="en-US" dirty="0">
                <a:ln w="0"/>
              </a:rPr>
              <a:t>. Review the directory before making </a:t>
            </a:r>
            <a:endParaRPr lang="en-US" dirty="0" smtClean="0">
              <a:ln w="0"/>
            </a:endParaRPr>
          </a:p>
          <a:p>
            <a:pPr algn="l" rtl="0"/>
            <a:r>
              <a:rPr lang="en-US" dirty="0" smtClean="0">
                <a:ln w="0"/>
              </a:rPr>
              <a:t>copies </a:t>
            </a:r>
            <a:r>
              <a:rPr lang="en-US" dirty="0">
                <a:ln w="0"/>
              </a:rPr>
              <a:t>or posting it. </a:t>
            </a:r>
            <a:r>
              <a:rPr lang="en-US" dirty="0" smtClean="0">
                <a:ln w="0"/>
              </a:rPr>
              <a:t>Is it </a:t>
            </a:r>
            <a:r>
              <a:rPr lang="en-US" b="1" dirty="0" smtClean="0">
                <a:ln w="0"/>
              </a:rPr>
              <a:t>OK </a:t>
            </a:r>
            <a:r>
              <a:rPr lang="en-US" dirty="0" smtClean="0">
                <a:ln w="0"/>
              </a:rPr>
              <a:t>to distribute your </a:t>
            </a:r>
            <a:r>
              <a:rPr lang="en-US" dirty="0">
                <a:ln w="0"/>
              </a:rPr>
              <a:t>personal information beforehand</a:t>
            </a:r>
            <a:r>
              <a:rPr lang="en-US" dirty="0" smtClean="0">
                <a:ln w="0"/>
              </a:rPr>
              <a:t>.</a:t>
            </a:r>
          </a:p>
        </p:txBody>
      </p:sp>
      <p:pic>
        <p:nvPicPr>
          <p:cNvPr id="6146" name="Picture 2" descr="Shepherd of the Hills Lutheran Church / Get Connected / Online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4" y="3603949"/>
            <a:ext cx="2099942" cy="295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irector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691" y="4993524"/>
            <a:ext cx="322897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Online bridging directory launch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784547"/>
            <a:ext cx="3414652" cy="181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usiness Directory Stock Vector Illustration And Royalty Free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725" y="3641703"/>
            <a:ext cx="1363910" cy="136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89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236296" y="159023"/>
            <a:ext cx="1159741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32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91883"/>
            <a:ext cx="2552700" cy="504825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412776"/>
            <a:ext cx="7296150" cy="523875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8257" y="250134"/>
            <a:ext cx="866000" cy="1093147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191" y="0"/>
            <a:ext cx="1761343" cy="1343281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257" y="706387"/>
            <a:ext cx="1174057" cy="1354461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37851" y="2032190"/>
            <a:ext cx="8376431" cy="646331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look for </a:t>
            </a:r>
            <a:r>
              <a:rPr lang="en-US" dirty="0" smtClean="0">
                <a:latin typeface="MyriadPro-Light"/>
              </a:rPr>
              <a:t>information about your </a:t>
            </a:r>
            <a:r>
              <a:rPr lang="en-US" dirty="0">
                <a:latin typeface="MyriadPro-Light"/>
              </a:rPr>
              <a:t>country. F</a:t>
            </a:r>
            <a:r>
              <a:rPr lang="en-US" dirty="0" smtClean="0">
                <a:latin typeface="MyriadPro-Light"/>
              </a:rPr>
              <a:t>ind </a:t>
            </a:r>
            <a:r>
              <a:rPr lang="en-US" dirty="0">
                <a:latin typeface="MyriadPro-Light"/>
              </a:rPr>
              <a:t>pictures of </a:t>
            </a:r>
            <a:r>
              <a:rPr lang="en-US" dirty="0" smtClean="0">
                <a:latin typeface="MyriadPro-Light"/>
              </a:rPr>
              <a:t>the cities </a:t>
            </a:r>
            <a:r>
              <a:rPr lang="en-US" dirty="0">
                <a:latin typeface="MyriadPro-Light"/>
              </a:rPr>
              <a:t>or places of interest.</a:t>
            </a:r>
            <a:endParaRPr lang="ar-SA" dirty="0"/>
          </a:p>
        </p:txBody>
      </p:sp>
      <p:sp>
        <p:nvSpPr>
          <p:cNvPr id="9" name="مستطيل 8"/>
          <p:cNvSpPr/>
          <p:nvPr/>
        </p:nvSpPr>
        <p:spPr>
          <a:xfrm>
            <a:off x="469100" y="3192104"/>
            <a:ext cx="8114854" cy="646331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In </a:t>
            </a:r>
            <a:r>
              <a:rPr lang="en-US" dirty="0" smtClean="0">
                <a:latin typeface="MyriadPro-Light"/>
              </a:rPr>
              <a:t>groups ,make </a:t>
            </a:r>
            <a:r>
              <a:rPr lang="en-US" dirty="0">
                <a:latin typeface="MyriadPro-Light"/>
              </a:rPr>
              <a:t>a poster about </a:t>
            </a:r>
            <a:r>
              <a:rPr lang="en-US" dirty="0" smtClean="0">
                <a:latin typeface="MyriadPro-Light"/>
              </a:rPr>
              <a:t>your country. You  can illustrate </a:t>
            </a:r>
            <a:r>
              <a:rPr lang="en-US" dirty="0">
                <a:latin typeface="MyriadPro-Light"/>
              </a:rPr>
              <a:t>the poster with the pictures </a:t>
            </a:r>
            <a:r>
              <a:rPr lang="en-US" dirty="0" smtClean="0">
                <a:latin typeface="MyriadPro-Light"/>
              </a:rPr>
              <a:t>you </a:t>
            </a:r>
            <a:r>
              <a:rPr lang="en-US" dirty="0">
                <a:latin typeface="MyriadPro-Light"/>
              </a:rPr>
              <a:t>found </a:t>
            </a:r>
            <a:r>
              <a:rPr lang="en-US" dirty="0" smtClean="0">
                <a:latin typeface="MyriadPro-Light"/>
              </a:rPr>
              <a:t>or drawings you </a:t>
            </a:r>
            <a:r>
              <a:rPr lang="en-US" dirty="0">
                <a:latin typeface="MyriadPro-Light"/>
              </a:rPr>
              <a:t>create themselves.</a:t>
            </a:r>
            <a:endParaRPr lang="ar-SA" dirty="0">
              <a:latin typeface="MyriadPro-Light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140564" y="2772065"/>
            <a:ext cx="3149561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Collect the information</a:t>
            </a:r>
            <a:endParaRPr lang="ar-SA" dirty="0"/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4945" y="3931477"/>
            <a:ext cx="1295400" cy="1552575"/>
          </a:xfrm>
          <a:prstGeom prst="rect">
            <a:avLst/>
          </a:prstGeom>
        </p:spPr>
      </p:pic>
      <p:pic>
        <p:nvPicPr>
          <p:cNvPr id="7178" name="Picture 10" descr="Poster Clipart Friendship - School Gif Png, Cliparts &amp; Cartoon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7" y="3931477"/>
            <a:ext cx="2954988" cy="225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Make clipart, Picture #199919 make clip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807326"/>
            <a:ext cx="2526369" cy="286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ile:Open Clipart Library logo.svg - Wikimedia Common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527" y="4021740"/>
            <a:ext cx="2465893" cy="169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Vintage photographic camera | Premium Vecto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150" y="5238075"/>
            <a:ext cx="1536105" cy="153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94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2730066" cy="1269605"/>
          </a:xfrm>
          <a:prstGeom prst="rect">
            <a:avLst/>
          </a:prstGeom>
        </p:spPr>
      </p:pic>
      <p:pic>
        <p:nvPicPr>
          <p:cNvPr id="4" name="Picture 4" descr="Target Png - Transparent Background Goals Png , Transparen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68" y="2724870"/>
            <a:ext cx="2112169" cy="164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he Difference Between Hard Money Loans &amp; Private Money Loan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653136"/>
            <a:ext cx="1678020" cy="153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7E12EAB9-45F5-44F8-8721-0201CAF11965}"/>
              </a:ext>
            </a:extLst>
          </p:cNvPr>
          <p:cNvSpPr/>
          <p:nvPr/>
        </p:nvSpPr>
        <p:spPr>
          <a:xfrm>
            <a:off x="4180293" y="2709514"/>
            <a:ext cx="42030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1A42AB5-8A58-4D6E-9444-8FE2588C7605}"/>
              </a:ext>
            </a:extLst>
          </p:cNvPr>
          <p:cNvSpPr/>
          <p:nvPr/>
        </p:nvSpPr>
        <p:spPr>
          <a:xfrm>
            <a:off x="4180293" y="3284984"/>
            <a:ext cx="420307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866E5E0-6A0E-477A-B683-8E1F7C211310}"/>
              </a:ext>
            </a:extLst>
          </p:cNvPr>
          <p:cNvSpPr/>
          <p:nvPr/>
        </p:nvSpPr>
        <p:spPr>
          <a:xfrm>
            <a:off x="4278076" y="4077072"/>
            <a:ext cx="322524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♥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C88427B-6799-4CAF-AD84-328D72EAD70A}"/>
              </a:ext>
            </a:extLst>
          </p:cNvPr>
          <p:cNvSpPr/>
          <p:nvPr/>
        </p:nvSpPr>
        <p:spPr>
          <a:xfrm>
            <a:off x="3203848" y="1669084"/>
            <a:ext cx="32252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♥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506" y="119694"/>
            <a:ext cx="4810558" cy="90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708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iral Notebook Stock Photos And Images - 123RF">
            <a:extLst>
              <a:ext uri="{FF2B5EF4-FFF2-40B4-BE49-F238E27FC236}">
                <a16:creationId xmlns:a16="http://schemas.microsoft.com/office/drawing/2014/main" id="{082EA74C-9358-4105-9EF6-A2B43DD9F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99392"/>
            <a:ext cx="6535613" cy="6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C289549-9198-42A5-A4F8-D5349461F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98152">
            <a:off x="5334754" y="1705111"/>
            <a:ext cx="1769950" cy="64737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21D693F5-7D81-4DE8-8B44-BDA4345CF096}"/>
              </a:ext>
            </a:extLst>
          </p:cNvPr>
          <p:cNvSpPr/>
          <p:nvPr/>
        </p:nvSpPr>
        <p:spPr>
          <a:xfrm>
            <a:off x="2095232" y="1916030"/>
            <a:ext cx="2260744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Assign page </a:t>
            </a:r>
            <a:r>
              <a:rPr lang="en-US" sz="2400" b="1" dirty="0">
                <a:solidFill>
                  <a:srgbClr val="C00000"/>
                </a:solidFill>
              </a:rPr>
              <a:t>104</a:t>
            </a:r>
            <a:r>
              <a:rPr lang="en-US" sz="2400" b="1" dirty="0"/>
              <a:t> for practice with writing personal</a:t>
            </a:r>
          </a:p>
          <a:p>
            <a:pPr algn="l" rtl="0"/>
            <a:r>
              <a:rPr lang="en-US" sz="2400" b="1" dirty="0"/>
              <a:t>information, including completing forms.</a:t>
            </a: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22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id="{DE56B3B3-E0C8-441B-AF52-2B7C6F22E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688" y="242925"/>
            <a:ext cx="48768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he Do's and Don'ts of Good Homework Policy">
            <a:extLst>
              <a:ext uri="{FF2B5EF4-FFF2-40B4-BE49-F238E27FC236}">
                <a16:creationId xmlns:a16="http://schemas.microsoft.com/office/drawing/2014/main" id="{DD5D38E9-561A-42AD-A6FE-900116819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755" y="0"/>
            <a:ext cx="1700808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ffective Note Taking | Stephanie's Portfolio">
            <a:extLst>
              <a:ext uri="{FF2B5EF4-FFF2-40B4-BE49-F238E27FC236}">
                <a16:creationId xmlns:a16="http://schemas.microsoft.com/office/drawing/2014/main" id="{14D84B9F-FF83-478C-A36F-BBE1CC4B4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4966667"/>
            <a:ext cx="1842632" cy="17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ransparent Turn In Homework Clipart - Employee Orientation Png ...">
            <a:extLst>
              <a:ext uri="{FF2B5EF4-FFF2-40B4-BE49-F238E27FC236}">
                <a16:creationId xmlns:a16="http://schemas.microsoft.com/office/drawing/2014/main" id="{A8D09A79-E562-4E3A-A584-0F78033DB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755" y="4943851"/>
            <a:ext cx="1638299" cy="18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omework stock vector. Illustration of mascot, drawn - 53495491">
            <a:extLst>
              <a:ext uri="{FF2B5EF4-FFF2-40B4-BE49-F238E27FC236}">
                <a16:creationId xmlns:a16="http://schemas.microsoft.com/office/drawing/2014/main" id="{B5F51A4A-4846-4425-9CC5-10CB9566E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0220">
            <a:off x="258261" y="458388"/>
            <a:ext cx="1495193" cy="149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74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60648"/>
            <a:ext cx="6419850" cy="542925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7236296" y="159023"/>
            <a:ext cx="1159741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33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04" y="980728"/>
            <a:ext cx="6191250" cy="2276475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3290433" y="951562"/>
            <a:ext cx="3412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DB5523"/>
                </a:solidFill>
                <a:latin typeface="MyriadPro-Semibold"/>
              </a:rPr>
              <a:t>Requests and Offers: </a:t>
            </a:r>
            <a:r>
              <a:rPr lang="en-US" dirty="0">
                <a:solidFill>
                  <a:srgbClr val="DB5523"/>
                </a:solidFill>
                <a:latin typeface="MyriadPro-SemiboldIt"/>
              </a:rPr>
              <a:t>Can / Will</a:t>
            </a:r>
            <a:endParaRPr lang="ar-SA" dirty="0"/>
          </a:p>
        </p:txBody>
      </p:sp>
      <p:sp>
        <p:nvSpPr>
          <p:cNvPr id="6" name="مستطيل 5"/>
          <p:cNvSpPr/>
          <p:nvPr/>
        </p:nvSpPr>
        <p:spPr>
          <a:xfrm>
            <a:off x="138127" y="3286369"/>
            <a:ext cx="1159292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latin typeface="MyriadPro-Semibold"/>
              </a:rPr>
              <a:t>Requests</a:t>
            </a:r>
            <a:endParaRPr lang="ar-SA" dirty="0"/>
          </a:p>
        </p:txBody>
      </p:sp>
      <p:sp>
        <p:nvSpPr>
          <p:cNvPr id="7" name="مستطيل 6"/>
          <p:cNvSpPr/>
          <p:nvPr/>
        </p:nvSpPr>
        <p:spPr>
          <a:xfrm>
            <a:off x="1297419" y="3286369"/>
            <a:ext cx="7704856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Read the </a:t>
            </a:r>
            <a:r>
              <a:rPr lang="en-US" dirty="0">
                <a:latin typeface="MyriadPro-Light"/>
              </a:rPr>
              <a:t>first part of the </a:t>
            </a:r>
            <a:r>
              <a:rPr lang="en-US" dirty="0" smtClean="0">
                <a:latin typeface="MyriadPro-Light"/>
              </a:rPr>
              <a:t>chart. read </a:t>
            </a:r>
            <a:r>
              <a:rPr lang="en-US" dirty="0">
                <a:latin typeface="MyriadPro-Light"/>
              </a:rPr>
              <a:t>the requests and </a:t>
            </a:r>
            <a:r>
              <a:rPr lang="en-US" dirty="0" smtClean="0">
                <a:latin typeface="MyriadPro-Light"/>
              </a:rPr>
              <a:t>read </a:t>
            </a:r>
            <a:r>
              <a:rPr lang="en-US" dirty="0">
                <a:latin typeface="MyriadPro-Light"/>
              </a:rPr>
              <a:t>the agreements and refusals.</a:t>
            </a:r>
            <a:endParaRPr lang="ar-SA" dirty="0"/>
          </a:p>
        </p:txBody>
      </p:sp>
      <p:sp>
        <p:nvSpPr>
          <p:cNvPr id="8" name="مستطيل 7"/>
          <p:cNvSpPr/>
          <p:nvPr/>
        </p:nvSpPr>
        <p:spPr>
          <a:xfrm>
            <a:off x="221804" y="3932700"/>
            <a:ext cx="8598667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these requests are </a:t>
            </a:r>
            <a:r>
              <a:rPr lang="en-US" b="1" dirty="0">
                <a:latin typeface="MyriadPro-Light"/>
              </a:rPr>
              <a:t>questions</a:t>
            </a:r>
            <a:r>
              <a:rPr lang="en-US" dirty="0">
                <a:latin typeface="MyriadPro-Light"/>
              </a:rPr>
              <a:t>. In </a:t>
            </a:r>
            <a:r>
              <a:rPr lang="en-US" dirty="0" smtClean="0">
                <a:latin typeface="MyriadPro-Light"/>
              </a:rPr>
              <a:t>questions, the </a:t>
            </a:r>
            <a:r>
              <a:rPr lang="en-US" dirty="0">
                <a:latin typeface="MyriadPro-Light"/>
              </a:rPr>
              <a:t>modal verbs </a:t>
            </a:r>
            <a:r>
              <a:rPr lang="en-US" b="1" dirty="0">
                <a:solidFill>
                  <a:srgbClr val="C00000"/>
                </a:solidFill>
                <a:latin typeface="MyriadPro-LightIt"/>
              </a:rPr>
              <a:t>Can</a:t>
            </a:r>
            <a:r>
              <a:rPr lang="en-US" dirty="0">
                <a:latin typeface="MyriadPro-LightIt"/>
              </a:rPr>
              <a:t> </a:t>
            </a:r>
            <a:r>
              <a:rPr lang="en-US" dirty="0">
                <a:latin typeface="MyriadPro-Light"/>
              </a:rPr>
              <a:t>and </a:t>
            </a:r>
            <a:r>
              <a:rPr lang="en-US" b="1" dirty="0">
                <a:solidFill>
                  <a:srgbClr val="C00000"/>
                </a:solidFill>
                <a:latin typeface="MyriadPro-LightIt"/>
              </a:rPr>
              <a:t>Will</a:t>
            </a:r>
            <a:r>
              <a:rPr lang="en-US" dirty="0">
                <a:latin typeface="MyriadPro-LightIt"/>
              </a:rPr>
              <a:t> </a:t>
            </a:r>
            <a:r>
              <a:rPr lang="en-US" dirty="0">
                <a:latin typeface="MyriadPro-Light"/>
              </a:rPr>
              <a:t>come before the subject.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15380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60648"/>
            <a:ext cx="6419850" cy="542925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7236296" y="159023"/>
            <a:ext cx="1159741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33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72" y="3717032"/>
            <a:ext cx="6504244" cy="1942575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366" y="5877272"/>
            <a:ext cx="4048125" cy="29527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1171" y="5152926"/>
            <a:ext cx="2509990" cy="144869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142644" y="1242898"/>
            <a:ext cx="808875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latin typeface="MyriadPro-Semibold"/>
              </a:rPr>
              <a:t>Offers</a:t>
            </a:r>
            <a:endParaRPr lang="ar-SA" dirty="0"/>
          </a:p>
        </p:txBody>
      </p:sp>
      <p:sp>
        <p:nvSpPr>
          <p:cNvPr id="9" name="مستطيل 8"/>
          <p:cNvSpPr/>
          <p:nvPr/>
        </p:nvSpPr>
        <p:spPr>
          <a:xfrm>
            <a:off x="951519" y="838569"/>
            <a:ext cx="3412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DB5523"/>
                </a:solidFill>
                <a:latin typeface="MyriadPro-Semibold"/>
              </a:rPr>
              <a:t>Requests and Offers: </a:t>
            </a:r>
            <a:r>
              <a:rPr lang="en-US" dirty="0">
                <a:solidFill>
                  <a:srgbClr val="DB5523"/>
                </a:solidFill>
                <a:latin typeface="MyriadPro-SemiboldIt"/>
              </a:rPr>
              <a:t>Can / Will</a:t>
            </a:r>
            <a:endParaRPr lang="ar-SA" dirty="0"/>
          </a:p>
        </p:txBody>
      </p:sp>
      <p:sp>
        <p:nvSpPr>
          <p:cNvPr id="10" name="مستطيل 9"/>
          <p:cNvSpPr/>
          <p:nvPr/>
        </p:nvSpPr>
        <p:spPr>
          <a:xfrm>
            <a:off x="951519" y="1679002"/>
            <a:ext cx="7816038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Look at the </a:t>
            </a:r>
            <a:r>
              <a:rPr lang="en-US" dirty="0">
                <a:latin typeface="MyriadPro-Light"/>
              </a:rPr>
              <a:t>next part of the </a:t>
            </a:r>
            <a:r>
              <a:rPr lang="en-US" dirty="0" smtClean="0">
                <a:latin typeface="MyriadPro-Light"/>
              </a:rPr>
              <a:t>chart. </a:t>
            </a:r>
            <a:r>
              <a:rPr lang="en-US" dirty="0">
                <a:latin typeface="MyriadPro-Light"/>
              </a:rPr>
              <a:t>R</a:t>
            </a:r>
            <a:r>
              <a:rPr lang="en-US" dirty="0" smtClean="0">
                <a:latin typeface="MyriadPro-Light"/>
              </a:rPr>
              <a:t>ead </a:t>
            </a:r>
            <a:r>
              <a:rPr lang="en-US" dirty="0">
                <a:latin typeface="MyriadPro-Light"/>
              </a:rPr>
              <a:t>the offers and </a:t>
            </a:r>
            <a:r>
              <a:rPr lang="en-US" dirty="0" smtClean="0">
                <a:latin typeface="MyriadPro-Light"/>
              </a:rPr>
              <a:t>read </a:t>
            </a:r>
            <a:r>
              <a:rPr lang="en-US" dirty="0">
                <a:latin typeface="MyriadPro-Light"/>
              </a:rPr>
              <a:t>the acceptances and refusals.</a:t>
            </a:r>
            <a:endParaRPr lang="ar-SA" dirty="0"/>
          </a:p>
        </p:txBody>
      </p:sp>
      <p:sp>
        <p:nvSpPr>
          <p:cNvPr id="5" name="مستطيل 4"/>
          <p:cNvSpPr/>
          <p:nvPr/>
        </p:nvSpPr>
        <p:spPr>
          <a:xfrm>
            <a:off x="356808" y="2716962"/>
            <a:ext cx="8489415" cy="646331"/>
          </a:xfrm>
          <a:prstGeom prst="rect">
            <a:avLst/>
          </a:prstGeom>
          <a:solidFill>
            <a:srgbClr val="CCCC0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☺ it </a:t>
            </a:r>
            <a:r>
              <a:rPr lang="en-US" dirty="0">
                <a:latin typeface="MyriadPro-Light"/>
              </a:rPr>
              <a:t>is considered polite to say </a:t>
            </a:r>
            <a:r>
              <a:rPr lang="en-US" dirty="0">
                <a:latin typeface="MyriadPro-LightIt"/>
              </a:rPr>
              <a:t>No, thank </a:t>
            </a:r>
            <a:r>
              <a:rPr lang="en-US" dirty="0" smtClean="0">
                <a:latin typeface="MyriadPro-LightIt"/>
              </a:rPr>
              <a:t>you </a:t>
            </a:r>
            <a:r>
              <a:rPr lang="en-US" dirty="0" smtClean="0">
                <a:latin typeface="MyriadPro-Light"/>
              </a:rPr>
              <a:t>or </a:t>
            </a:r>
            <a:r>
              <a:rPr lang="en-US" dirty="0">
                <a:latin typeface="MyriadPro-Light"/>
              </a:rPr>
              <a:t>the less formal </a:t>
            </a:r>
            <a:r>
              <a:rPr lang="en-US" dirty="0">
                <a:latin typeface="MyriadPro-LightIt"/>
              </a:rPr>
              <a:t>No, thanks </a:t>
            </a:r>
            <a:r>
              <a:rPr lang="en-US" dirty="0">
                <a:latin typeface="MyriadPro-Light"/>
              </a:rPr>
              <a:t>when refusing an </a:t>
            </a:r>
            <a:r>
              <a:rPr lang="en-US" dirty="0" smtClean="0">
                <a:latin typeface="MyriadPro-Light"/>
              </a:rPr>
              <a:t>offer. Another </a:t>
            </a:r>
            <a:r>
              <a:rPr lang="en-US" dirty="0">
                <a:latin typeface="MyriadPro-Light"/>
              </a:rPr>
              <a:t>possibility is </a:t>
            </a:r>
            <a:r>
              <a:rPr lang="en-US" dirty="0">
                <a:latin typeface="MyriadPro-LightIt"/>
              </a:rPr>
              <a:t>No, that’s all right/OK.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74369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60648"/>
            <a:ext cx="6419850" cy="542925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7236296" y="159023"/>
            <a:ext cx="1159741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33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441" y="2852936"/>
            <a:ext cx="5924550" cy="3419475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89796"/>
            <a:ext cx="1835696" cy="929466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087216" y="963389"/>
            <a:ext cx="4572000" cy="369332"/>
          </a:xfrm>
          <a:prstGeom prst="rect">
            <a:avLst/>
          </a:prstGeom>
          <a:solidFill>
            <a:srgbClr val="FF66CC"/>
          </a:solidFill>
        </p:spPr>
        <p:txBody>
          <a:bodyPr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role-play the conversation in </a:t>
            </a:r>
            <a:r>
              <a:rPr lang="en-US" dirty="0" smtClean="0">
                <a:latin typeface="MyriadPro-Light"/>
              </a:rPr>
              <a:t>the picture</a:t>
            </a:r>
            <a:r>
              <a:rPr lang="en-US" dirty="0">
                <a:latin typeface="MyriadPro-Light"/>
              </a:rPr>
              <a:t>.</a:t>
            </a:r>
            <a:endParaRPr lang="ar-SA" dirty="0"/>
          </a:p>
        </p:txBody>
      </p:sp>
      <p:sp>
        <p:nvSpPr>
          <p:cNvPr id="7" name="مستطيل 6"/>
          <p:cNvSpPr/>
          <p:nvPr/>
        </p:nvSpPr>
        <p:spPr>
          <a:xfrm>
            <a:off x="2032635" y="1332721"/>
            <a:ext cx="7111365" cy="369332"/>
          </a:xfrm>
          <a:prstGeom prst="rect">
            <a:avLst/>
          </a:prstGeom>
          <a:solidFill>
            <a:srgbClr val="99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What does the teacher say when the </a:t>
            </a:r>
            <a:r>
              <a:rPr lang="en-US" dirty="0" smtClean="0">
                <a:latin typeface="MyriadPro-SemiboldIt"/>
              </a:rPr>
              <a:t>boy opens </a:t>
            </a:r>
            <a:r>
              <a:rPr lang="en-US" dirty="0">
                <a:latin typeface="MyriadPro-SemiboldIt"/>
              </a:rPr>
              <a:t>the window? </a:t>
            </a:r>
            <a:endParaRPr lang="ar-SA" dirty="0"/>
          </a:p>
        </p:txBody>
      </p:sp>
      <p:sp>
        <p:nvSpPr>
          <p:cNvPr id="8" name="مستطيل 7"/>
          <p:cNvSpPr/>
          <p:nvPr/>
        </p:nvSpPr>
        <p:spPr>
          <a:xfrm>
            <a:off x="7023965" y="1757284"/>
            <a:ext cx="1370112" cy="369332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Thank </a:t>
            </a:r>
            <a:r>
              <a:rPr lang="en-US" dirty="0">
                <a:latin typeface="MyriadPro-Light"/>
              </a:rPr>
              <a:t>you</a:t>
            </a:r>
            <a:r>
              <a:rPr lang="en-US" dirty="0" smtClean="0">
                <a:latin typeface="MyriadPro-Light"/>
              </a:rPr>
              <a:t>.</a:t>
            </a:r>
            <a:endParaRPr lang="ar-SA" dirty="0"/>
          </a:p>
        </p:txBody>
      </p:sp>
      <p:sp>
        <p:nvSpPr>
          <p:cNvPr id="9" name="مستطيل 8"/>
          <p:cNvSpPr/>
          <p:nvPr/>
        </p:nvSpPr>
        <p:spPr>
          <a:xfrm>
            <a:off x="971600" y="2072299"/>
            <a:ext cx="3583598" cy="369332"/>
          </a:xfrm>
          <a:prstGeom prst="rect">
            <a:avLst/>
          </a:prstGeom>
          <a:solidFill>
            <a:srgbClr val="99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SemiboldIt"/>
              </a:rPr>
              <a:t>Then </a:t>
            </a:r>
            <a:r>
              <a:rPr lang="en-US" dirty="0">
                <a:latin typeface="MyriadPro-SemiboldIt"/>
              </a:rPr>
              <a:t>what does </a:t>
            </a:r>
            <a:r>
              <a:rPr lang="en-US" dirty="0" smtClean="0">
                <a:latin typeface="MyriadPro-SemiboldIt"/>
              </a:rPr>
              <a:t>the boy </a:t>
            </a:r>
            <a:r>
              <a:rPr lang="en-US" dirty="0">
                <a:latin typeface="MyriadPro-SemiboldIt"/>
              </a:rPr>
              <a:t>say? </a:t>
            </a:r>
            <a:endParaRPr lang="ar-SA" dirty="0"/>
          </a:p>
        </p:txBody>
      </p:sp>
      <p:sp>
        <p:nvSpPr>
          <p:cNvPr id="10" name="مستطيل 9"/>
          <p:cNvSpPr/>
          <p:nvPr/>
        </p:nvSpPr>
        <p:spPr>
          <a:xfrm>
            <a:off x="4587786" y="2396779"/>
            <a:ext cx="2071430" cy="369332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You’re </a:t>
            </a:r>
            <a:r>
              <a:rPr lang="en-US" dirty="0">
                <a:latin typeface="MyriadPro-Light"/>
              </a:rPr>
              <a:t>welcome</a:t>
            </a:r>
            <a:r>
              <a:rPr lang="en-US" dirty="0" smtClean="0">
                <a:latin typeface="MyriadPro-Light"/>
              </a:rPr>
              <a:t>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75046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60648"/>
            <a:ext cx="6419850" cy="542925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7236296" y="159023"/>
            <a:ext cx="1159741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33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1" y="2343807"/>
            <a:ext cx="4982954" cy="504056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2780928"/>
            <a:ext cx="5198978" cy="3836562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32111" y="872423"/>
            <a:ext cx="9001000" cy="147732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Read </a:t>
            </a:r>
            <a:r>
              <a:rPr lang="en-US" dirty="0">
                <a:latin typeface="MyriadPro-Light"/>
              </a:rPr>
              <a:t>the example and </a:t>
            </a:r>
            <a:r>
              <a:rPr lang="en-US" dirty="0" smtClean="0">
                <a:latin typeface="MyriadPro-Light"/>
              </a:rPr>
              <a:t>read </a:t>
            </a:r>
            <a:r>
              <a:rPr lang="en-US" dirty="0">
                <a:latin typeface="MyriadPro-Light"/>
              </a:rPr>
              <a:t>the polite requests. </a:t>
            </a:r>
            <a:endParaRPr lang="en-US" dirty="0" smtClean="0">
              <a:latin typeface="MyriadPro-Light"/>
            </a:endParaRPr>
          </a:p>
          <a:p>
            <a:pPr algn="l" rtl="0"/>
            <a:r>
              <a:rPr lang="en-US" dirty="0" smtClean="0">
                <a:latin typeface="MyriadPro-Light"/>
              </a:rPr>
              <a:t>The example </a:t>
            </a:r>
            <a:r>
              <a:rPr lang="en-US" dirty="0">
                <a:latin typeface="MyriadPro-Light"/>
              </a:rPr>
              <a:t>is </a:t>
            </a:r>
            <a:r>
              <a:rPr lang="en-US" b="1" dirty="0">
                <a:solidFill>
                  <a:srgbClr val="C00000"/>
                </a:solidFill>
                <a:latin typeface="MyriadPro-Light"/>
              </a:rPr>
              <a:t>imperativ</a:t>
            </a:r>
            <a:r>
              <a:rPr lang="en-US" dirty="0">
                <a:latin typeface="MyriadPro-Light"/>
              </a:rPr>
              <a:t>e and the </a:t>
            </a:r>
            <a:r>
              <a:rPr lang="en-US" b="1" dirty="0">
                <a:solidFill>
                  <a:srgbClr val="003300"/>
                </a:solidFill>
                <a:latin typeface="MyriadPro-Light"/>
              </a:rPr>
              <a:t>polite request </a:t>
            </a:r>
            <a:r>
              <a:rPr lang="en-US" dirty="0">
                <a:latin typeface="MyriadPro-Light"/>
              </a:rPr>
              <a:t>is </a:t>
            </a:r>
            <a:r>
              <a:rPr lang="en-US" b="1" dirty="0" smtClean="0">
                <a:solidFill>
                  <a:srgbClr val="C00000"/>
                </a:solidFill>
                <a:latin typeface="MyriadPro-Light"/>
              </a:rPr>
              <a:t>a question</a:t>
            </a:r>
            <a:r>
              <a:rPr lang="en-US" dirty="0">
                <a:latin typeface="MyriadPro-Light"/>
              </a:rPr>
              <a:t>. </a:t>
            </a:r>
            <a:endParaRPr lang="en-US" dirty="0" smtClean="0">
              <a:latin typeface="MyriadPro-Light"/>
            </a:endParaRPr>
          </a:p>
          <a:p>
            <a:pPr algn="l" rtl="0"/>
            <a:r>
              <a:rPr lang="en-US" dirty="0" smtClean="0">
                <a:latin typeface="MyriadPro-SemiboldIt"/>
              </a:rPr>
              <a:t>What </a:t>
            </a:r>
            <a:r>
              <a:rPr lang="en-US" dirty="0">
                <a:latin typeface="MyriadPro-SemiboldIt"/>
              </a:rPr>
              <a:t>other word in the request </a:t>
            </a:r>
            <a:r>
              <a:rPr lang="en-US" dirty="0" smtClean="0">
                <a:latin typeface="MyriadPro-SemiboldIt"/>
              </a:rPr>
              <a:t>is polite</a:t>
            </a:r>
            <a:r>
              <a:rPr lang="en-US" dirty="0">
                <a:latin typeface="MyriadPro-SemiboldIt"/>
              </a:rPr>
              <a:t>? </a:t>
            </a:r>
            <a:r>
              <a:rPr lang="en-US" dirty="0">
                <a:latin typeface="MyriadPro-Light"/>
              </a:rPr>
              <a:t>(please</a:t>
            </a:r>
            <a:r>
              <a:rPr lang="en-US" dirty="0" smtClean="0">
                <a:latin typeface="MyriadPro-Light"/>
              </a:rPr>
              <a:t>)</a:t>
            </a:r>
          </a:p>
          <a:p>
            <a:pPr algn="l" rtl="0"/>
            <a:r>
              <a:rPr lang="en-US" dirty="0" smtClean="0">
                <a:latin typeface="MyriadPro-SemiboldIt"/>
              </a:rPr>
              <a:t>Where </a:t>
            </a:r>
            <a:r>
              <a:rPr lang="en-US" dirty="0">
                <a:latin typeface="MyriadPro-SemiboldIt"/>
              </a:rPr>
              <a:t>else can </a:t>
            </a:r>
            <a:r>
              <a:rPr lang="en-US" b="1" dirty="0">
                <a:latin typeface="MyriadPro-Bold"/>
              </a:rPr>
              <a:t>please </a:t>
            </a:r>
            <a:r>
              <a:rPr lang="en-US" dirty="0">
                <a:latin typeface="MyriadPro-SemiboldIt"/>
              </a:rPr>
              <a:t>go in </a:t>
            </a:r>
            <a:r>
              <a:rPr lang="en-US" dirty="0" smtClean="0">
                <a:latin typeface="MyriadPro-SemiboldIt"/>
              </a:rPr>
              <a:t>the sentence</a:t>
            </a:r>
            <a:r>
              <a:rPr lang="en-US" dirty="0">
                <a:latin typeface="MyriadPro-SemiboldIt"/>
              </a:rPr>
              <a:t>? </a:t>
            </a:r>
            <a:r>
              <a:rPr lang="en-US" dirty="0">
                <a:latin typeface="MyriadPro-Light"/>
              </a:rPr>
              <a:t>(Before the verb: </a:t>
            </a:r>
            <a:r>
              <a:rPr lang="en-US" dirty="0">
                <a:latin typeface="MyriadPro-LightIt"/>
              </a:rPr>
              <a:t>Can you </a:t>
            </a:r>
            <a:r>
              <a:rPr lang="en-US" dirty="0">
                <a:latin typeface="MyriadPro-SemiboldIt"/>
              </a:rPr>
              <a:t>please </a:t>
            </a:r>
            <a:r>
              <a:rPr lang="en-US" dirty="0">
                <a:latin typeface="MyriadPro-LightIt"/>
              </a:rPr>
              <a:t>help me?</a:t>
            </a:r>
            <a:r>
              <a:rPr lang="en-US" dirty="0">
                <a:latin typeface="MyriadPro-Light"/>
              </a:rPr>
              <a:t>)</a:t>
            </a:r>
            <a:endParaRPr lang="ar-SA" dirty="0"/>
          </a:p>
        </p:txBody>
      </p:sp>
      <p:sp>
        <p:nvSpPr>
          <p:cNvPr id="7" name="مستطيل 6"/>
          <p:cNvSpPr/>
          <p:nvPr/>
        </p:nvSpPr>
        <p:spPr>
          <a:xfrm>
            <a:off x="392235" y="3680566"/>
            <a:ext cx="4504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Can/Will you please give me an eraser?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5119861" y="2369337"/>
            <a:ext cx="3916520" cy="369332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r>
              <a:rPr lang="en-US" dirty="0">
                <a:latin typeface="MyriadPro-Light"/>
              </a:rPr>
              <a:t>Can/Will you close the door, please?</a:t>
            </a:r>
            <a:endParaRPr lang="ar-SA" dirty="0"/>
          </a:p>
        </p:txBody>
      </p:sp>
      <p:sp>
        <p:nvSpPr>
          <p:cNvPr id="9" name="مستطيل 8"/>
          <p:cNvSpPr/>
          <p:nvPr/>
        </p:nvSpPr>
        <p:spPr>
          <a:xfrm>
            <a:off x="299383" y="4329877"/>
            <a:ext cx="5773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Can/Will you </a:t>
            </a:r>
            <a:r>
              <a:rPr lang="en-US" b="1" dirty="0" smtClean="0">
                <a:solidFill>
                  <a:srgbClr val="C00000"/>
                </a:solidFill>
                <a:latin typeface="MyriadPro-Light"/>
              </a:rPr>
              <a:t>write your telephone number, </a:t>
            </a:r>
            <a:r>
              <a:rPr lang="en-US" b="1" dirty="0">
                <a:solidFill>
                  <a:srgbClr val="C00000"/>
                </a:solidFill>
                <a:latin typeface="MyriadPro-Light"/>
              </a:rPr>
              <a:t>please?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5158364" y="2833982"/>
            <a:ext cx="3839513" cy="369332"/>
          </a:xfrm>
          <a:prstGeom prst="rect">
            <a:avLst/>
          </a:prstGeom>
          <a:solidFill>
            <a:srgbClr val="99FF33"/>
          </a:solidFill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Can/Will you please be my partner?</a:t>
            </a:r>
            <a:endParaRPr lang="ar-SA" dirty="0"/>
          </a:p>
        </p:txBody>
      </p:sp>
      <p:sp>
        <p:nvSpPr>
          <p:cNvPr id="11" name="مستطيل 10"/>
          <p:cNvSpPr/>
          <p:nvPr/>
        </p:nvSpPr>
        <p:spPr>
          <a:xfrm>
            <a:off x="299383" y="4979188"/>
            <a:ext cx="7047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Can/Will you </a:t>
            </a:r>
            <a:r>
              <a:rPr lang="en-US" b="1" dirty="0" smtClean="0">
                <a:solidFill>
                  <a:srgbClr val="C00000"/>
                </a:solidFill>
                <a:latin typeface="MyriadPro-Light"/>
              </a:rPr>
              <a:t>please tell me the country code for Saudi Arabia?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330566" y="5613673"/>
            <a:ext cx="43760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Can/Will you </a:t>
            </a:r>
            <a:r>
              <a:rPr lang="en-US" b="1" dirty="0" smtClean="0">
                <a:solidFill>
                  <a:srgbClr val="C00000"/>
                </a:solidFill>
                <a:latin typeface="MyriadPro-Light"/>
              </a:rPr>
              <a:t>spell your name, </a:t>
            </a:r>
            <a:r>
              <a:rPr lang="en-US" b="1" dirty="0">
                <a:solidFill>
                  <a:srgbClr val="C00000"/>
                </a:solidFill>
                <a:latin typeface="MyriadPro-Light"/>
              </a:rPr>
              <a:t>please?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409563" y="6273111"/>
            <a:ext cx="3798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Can/Will you </a:t>
            </a:r>
            <a:r>
              <a:rPr lang="en-US" b="1" dirty="0" smtClean="0">
                <a:solidFill>
                  <a:srgbClr val="C00000"/>
                </a:solidFill>
                <a:latin typeface="MyriadPro-Light"/>
              </a:rPr>
              <a:t>repeat that, </a:t>
            </a:r>
            <a:r>
              <a:rPr lang="en-US" b="1" dirty="0">
                <a:solidFill>
                  <a:srgbClr val="C00000"/>
                </a:solidFill>
                <a:latin typeface="MyriadPro-Light"/>
              </a:rPr>
              <a:t>please?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4958239" y="3397263"/>
            <a:ext cx="4185761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Can/Will you open your books, please?</a:t>
            </a:r>
            <a:endParaRPr lang="ar-SA" dirty="0"/>
          </a:p>
        </p:txBody>
      </p:sp>
      <p:sp>
        <p:nvSpPr>
          <p:cNvPr id="15" name="مستطيل 14"/>
          <p:cNvSpPr/>
          <p:nvPr/>
        </p:nvSpPr>
        <p:spPr>
          <a:xfrm>
            <a:off x="4767898" y="6432824"/>
            <a:ext cx="3518912" cy="369332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solidFill>
                  <a:schemeClr val="bg1"/>
                </a:solidFill>
                <a:latin typeface="MyriadPro-Light"/>
              </a:rPr>
              <a:t>Can/Will you please repeat that?</a:t>
            </a:r>
            <a:endParaRPr lang="ar-S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9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924944"/>
            <a:ext cx="8001000" cy="504825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60648"/>
            <a:ext cx="6419850" cy="542925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7236296" y="159023"/>
            <a:ext cx="1159741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33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403149" y="1110398"/>
            <a:ext cx="7992888" cy="369332"/>
          </a:xfrm>
          <a:prstGeom prst="rect">
            <a:avLst/>
          </a:prstGeom>
          <a:solidFill>
            <a:srgbClr val="FF660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Make </a:t>
            </a:r>
            <a:r>
              <a:rPr lang="en-US" dirty="0">
                <a:latin typeface="MyriadPro-Light"/>
              </a:rPr>
              <a:t>requests </a:t>
            </a:r>
            <a:r>
              <a:rPr lang="en-US" dirty="0" smtClean="0">
                <a:latin typeface="MyriadPro-Light"/>
              </a:rPr>
              <a:t>and offers</a:t>
            </a:r>
            <a:r>
              <a:rPr lang="en-US" dirty="0">
                <a:latin typeface="MyriadPro-Light"/>
              </a:rPr>
              <a:t>. </a:t>
            </a:r>
            <a:r>
              <a:rPr lang="en-US" dirty="0" smtClean="0">
                <a:latin typeface="MyriadPro-Light"/>
              </a:rPr>
              <a:t>respond </a:t>
            </a:r>
            <a:r>
              <a:rPr lang="en-US" dirty="0">
                <a:latin typeface="MyriadPro-Light"/>
              </a:rPr>
              <a:t>differently each time.</a:t>
            </a:r>
            <a:endParaRPr lang="ar-SA" dirty="0"/>
          </a:p>
        </p:txBody>
      </p:sp>
      <p:pic>
        <p:nvPicPr>
          <p:cNvPr id="8194" name="Picture 2" descr="Pair Work Study Stock Illustrations – 31 Pair Work Study Stock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36296" y="930255"/>
            <a:ext cx="1394292" cy="109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755576" y="1666622"/>
            <a:ext cx="4572000" cy="646331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l" rtl="0"/>
            <a:r>
              <a:rPr lang="en-US" dirty="0" smtClean="0">
                <a:latin typeface="MyriadPro-Light"/>
              </a:rPr>
              <a:t>Use polite </a:t>
            </a:r>
            <a:r>
              <a:rPr lang="en-US" dirty="0">
                <a:latin typeface="MyriadPro-Light"/>
              </a:rPr>
              <a:t>expressions such </a:t>
            </a:r>
            <a:r>
              <a:rPr lang="en-US" dirty="0" smtClean="0">
                <a:latin typeface="MyriadPro-Light"/>
              </a:rPr>
              <a:t>as </a:t>
            </a:r>
            <a:r>
              <a:rPr lang="en-US" dirty="0" smtClean="0">
                <a:latin typeface="MyriadPro-LightIt"/>
              </a:rPr>
              <a:t>please</a:t>
            </a:r>
            <a:r>
              <a:rPr lang="en-US" dirty="0">
                <a:latin typeface="MyriadPro-LightIt"/>
              </a:rPr>
              <a:t>, thank you, you’re welcome.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29899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325846" y="2185441"/>
            <a:ext cx="4046353" cy="923330"/>
          </a:xfrm>
          <a:prstGeom prst="rect">
            <a:avLst/>
          </a:prstGeom>
          <a:solidFill>
            <a:srgbClr val="FF66FF"/>
          </a:solidFill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end</a:t>
            </a:r>
            <a:endParaRPr lang="ar-SA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698425" y="2967335"/>
            <a:ext cx="57471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Noureyah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Alghamdi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622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16633"/>
            <a:ext cx="3312368" cy="63207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780960"/>
            <a:ext cx="4210050" cy="56864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904785"/>
            <a:ext cx="4152900" cy="5562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3767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REA103 role play area wall sign - Nursery Door Signs - DOOR SIGNS ...">
            <a:extLst>
              <a:ext uri="{FF2B5EF4-FFF2-40B4-BE49-F238E27FC236}">
                <a16:creationId xmlns:a16="http://schemas.microsoft.com/office/drawing/2014/main" id="{BB1F5BDE-96CA-40C3-B2BD-3D7510A2B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58" y="56247"/>
            <a:ext cx="3754462" cy="375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0215DB9D-64A7-4E93-AE87-F87BC0930AB0}"/>
              </a:ext>
            </a:extLst>
          </p:cNvPr>
          <p:cNvSpPr/>
          <p:nvPr/>
        </p:nvSpPr>
        <p:spPr>
          <a:xfrm>
            <a:off x="4521004" y="1185293"/>
            <a:ext cx="2160912" cy="369332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/>
              <a:t>Benefits of Role-Play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1B8289AB-B6CD-4427-8AF3-47952C8FDE04}"/>
              </a:ext>
            </a:extLst>
          </p:cNvPr>
          <p:cNvSpPr/>
          <p:nvPr/>
        </p:nvSpPr>
        <p:spPr>
          <a:xfrm>
            <a:off x="4683965" y="1615363"/>
            <a:ext cx="2145972" cy="369332"/>
          </a:xfrm>
          <a:prstGeom prst="rect">
            <a:avLst/>
          </a:prstGeom>
          <a:solidFill>
            <a:srgbClr val="CCFFFF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b="1" dirty="0"/>
              <a:t>Build confidence: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20F174E-25B4-474D-A59F-E474FC933330}"/>
              </a:ext>
            </a:extLst>
          </p:cNvPr>
          <p:cNvSpPr/>
          <p:nvPr/>
        </p:nvSpPr>
        <p:spPr>
          <a:xfrm>
            <a:off x="4623685" y="1999778"/>
            <a:ext cx="2707151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b="1" dirty="0"/>
              <a:t>Develop listening skills: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6E22906-F355-438C-8124-7E4EED0A8274}"/>
              </a:ext>
            </a:extLst>
          </p:cNvPr>
          <p:cNvSpPr/>
          <p:nvPr/>
        </p:nvSpPr>
        <p:spPr>
          <a:xfrm>
            <a:off x="4623685" y="2429848"/>
            <a:ext cx="2935419" cy="369332"/>
          </a:xfrm>
          <a:prstGeom prst="rect">
            <a:avLst/>
          </a:prstGeom>
          <a:solidFill>
            <a:srgbClr val="CCFFFF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b="1" dirty="0"/>
              <a:t>Creative problem-solving: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47DBFAA-398C-49DD-B9A0-964AA9BBF3F0}"/>
              </a:ext>
            </a:extLst>
          </p:cNvPr>
          <p:cNvSpPr/>
          <p:nvPr/>
        </p:nvSpPr>
        <p:spPr>
          <a:xfrm>
            <a:off x="3923928" y="2747879"/>
            <a:ext cx="480580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b="1" dirty="0"/>
              <a:t>Develops communication and language skills:</a:t>
            </a:r>
            <a:endParaRPr lang="ar-SA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C67174F-9B7D-46A7-8B74-A19C96CA081F}"/>
              </a:ext>
            </a:extLst>
          </p:cNvPr>
          <p:cNvSpPr/>
          <p:nvPr/>
        </p:nvSpPr>
        <p:spPr>
          <a:xfrm>
            <a:off x="2339752" y="3855482"/>
            <a:ext cx="6641755" cy="369332"/>
          </a:xfrm>
          <a:prstGeom prst="rect">
            <a:avLst/>
          </a:prstGeom>
          <a:solidFill>
            <a:srgbClr val="FF99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b="1" dirty="0"/>
              <a:t>Allows students to act out and make sense of real-life situations:</a:t>
            </a:r>
            <a:endParaRPr lang="ar-SA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8BF4BAE-50A6-4047-BAF8-6D8A48ECAC96}"/>
              </a:ext>
            </a:extLst>
          </p:cNvPr>
          <p:cNvSpPr/>
          <p:nvPr/>
        </p:nvSpPr>
        <p:spPr>
          <a:xfrm>
            <a:off x="1979712" y="4243757"/>
            <a:ext cx="594733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b="1" dirty="0"/>
              <a:t>Develops social skills as children, collaborate with others:</a:t>
            </a:r>
            <a:endParaRPr lang="ar-SA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8B74A86E-D0C2-40F0-9D84-248CFDDD266E}"/>
              </a:ext>
            </a:extLst>
          </p:cNvPr>
          <p:cNvSpPr/>
          <p:nvPr/>
        </p:nvSpPr>
        <p:spPr>
          <a:xfrm>
            <a:off x="251520" y="4744972"/>
            <a:ext cx="8184805" cy="369332"/>
          </a:xfrm>
          <a:prstGeom prst="rect">
            <a:avLst/>
          </a:prstGeom>
          <a:solidFill>
            <a:srgbClr val="FF9999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b="1" dirty="0"/>
              <a:t>Encourages children to express their ideas and feelings in a relaxed environment:</a:t>
            </a:r>
            <a:endParaRPr lang="ar-SA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3344EE98-E4AA-4C71-A843-83F1D2061E5F}"/>
              </a:ext>
            </a:extLst>
          </p:cNvPr>
          <p:cNvSpPr/>
          <p:nvPr/>
        </p:nvSpPr>
        <p:spPr>
          <a:xfrm>
            <a:off x="251520" y="5246187"/>
            <a:ext cx="3729804" cy="369332"/>
          </a:xfrm>
          <a:prstGeom prst="rect">
            <a:avLst/>
          </a:prstGeom>
          <a:solidFill>
            <a:srgbClr val="99FF99"/>
          </a:solidFill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b="1" dirty="0"/>
              <a:t>Sparks creativity and imagination:</a:t>
            </a:r>
            <a:endParaRPr lang="ar-SA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BEBB84A1-95FF-4E57-A219-E7C7F165F489}"/>
              </a:ext>
            </a:extLst>
          </p:cNvPr>
          <p:cNvSpPr/>
          <p:nvPr/>
        </p:nvSpPr>
        <p:spPr>
          <a:xfrm>
            <a:off x="3707904" y="270930"/>
            <a:ext cx="5174943" cy="646331"/>
          </a:xfrm>
          <a:prstGeom prst="rect">
            <a:avLst/>
          </a:prstGeom>
          <a:solidFill>
            <a:srgbClr val="CCFF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/>
              <a:t>Role play</a:t>
            </a:r>
            <a:r>
              <a:rPr lang="en-US" dirty="0"/>
              <a:t> is the act of imitating the character and </a:t>
            </a:r>
          </a:p>
          <a:p>
            <a:pPr algn="l" rtl="0"/>
            <a:r>
              <a:rPr lang="en-US" dirty="0"/>
              <a:t>behaviour of someone who is different from yourself,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79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171CD0B-52F7-4B66-BEAE-90F723B35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16632"/>
            <a:ext cx="3105150" cy="62865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10DC2A3-37C6-45FF-A82A-9E13AC509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008112"/>
            <a:ext cx="3976379" cy="573325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8FB63CF-7C4A-4490-9A70-3972C186D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1008112"/>
            <a:ext cx="3872125" cy="5849888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E2D11C6-F753-4087-B150-4737A5E6E1D2}"/>
              </a:ext>
            </a:extLst>
          </p:cNvPr>
          <p:cNvSpPr/>
          <p:nvPr/>
        </p:nvSpPr>
        <p:spPr>
          <a:xfrm>
            <a:off x="7392346" y="135816"/>
            <a:ext cx="1324978" cy="523220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83</a:t>
            </a:r>
            <a:endParaRPr lang="ar-SA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150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2656"/>
            <a:ext cx="8334646" cy="569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0658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276872"/>
            <a:ext cx="8624523" cy="364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129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15" y="205316"/>
            <a:ext cx="7591425" cy="504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439" y="205844"/>
            <a:ext cx="3304801" cy="671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539552" y="836712"/>
            <a:ext cx="1301959" cy="2862322"/>
          </a:xfrm>
          <a:prstGeom prst="rect">
            <a:avLst/>
          </a:prstGeom>
          <a:solidFill>
            <a:srgbClr val="FFFF66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 smtClean="0"/>
              <a:t>Nouns</a:t>
            </a:r>
          </a:p>
          <a:p>
            <a:pPr algn="l" rtl="0"/>
            <a:r>
              <a:rPr lang="en-US" dirty="0" smtClean="0"/>
              <a:t>address</a:t>
            </a:r>
            <a:endParaRPr lang="en-US" dirty="0"/>
          </a:p>
          <a:p>
            <a:pPr algn="l" rtl="0"/>
            <a:r>
              <a:rPr lang="en-US" dirty="0"/>
              <a:t>area code</a:t>
            </a:r>
          </a:p>
          <a:p>
            <a:pPr algn="l" rtl="0"/>
            <a:r>
              <a:rPr lang="en-US" dirty="0"/>
              <a:t>avenue</a:t>
            </a:r>
          </a:p>
          <a:p>
            <a:pPr algn="l" rtl="0"/>
            <a:r>
              <a:rPr lang="en-US" dirty="0"/>
              <a:t>bus</a:t>
            </a:r>
          </a:p>
          <a:p>
            <a:pPr algn="l" rtl="0"/>
            <a:r>
              <a:rPr lang="en-US" dirty="0"/>
              <a:t>capital</a:t>
            </a:r>
          </a:p>
          <a:p>
            <a:pPr algn="l" rtl="0"/>
            <a:r>
              <a:rPr lang="en-US" dirty="0"/>
              <a:t>cell number</a:t>
            </a:r>
          </a:p>
          <a:p>
            <a:pPr algn="l" rtl="0"/>
            <a:r>
              <a:rPr lang="en-US" dirty="0"/>
              <a:t>country</a:t>
            </a:r>
          </a:p>
          <a:p>
            <a:pPr algn="l" rtl="0"/>
            <a:r>
              <a:rPr lang="en-US" dirty="0"/>
              <a:t>email</a:t>
            </a:r>
          </a:p>
          <a:p>
            <a:pPr algn="l" rtl="0"/>
            <a:r>
              <a:rPr lang="en-US" dirty="0"/>
              <a:t>home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968401" y="980728"/>
            <a:ext cx="1943866" cy="2585323"/>
          </a:xfrm>
          <a:prstGeom prst="rect">
            <a:avLst/>
          </a:prstGeom>
          <a:solidFill>
            <a:srgbClr val="FFFF66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 smtClean="0"/>
              <a:t>Nouns</a:t>
            </a:r>
          </a:p>
          <a:p>
            <a:pPr algn="l" rtl="0"/>
            <a:r>
              <a:rPr lang="en-US" dirty="0"/>
              <a:t>language</a:t>
            </a:r>
          </a:p>
          <a:p>
            <a:pPr algn="l" rtl="0"/>
            <a:r>
              <a:rPr lang="en-US" dirty="0"/>
              <a:t>nationality</a:t>
            </a:r>
          </a:p>
          <a:p>
            <a:pPr algn="l" rtl="0"/>
            <a:r>
              <a:rPr lang="en-US" dirty="0"/>
              <a:t>people</a:t>
            </a:r>
          </a:p>
          <a:p>
            <a:pPr algn="l" rtl="0"/>
            <a:r>
              <a:rPr lang="en-US" dirty="0"/>
              <a:t>street</a:t>
            </a:r>
          </a:p>
          <a:p>
            <a:pPr algn="l" rtl="0"/>
            <a:r>
              <a:rPr lang="en-US" dirty="0"/>
              <a:t>telephone number</a:t>
            </a:r>
          </a:p>
          <a:p>
            <a:pPr algn="l" rtl="0"/>
            <a:r>
              <a:rPr lang="en-US" dirty="0"/>
              <a:t>tourist</a:t>
            </a:r>
          </a:p>
          <a:p>
            <a:pPr algn="l" rtl="0"/>
            <a:r>
              <a:rPr lang="en-US" dirty="0"/>
              <a:t>viewer</a:t>
            </a:r>
          </a:p>
          <a:p>
            <a:pPr algn="l" rtl="0"/>
            <a:r>
              <a:rPr lang="en-US" dirty="0"/>
              <a:t>world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4932040" y="865743"/>
            <a:ext cx="1935017" cy="3139321"/>
          </a:xfrm>
          <a:prstGeom prst="rect">
            <a:avLst/>
          </a:prstGeom>
          <a:solidFill>
            <a:srgbClr val="FFFF66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 smtClean="0"/>
              <a:t>Nouns—Countries</a:t>
            </a:r>
          </a:p>
          <a:p>
            <a:pPr algn="l" rtl="0"/>
            <a:r>
              <a:rPr lang="en-US" dirty="0"/>
              <a:t>Australia</a:t>
            </a:r>
          </a:p>
          <a:p>
            <a:pPr algn="l" rtl="0"/>
            <a:r>
              <a:rPr lang="en-US" dirty="0"/>
              <a:t>Brazil</a:t>
            </a:r>
          </a:p>
          <a:p>
            <a:pPr algn="l" rtl="0"/>
            <a:r>
              <a:rPr lang="en-US" dirty="0"/>
              <a:t>Canada</a:t>
            </a:r>
          </a:p>
          <a:p>
            <a:pPr algn="l" rtl="0"/>
            <a:r>
              <a:rPr lang="en-US" dirty="0"/>
              <a:t>China</a:t>
            </a:r>
          </a:p>
          <a:p>
            <a:pPr algn="l" rtl="0"/>
            <a:r>
              <a:rPr lang="en-US" dirty="0"/>
              <a:t>Egypt</a:t>
            </a:r>
          </a:p>
          <a:p>
            <a:pPr algn="l" rtl="0"/>
            <a:r>
              <a:rPr lang="en-US" dirty="0"/>
              <a:t>England</a:t>
            </a:r>
          </a:p>
          <a:p>
            <a:pPr algn="l" rtl="0"/>
            <a:r>
              <a:rPr lang="en-US" dirty="0"/>
              <a:t>France</a:t>
            </a:r>
          </a:p>
          <a:p>
            <a:pPr algn="l" rtl="0"/>
            <a:r>
              <a:rPr lang="en-US" dirty="0"/>
              <a:t>Jordan</a:t>
            </a:r>
          </a:p>
          <a:p>
            <a:pPr algn="l" rtl="0"/>
            <a:r>
              <a:rPr lang="en-US" dirty="0"/>
              <a:t>Kingdom of</a:t>
            </a:r>
          </a:p>
          <a:p>
            <a:pPr algn="l" rtl="0"/>
            <a:r>
              <a:rPr lang="en-US" dirty="0"/>
              <a:t>Saudi Arabia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488158" y="3872083"/>
            <a:ext cx="2425536" cy="2862322"/>
          </a:xfrm>
          <a:prstGeom prst="rect">
            <a:avLst/>
          </a:prstGeom>
          <a:solidFill>
            <a:srgbClr val="FFFF66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 smtClean="0"/>
              <a:t>Adjectives—Nationality</a:t>
            </a:r>
          </a:p>
          <a:p>
            <a:pPr algn="l" rtl="0"/>
            <a:r>
              <a:rPr lang="en-US" dirty="0"/>
              <a:t>American</a:t>
            </a:r>
          </a:p>
          <a:p>
            <a:pPr algn="l" rtl="0"/>
            <a:r>
              <a:rPr lang="en-US" dirty="0"/>
              <a:t>Australian</a:t>
            </a:r>
          </a:p>
          <a:p>
            <a:pPr algn="l" rtl="0"/>
            <a:r>
              <a:rPr lang="en-US" dirty="0"/>
              <a:t>Brazilian</a:t>
            </a:r>
          </a:p>
          <a:p>
            <a:pPr algn="l" rtl="0"/>
            <a:r>
              <a:rPr lang="en-US" dirty="0"/>
              <a:t>Canadian</a:t>
            </a:r>
          </a:p>
          <a:p>
            <a:pPr algn="l" rtl="0"/>
            <a:r>
              <a:rPr lang="en-US" dirty="0"/>
              <a:t>Chinese</a:t>
            </a:r>
          </a:p>
          <a:p>
            <a:pPr algn="l" rtl="0"/>
            <a:r>
              <a:rPr lang="en-US" dirty="0"/>
              <a:t>Egyptian</a:t>
            </a:r>
          </a:p>
          <a:p>
            <a:pPr algn="l" rtl="0"/>
            <a:r>
              <a:rPr lang="en-US" dirty="0"/>
              <a:t>English</a:t>
            </a:r>
          </a:p>
          <a:p>
            <a:pPr algn="l" rtl="0"/>
            <a:r>
              <a:rPr lang="en-US" dirty="0"/>
              <a:t>French</a:t>
            </a:r>
          </a:p>
          <a:p>
            <a:pPr algn="l" rtl="0"/>
            <a:r>
              <a:rPr lang="en-US" dirty="0"/>
              <a:t>Jordanian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6972918" y="877337"/>
            <a:ext cx="1921808" cy="2585323"/>
          </a:xfrm>
          <a:prstGeom prst="rect">
            <a:avLst/>
          </a:prstGeom>
          <a:solidFill>
            <a:srgbClr val="FFFF66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/>
              <a:t>Nouns—Countries</a:t>
            </a:r>
          </a:p>
          <a:p>
            <a:pPr algn="l" rtl="0"/>
            <a:r>
              <a:rPr lang="en-US" dirty="0" smtClean="0"/>
              <a:t>Mexico</a:t>
            </a:r>
            <a:endParaRPr lang="en-US" dirty="0"/>
          </a:p>
          <a:p>
            <a:pPr algn="l" rtl="0"/>
            <a:r>
              <a:rPr lang="en-US" dirty="0"/>
              <a:t>Oman</a:t>
            </a:r>
          </a:p>
          <a:p>
            <a:pPr algn="l" rtl="0"/>
            <a:r>
              <a:rPr lang="en-US" dirty="0"/>
              <a:t>Russia</a:t>
            </a:r>
          </a:p>
          <a:p>
            <a:pPr algn="l" rtl="0"/>
            <a:r>
              <a:rPr lang="en-US" dirty="0"/>
              <a:t>Spain</a:t>
            </a:r>
          </a:p>
          <a:p>
            <a:pPr algn="l" rtl="0"/>
            <a:r>
              <a:rPr lang="en-US" dirty="0"/>
              <a:t>Syria</a:t>
            </a:r>
          </a:p>
          <a:p>
            <a:pPr algn="l" rtl="0"/>
            <a:r>
              <a:rPr lang="en-US" dirty="0"/>
              <a:t>Turkey</a:t>
            </a:r>
          </a:p>
          <a:p>
            <a:pPr algn="l" rtl="0"/>
            <a:r>
              <a:rPr lang="en-US" dirty="0"/>
              <a:t>United States</a:t>
            </a:r>
          </a:p>
          <a:p>
            <a:pPr algn="l" rtl="0"/>
            <a:r>
              <a:rPr lang="en-US" dirty="0"/>
              <a:t>Venezuela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3037684" y="4149082"/>
            <a:ext cx="2470420" cy="2585323"/>
          </a:xfrm>
          <a:prstGeom prst="rect">
            <a:avLst/>
          </a:prstGeom>
          <a:solidFill>
            <a:srgbClr val="FFFF66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 smtClean="0"/>
              <a:t>Adjectives—Nationality</a:t>
            </a:r>
          </a:p>
          <a:p>
            <a:pPr algn="l" rtl="0"/>
            <a:r>
              <a:rPr lang="en-US" dirty="0"/>
              <a:t>Mexican</a:t>
            </a:r>
          </a:p>
          <a:p>
            <a:pPr algn="l" rtl="0"/>
            <a:r>
              <a:rPr lang="en-US" dirty="0"/>
              <a:t>Omani</a:t>
            </a:r>
          </a:p>
          <a:p>
            <a:pPr algn="l" rtl="0"/>
            <a:r>
              <a:rPr lang="en-US" dirty="0"/>
              <a:t>Russian</a:t>
            </a:r>
          </a:p>
          <a:p>
            <a:pPr algn="l" rtl="0"/>
            <a:r>
              <a:rPr lang="en-US" dirty="0"/>
              <a:t>Saudi</a:t>
            </a:r>
          </a:p>
          <a:p>
            <a:pPr algn="l" rtl="0"/>
            <a:r>
              <a:rPr lang="en-US" dirty="0"/>
              <a:t>Spanish</a:t>
            </a:r>
          </a:p>
          <a:p>
            <a:pPr algn="l" rtl="0"/>
            <a:r>
              <a:rPr lang="en-US" dirty="0"/>
              <a:t>Syrian</a:t>
            </a:r>
          </a:p>
          <a:p>
            <a:pPr algn="l" rtl="0"/>
            <a:r>
              <a:rPr lang="en-US" dirty="0"/>
              <a:t>Turkish</a:t>
            </a:r>
          </a:p>
          <a:p>
            <a:pPr algn="l" rtl="0"/>
            <a:r>
              <a:rPr lang="en-US" dirty="0"/>
              <a:t>Venezuelan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175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</TotalTime>
  <Words>1951</Words>
  <Application>Microsoft Office PowerPoint</Application>
  <PresentationFormat>عرض على الشاشة (4:3)</PresentationFormat>
  <Paragraphs>331</Paragraphs>
  <Slides>80</Slides>
  <Notes>0</Notes>
  <HiddenSlides>0</HiddenSlides>
  <MMClips>10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80</vt:i4>
      </vt:variant>
    </vt:vector>
  </HeadingPairs>
  <TitlesOfParts>
    <vt:vector size="92" baseType="lpstr">
      <vt:lpstr>Arial</vt:lpstr>
      <vt:lpstr>Calibri</vt:lpstr>
      <vt:lpstr>Comic Sans MS</vt:lpstr>
      <vt:lpstr>MyriadPro-Bold</vt:lpstr>
      <vt:lpstr>MyriadPro-Light</vt:lpstr>
      <vt:lpstr>MyriadPro-LightIt</vt:lpstr>
      <vt:lpstr>MyriadPro-Semibold</vt:lpstr>
      <vt:lpstr>MyriadPro-SemiboldIt</vt:lpstr>
      <vt:lpstr>Roboto</vt:lpstr>
      <vt:lpstr>StagSans-Light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User</dc:creator>
  <cp:lastModifiedBy>WinDows</cp:lastModifiedBy>
  <cp:revision>320</cp:revision>
  <dcterms:created xsi:type="dcterms:W3CDTF">2019-11-21T04:55:51Z</dcterms:created>
  <dcterms:modified xsi:type="dcterms:W3CDTF">2020-08-27T04:36:58Z</dcterms:modified>
</cp:coreProperties>
</file>