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5" r:id="rId3"/>
    <p:sldId id="266" r:id="rId4"/>
    <p:sldId id="280" r:id="rId5"/>
    <p:sldId id="282" r:id="rId6"/>
    <p:sldId id="283" r:id="rId7"/>
    <p:sldId id="284" r:id="rId8"/>
    <p:sldId id="281" r:id="rId9"/>
    <p:sldId id="273" r:id="rId10"/>
    <p:sldId id="277" r:id="rId11"/>
    <p:sldId id="279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84706" autoAdjust="0"/>
    <p:restoredTop sz="94660"/>
  </p:normalViewPr>
  <p:slideViewPr>
    <p:cSldViewPr>
      <p:cViewPr>
        <p:scale>
          <a:sx n="77" d="100"/>
          <a:sy n="77" d="100"/>
        </p:scale>
        <p:origin x="-94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26/02/42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2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audio" Target="../media/media3.wma"/><Relationship Id="rId11" Type="http://schemas.openxmlformats.org/officeDocument/2006/relationships/image" Target="../media/image7.jpeg"/><Relationship Id="rId5" Type="http://schemas.microsoft.com/office/2007/relationships/media" Target="../media/media3.wma"/><Relationship Id="rId10" Type="http://schemas.openxmlformats.org/officeDocument/2006/relationships/image" Target="../media/image6.jpg"/><Relationship Id="rId4" Type="http://schemas.openxmlformats.org/officeDocument/2006/relationships/audio" Target="../media/media2.wma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4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755576" y="476672"/>
            <a:ext cx="7632848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Super goal </a:t>
            </a:r>
            <a:r>
              <a:rPr lang="en-US" sz="8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1</a:t>
            </a:r>
            <a:endParaRPr lang="en-US" sz="8800" b="1" cap="all" dirty="0" smtClean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99592" y="2132856"/>
            <a:ext cx="748883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Unit </a:t>
            </a:r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4</a:t>
            </a:r>
          </a:p>
          <a:p>
            <a:pPr algn="ctr"/>
            <a:r>
              <a:rPr lang="en-US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Lesson 3  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conversation </a:t>
            </a:r>
            <a:r>
              <a:rPr lang="en-US" sz="2800" b="1" cap="all" dirty="0" smtClean="0">
                <a:ln w="0"/>
                <a:solidFill>
                  <a:srgbClr val="00B0F0"/>
                </a:soli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  <a:r>
              <a:rPr lang="en-US" sz="2800" b="1" cap="all" dirty="0" smtClean="0">
                <a:ln w="0"/>
                <a:solidFill>
                  <a:srgbClr val="92D050"/>
                </a:solidFill>
                <a:effectLst>
                  <a:reflection blurRad="12700" stA="50000" endPos="50000" dist="5000" dir="5400000" sy="-100000" rotWithShape="0"/>
                </a:effectLst>
              </a:rPr>
              <a:t> about you  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2123728" y="5517741"/>
            <a:ext cx="3826778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100" b="1" dirty="0"/>
              <a:t>ا</a:t>
            </a:r>
            <a:r>
              <a:rPr lang="ar-SA" sz="1100" b="1" dirty="0" smtClean="0"/>
              <a:t>عداد المعلم / يحيى المنقري    متوسطة المأمون بالهفوف  </a:t>
            </a:r>
            <a:endParaRPr lang="ar-SA" sz="1100" b="1" dirty="0"/>
          </a:p>
        </p:txBody>
      </p:sp>
    </p:spTree>
    <p:extLst>
      <p:ext uri="{BB962C8B-B14F-4D97-AF65-F5344CB8AC3E}">
        <p14:creationId xmlns:p14="http://schemas.microsoft.com/office/powerpoint/2010/main" val="39378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stock-illustration-thumbs-up-emoticon-vector-design-showing-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428604"/>
            <a:ext cx="1857388" cy="1714512"/>
          </a:xfrm>
          <a:prstGeom prst="rect">
            <a:avLst/>
          </a:prstGeom>
        </p:spPr>
      </p:pic>
      <p:sp>
        <p:nvSpPr>
          <p:cNvPr id="12" name="سهم إلى اليسار 11">
            <a:hlinkClick r:id="rId3" action="ppaction://hlinksldjump"/>
          </p:cNvPr>
          <p:cNvSpPr/>
          <p:nvPr/>
        </p:nvSpPr>
        <p:spPr>
          <a:xfrm>
            <a:off x="214282" y="5286388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3" action="ppaction://hlinksldjump"/>
          </p:cNvPr>
          <p:cNvSpPr/>
          <p:nvPr/>
        </p:nvSpPr>
        <p:spPr>
          <a:xfrm>
            <a:off x="0" y="5031012"/>
            <a:ext cx="242886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" name="صورة 14" descr="imagewes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0298" y="1071546"/>
            <a:ext cx="5286412" cy="43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6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سهم إلى اليسار 11">
            <a:hlinkClick r:id="rId2" action="ppaction://hlinksldjump"/>
          </p:cNvPr>
          <p:cNvSpPr/>
          <p:nvPr/>
        </p:nvSpPr>
        <p:spPr>
          <a:xfrm>
            <a:off x="214282" y="5214950"/>
            <a:ext cx="1571636" cy="928694"/>
          </a:xfrm>
          <a:prstGeom prst="left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hlinkClick r:id="rId2" action="ppaction://hlinksldjump"/>
          </p:cNvPr>
          <p:cNvSpPr/>
          <p:nvPr/>
        </p:nvSpPr>
        <p:spPr>
          <a:xfrm>
            <a:off x="-28597" y="4986799"/>
            <a:ext cx="221454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800" b="1" cap="none" spc="0" dirty="0" smtClean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800" b="1" cap="none" spc="0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</a:t>
            </a:r>
          </a:p>
          <a:p>
            <a:pPr algn="ctr"/>
            <a:endParaRPr lang="ar-SA" sz="2800" b="1" cap="none" spc="0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صورة 5" descr="x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DDDDDD"/>
              </a:clrFrom>
              <a:clrTo>
                <a:srgbClr val="DDDDD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3240" y="1857364"/>
            <a:ext cx="4310066" cy="3706657"/>
          </a:xfrm>
          <a:prstGeom prst="rect">
            <a:avLst/>
          </a:prstGeom>
        </p:spPr>
      </p:pic>
      <p:pic>
        <p:nvPicPr>
          <p:cNvPr id="8" name="صورة 7" descr="teary-eyed-emoticon-cryin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0750" y="1047750"/>
            <a:ext cx="1595432" cy="159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8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20180128135931-shutterstock-46671552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56" y="0"/>
            <a:ext cx="9170855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899592" y="260648"/>
            <a:ext cx="4429156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r>
              <a:rPr lang="en-US" altLang="ar-SA" sz="3600" b="1" i="1" dirty="0" smtClean="0">
                <a:solidFill>
                  <a:srgbClr val="FF0000"/>
                </a:solidFill>
              </a:rPr>
              <a:t>Learning Objectives  </a:t>
            </a:r>
            <a:endParaRPr lang="ar-SA" sz="3600" b="1" i="1" dirty="0">
              <a:solidFill>
                <a:srgbClr val="FF0000"/>
              </a:solidFill>
            </a:endParaRPr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166670" y="1057271"/>
            <a:ext cx="5895000" cy="500066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30719" y="1076471"/>
            <a:ext cx="618138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/>
            <a:r>
              <a:rPr 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*</a:t>
            </a:r>
            <a:r>
              <a:rPr lang="en-US" sz="2400" b="1" i="1" u="sng" dirty="0" smtClean="0">
                <a:solidFill>
                  <a:schemeClr val="bg2">
                    <a:lumMod val="50000"/>
                  </a:schemeClr>
                </a:solidFill>
              </a:rPr>
              <a:t>By the end of this lesson, Ss will be able to: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66670" y="1606505"/>
            <a:ext cx="69256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US" sz="2800" b="1" dirty="0">
              <a:solidFill>
                <a:schemeClr val="bg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1-answer </a:t>
            </a:r>
            <a:r>
              <a:rPr lang="en-US" sz="2800" b="1" dirty="0">
                <a:solidFill>
                  <a:schemeClr val="bg1"/>
                </a:solidFill>
              </a:rPr>
              <a:t>questions about personal </a:t>
            </a:r>
            <a:r>
              <a:rPr lang="en-US" sz="2800" b="1" dirty="0" smtClean="0">
                <a:solidFill>
                  <a:schemeClr val="bg1"/>
                </a:solidFill>
              </a:rPr>
              <a:t>information.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 </a:t>
            </a: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2-establish </a:t>
            </a:r>
            <a:r>
              <a:rPr lang="en-US" sz="2800" b="1" dirty="0">
                <a:solidFill>
                  <a:schemeClr val="bg1"/>
                </a:solidFill>
              </a:rPr>
              <a:t>a conversation including information about nationality and 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l"/>
            <a:r>
              <a:rPr lang="en-US" sz="2800" b="1" dirty="0" smtClean="0">
                <a:solidFill>
                  <a:schemeClr val="bg1"/>
                </a:solidFill>
              </a:rPr>
              <a:t>Country.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Vocabu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4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uttle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6209" y="3947728"/>
            <a:ext cx="609600" cy="609600"/>
          </a:xfrm>
          <a:prstGeom prst="rect">
            <a:avLst/>
          </a:prstGeom>
        </p:spPr>
      </p:pic>
      <p:pic>
        <p:nvPicPr>
          <p:cNvPr id="10" name="ADDRESS.wm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4252528"/>
            <a:ext cx="609600" cy="609600"/>
          </a:xfrm>
          <a:prstGeom prst="rect">
            <a:avLst/>
          </a:prstGeom>
        </p:spPr>
      </p:pic>
      <p:pic>
        <p:nvPicPr>
          <p:cNvPr id="11" name="cell.wma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99435" y="4032254"/>
            <a:ext cx="609600" cy="609600"/>
          </a:xfrm>
          <a:prstGeom prst="rect">
            <a:avLst/>
          </a:prstGeom>
        </p:spPr>
      </p:pic>
      <p:pic>
        <p:nvPicPr>
          <p:cNvPr id="4" name="صورة 3" descr="6866730-colourful-letters-making-a-border-on-a-white-background-alphabet-border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1637928"/>
            <a:ext cx="9144000" cy="5229200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107504" y="3149749"/>
            <a:ext cx="2376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Shuttle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63888" y="3144994"/>
            <a:ext cx="23762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address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6516191" y="3149749"/>
            <a:ext cx="262780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Cellphone </a:t>
            </a:r>
            <a:endParaRPr lang="ar-SA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4" y="506570"/>
            <a:ext cx="3171825" cy="263842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526" y="764703"/>
            <a:ext cx="2530666" cy="2232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75" y="1215860"/>
            <a:ext cx="1835721" cy="121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9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5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2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83" y="0"/>
            <a:ext cx="8146317" cy="6858000"/>
          </a:xfrm>
          <a:prstGeom prst="rect">
            <a:avLst/>
          </a:prstGeom>
        </p:spPr>
      </p:pic>
      <p:sp>
        <p:nvSpPr>
          <p:cNvPr id="3" name="مستطيل مستدير الزوايا 2"/>
          <p:cNvSpPr/>
          <p:nvPr/>
        </p:nvSpPr>
        <p:spPr>
          <a:xfrm>
            <a:off x="1187624" y="396240"/>
            <a:ext cx="2808312" cy="2240672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997682" y="2652936"/>
            <a:ext cx="1162049" cy="107972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716016" y="620688"/>
            <a:ext cx="1247648" cy="794048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311860" y="2789312"/>
            <a:ext cx="2651804" cy="150378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890520" y="2653328"/>
            <a:ext cx="3073968" cy="2143824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عين- بوابة التعليم الوطنية- - Conversation + About you_2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24843" y="91440"/>
            <a:ext cx="609600" cy="457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مستطيل مستدير الزوايا 9"/>
          <p:cNvSpPr/>
          <p:nvPr/>
        </p:nvSpPr>
        <p:spPr>
          <a:xfrm>
            <a:off x="1673677" y="4730902"/>
            <a:ext cx="1836205" cy="14401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27459" y="4667014"/>
            <a:ext cx="1836205" cy="14401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6444207" y="4797152"/>
            <a:ext cx="1836205" cy="144016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12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8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17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20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27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4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48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44349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645998" y="1790572"/>
            <a:ext cx="2025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</a:t>
            </a:r>
            <a:r>
              <a:rPr lang="en-US" b="1" dirty="0">
                <a:solidFill>
                  <a:srgbClr val="FF0000"/>
                </a:solidFill>
              </a:rPr>
              <a:t>. </a:t>
            </a:r>
            <a:r>
              <a:rPr lang="en-US" b="1" dirty="0">
                <a:solidFill>
                  <a:srgbClr val="0000FF"/>
                </a:solidFill>
              </a:rPr>
              <a:t>He’s Saudi.</a:t>
            </a:r>
            <a:endParaRPr lang="ar-SA" b="1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337166" y="1412776"/>
            <a:ext cx="1977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>
                <a:solidFill>
                  <a:srgbClr val="0000FF"/>
                </a:solidFill>
              </a:rPr>
              <a:t>. He’s from Egypt.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74471" y="1814276"/>
            <a:ext cx="13363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2. </a:t>
            </a:r>
            <a:r>
              <a:rPr lang="en-US" b="1" dirty="0">
                <a:solidFill>
                  <a:srgbClr val="0000FF"/>
                </a:solidFill>
              </a:rPr>
              <a:t>Yes, he is.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236290" y="1406972"/>
            <a:ext cx="3237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3.</a:t>
            </a:r>
            <a:r>
              <a:rPr lang="en-US" b="1" dirty="0">
                <a:solidFill>
                  <a:srgbClr val="0000FF"/>
                </a:solidFill>
              </a:rPr>
              <a:t> No, he isn’t. He’s on vacation.</a:t>
            </a:r>
          </a:p>
        </p:txBody>
      </p:sp>
    </p:spTree>
    <p:extLst>
      <p:ext uri="{BB962C8B-B14F-4D97-AF65-F5344CB8AC3E}">
        <p14:creationId xmlns:p14="http://schemas.microsoft.com/office/powerpoint/2010/main" val="125366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957"/>
            <a:ext cx="9144000" cy="6050086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763336" y="1412776"/>
            <a:ext cx="5187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Are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2161248" y="1782108"/>
            <a:ext cx="610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they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631077" y="2151440"/>
            <a:ext cx="872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Where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921439" y="2636912"/>
            <a:ext cx="488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I’m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062374" y="3006244"/>
            <a:ext cx="64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from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941027" y="3375576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on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349535" y="3720178"/>
            <a:ext cx="993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vacation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942278" y="4537680"/>
            <a:ext cx="528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bye</a:t>
            </a:r>
            <a:endParaRPr lang="ar-SA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50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hlinkClick r:id="rId2" action="ppaction://hlinksldjump"/>
          </p:cNvPr>
          <p:cNvSpPr/>
          <p:nvPr/>
        </p:nvSpPr>
        <p:spPr>
          <a:xfrm>
            <a:off x="5580113" y="3181103"/>
            <a:ext cx="2584182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مستطيل مستدير الزوايا 34">
            <a:hlinkClick r:id="rId3" action="ppaction://hlinksldjump"/>
          </p:cNvPr>
          <p:cNvSpPr/>
          <p:nvPr/>
        </p:nvSpPr>
        <p:spPr>
          <a:xfrm>
            <a:off x="2369238" y="3256246"/>
            <a:ext cx="225371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مستطيل مستدير الزوايا 1"/>
          <p:cNvSpPr/>
          <p:nvPr/>
        </p:nvSpPr>
        <p:spPr>
          <a:xfrm>
            <a:off x="428596" y="142852"/>
            <a:ext cx="5500726" cy="571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428596" y="142852"/>
            <a:ext cx="55190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Choose the correct answer :</a:t>
            </a:r>
            <a:endParaRPr lang="ar-SA" sz="3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88748" y="960578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2403780" y="940149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What’s 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 nationality</a:t>
            </a:r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مستطيل مستدير الزوايا 5">
            <a:hlinkClick r:id="rId2" action="ppaction://hlinksldjump"/>
          </p:cNvPr>
          <p:cNvSpPr/>
          <p:nvPr/>
        </p:nvSpPr>
        <p:spPr>
          <a:xfrm>
            <a:off x="2188748" y="1777018"/>
            <a:ext cx="2253713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مستطيل مستدير الزوايا 6">
            <a:hlinkClick r:id="rId3" action="ppaction://hlinksldjump"/>
          </p:cNvPr>
          <p:cNvSpPr/>
          <p:nvPr/>
        </p:nvSpPr>
        <p:spPr>
          <a:xfrm>
            <a:off x="5947607" y="1701358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مستطيل 9">
            <a:hlinkClick r:id="rId2" action="ppaction://hlinksldjump"/>
          </p:cNvPr>
          <p:cNvSpPr/>
          <p:nvPr/>
        </p:nvSpPr>
        <p:spPr>
          <a:xfrm>
            <a:off x="2062388" y="1771146"/>
            <a:ext cx="2506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I am  a student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11" name="مستطيل 10">
            <a:hlinkClick r:id="rId3" action="ppaction://hlinksldjump"/>
          </p:cNvPr>
          <p:cNvSpPr/>
          <p:nvPr/>
        </p:nvSpPr>
        <p:spPr>
          <a:xfrm>
            <a:off x="5789296" y="1699134"/>
            <a:ext cx="20688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I am </a:t>
            </a:r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Saudi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32" name="مستطيل 31"/>
          <p:cNvSpPr/>
          <p:nvPr/>
        </p:nvSpPr>
        <p:spPr>
          <a:xfrm>
            <a:off x="1263790" y="940149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1-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92584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3-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4" name="مستطيل 33"/>
          <p:cNvSpPr/>
          <p:nvPr/>
        </p:nvSpPr>
        <p:spPr>
          <a:xfrm>
            <a:off x="5910581" y="4235007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4-</a:t>
            </a:r>
            <a:endParaRPr lang="ar-SA" sz="54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8" name="مستطيل مستدير الزوايا 37">
            <a:hlinkClick r:id="rId2" action="ppaction://hlinksldjump"/>
          </p:cNvPr>
          <p:cNvSpPr/>
          <p:nvPr/>
        </p:nvSpPr>
        <p:spPr>
          <a:xfrm>
            <a:off x="1285852" y="5572140"/>
            <a:ext cx="2000264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مستطيل مستدير الزوايا 38">
            <a:hlinkClick r:id="rId3" action="ppaction://hlinksldjump"/>
          </p:cNvPr>
          <p:cNvSpPr/>
          <p:nvPr/>
        </p:nvSpPr>
        <p:spPr>
          <a:xfrm>
            <a:off x="1357290" y="6215082"/>
            <a:ext cx="1928826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مستطيل مستدير الزوايا 39">
            <a:hlinkClick r:id="rId3" action="ppaction://hlinksldjump"/>
          </p:cNvPr>
          <p:cNvSpPr/>
          <p:nvPr/>
        </p:nvSpPr>
        <p:spPr>
          <a:xfrm>
            <a:off x="6715140" y="5572140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مستطيل مستدير الزوايا 40">
            <a:hlinkClick r:id="rId2" action="ppaction://hlinksldjump"/>
          </p:cNvPr>
          <p:cNvSpPr/>
          <p:nvPr/>
        </p:nvSpPr>
        <p:spPr>
          <a:xfrm>
            <a:off x="6715140" y="6215082"/>
            <a:ext cx="1857388" cy="4286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مستطيل 41">
            <a:hlinkClick r:id="rId2" action="ppaction://hlinksldjump"/>
          </p:cNvPr>
          <p:cNvSpPr/>
          <p:nvPr/>
        </p:nvSpPr>
        <p:spPr>
          <a:xfrm>
            <a:off x="1263790" y="5549800"/>
            <a:ext cx="200026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Shuttle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3" name="مستطيل 42">
            <a:hlinkClick r:id="rId3" action="ppaction://hlinksldjump"/>
          </p:cNvPr>
          <p:cNvSpPr/>
          <p:nvPr/>
        </p:nvSpPr>
        <p:spPr>
          <a:xfrm>
            <a:off x="1335228" y="6198563"/>
            <a:ext cx="192882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address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4" name="مستطيل 43">
            <a:hlinkClick r:id="rId3" action="ppaction://hlinksldjump"/>
          </p:cNvPr>
          <p:cNvSpPr/>
          <p:nvPr/>
        </p:nvSpPr>
        <p:spPr>
          <a:xfrm>
            <a:off x="6715140" y="5572140"/>
            <a:ext cx="1857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Cellphone 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5" name="مستطيل 44">
            <a:hlinkClick r:id="rId2" action="ppaction://hlinksldjump"/>
          </p:cNvPr>
          <p:cNvSpPr/>
          <p:nvPr/>
        </p:nvSpPr>
        <p:spPr>
          <a:xfrm>
            <a:off x="6536125" y="6181002"/>
            <a:ext cx="202285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doll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48" name="مستطيل 47"/>
          <p:cNvSpPr/>
          <p:nvPr/>
        </p:nvSpPr>
        <p:spPr>
          <a:xfrm>
            <a:off x="7858148" y="5286388"/>
            <a:ext cx="214314" cy="7143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solidFill>
                <a:prstClr val="black"/>
              </a:solidFill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094" y="4235006"/>
            <a:ext cx="1774290" cy="105138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26" y="4235006"/>
            <a:ext cx="2803108" cy="1156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مستطيل مستدير الزوايا 25"/>
          <p:cNvSpPr/>
          <p:nvPr/>
        </p:nvSpPr>
        <p:spPr>
          <a:xfrm>
            <a:off x="2416478" y="2442547"/>
            <a:ext cx="5715040" cy="5715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ar-SA" b="1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7" name="مستطيل 26">
            <a:hlinkClick r:id="rId3" action="ppaction://hlinksldjump"/>
          </p:cNvPr>
          <p:cNvSpPr/>
          <p:nvPr/>
        </p:nvSpPr>
        <p:spPr>
          <a:xfrm>
            <a:off x="2209049" y="3239727"/>
            <a:ext cx="250643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he is from </a:t>
            </a:r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O</a:t>
            </a:r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man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28" name="مستطيل 27">
            <a:hlinkClick r:id="rId2" action="ppaction://hlinksldjump"/>
          </p:cNvPr>
          <p:cNvSpPr/>
          <p:nvPr/>
        </p:nvSpPr>
        <p:spPr>
          <a:xfrm>
            <a:off x="5580113" y="3164584"/>
            <a:ext cx="276968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>
                  <a:noFill/>
                </a:ln>
                <a:solidFill>
                  <a:srgbClr val="7030A0"/>
                </a:solidFill>
              </a:rPr>
              <a:t>He’s </a:t>
            </a:r>
            <a:r>
              <a:rPr lang="en-US" sz="2400" b="1" dirty="0">
                <a:ln w="11430">
                  <a:noFill/>
                </a:ln>
                <a:solidFill>
                  <a:srgbClr val="7030A0"/>
                </a:solidFill>
              </a:rPr>
              <a:t>on vacation</a:t>
            </a:r>
            <a:endParaRPr lang="ar-SA" sz="2400" b="1" dirty="0">
              <a:ln w="11430">
                <a:noFill/>
              </a:ln>
              <a:solidFill>
                <a:srgbClr val="7030A0"/>
              </a:solidFill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335228" y="2433515"/>
            <a:ext cx="7473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9BBB59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2-</a:t>
            </a:r>
            <a:endParaRPr lang="ar-SA" sz="4800" b="1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3" name="مستطيل 32"/>
          <p:cNvSpPr/>
          <p:nvPr/>
        </p:nvSpPr>
        <p:spPr>
          <a:xfrm>
            <a:off x="2416478" y="2442547"/>
            <a:ext cx="545436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Where is </a:t>
            </a:r>
            <a:r>
              <a:rPr lang="en-US" sz="3200" b="1" dirty="0" err="1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Naif</a:t>
            </a:r>
            <a:r>
              <a:rPr lang="en-US" sz="32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from ?</a:t>
            </a:r>
            <a:endParaRPr lang="ar-SA" sz="32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16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79334807-the-end-word-on-black-board-background-composed-from-colorful-abc-alphabet-block-wooden-letters-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4019</TotalTime>
  <Words>131</Words>
  <Application>Microsoft Office PowerPoint</Application>
  <PresentationFormat>عرض على الشاشة (3:4)‏</PresentationFormat>
  <Paragraphs>45</Paragraphs>
  <Slides>11</Slides>
  <Notes>0</Notes>
  <HiddenSlides>0</HiddenSlides>
  <MMClips>4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41</cp:revision>
  <dcterms:created xsi:type="dcterms:W3CDTF">2020-08-04T01:19:29Z</dcterms:created>
  <dcterms:modified xsi:type="dcterms:W3CDTF">2020-10-13T01:25:13Z</dcterms:modified>
</cp:coreProperties>
</file>