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9" r:id="rId5"/>
    <p:sldMasterId id="2147483711" r:id="rId6"/>
    <p:sldMasterId id="2147483723" r:id="rId7"/>
  </p:sldMasterIdLst>
  <p:notesMasterIdLst>
    <p:notesMasterId r:id="rId57"/>
  </p:notesMasterIdLst>
  <p:sldIdLst>
    <p:sldId id="291" r:id="rId8"/>
    <p:sldId id="298" r:id="rId9"/>
    <p:sldId id="308" r:id="rId10"/>
    <p:sldId id="309" r:id="rId11"/>
    <p:sldId id="297" r:id="rId12"/>
    <p:sldId id="300" r:id="rId13"/>
    <p:sldId id="302" r:id="rId14"/>
    <p:sldId id="303" r:id="rId15"/>
    <p:sldId id="304" r:id="rId16"/>
    <p:sldId id="305" r:id="rId17"/>
    <p:sldId id="306" r:id="rId18"/>
    <p:sldId id="307" r:id="rId19"/>
    <p:sldId id="299" r:id="rId20"/>
    <p:sldId id="256" r:id="rId21"/>
    <p:sldId id="310" r:id="rId22"/>
    <p:sldId id="258" r:id="rId23"/>
    <p:sldId id="259" r:id="rId24"/>
    <p:sldId id="263" r:id="rId25"/>
    <p:sldId id="260" r:id="rId26"/>
    <p:sldId id="261" r:id="rId27"/>
    <p:sldId id="264" r:id="rId28"/>
    <p:sldId id="265" r:id="rId29"/>
    <p:sldId id="266" r:id="rId30"/>
    <p:sldId id="268" r:id="rId31"/>
    <p:sldId id="269" r:id="rId32"/>
    <p:sldId id="271" r:id="rId33"/>
    <p:sldId id="273" r:id="rId34"/>
    <p:sldId id="274" r:id="rId35"/>
    <p:sldId id="275" r:id="rId36"/>
    <p:sldId id="276" r:id="rId37"/>
    <p:sldId id="278" r:id="rId38"/>
    <p:sldId id="279" r:id="rId39"/>
    <p:sldId id="280" r:id="rId40"/>
    <p:sldId id="281" r:id="rId41"/>
    <p:sldId id="285" r:id="rId42"/>
    <p:sldId id="286" r:id="rId43"/>
    <p:sldId id="288" r:id="rId44"/>
    <p:sldId id="290" r:id="rId45"/>
    <p:sldId id="289" r:id="rId46"/>
    <p:sldId id="293" r:id="rId47"/>
    <p:sldId id="292" r:id="rId48"/>
    <p:sldId id="295" r:id="rId49"/>
    <p:sldId id="294" r:id="rId50"/>
    <p:sldId id="296" r:id="rId51"/>
    <p:sldId id="311" r:id="rId52"/>
    <p:sldId id="312" r:id="rId53"/>
    <p:sldId id="315" r:id="rId54"/>
    <p:sldId id="316" r:id="rId55"/>
    <p:sldId id="317" r:id="rId5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0099"/>
    <a:srgbClr val="CC9900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9927F-C1FD-4465-B81F-7201D812F059}" v="5" dt="2022-10-12T05:04:29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2019927F-C1FD-4465-B81F-7201D812F059}"/>
    <pc:docChg chg="addSld delSld modSld sldOrd">
      <pc:chgData name="Ohoud Zbermawi" userId="79e871b2385746f7" providerId="LiveId" clId="{2019927F-C1FD-4465-B81F-7201D812F059}" dt="2022-10-12T04:39:57.739" v="12"/>
      <pc:docMkLst>
        <pc:docMk/>
      </pc:docMkLst>
      <pc:sldChg chg="ord">
        <pc:chgData name="Ohoud Zbermawi" userId="79e871b2385746f7" providerId="LiveId" clId="{2019927F-C1FD-4465-B81F-7201D812F059}" dt="2022-10-10T04:11:06.722" v="2"/>
        <pc:sldMkLst>
          <pc:docMk/>
          <pc:sldMk cId="2193264888" sldId="263"/>
        </pc:sldMkLst>
      </pc:sldChg>
      <pc:sldChg chg="del">
        <pc:chgData name="Ohoud Zbermawi" userId="79e871b2385746f7" providerId="LiveId" clId="{2019927F-C1FD-4465-B81F-7201D812F059}" dt="2022-10-10T09:34:58.455" v="8" actId="47"/>
        <pc:sldMkLst>
          <pc:docMk/>
          <pc:sldMk cId="491781434" sldId="277"/>
        </pc:sldMkLst>
      </pc:sldChg>
      <pc:sldChg chg="modSp">
        <pc:chgData name="Ohoud Zbermawi" userId="79e871b2385746f7" providerId="LiveId" clId="{2019927F-C1FD-4465-B81F-7201D812F059}" dt="2022-10-10T05:30:20.821" v="3" actId="1036"/>
        <pc:sldMkLst>
          <pc:docMk/>
          <pc:sldMk cId="317921980" sldId="291"/>
        </pc:sldMkLst>
        <pc:picChg chg="mod">
          <ac:chgData name="Ohoud Zbermawi" userId="79e871b2385746f7" providerId="LiveId" clId="{2019927F-C1FD-4465-B81F-7201D812F059}" dt="2022-10-10T05:30:20.821" v="3" actId="1036"/>
          <ac:picMkLst>
            <pc:docMk/>
            <pc:sldMk cId="317921980" sldId="291"/>
            <ac:picMk id="4099" creationId="{00000000-0000-0000-0000-000000000000}"/>
          </ac:picMkLst>
        </pc:picChg>
      </pc:sldChg>
      <pc:sldChg chg="modAnim">
        <pc:chgData name="Ohoud Zbermawi" userId="79e871b2385746f7" providerId="LiveId" clId="{2019927F-C1FD-4465-B81F-7201D812F059}" dt="2022-10-12T04:39:57.739" v="12"/>
        <pc:sldMkLst>
          <pc:docMk/>
          <pc:sldMk cId="310065280" sldId="292"/>
        </pc:sldMkLst>
      </pc:sldChg>
      <pc:sldChg chg="modSp">
        <pc:chgData name="Ohoud Zbermawi" userId="79e871b2385746f7" providerId="LiveId" clId="{2019927F-C1FD-4465-B81F-7201D812F059}" dt="2022-10-06T05:29:38.671" v="0" actId="20577"/>
        <pc:sldMkLst>
          <pc:docMk/>
          <pc:sldMk cId="2464508942" sldId="295"/>
        </pc:sldMkLst>
        <pc:spChg chg="mod">
          <ac:chgData name="Ohoud Zbermawi" userId="79e871b2385746f7" providerId="LiveId" clId="{2019927F-C1FD-4465-B81F-7201D812F059}" dt="2022-10-06T05:29:38.671" v="0" actId="20577"/>
          <ac:spMkLst>
            <pc:docMk/>
            <pc:sldMk cId="2464508942" sldId="295"/>
            <ac:spMk id="19" creationId="{00000000-0000-0000-0000-000000000000}"/>
          </ac:spMkLst>
        </pc:spChg>
      </pc:sldChg>
      <pc:sldChg chg="modSp mod">
        <pc:chgData name="Ohoud Zbermawi" userId="79e871b2385746f7" providerId="LiveId" clId="{2019927F-C1FD-4465-B81F-7201D812F059}" dt="2022-10-10T09:34:08.128" v="7" actId="14100"/>
        <pc:sldMkLst>
          <pc:docMk/>
          <pc:sldMk cId="377318263" sldId="299"/>
        </pc:sldMkLst>
        <pc:spChg chg="mod">
          <ac:chgData name="Ohoud Zbermawi" userId="79e871b2385746f7" providerId="LiveId" clId="{2019927F-C1FD-4465-B81F-7201D812F059}" dt="2022-10-10T09:34:08.128" v="7" actId="14100"/>
          <ac:spMkLst>
            <pc:docMk/>
            <pc:sldMk cId="377318263" sldId="299"/>
            <ac:spMk id="29" creationId="{00000000-0000-0000-0000-000000000000}"/>
          </ac:spMkLst>
        </pc:spChg>
      </pc:sldChg>
      <pc:sldChg chg="del">
        <pc:chgData name="Ohoud Zbermawi" userId="79e871b2385746f7" providerId="LiveId" clId="{2019927F-C1FD-4465-B81F-7201D812F059}" dt="2022-10-11T07:27:57.255" v="9" actId="47"/>
        <pc:sldMkLst>
          <pc:docMk/>
          <pc:sldMk cId="2362496379" sldId="315"/>
        </pc:sldMkLst>
      </pc:sldChg>
      <pc:sldChg chg="new del">
        <pc:chgData name="Ohoud Zbermawi" userId="79e871b2385746f7" providerId="LiveId" clId="{2019927F-C1FD-4465-B81F-7201D812F059}" dt="2022-10-11T07:28:02.862" v="11" actId="47"/>
        <pc:sldMkLst>
          <pc:docMk/>
          <pc:sldMk cId="176495170" sldId="3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D9B0D45-B32A-43CF-87AA-7CF6AED2C819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98CA688-780F-4DF5-A0D2-02BB7002C0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638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23CFD2-4E0F-42F2-AC77-6EEDCC36A9E4}" type="slidenum">
              <a:rPr lang="ar-SA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2380" y="685950"/>
            <a:ext cx="4813241" cy="3428250"/>
          </a:xfrm>
          <a:ln/>
        </p:spPr>
      </p:sp>
      <p:sp>
        <p:nvSpPr>
          <p:cNvPr id="120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97C64A-0565-44B6-9C32-FB7175B3EFFD}" type="slidenum">
              <a:rPr lang="ar-SA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2380" y="685950"/>
            <a:ext cx="4813241" cy="34282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4D3A49-0073-4344-8DBF-A64DAB7A0D27}" type="slidenum">
              <a:rPr lang="ar-SA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6011"/>
      </p:ext>
    </p:extLst>
  </p:cSld>
  <p:clrMapOvr>
    <a:masterClrMapping/>
  </p:clrMapOvr>
  <p:transition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20200"/>
      </p:ext>
    </p:extLst>
  </p:cSld>
  <p:clrMapOvr>
    <a:masterClrMapping/>
  </p:clrMapOvr>
  <p:transition>
    <p:checke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79039"/>
      </p:ext>
    </p:extLst>
  </p:cSld>
  <p:clrMapOvr>
    <a:masterClrMapping/>
  </p:clrMapOvr>
  <p:transition>
    <p:checke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1906"/>
      </p:ext>
    </p:extLst>
  </p:cSld>
  <p:clrMapOvr>
    <a:masterClrMapping/>
  </p:clrMapOvr>
  <p:transition>
    <p:checke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74729"/>
      </p:ext>
    </p:extLst>
  </p:cSld>
  <p:clrMapOvr>
    <a:masterClrMapping/>
  </p:clrMapOvr>
  <p:transition>
    <p:checke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1946"/>
      </p:ext>
    </p:extLst>
  </p:cSld>
  <p:clrMapOvr>
    <a:masterClrMapping/>
  </p:clrMapOvr>
  <p:transition>
    <p:checke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91986"/>
      </p:ext>
    </p:extLst>
  </p:cSld>
  <p:clrMapOvr>
    <a:masterClrMapping/>
  </p:clrMapOvr>
  <p:transition>
    <p:checke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60310"/>
      </p:ext>
    </p:extLst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41541"/>
      </p:ext>
    </p:extLst>
  </p:cSld>
  <p:clrMapOvr>
    <a:masterClrMapping/>
  </p:clrMapOvr>
  <p:transition>
    <p:checke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45051"/>
      </p:ext>
    </p:extLst>
  </p:cSld>
  <p:clrMapOvr>
    <a:masterClrMapping/>
  </p:clrMapOvr>
  <p:transition>
    <p:checke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86649"/>
      </p:ext>
    </p:extLst>
  </p:cSld>
  <p:clrMapOvr>
    <a:masterClrMapping/>
  </p:clrMapOvr>
  <p:transition>
    <p:checke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21204"/>
      </p:ext>
    </p:extLst>
  </p:cSld>
  <p:clrMapOvr>
    <a:masterClrMapping/>
  </p:clrMapOvr>
  <p:transition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71308"/>
      </p:ext>
    </p:extLst>
  </p:cSld>
  <p:clrMapOvr>
    <a:masterClrMapping/>
  </p:clrMapOvr>
  <p:transition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28940"/>
      </p:ext>
    </p:extLst>
  </p:cSld>
  <p:clrMapOvr>
    <a:masterClrMapping/>
  </p:clrMapOvr>
  <p:transition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76402"/>
      </p:ext>
    </p:extLst>
  </p:cSld>
  <p:clrMapOvr>
    <a:masterClrMapping/>
  </p:clrMapOvr>
  <p:transition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64125"/>
      </p:ext>
    </p:extLst>
  </p:cSld>
  <p:clrMapOvr>
    <a:masterClrMapping/>
  </p:clrMapOvr>
  <p:transition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15704"/>
      </p:ext>
    </p:extLst>
  </p:cSld>
  <p:clrMapOvr>
    <a:masterClrMapping/>
  </p:clrMapOvr>
  <p:transition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16706"/>
      </p:ext>
    </p:extLst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7353"/>
      </p:ext>
    </p:extLst>
  </p:cSld>
  <p:clrMapOvr>
    <a:masterClrMapping/>
  </p:clrMapOvr>
  <p:transition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99734"/>
      </p:ext>
    </p:extLst>
  </p:cSld>
  <p:clrMapOvr>
    <a:masterClrMapping/>
  </p:clrMapOvr>
  <p:transition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6472"/>
      </p:ext>
    </p:extLst>
  </p:cSld>
  <p:clrMapOvr>
    <a:masterClrMapping/>
  </p:clrMapOvr>
  <p:transition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2203"/>
      </p:ext>
    </p:extLst>
  </p:cSld>
  <p:clrMapOvr>
    <a:masterClrMapping/>
  </p:clrMapOvr>
  <p:transition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0594843"/>
      </p:ext>
    </p:extLst>
  </p:cSld>
  <p:clrMapOvr>
    <a:masterClrMapping/>
  </p:clrMapOvr>
  <p:transition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5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252214"/>
      </p:ext>
    </p:extLst>
  </p:cSld>
  <p:clrMapOvr>
    <a:masterClrMapping/>
  </p:clrMapOvr>
  <p:transition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7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61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110036"/>
      </p:ext>
    </p:extLst>
  </p:cSld>
  <p:clrMapOvr>
    <a:masterClrMapping/>
  </p:clrMapOvr>
  <p:transition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5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5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318648"/>
      </p:ext>
    </p:extLst>
  </p:cSld>
  <p:clrMapOvr>
    <a:masterClrMapping/>
  </p:clrMapOvr>
  <p:transition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8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1504835"/>
      </p:ext>
    </p:extLst>
  </p:cSld>
  <p:clrMapOvr>
    <a:masterClrMapping/>
  </p:clrMapOvr>
  <p:transition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1914994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845646"/>
      </p:ext>
    </p:extLst>
  </p:cSld>
  <p:clrMapOvr>
    <a:masterClrMapping/>
  </p:clrMapOvr>
  <p:transition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1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387999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656403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5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2931870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0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847426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5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742873005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1809294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470540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06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00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8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16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82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25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36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85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21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78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1" y="2130565"/>
            <a:ext cx="7772400" cy="147002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47481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24683"/>
      </p:ext>
    </p:extLst>
  </p:cSld>
  <p:clrMapOvr>
    <a:masterClrMapping/>
  </p:clrMapOvr>
  <p:transition>
    <p:wheel spokes="8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4" y="4406909"/>
            <a:ext cx="7772400" cy="1362076"/>
          </a:xfrm>
        </p:spPr>
        <p:txBody>
          <a:bodyPr anchor="t"/>
          <a:lstStyle>
            <a:lvl1pPr algn="r">
              <a:defRPr sz="43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8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92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45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6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69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61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53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459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38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58674"/>
      </p:ext>
    </p:extLst>
  </p:cSld>
  <p:clrMapOvr>
    <a:masterClrMapping/>
  </p:clrMapOvr>
  <p:transition>
    <p:wheel spokes="8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02072"/>
      </p:ext>
    </p:extLst>
  </p:cSld>
  <p:clrMapOvr>
    <a:masterClrMapping/>
  </p:clrMapOvr>
  <p:transition>
    <p:wheel spokes="8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5" y="1535115"/>
            <a:ext cx="4040187" cy="63976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2277" indent="0">
              <a:buNone/>
              <a:defRPr sz="2100" b="1"/>
            </a:lvl2pPr>
            <a:lvl3pPr marL="984555" indent="0">
              <a:buNone/>
              <a:defRPr sz="1900" b="1"/>
            </a:lvl3pPr>
            <a:lvl4pPr marL="1476832" indent="0">
              <a:buNone/>
              <a:defRPr sz="1700" b="1"/>
            </a:lvl4pPr>
            <a:lvl5pPr marL="1969109" indent="0">
              <a:buNone/>
              <a:defRPr sz="1700" b="1"/>
            </a:lvl5pPr>
            <a:lvl6pPr marL="2461387" indent="0">
              <a:buNone/>
              <a:defRPr sz="1700" b="1"/>
            </a:lvl6pPr>
            <a:lvl7pPr marL="2953664" indent="0">
              <a:buNone/>
              <a:defRPr sz="1700" b="1"/>
            </a:lvl7pPr>
            <a:lvl8pPr marL="3445942" indent="0">
              <a:buNone/>
              <a:defRPr sz="1700" b="1"/>
            </a:lvl8pPr>
            <a:lvl9pPr marL="3938219" indent="0">
              <a:buNone/>
              <a:defRPr sz="17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5" y="2174880"/>
            <a:ext cx="4040187" cy="39512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55" y="1535115"/>
            <a:ext cx="4041775" cy="63976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2277" indent="0">
              <a:buNone/>
              <a:defRPr sz="2100" b="1"/>
            </a:lvl2pPr>
            <a:lvl3pPr marL="984555" indent="0">
              <a:buNone/>
              <a:defRPr sz="1900" b="1"/>
            </a:lvl3pPr>
            <a:lvl4pPr marL="1476832" indent="0">
              <a:buNone/>
              <a:defRPr sz="1700" b="1"/>
            </a:lvl4pPr>
            <a:lvl5pPr marL="1969109" indent="0">
              <a:buNone/>
              <a:defRPr sz="1700" b="1"/>
            </a:lvl5pPr>
            <a:lvl6pPr marL="2461387" indent="0">
              <a:buNone/>
              <a:defRPr sz="1700" b="1"/>
            </a:lvl6pPr>
            <a:lvl7pPr marL="2953664" indent="0">
              <a:buNone/>
              <a:defRPr sz="1700" b="1"/>
            </a:lvl7pPr>
            <a:lvl8pPr marL="3445942" indent="0">
              <a:buNone/>
              <a:defRPr sz="1700" b="1"/>
            </a:lvl8pPr>
            <a:lvl9pPr marL="3938219" indent="0">
              <a:buNone/>
              <a:defRPr sz="17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5" y="2174880"/>
            <a:ext cx="4041775" cy="39512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0378"/>
      </p:ext>
    </p:extLst>
  </p:cSld>
  <p:clrMapOvr>
    <a:masterClrMapping/>
  </p:clrMapOvr>
  <p:transition>
    <p:wheel spokes="8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63725"/>
      </p:ext>
    </p:extLst>
  </p:cSld>
  <p:clrMapOvr>
    <a:masterClrMapping/>
  </p:clrMapOvr>
  <p:transition>
    <p:wheel spokes="8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74106"/>
      </p:ext>
    </p:extLst>
  </p:cSld>
  <p:clrMapOvr>
    <a:masterClrMapping/>
  </p:clrMapOvr>
  <p:transition>
    <p:wheel spokes="8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6" y="273058"/>
            <a:ext cx="3008314" cy="1162050"/>
          </a:xfrm>
        </p:spPr>
        <p:txBody>
          <a:bodyPr anchor="b"/>
          <a:lstStyle>
            <a:lvl1pPr algn="r">
              <a:defRPr sz="21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4" y="273114"/>
            <a:ext cx="5111750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6" y="1435182"/>
            <a:ext cx="300831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92277" indent="0">
              <a:buNone/>
              <a:defRPr sz="1400"/>
            </a:lvl2pPr>
            <a:lvl3pPr marL="984555" indent="0">
              <a:buNone/>
              <a:defRPr sz="1000"/>
            </a:lvl3pPr>
            <a:lvl4pPr marL="1476832" indent="0">
              <a:buNone/>
              <a:defRPr sz="1000"/>
            </a:lvl4pPr>
            <a:lvl5pPr marL="1969109" indent="0">
              <a:buNone/>
              <a:defRPr sz="1000"/>
            </a:lvl5pPr>
            <a:lvl6pPr marL="2461387" indent="0">
              <a:buNone/>
              <a:defRPr sz="1000"/>
            </a:lvl6pPr>
            <a:lvl7pPr marL="2953664" indent="0">
              <a:buNone/>
              <a:defRPr sz="1000"/>
            </a:lvl7pPr>
            <a:lvl8pPr marL="3445942" indent="0">
              <a:buNone/>
              <a:defRPr sz="1000"/>
            </a:lvl8pPr>
            <a:lvl9pPr marL="393821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28767"/>
      </p:ext>
    </p:extLst>
  </p:cSld>
  <p:clrMapOvr>
    <a:masterClrMapping/>
  </p:clrMapOvr>
  <p:transition>
    <p:wheel spokes="8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r">
              <a:defRPr sz="21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9" y="612773"/>
            <a:ext cx="54864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492277" indent="0">
              <a:buNone/>
              <a:defRPr sz="3100"/>
            </a:lvl2pPr>
            <a:lvl3pPr marL="984555" indent="0">
              <a:buNone/>
              <a:defRPr sz="2500"/>
            </a:lvl3pPr>
            <a:lvl4pPr marL="1476832" indent="0">
              <a:buNone/>
              <a:defRPr sz="2100"/>
            </a:lvl4pPr>
            <a:lvl5pPr marL="1969109" indent="0">
              <a:buNone/>
              <a:defRPr sz="2100"/>
            </a:lvl5pPr>
            <a:lvl6pPr marL="2461387" indent="0">
              <a:buNone/>
              <a:defRPr sz="2100"/>
            </a:lvl6pPr>
            <a:lvl7pPr marL="2953664" indent="0">
              <a:buNone/>
              <a:defRPr sz="2100"/>
            </a:lvl7pPr>
            <a:lvl8pPr marL="3445942" indent="0">
              <a:buNone/>
              <a:defRPr sz="2100"/>
            </a:lvl8pPr>
            <a:lvl9pPr marL="3938219" indent="0">
              <a:buNone/>
              <a:defRPr sz="21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9" y="5367475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492277" indent="0">
              <a:buNone/>
              <a:defRPr sz="1400"/>
            </a:lvl2pPr>
            <a:lvl3pPr marL="984555" indent="0">
              <a:buNone/>
              <a:defRPr sz="1000"/>
            </a:lvl3pPr>
            <a:lvl4pPr marL="1476832" indent="0">
              <a:buNone/>
              <a:defRPr sz="1000"/>
            </a:lvl4pPr>
            <a:lvl5pPr marL="1969109" indent="0">
              <a:buNone/>
              <a:defRPr sz="1000"/>
            </a:lvl5pPr>
            <a:lvl6pPr marL="2461387" indent="0">
              <a:buNone/>
              <a:defRPr sz="1000"/>
            </a:lvl6pPr>
            <a:lvl7pPr marL="2953664" indent="0">
              <a:buNone/>
              <a:defRPr sz="1000"/>
            </a:lvl7pPr>
            <a:lvl8pPr marL="3445942" indent="0">
              <a:buNone/>
              <a:defRPr sz="1000"/>
            </a:lvl8pPr>
            <a:lvl9pPr marL="393821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9469"/>
      </p:ext>
    </p:extLst>
  </p:cSld>
  <p:clrMapOvr>
    <a:masterClrMapping/>
  </p:clrMapOvr>
  <p:transition>
    <p:wheel spokes="8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70299"/>
      </p:ext>
    </p:extLst>
  </p:cSld>
  <p:clrMapOvr>
    <a:masterClrMapping/>
  </p:clrMapOvr>
  <p:transition>
    <p:wheel spokes="8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35" y="274779"/>
            <a:ext cx="2057399" cy="5851523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5" y="274779"/>
            <a:ext cx="6019800" cy="5851523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33933"/>
      </p:ext>
    </p:extLst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وان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عنصر نائب للتاريخ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54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عنصر نائب للتذييل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5619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cxnSp>
        <p:nvCxnSpPr>
          <p:cNvPr id="7" name="رابط مستقيم 6"/>
          <p:cNvCxnSpPr/>
          <p:nvPr/>
        </p:nvCxnSpPr>
        <p:spPr>
          <a:xfrm>
            <a:off x="685801" y="4917050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177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91237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32" name="عنصر نائب للمحتوى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34" name="عنصر نائب للمحتوى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cxnSp>
        <p:nvCxnSpPr>
          <p:cNvPr id="10" name="رابط مستقيم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7836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4382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323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صر نائب للمحتوى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31" name="عنوان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878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ar-SA"/>
              <a:t>انقر فوق الأيقونة لإضافة صورة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360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2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1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17/03/1444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  <a:alpha val="9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C9032-D139-4C53-A0BC-7A787EB4E622}" type="datetimeFigureOut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728A-C77E-4D02-982A-7097646E62E2}" type="slidenum">
              <a:rPr lang="ar-S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54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hecker dir="vert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CC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48FB3-7A3D-4689-B575-D6ED01ADFE11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63C5-8429-43BC-BDBD-F848A647FAD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7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1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3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>
    <p:comb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6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3" y="274636"/>
            <a:ext cx="8229600" cy="1143000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3" y="1600200"/>
            <a:ext cx="8229600" cy="4525966"/>
          </a:xfrm>
          <a:prstGeom prst="rect">
            <a:avLst/>
          </a:prstGeom>
        </p:spPr>
        <p:txBody>
          <a:bodyPr vert="horz" lIns="98457" tIns="49226" rIns="98457" bIns="49226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89" y="6356492"/>
            <a:ext cx="2133599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84555"/>
              <a:t>17/03/1444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2" y="6356492"/>
            <a:ext cx="2895600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89" y="6356492"/>
            <a:ext cx="2133599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84555"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>
    <p:wheel spokes="8"/>
  </p:transition>
  <p:txStyles>
    <p:titleStyle>
      <a:lvl1pPr algn="ctr" defTabSz="984555" rtl="1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09" indent="-369209" algn="r" defTabSz="984555" rtl="1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99951" indent="-307674" algn="r" defTabSz="984555" rtl="1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30694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722972" indent="-246140" algn="r" defTabSz="984555" rtl="1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15249" indent="-246140" algn="r" defTabSz="984555" rtl="1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7526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99804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081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84359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277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555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832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109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1387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664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5942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219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2133601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491FC2F-46F7-4016-B1DC-3F153B311C7B}" type="slidenum">
              <a:rPr lang="ar-SA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7260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4"/>
          <a:stretch/>
        </p:blipFill>
        <p:spPr bwMode="auto">
          <a:xfrm>
            <a:off x="562" y="27384"/>
            <a:ext cx="9143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238735" y="228823"/>
            <a:ext cx="40324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4000" b="1" dirty="0">
                <a:ln w="12700">
                  <a:solidFill>
                    <a:srgbClr val="1F497D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When are you Traveling?</a:t>
            </a:r>
            <a:endParaRPr lang="ar-SA" sz="4000" b="1" dirty="0">
              <a:ln w="12700">
                <a:solidFill>
                  <a:srgbClr val="1F497D">
                    <a:lumMod val="50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21980"/>
      </p:ext>
    </p:extLst>
  </p:cSld>
  <p:clrMapOvr>
    <a:masterClrMapping/>
  </p:clrMapOvr>
  <p:transition>
    <p:checke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4655" y="62025"/>
            <a:ext cx="8496944" cy="782960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sz="3600" b="1" i="1" u="sng" dirty="0">
                <a:latin typeface="Comic Sans MS" pitchFamily="66" charset="0"/>
              </a:rPr>
              <a:t>Look at the pictures and form sentences.</a:t>
            </a:r>
            <a:endParaRPr lang="ar-SA" sz="3600" b="1" i="1" u="sng" dirty="0">
              <a:latin typeface="Comic Sans MS" pitchFamily="66" charset="0"/>
            </a:endParaRPr>
          </a:p>
        </p:txBody>
      </p:sp>
      <p:pic>
        <p:nvPicPr>
          <p:cNvPr id="3076" name="Picture 4" descr="D:\Full Blast 5 mine\pictures for FB5\b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08721"/>
            <a:ext cx="216024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Full Blast 6- mine\pictures\hu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53" y="5013176"/>
            <a:ext cx="2024692" cy="15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Full Blast 6- mine\pictures\turn of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62" y="2556478"/>
            <a:ext cx="1370831" cy="20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115616" y="1124744"/>
            <a:ext cx="5025306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He is baking.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45436" y="2946254"/>
            <a:ext cx="6433275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I am turning the light on.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71742" y="5072397"/>
            <a:ext cx="6113053" cy="1207409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 are hugging each other.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71742" y="3592530"/>
            <a:ext cx="6433275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I am turning on the light.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121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51796" y="126314"/>
            <a:ext cx="4543751" cy="108429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3200" dirty="0">
                <a:solidFill>
                  <a:prstClr val="white"/>
                </a:solidFill>
              </a:rPr>
              <a:t>Present progressive Yes / No questions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73871" y="4656384"/>
            <a:ext cx="880521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3. I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am studying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at the moment.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38811" y="2722427"/>
            <a:ext cx="9036496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are playing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table tennis.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38782" y="1268818"/>
            <a:ext cx="847700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1. </a:t>
            </a:r>
            <a:r>
              <a:rPr lang="en-US" sz="3600" b="1" i="1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is peeling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an apple now.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111769" y="2064081"/>
            <a:ext cx="1496914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Is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71300" y="3544972"/>
            <a:ext cx="1801192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Are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16414" y="5348406"/>
            <a:ext cx="1181239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Are 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 flipH="1">
            <a:off x="1835696" y="1772816"/>
            <a:ext cx="1224136" cy="436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2195736" y="1772816"/>
            <a:ext cx="720081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>
            <a:off x="4180207" y="1772816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1415468" y="2072337"/>
            <a:ext cx="300069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418342" y="2067402"/>
            <a:ext cx="5401249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peeling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an apple now?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1468619" y="3544972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2725352" y="3544972"/>
            <a:ext cx="6649955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playing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table tennis?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 flipH="1">
            <a:off x="1468620" y="3212976"/>
            <a:ext cx="97914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1600033" y="3254805"/>
            <a:ext cx="847731" cy="4622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>
            <a:off x="3995936" y="3246661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flipH="1">
            <a:off x="1258128" y="5126995"/>
            <a:ext cx="878295" cy="5632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>
            <a:off x="1679205" y="5093784"/>
            <a:ext cx="516531" cy="482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مربع نص 40"/>
          <p:cNvSpPr txBox="1"/>
          <p:nvPr/>
        </p:nvSpPr>
        <p:spPr>
          <a:xfrm>
            <a:off x="1415468" y="5358125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you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2447764" y="5384541"/>
            <a:ext cx="6935766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studying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at the moment?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45" name="رابط كسهم مستقيم 44"/>
          <p:cNvCxnSpPr/>
          <p:nvPr/>
        </p:nvCxnSpPr>
        <p:spPr>
          <a:xfrm>
            <a:off x="3059832" y="5139783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مربع نص 23"/>
          <p:cNvSpPr txBox="1"/>
          <p:nvPr/>
        </p:nvSpPr>
        <p:spPr>
          <a:xfrm>
            <a:off x="480365" y="4005064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Yes,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467382" y="4005064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2553170" y="4005064"/>
            <a:ext cx="1801192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are.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832814" y="5971040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No,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1491083" y="5971040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I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2187419" y="5971040"/>
            <a:ext cx="2289061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am not.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"/>
                            </p:stCondLst>
                            <p:childTnLst>
                              <p:par>
                                <p:cTn id="1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0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3" grpId="0"/>
      <p:bldP spid="20" grpId="0"/>
      <p:bldP spid="21" grpId="0"/>
      <p:bldP spid="22" grpId="0"/>
      <p:bldP spid="25" grpId="0"/>
      <p:bldP spid="26" grpId="0"/>
      <p:bldP spid="27" grpId="0"/>
      <p:bldP spid="29" grpId="0"/>
      <p:bldP spid="41" grpId="0"/>
      <p:bldP spid="42" grpId="0"/>
      <p:bldP spid="24" grpId="0"/>
      <p:bldP spid="28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452479" y="3406469"/>
            <a:ext cx="11608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Yes,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67545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/>
            <a:r>
              <a:rPr lang="en-US" sz="4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Present progressive</a:t>
            </a:r>
            <a:endParaRPr lang="ar-SA" sz="4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0" name="رابط كسهم مستقيم 19"/>
          <p:cNvCxnSpPr/>
          <p:nvPr/>
        </p:nvCxnSpPr>
        <p:spPr>
          <a:xfrm>
            <a:off x="2118943" y="1958549"/>
            <a:ext cx="649051" cy="563104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رابط كسهم مستقيم 20"/>
          <p:cNvCxnSpPr/>
          <p:nvPr/>
        </p:nvCxnSpPr>
        <p:spPr>
          <a:xfrm>
            <a:off x="4204539" y="1921537"/>
            <a:ext cx="0" cy="71537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7" name="مستطيل 26"/>
          <p:cNvSpPr/>
          <p:nvPr/>
        </p:nvSpPr>
        <p:spPr>
          <a:xfrm>
            <a:off x="1134026" y="2461895"/>
            <a:ext cx="9849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948A54"/>
                  </a:solidFill>
                </a:ln>
                <a:solidFill>
                  <a:srgbClr val="948A5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</a:p>
        </p:txBody>
      </p:sp>
      <p:cxnSp>
        <p:nvCxnSpPr>
          <p:cNvPr id="31" name="رابط كسهم مستقيم 30"/>
          <p:cNvCxnSpPr/>
          <p:nvPr/>
        </p:nvCxnSpPr>
        <p:spPr>
          <a:xfrm flipH="1">
            <a:off x="1677033" y="1916541"/>
            <a:ext cx="1310792" cy="59187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2" name="رابط كسهم مستقيم 31"/>
          <p:cNvCxnSpPr/>
          <p:nvPr/>
        </p:nvCxnSpPr>
        <p:spPr>
          <a:xfrm>
            <a:off x="6364728" y="1969987"/>
            <a:ext cx="0" cy="567879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6" name="مربع نص 45"/>
          <p:cNvSpPr txBox="1"/>
          <p:nvPr/>
        </p:nvSpPr>
        <p:spPr>
          <a:xfrm>
            <a:off x="6300192" y="356884"/>
            <a:ext cx="2556424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now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731909" y="877849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at the moment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20145" y="1403764"/>
            <a:ext cx="847700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1. </a:t>
            </a:r>
            <a:r>
              <a:rPr lang="en-US" sz="3600" b="1" i="1" kern="0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948A54"/>
                </a:solidFill>
              </a:rPr>
              <a:t>is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 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peeling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 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an apple now.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1931935" y="2470842"/>
            <a:ext cx="1757224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4868575" y="2470841"/>
            <a:ext cx="423416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an apple now?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609739" y="2486868"/>
            <a:ext cx="1945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peeling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 </a:t>
            </a:r>
            <a:endParaRPr lang="ar-SA" dirty="0">
              <a:solidFill>
                <a:srgbClr val="000000"/>
              </a:solidFill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1290878" y="3426509"/>
            <a:ext cx="1757224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she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1230601" y="4079920"/>
            <a:ext cx="1757224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she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2499407" y="3426509"/>
            <a:ext cx="9849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948A54"/>
                  </a:solidFill>
                </a:ln>
                <a:solidFill>
                  <a:srgbClr val="948A5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</a:p>
        </p:txBody>
      </p:sp>
      <p:sp>
        <p:nvSpPr>
          <p:cNvPr id="38" name="مستطيل 37"/>
          <p:cNvSpPr/>
          <p:nvPr/>
        </p:nvSpPr>
        <p:spPr>
          <a:xfrm>
            <a:off x="2321890" y="4076422"/>
            <a:ext cx="9849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948A54"/>
                  </a:solidFill>
                </a:ln>
                <a:solidFill>
                  <a:srgbClr val="948A5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</a:p>
        </p:txBody>
      </p:sp>
      <p:sp>
        <p:nvSpPr>
          <p:cNvPr id="39" name="مستطيل 38"/>
          <p:cNvSpPr/>
          <p:nvPr/>
        </p:nvSpPr>
        <p:spPr>
          <a:xfrm>
            <a:off x="580677" y="4033330"/>
            <a:ext cx="10021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No,</a:t>
            </a:r>
          </a:p>
        </p:txBody>
      </p:sp>
      <p:sp>
        <p:nvSpPr>
          <p:cNvPr id="40" name="مستطيل 39"/>
          <p:cNvSpPr/>
          <p:nvPr/>
        </p:nvSpPr>
        <p:spPr>
          <a:xfrm>
            <a:off x="3093603" y="4083459"/>
            <a:ext cx="10871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not.</a:t>
            </a:r>
          </a:p>
        </p:txBody>
      </p:sp>
      <p:cxnSp>
        <p:nvCxnSpPr>
          <p:cNvPr id="41" name="رابط كسهم مستقيم 40"/>
          <p:cNvCxnSpPr/>
          <p:nvPr/>
        </p:nvCxnSpPr>
        <p:spPr>
          <a:xfrm flipH="1">
            <a:off x="2109213" y="2962953"/>
            <a:ext cx="798573" cy="59187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2" name="رابط كسهم مستقيم 41"/>
          <p:cNvCxnSpPr/>
          <p:nvPr/>
        </p:nvCxnSpPr>
        <p:spPr>
          <a:xfrm>
            <a:off x="1763271" y="2924944"/>
            <a:ext cx="1224554" cy="59187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218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46" grpId="0"/>
      <p:bldP spid="47" grpId="0"/>
      <p:bldP spid="22" grpId="0"/>
      <p:bldP spid="30" grpId="0"/>
      <p:bldP spid="34" grpId="0"/>
      <p:bldP spid="10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/>
          <p:cNvSpPr txBox="1"/>
          <p:nvPr/>
        </p:nvSpPr>
        <p:spPr>
          <a:xfrm>
            <a:off x="338811" y="4569696"/>
            <a:ext cx="880521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3. I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am studying </a:t>
            </a:r>
            <a:r>
              <a:rPr lang="en-US" sz="3400" b="1" i="1" u="sng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at the moment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38811" y="2722427"/>
            <a:ext cx="9036496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are listening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to </a:t>
            </a:r>
            <a:r>
              <a:rPr lang="en-US" sz="3600" b="1" i="1" u="sng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the teacher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.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38782" y="1268818"/>
            <a:ext cx="847700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1. </a:t>
            </a:r>
            <a:r>
              <a:rPr lang="en-US" sz="3600" b="1" i="1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is peeling </a:t>
            </a:r>
            <a:r>
              <a:rPr lang="en-US" sz="3600" b="1" i="1" u="sng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an apple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now.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100023" y="2069016"/>
            <a:ext cx="1496914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is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888359" y="3537065"/>
            <a:ext cx="1801192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are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837982" y="5481126"/>
            <a:ext cx="1086762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are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 flipH="1">
            <a:off x="2848480" y="1772816"/>
            <a:ext cx="211352" cy="436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2195736" y="1772816"/>
            <a:ext cx="1656184" cy="436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>
            <a:off x="4180207" y="1772816"/>
            <a:ext cx="1615929" cy="436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2427029" y="2044783"/>
            <a:ext cx="300069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4208416" y="2069016"/>
            <a:ext cx="4496896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peeling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now?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059832" y="3544275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695570" y="3565346"/>
            <a:ext cx="3620846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listening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to?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>
            <a:off x="2447764" y="3212976"/>
            <a:ext cx="756084" cy="4703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1600033" y="3254805"/>
            <a:ext cx="2523958" cy="4622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>
            <a:off x="4180207" y="3254805"/>
            <a:ext cx="1471913" cy="4622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>
            <a:off x="2535052" y="5102753"/>
            <a:ext cx="846311" cy="5584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>
            <a:off x="1961817" y="5109277"/>
            <a:ext cx="2484061" cy="5375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مربع نص 40"/>
          <p:cNvSpPr txBox="1"/>
          <p:nvPr/>
        </p:nvSpPr>
        <p:spPr>
          <a:xfrm>
            <a:off x="3715856" y="5534501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you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4722368" y="5537579"/>
            <a:ext cx="3916254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studying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?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45" name="رابط كسهم مستقيم 44"/>
          <p:cNvCxnSpPr/>
          <p:nvPr/>
        </p:nvCxnSpPr>
        <p:spPr>
          <a:xfrm>
            <a:off x="4004202" y="5192330"/>
            <a:ext cx="1791934" cy="4689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مستطيل 1"/>
          <p:cNvSpPr/>
          <p:nvPr/>
        </p:nvSpPr>
        <p:spPr>
          <a:xfrm>
            <a:off x="1041326" y="2051863"/>
            <a:ext cx="1431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What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1325137" y="3525308"/>
            <a:ext cx="1192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Who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1506649" y="5487782"/>
            <a:ext cx="14568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When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251796" y="126314"/>
            <a:ext cx="4543751" cy="108429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3200" dirty="0">
                <a:solidFill>
                  <a:prstClr val="white"/>
                </a:solidFill>
              </a:rPr>
              <a:t>Present progressive </a:t>
            </a:r>
            <a:r>
              <a:rPr lang="en-US" sz="3200" dirty="0" err="1">
                <a:solidFill>
                  <a:prstClr val="white"/>
                </a:solidFill>
              </a:rPr>
              <a:t>Wh</a:t>
            </a:r>
            <a:r>
              <a:rPr lang="en-US" sz="3200" dirty="0">
                <a:solidFill>
                  <a:prstClr val="white"/>
                </a:solidFill>
              </a:rPr>
              <a:t>- questions</a:t>
            </a:r>
          </a:p>
        </p:txBody>
      </p:sp>
    </p:spTree>
    <p:extLst>
      <p:ext uri="{BB962C8B-B14F-4D97-AF65-F5344CB8AC3E}">
        <p14:creationId xmlns:p14="http://schemas.microsoft.com/office/powerpoint/2010/main" val="3773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0" grpId="0"/>
      <p:bldP spid="21" grpId="0"/>
      <p:bldP spid="22" grpId="0"/>
      <p:bldP spid="25" grpId="0"/>
      <p:bldP spid="26" grpId="0"/>
      <p:bldP spid="27" grpId="0"/>
      <p:bldP spid="29" grpId="0"/>
      <p:bldP spid="41" grpId="0"/>
      <p:bldP spid="42" grpId="0"/>
      <p:bldP spid="2" grpId="0"/>
      <p:bldP spid="31" grpId="0"/>
      <p:bldP spid="34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9" name="Text Box 7"/>
          <p:cNvSpPr txBox="1">
            <a:spLocks noChangeArrowheads="1"/>
          </p:cNvSpPr>
          <p:nvPr/>
        </p:nvSpPr>
        <p:spPr bwMode="auto">
          <a:xfrm>
            <a:off x="2590800" y="304830"/>
            <a:ext cx="4267200" cy="1006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6000" dirty="0">
                <a:solidFill>
                  <a:srgbClr val="CC3399"/>
                </a:solidFill>
                <a:latin typeface="Comic Sans MS"/>
              </a:rPr>
              <a:t>Grammar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200" y="3048000"/>
            <a:ext cx="3810000" cy="3581400"/>
            <a:chOff x="0" y="1824"/>
            <a:chExt cx="2928" cy="2496"/>
          </a:xfrm>
        </p:grpSpPr>
        <p:pic>
          <p:nvPicPr>
            <p:cNvPr id="1201161" name="Picture 9" descr="Books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24"/>
              <a:ext cx="2928" cy="2496"/>
            </a:xfrm>
            <a:prstGeom prst="rect">
              <a:avLst/>
            </a:prstGeom>
            <a:noFill/>
          </p:spPr>
        </p:pic>
        <p:sp>
          <p:nvSpPr>
            <p:cNvPr id="1201162" name="Text Box 10"/>
            <p:cNvSpPr txBox="1">
              <a:spLocks noChangeArrowheads="1"/>
            </p:cNvSpPr>
            <p:nvPr/>
          </p:nvSpPr>
          <p:spPr bwMode="auto">
            <a:xfrm rot="21183791">
              <a:off x="50" y="1966"/>
              <a:ext cx="1152" cy="27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sz="2000">
                  <a:solidFill>
                    <a:prstClr val="black"/>
                  </a:solidFill>
                  <a:latin typeface="Bazooka" pitchFamily="2" charset="0"/>
                </a:rPr>
                <a:t>Grammar</a:t>
              </a:r>
            </a:p>
          </p:txBody>
        </p:sp>
      </p:grpSp>
      <p:sp>
        <p:nvSpPr>
          <p:cNvPr id="1201163" name="Text Box 11"/>
          <p:cNvSpPr txBox="1">
            <a:spLocks noChangeArrowheads="1"/>
          </p:cNvSpPr>
          <p:nvPr/>
        </p:nvSpPr>
        <p:spPr bwMode="auto">
          <a:xfrm>
            <a:off x="4818329" y="2620921"/>
            <a:ext cx="2364864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800" dirty="0">
                <a:solidFill>
                  <a:prstClr val="black"/>
                </a:solidFill>
                <a:latin typeface="Comic Sans MS"/>
              </a:rPr>
              <a:t>will</a:t>
            </a:r>
          </a:p>
        </p:txBody>
      </p:sp>
      <p:sp>
        <p:nvSpPr>
          <p:cNvPr id="1201164" name="Text Box 12"/>
          <p:cNvSpPr txBox="1">
            <a:spLocks noChangeArrowheads="1"/>
          </p:cNvSpPr>
          <p:nvPr/>
        </p:nvSpPr>
        <p:spPr bwMode="auto">
          <a:xfrm>
            <a:off x="1285852" y="1428736"/>
            <a:ext cx="6286544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5400" dirty="0">
                <a:solidFill>
                  <a:srgbClr val="C0504D">
                    <a:lumMod val="75000"/>
                  </a:srgbClr>
                </a:solidFill>
                <a:latin typeface="Comic Sans MS"/>
              </a:rPr>
              <a:t>Future</a:t>
            </a:r>
          </a:p>
        </p:txBody>
      </p:sp>
      <p:sp>
        <p:nvSpPr>
          <p:cNvPr id="1201165" name="Text Box 13"/>
          <p:cNvSpPr txBox="1">
            <a:spLocks noChangeArrowheads="1"/>
          </p:cNvSpPr>
          <p:nvPr/>
        </p:nvSpPr>
        <p:spPr bwMode="auto">
          <a:xfrm>
            <a:off x="3857621" y="3571882"/>
            <a:ext cx="4286280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400" dirty="0">
                <a:solidFill>
                  <a:srgbClr val="75556A"/>
                </a:solidFill>
                <a:latin typeface="Comic Sans MS"/>
              </a:rPr>
              <a:t>Be + going to</a:t>
            </a:r>
          </a:p>
        </p:txBody>
      </p:sp>
      <p:sp>
        <p:nvSpPr>
          <p:cNvPr id="9" name="سهم إلى اليسار واليمين والأعلى 8"/>
          <p:cNvSpPr/>
          <p:nvPr/>
        </p:nvSpPr>
        <p:spPr bwMode="auto">
          <a:xfrm>
            <a:off x="3857624" y="5324065"/>
            <a:ext cx="4699425" cy="853265"/>
          </a:xfrm>
          <a:prstGeom prst="leftRightUp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نجمة ذات 5 نقاط 9"/>
          <p:cNvSpPr/>
          <p:nvPr/>
        </p:nvSpPr>
        <p:spPr bwMode="auto">
          <a:xfrm>
            <a:off x="7183195" y="5008513"/>
            <a:ext cx="507021" cy="44749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426382" y="5324059"/>
            <a:ext cx="1182432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800" dirty="0">
                <a:solidFill>
                  <a:prstClr val="black"/>
                </a:solidFill>
                <a:latin typeface="Comic Sans MS"/>
              </a:rPr>
              <a:t>past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128205" y="4800839"/>
            <a:ext cx="1963120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800" dirty="0">
                <a:solidFill>
                  <a:prstClr val="black"/>
                </a:solidFill>
                <a:latin typeface="Comic Sans MS"/>
              </a:rPr>
              <a:t>present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402504" y="5402779"/>
            <a:ext cx="1936522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800" dirty="0">
                <a:solidFill>
                  <a:prstClr val="black"/>
                </a:solidFill>
                <a:latin typeface="Comic Sans MS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55676776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0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0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0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01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 tmFilter="0,0; .5, 1; 1, 1"/>
                                        <p:tgtEl>
                                          <p:spTgt spid="120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59" grpId="0"/>
      <p:bldP spid="1201163" grpId="0" animBg="1"/>
      <p:bldP spid="1201164" grpId="0" animBg="1"/>
      <p:bldP spid="1201165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FUTURE (WILL-GOING TO- PRESENT CONTINUOU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16" y="0"/>
            <a:ext cx="9147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0312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1500166" y="857232"/>
            <a:ext cx="6715172" cy="235585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3176"/>
              </a:avLst>
            </a:prstTxWarp>
          </a:bodyPr>
          <a:lstStyle/>
          <a:p>
            <a:pPr algn="ctr" rtl="0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Future</a:t>
            </a:r>
            <a:endParaRPr lang="ar-SA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827584" y="4536294"/>
            <a:ext cx="7632848" cy="964413"/>
          </a:xfrm>
          <a:prstGeom prst="rect">
            <a:avLst/>
          </a:prstGeom>
        </p:spPr>
        <p:txBody>
          <a:bodyPr wrap="none" fromWordArt="1">
            <a:prstTxWarp prst="textStop">
              <a:avLst/>
            </a:prstTxWarp>
          </a:bodyPr>
          <a:lstStyle/>
          <a:p>
            <a:pPr algn="ctr" rtl="0"/>
            <a:r>
              <a:rPr lang="en-US" sz="36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Going   to</a:t>
            </a:r>
            <a:endParaRPr lang="ar-SA" sz="3600" b="1" kern="1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20495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عنوان 5"/>
          <p:cNvSpPr txBox="1">
            <a:spLocks/>
          </p:cNvSpPr>
          <p:nvPr/>
        </p:nvSpPr>
        <p:spPr>
          <a:xfrm>
            <a:off x="-180528" y="1171973"/>
            <a:ext cx="1820232" cy="90662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prstClr val="black"/>
                </a:solidFill>
                <a:latin typeface="Comic Sans MS" pitchFamily="66" charset="0"/>
              </a:rPr>
              <a:t>She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9" name="عنوان 5"/>
          <p:cNvSpPr txBox="1">
            <a:spLocks/>
          </p:cNvSpPr>
          <p:nvPr/>
        </p:nvSpPr>
        <p:spPr>
          <a:xfrm>
            <a:off x="1247476" y="1016365"/>
            <a:ext cx="296448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rgbClr val="660033"/>
                </a:solidFill>
                <a:latin typeface="Comic Sans MS" pitchFamily="66" charset="0"/>
              </a:rPr>
              <a:t>is</a:t>
            </a:r>
            <a:r>
              <a:rPr lang="en-US" sz="3600" i="1" dirty="0">
                <a:solidFill>
                  <a:srgbClr val="FF0000"/>
                </a:solidFill>
                <a:latin typeface="Comic Sans MS" pitchFamily="66" charset="0"/>
              </a:rPr>
              <a:t> going to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0" name="عنوان 5"/>
          <p:cNvSpPr txBox="1">
            <a:spLocks/>
          </p:cNvSpPr>
          <p:nvPr/>
        </p:nvSpPr>
        <p:spPr>
          <a:xfrm>
            <a:off x="3550433" y="1053787"/>
            <a:ext cx="1597631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start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1" name="عنوان 5"/>
          <p:cNvSpPr txBox="1">
            <a:spLocks/>
          </p:cNvSpPr>
          <p:nvPr/>
        </p:nvSpPr>
        <p:spPr>
          <a:xfrm>
            <a:off x="4714303" y="1053787"/>
            <a:ext cx="585909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a course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tomorrow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" name="عنوان 5"/>
          <p:cNvSpPr txBox="1">
            <a:spLocks/>
          </p:cNvSpPr>
          <p:nvPr/>
        </p:nvSpPr>
        <p:spPr>
          <a:xfrm>
            <a:off x="139719" y="3176576"/>
            <a:ext cx="1820232" cy="90662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prstClr val="black"/>
                </a:solidFill>
                <a:latin typeface="Comic Sans MS" pitchFamily="66" charset="0"/>
              </a:rPr>
              <a:t>I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" name="عنوان 5"/>
          <p:cNvSpPr txBox="1">
            <a:spLocks/>
          </p:cNvSpPr>
          <p:nvPr/>
        </p:nvSpPr>
        <p:spPr>
          <a:xfrm>
            <a:off x="1368109" y="3094790"/>
            <a:ext cx="296448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rgbClr val="660033"/>
                </a:solidFill>
                <a:latin typeface="Comic Sans MS" pitchFamily="66" charset="0"/>
              </a:rPr>
              <a:t>am </a:t>
            </a:r>
            <a:r>
              <a:rPr lang="en-US" sz="3600" i="1" dirty="0">
                <a:solidFill>
                  <a:srgbClr val="FF0000"/>
                </a:solidFill>
                <a:latin typeface="Comic Sans MS" pitchFamily="66" charset="0"/>
              </a:rPr>
              <a:t>going to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4" name="عنوان 5"/>
          <p:cNvSpPr txBox="1">
            <a:spLocks/>
          </p:cNvSpPr>
          <p:nvPr/>
        </p:nvSpPr>
        <p:spPr>
          <a:xfrm>
            <a:off x="4014611" y="3083656"/>
            <a:ext cx="1597631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call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5" name="عنوان 5"/>
          <p:cNvSpPr txBox="1">
            <a:spLocks/>
          </p:cNvSpPr>
          <p:nvPr/>
        </p:nvSpPr>
        <p:spPr>
          <a:xfrm>
            <a:off x="4837669" y="4704173"/>
            <a:ext cx="1597631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travel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6" name="عنوان 5"/>
          <p:cNvSpPr txBox="1">
            <a:spLocks/>
          </p:cNvSpPr>
          <p:nvPr/>
        </p:nvSpPr>
        <p:spPr>
          <a:xfrm>
            <a:off x="4978929" y="3176576"/>
            <a:ext cx="3174695" cy="92697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prstClr val="black"/>
                </a:solidFill>
                <a:latin typeface="Comic Sans MS" pitchFamily="66" charset="0"/>
              </a:rPr>
              <a:t>Noura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later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7" name="عنوان 5"/>
          <p:cNvSpPr txBox="1">
            <a:spLocks/>
          </p:cNvSpPr>
          <p:nvPr/>
        </p:nvSpPr>
        <p:spPr>
          <a:xfrm>
            <a:off x="336975" y="4705770"/>
            <a:ext cx="1996323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They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8" name="عنوان 5"/>
          <p:cNvSpPr txBox="1">
            <a:spLocks/>
          </p:cNvSpPr>
          <p:nvPr/>
        </p:nvSpPr>
        <p:spPr>
          <a:xfrm>
            <a:off x="5489449" y="4704173"/>
            <a:ext cx="3995748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 week.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9" name="عنوان 5"/>
          <p:cNvSpPr txBox="1">
            <a:spLocks/>
          </p:cNvSpPr>
          <p:nvPr/>
        </p:nvSpPr>
        <p:spPr>
          <a:xfrm>
            <a:off x="2068191" y="4704173"/>
            <a:ext cx="296448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rgbClr val="660033"/>
                </a:solidFill>
                <a:latin typeface="Comic Sans MS" pitchFamily="66" charset="0"/>
              </a:rPr>
              <a:t>are </a:t>
            </a:r>
            <a:r>
              <a:rPr lang="en-US" sz="3600" i="1" dirty="0">
                <a:solidFill>
                  <a:srgbClr val="FF0000"/>
                </a:solidFill>
                <a:latin typeface="Comic Sans MS" pitchFamily="66" charset="0"/>
              </a:rPr>
              <a:t>going to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171961" y="1231335"/>
            <a:ext cx="6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endParaRPr lang="ar-SA" sz="5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2481751" y="433112"/>
            <a:ext cx="4119457" cy="571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/>
            <a:r>
              <a:rPr lang="en-US" sz="4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Future </a:t>
            </a:r>
            <a:endParaRPr lang="ar-SA" sz="4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02235" y="3114988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  <p:cxnSp>
        <p:nvCxnSpPr>
          <p:cNvPr id="20" name="رابط كسهم مستقيم 19"/>
          <p:cNvCxnSpPr/>
          <p:nvPr/>
        </p:nvCxnSpPr>
        <p:spPr>
          <a:xfrm flipH="1">
            <a:off x="2646142" y="2057181"/>
            <a:ext cx="1852193" cy="93977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رابط كسهم مستقيم 20"/>
          <p:cNvCxnSpPr/>
          <p:nvPr/>
        </p:nvCxnSpPr>
        <p:spPr>
          <a:xfrm>
            <a:off x="4600219" y="2083648"/>
            <a:ext cx="1339933" cy="913304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مستطيل 23"/>
          <p:cNvSpPr/>
          <p:nvPr/>
        </p:nvSpPr>
        <p:spPr>
          <a:xfrm>
            <a:off x="4836423" y="3114988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 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4836423" y="3639616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play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4947787" y="4201356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read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5064616" y="4863305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watch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6081247" y="496472"/>
            <a:ext cx="2556424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tomorrow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375678" y="5805267"/>
            <a:ext cx="3455339" cy="961188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Now form your own.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779097" y="1427855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next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760345" y="1792024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soon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680941" y="3760031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604326" y="4286966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  <p:sp>
        <p:nvSpPr>
          <p:cNvPr id="31" name="مستطيل 30"/>
          <p:cNvSpPr/>
          <p:nvPr/>
        </p:nvSpPr>
        <p:spPr>
          <a:xfrm>
            <a:off x="539909" y="4863305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6223370" y="961069"/>
            <a:ext cx="2556424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later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6488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4" grpId="0"/>
      <p:bldP spid="43" grpId="0"/>
      <p:bldP spid="44" grpId="0"/>
      <p:bldP spid="45" grpId="0"/>
      <p:bldP spid="46" grpId="0"/>
      <p:bldP spid="47" grpId="0"/>
      <p:bldP spid="23" grpId="0"/>
      <p:bldP spid="26" grpId="0"/>
      <p:bldP spid="27" grpId="0"/>
      <p:bldP spid="29" grpId="0"/>
      <p:bldP spid="31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 descr="Bookworm - Boy"/>
          <p:cNvSpPr>
            <a:spLocks noChangeArrowheads="1"/>
          </p:cNvSpPr>
          <p:nvPr/>
        </p:nvSpPr>
        <p:spPr bwMode="auto">
          <a:xfrm>
            <a:off x="714349" y="1357298"/>
            <a:ext cx="1500198" cy="18573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3076" name="Rectangle 4" descr="Eating a Sandwich 3"/>
          <p:cNvSpPr>
            <a:spLocks noChangeArrowheads="1"/>
          </p:cNvSpPr>
          <p:nvPr/>
        </p:nvSpPr>
        <p:spPr bwMode="auto">
          <a:xfrm>
            <a:off x="285720" y="3643314"/>
            <a:ext cx="1928826" cy="221457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71472" y="285758"/>
            <a:ext cx="835824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i="1" dirty="0">
                <a:ln w="24500" cmpd="dbl">
                  <a:solidFill>
                    <a:srgbClr val="8064A2">
                      <a:lumMod val="50000"/>
                    </a:srgbClr>
                  </a:solidFill>
                  <a:prstDash val="solid"/>
                  <a:miter lim="800000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abic Transparent" pitchFamily="2" charset="-78"/>
              </a:rPr>
              <a:t> Use " going to"  to form complete sentences:</a:t>
            </a:r>
            <a:endParaRPr lang="en-US" sz="3400" b="1" dirty="0">
              <a:ln w="24500" cmpd="dbl">
                <a:solidFill>
                  <a:srgbClr val="8064A2">
                    <a:lumMod val="50000"/>
                  </a:srgbClr>
                </a:solidFill>
                <a:prstDash val="solid"/>
                <a:miter lim="800000"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929058" y="1643053"/>
            <a:ext cx="2500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He / read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000496" y="3929096"/>
            <a:ext cx="26432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She / eat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678586" y="2285992"/>
            <a:ext cx="52870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He is going to read.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62160" y="4869160"/>
            <a:ext cx="5234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She is going to eat.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70136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624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 descr="Man in Pajamas 2"/>
          <p:cNvSpPr>
            <a:spLocks noChangeArrowheads="1"/>
          </p:cNvSpPr>
          <p:nvPr/>
        </p:nvSpPr>
        <p:spPr bwMode="auto">
          <a:xfrm>
            <a:off x="2357422" y="3429030"/>
            <a:ext cx="1357322" cy="241459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3073" name="Rectangle 1" descr="Bed 01"/>
          <p:cNvSpPr>
            <a:spLocks noChangeArrowheads="1"/>
          </p:cNvSpPr>
          <p:nvPr/>
        </p:nvSpPr>
        <p:spPr bwMode="auto">
          <a:xfrm>
            <a:off x="285720" y="4000504"/>
            <a:ext cx="1857388" cy="14287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3074" name="Rectangle 2" descr="Telephone 2"/>
          <p:cNvSpPr>
            <a:spLocks noChangeArrowheads="1"/>
          </p:cNvSpPr>
          <p:nvPr/>
        </p:nvSpPr>
        <p:spPr bwMode="auto">
          <a:xfrm>
            <a:off x="285720" y="1643050"/>
            <a:ext cx="2143140" cy="144304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71472" y="285758"/>
            <a:ext cx="835824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i="1" dirty="0">
                <a:ln w="24500" cmpd="dbl">
                  <a:solidFill>
                    <a:srgbClr val="8064A2">
                      <a:lumMod val="50000"/>
                    </a:srgbClr>
                  </a:solidFill>
                  <a:prstDash val="solid"/>
                  <a:miter lim="800000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abic Transparent" pitchFamily="2" charset="-78"/>
              </a:rPr>
              <a:t> Use " going to"  to form complete sentences:</a:t>
            </a:r>
            <a:endParaRPr lang="en-US" sz="3400" b="1" dirty="0">
              <a:ln w="24500" cmpd="dbl">
                <a:solidFill>
                  <a:srgbClr val="8064A2">
                    <a:lumMod val="50000"/>
                  </a:srgbClr>
                </a:solidFill>
                <a:prstDash val="solid"/>
                <a:miter lim="800000"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429124" y="1500175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You / answer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214943" y="4000534"/>
            <a:ext cx="22145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I / sleep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192870" y="2099223"/>
            <a:ext cx="68580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You are going to answer the phone.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636281" y="4941168"/>
            <a:ext cx="5293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 am going to sleep.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0117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/>
          <p:cNvSpPr>
            <a:spLocks noGrp="1"/>
          </p:cNvSpPr>
          <p:nvPr>
            <p:ph type="title"/>
          </p:nvPr>
        </p:nvSpPr>
        <p:spPr>
          <a:xfrm>
            <a:off x="282393" y="4360751"/>
            <a:ext cx="8820142" cy="1143000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latin typeface="Comic Sans MS" pitchFamily="66" charset="0"/>
              </a:rPr>
              <a:t>They </a:t>
            </a:r>
            <a:r>
              <a:rPr lang="en-US" sz="3700" b="1" i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are</a:t>
            </a:r>
            <a:r>
              <a:rPr lang="en-US" sz="3700" i="1" dirty="0">
                <a:solidFill>
                  <a:srgbClr val="FF0000"/>
                </a:solidFill>
                <a:latin typeface="Comic Sans MS" pitchFamily="66" charset="0"/>
              </a:rPr>
              <a:t> going to </a:t>
            </a:r>
            <a:r>
              <a:rPr lang="en-US" sz="3700" dirty="0">
                <a:solidFill>
                  <a:srgbClr val="002060"/>
                </a:solidFill>
                <a:latin typeface="Comic Sans MS" pitchFamily="66" charset="0"/>
              </a:rPr>
              <a:t>travel </a:t>
            </a:r>
            <a:r>
              <a:rPr lang="en-US" sz="3700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sz="3700" dirty="0">
                <a:solidFill>
                  <a:srgbClr val="002060"/>
                </a:solidFill>
                <a:latin typeface="Comic Sans MS" pitchFamily="66" charset="0"/>
              </a:rPr>
              <a:t> week.</a:t>
            </a:r>
            <a:endParaRPr lang="ar-SA" sz="3700" dirty="0">
              <a:latin typeface="Comic Sans MS" pitchFamily="66" charset="0"/>
            </a:endParaRPr>
          </a:p>
        </p:txBody>
      </p:sp>
      <p:sp>
        <p:nvSpPr>
          <p:cNvPr id="8" name="عنوان 5"/>
          <p:cNvSpPr txBox="1">
            <a:spLocks/>
          </p:cNvSpPr>
          <p:nvPr/>
        </p:nvSpPr>
        <p:spPr>
          <a:xfrm>
            <a:off x="196638" y="241447"/>
            <a:ext cx="933158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i="1" dirty="0">
                <a:solidFill>
                  <a:prstClr val="black"/>
                </a:solidFill>
                <a:latin typeface="Comic Sans MS" pitchFamily="66" charset="0"/>
              </a:rPr>
              <a:t>She </a:t>
            </a:r>
            <a:r>
              <a:rPr lang="en-US" sz="4000" b="1" i="1" dirty="0">
                <a:solidFill>
                  <a:srgbClr val="EEECE1">
                    <a:lumMod val="25000"/>
                  </a:srgbClr>
                </a:solidFill>
                <a:latin typeface="Comic Sans MS" pitchFamily="66" charset="0"/>
              </a:rPr>
              <a:t>is</a:t>
            </a:r>
            <a:r>
              <a:rPr lang="en-US" sz="4000" i="1" dirty="0">
                <a:solidFill>
                  <a:srgbClr val="FF0000"/>
                </a:solidFill>
                <a:latin typeface="Comic Sans MS" pitchFamily="66" charset="0"/>
              </a:rPr>
              <a:t> going to </a:t>
            </a:r>
            <a:r>
              <a:rPr lang="en-US" sz="4000" dirty="0">
                <a:solidFill>
                  <a:srgbClr val="002060"/>
                </a:solidFill>
                <a:latin typeface="Comic Sans MS" pitchFamily="66" charset="0"/>
              </a:rPr>
              <a:t>start 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a course</a:t>
            </a:r>
            <a:r>
              <a:rPr lang="en-US" sz="4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000" dirty="0">
                <a:solidFill>
                  <a:srgbClr val="CC0099"/>
                </a:solidFill>
                <a:latin typeface="Comic Sans MS" pitchFamily="66" charset="0"/>
              </a:rPr>
              <a:t>tomorrow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عنوان 5"/>
          <p:cNvSpPr txBox="1">
            <a:spLocks/>
          </p:cNvSpPr>
          <p:nvPr/>
        </p:nvSpPr>
        <p:spPr>
          <a:xfrm>
            <a:off x="220240" y="2129067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i="1" dirty="0">
                <a:solidFill>
                  <a:prstClr val="black"/>
                </a:solidFill>
                <a:latin typeface="Comic Sans MS" pitchFamily="66" charset="0"/>
              </a:rPr>
              <a:t>I </a:t>
            </a:r>
            <a:r>
              <a:rPr lang="en-US" sz="3700" b="1" i="1" dirty="0">
                <a:solidFill>
                  <a:srgbClr val="EEECE1">
                    <a:lumMod val="25000"/>
                  </a:srgbClr>
                </a:solidFill>
                <a:latin typeface="Comic Sans MS" pitchFamily="66" charset="0"/>
              </a:rPr>
              <a:t>am</a:t>
            </a:r>
            <a:r>
              <a:rPr lang="en-US" sz="3700" i="1" dirty="0">
                <a:solidFill>
                  <a:srgbClr val="FF0000"/>
                </a:solidFill>
                <a:latin typeface="Comic Sans MS" pitchFamily="66" charset="0"/>
              </a:rPr>
              <a:t> going to </a:t>
            </a:r>
            <a:r>
              <a:rPr lang="en-US" sz="3700" dirty="0">
                <a:solidFill>
                  <a:srgbClr val="002060"/>
                </a:solidFill>
                <a:latin typeface="Comic Sans MS" pitchFamily="66" charset="0"/>
              </a:rPr>
              <a:t>call </a:t>
            </a:r>
            <a:r>
              <a:rPr lang="en-US" sz="3700" dirty="0" err="1">
                <a:solidFill>
                  <a:prstClr val="black"/>
                </a:solidFill>
                <a:latin typeface="Comic Sans MS" pitchFamily="66" charset="0"/>
              </a:rPr>
              <a:t>Noura</a:t>
            </a:r>
            <a:r>
              <a:rPr lang="en-US" sz="37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3700" dirty="0">
                <a:solidFill>
                  <a:srgbClr val="CC0099"/>
                </a:solidFill>
                <a:latin typeface="Comic Sans MS" pitchFamily="66" charset="0"/>
              </a:rPr>
              <a:t>later</a:t>
            </a:r>
            <a:r>
              <a:rPr lang="en-US" sz="3700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sz="37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>
            <a:off x="1629068" y="1196752"/>
            <a:ext cx="2291165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1" name="مستطيل 10"/>
          <p:cNvSpPr/>
          <p:nvPr/>
        </p:nvSpPr>
        <p:spPr>
          <a:xfrm>
            <a:off x="2269285" y="166619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cxnSp>
        <p:nvCxnSpPr>
          <p:cNvPr id="12" name="رابط مستقيم 11"/>
          <p:cNvCxnSpPr/>
          <p:nvPr/>
        </p:nvCxnSpPr>
        <p:spPr>
          <a:xfrm>
            <a:off x="2057144" y="3118949"/>
            <a:ext cx="2140209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رابط مستقيم 12"/>
          <p:cNvCxnSpPr/>
          <p:nvPr/>
        </p:nvCxnSpPr>
        <p:spPr>
          <a:xfrm>
            <a:off x="1611609" y="5301208"/>
            <a:ext cx="2754169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مستطيل 15"/>
          <p:cNvSpPr/>
          <p:nvPr/>
        </p:nvSpPr>
        <p:spPr>
          <a:xfrm>
            <a:off x="2411761" y="1947798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202441" y="4181820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755885" y="1280014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latin typeface="Comic Sans MS" pitchFamily="66" charset="0"/>
              </a:rPr>
              <a:t>is not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EEECE1">
                  <a:lumMod val="25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19" name="رابط كسهم مستقيم 18"/>
          <p:cNvCxnSpPr/>
          <p:nvPr/>
        </p:nvCxnSpPr>
        <p:spPr>
          <a:xfrm flipH="1">
            <a:off x="1716515" y="908545"/>
            <a:ext cx="14607" cy="56711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مربع نص 19"/>
          <p:cNvSpPr txBox="1"/>
          <p:nvPr/>
        </p:nvSpPr>
        <p:spPr>
          <a:xfrm>
            <a:off x="855405" y="1624085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latin typeface="Comic Sans MS" pitchFamily="66" charset="0"/>
              </a:rPr>
              <a:t>isn't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EEECE1">
                  <a:lumMod val="25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1" name="رابط كسهم مستقيم 20"/>
          <p:cNvCxnSpPr/>
          <p:nvPr/>
        </p:nvCxnSpPr>
        <p:spPr>
          <a:xfrm flipH="1">
            <a:off x="2247162" y="2742572"/>
            <a:ext cx="14608" cy="669546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2" name="مربع نص 21"/>
          <p:cNvSpPr txBox="1"/>
          <p:nvPr/>
        </p:nvSpPr>
        <p:spPr>
          <a:xfrm>
            <a:off x="1212280" y="3085419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latin typeface="Comic Sans MS" pitchFamily="66" charset="0"/>
              </a:rPr>
              <a:t>am not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EEECE1">
                  <a:lumMod val="25000"/>
                </a:srgbClr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347601" y="5536640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latin typeface="Comic Sans MS" pitchFamily="66" charset="0"/>
              </a:rPr>
              <a:t>are not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EEECE1">
                  <a:lumMod val="25000"/>
                </a:srgbClr>
              </a:solidFill>
              <a:latin typeface="Comic Sans MS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475656" y="3573016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omic Sans MS" pitchFamily="66" charset="0"/>
              </a:rPr>
              <a:t>I</a:t>
            </a: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latin typeface="Comic Sans MS" pitchFamily="66" charset="0"/>
              </a:rPr>
              <a:t>’m not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EEECE1">
                  <a:lumMod val="25000"/>
                </a:srgbClr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450960" y="6021293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  <a:latin typeface="Comic Sans MS" pitchFamily="66" charset="0"/>
              </a:rPr>
              <a:t>aren't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  <a:latin typeface="Comic Sans MS" pitchFamily="66" charset="0"/>
            </a:endParaRPr>
          </a:p>
        </p:txBody>
      </p:sp>
      <p:cxnSp>
        <p:nvCxnSpPr>
          <p:cNvPr id="26" name="رابط كسهم مستقيم 25"/>
          <p:cNvCxnSpPr/>
          <p:nvPr/>
        </p:nvCxnSpPr>
        <p:spPr>
          <a:xfrm flipH="1">
            <a:off x="2397155" y="5115906"/>
            <a:ext cx="14607" cy="56711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646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6" grpId="0"/>
      <p:bldP spid="17" grpId="0"/>
      <p:bldP spid="15" grpId="0"/>
      <p:bldP spid="20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171961" y="1231335"/>
            <a:ext cx="6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endParaRPr lang="ar-SA" sz="5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2481751" y="433112"/>
            <a:ext cx="4119457" cy="571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/>
            <a:r>
              <a:rPr lang="en-US" sz="4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Future </a:t>
            </a:r>
            <a:endParaRPr lang="ar-SA" sz="4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02235" y="3114988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  <p:cxnSp>
        <p:nvCxnSpPr>
          <p:cNvPr id="20" name="رابط كسهم مستقيم 19"/>
          <p:cNvCxnSpPr/>
          <p:nvPr/>
        </p:nvCxnSpPr>
        <p:spPr>
          <a:xfrm flipH="1">
            <a:off x="2646142" y="2057181"/>
            <a:ext cx="1852193" cy="93977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رابط كسهم مستقيم 20"/>
          <p:cNvCxnSpPr/>
          <p:nvPr/>
        </p:nvCxnSpPr>
        <p:spPr>
          <a:xfrm>
            <a:off x="4600219" y="2083648"/>
            <a:ext cx="1339933" cy="913304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مستطيل 23"/>
          <p:cNvSpPr/>
          <p:nvPr/>
        </p:nvSpPr>
        <p:spPr>
          <a:xfrm>
            <a:off x="4836423" y="3114988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 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4836423" y="3639616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play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4947787" y="4201356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read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5064616" y="4863305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watch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6081247" y="496472"/>
            <a:ext cx="2556424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tomorrow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631793" y="1024415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later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22" name="رابط كسهم مستقيم 21"/>
          <p:cNvCxnSpPr/>
          <p:nvPr/>
        </p:nvCxnSpPr>
        <p:spPr>
          <a:xfrm flipH="1">
            <a:off x="2051720" y="3408892"/>
            <a:ext cx="2" cy="2877589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5" name="عنوان 2"/>
          <p:cNvSpPr txBox="1">
            <a:spLocks/>
          </p:cNvSpPr>
          <p:nvPr/>
        </p:nvSpPr>
        <p:spPr>
          <a:xfrm>
            <a:off x="1349356" y="5896728"/>
            <a:ext cx="1404731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not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779097" y="1427855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next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760345" y="1792024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soon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680941" y="3760031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604326" y="4286966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  <p:sp>
        <p:nvSpPr>
          <p:cNvPr id="31" name="مستطيل 30"/>
          <p:cNvSpPr/>
          <p:nvPr/>
        </p:nvSpPr>
        <p:spPr>
          <a:xfrm>
            <a:off x="539909" y="4863305"/>
            <a:ext cx="3632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 </a:t>
            </a:r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 going to</a:t>
            </a:r>
          </a:p>
        </p:txBody>
      </p:sp>
    </p:spTree>
    <p:extLst>
      <p:ext uri="{BB962C8B-B14F-4D97-AF65-F5344CB8AC3E}">
        <p14:creationId xmlns:p14="http://schemas.microsoft.com/office/powerpoint/2010/main" val="3678521021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4" grpId="0"/>
      <p:bldP spid="43" grpId="0"/>
      <p:bldP spid="44" grpId="0"/>
      <p:bldP spid="45" grpId="0"/>
      <p:bldP spid="46" grpId="0"/>
      <p:bldP spid="47" grpId="0"/>
      <p:bldP spid="25" grpId="0"/>
      <p:bldP spid="23" grpId="0"/>
      <p:bldP spid="26" grpId="0"/>
      <p:bldP spid="27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45952" y="133284"/>
            <a:ext cx="5907368" cy="59185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3200" dirty="0">
                <a:solidFill>
                  <a:prstClr val="white"/>
                </a:solidFill>
              </a:rPr>
              <a:t>Future Yes / No questions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471032" y="1518803"/>
            <a:ext cx="1496914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Is </a:t>
            </a:r>
            <a:endParaRPr lang="ar-SA" sz="33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-172537" y="3073409"/>
            <a:ext cx="2173431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en-US" sz="3600" b="1" i="1" spc="52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Are</a:t>
            </a:r>
            <a:endParaRPr lang="ar-SA" sz="360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80285" y="5348406"/>
            <a:ext cx="152455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Are</a:t>
            </a:r>
            <a:endParaRPr lang="ar-SA" sz="330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 flipH="1">
            <a:off x="832814" y="1369028"/>
            <a:ext cx="905096" cy="218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1094685" y="1314640"/>
            <a:ext cx="396398" cy="4082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>
            <a:off x="2804211" y="1408827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976184" y="1565304"/>
            <a:ext cx="152345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she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4321099" y="1507079"/>
            <a:ext cx="5401249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a course </a:t>
            </a:r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CC0099"/>
                </a:solidFill>
              </a:rPr>
              <a:t>tomorrow?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1139618" y="3115109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 flipH="1">
            <a:off x="1139618" y="2863081"/>
            <a:ext cx="1218302" cy="3835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1544081" y="2866051"/>
            <a:ext cx="601862" cy="3806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>
            <a:off x="3808904" y="2838019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flipH="1">
            <a:off x="1544080" y="5067635"/>
            <a:ext cx="850406" cy="4897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>
            <a:off x="1948116" y="5081062"/>
            <a:ext cx="409804" cy="455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مربع نص 40"/>
          <p:cNvSpPr txBox="1"/>
          <p:nvPr/>
        </p:nvSpPr>
        <p:spPr>
          <a:xfrm>
            <a:off x="1435477" y="5351518"/>
            <a:ext cx="1644365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you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45" name="رابط كسهم مستقيم 44"/>
          <p:cNvCxnSpPr/>
          <p:nvPr/>
        </p:nvCxnSpPr>
        <p:spPr>
          <a:xfrm>
            <a:off x="3595700" y="5120714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مربع نص 23"/>
          <p:cNvSpPr txBox="1"/>
          <p:nvPr/>
        </p:nvSpPr>
        <p:spPr>
          <a:xfrm>
            <a:off x="410627" y="3707934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Yes,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435477" y="3766459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2553170" y="3768525"/>
            <a:ext cx="173079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en-US" sz="3600" b="1" i="1" spc="52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are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698473" y="5893702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No,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1257971" y="5924049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I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1909785" y="5893702"/>
            <a:ext cx="2289061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am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not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6" name="عنوان 5"/>
          <p:cNvSpPr txBox="1">
            <a:spLocks/>
          </p:cNvSpPr>
          <p:nvPr/>
        </p:nvSpPr>
        <p:spPr>
          <a:xfrm>
            <a:off x="342372" y="881867"/>
            <a:ext cx="9345018" cy="5715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prstClr val="black"/>
                </a:solidFill>
              </a:rPr>
              <a:t>1.She </a:t>
            </a:r>
            <a:r>
              <a:rPr lang="en-US" sz="3600" b="1" i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  <a:alpha val="5700"/>
                  </a:prst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is</a:t>
            </a:r>
            <a:r>
              <a:rPr lang="en-US" sz="3600" b="1" i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  <a:r>
              <a:rPr lang="en-US" sz="3600" i="1" dirty="0">
                <a:solidFill>
                  <a:srgbClr val="FF0000"/>
                </a:solidFill>
              </a:rPr>
              <a:t>going to </a:t>
            </a:r>
            <a:r>
              <a:rPr lang="en-US" sz="3600" dirty="0">
                <a:solidFill>
                  <a:srgbClr val="002060"/>
                </a:solidFill>
              </a:rPr>
              <a:t>start </a:t>
            </a:r>
            <a:r>
              <a:rPr lang="en-US" sz="3600" dirty="0">
                <a:solidFill>
                  <a:prstClr val="black"/>
                </a:solidFill>
              </a:rPr>
              <a:t>a course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CC0099"/>
                </a:solidFill>
              </a:rPr>
              <a:t>tomorrow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lang="ar-SA" sz="3600" dirty="0">
              <a:solidFill>
                <a:prstClr val="black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3265023" y="1518803"/>
            <a:ext cx="2037890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start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3" name="عنوان 5"/>
          <p:cNvSpPr>
            <a:spLocks noGrp="1"/>
          </p:cNvSpPr>
          <p:nvPr>
            <p:ph type="title"/>
          </p:nvPr>
        </p:nvSpPr>
        <p:spPr>
          <a:xfrm>
            <a:off x="480368" y="2206899"/>
            <a:ext cx="7814101" cy="890971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Comic Sans MS" pitchFamily="66" charset="0"/>
              </a:rPr>
              <a:t>2.They </a:t>
            </a:r>
            <a:r>
              <a:rPr lang="en-US" sz="3800" i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are</a:t>
            </a:r>
            <a:r>
              <a:rPr lang="en-US" sz="3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3800" i="1" dirty="0">
                <a:solidFill>
                  <a:srgbClr val="FF0000"/>
                </a:solidFill>
                <a:latin typeface="Comic Sans MS" pitchFamily="66" charset="0"/>
              </a:rPr>
              <a:t>going to 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travel </a:t>
            </a:r>
            <a:r>
              <a:rPr lang="en-US" sz="3800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 week.</a:t>
            </a:r>
            <a:endParaRPr lang="ar-SA" sz="3800" dirty="0">
              <a:latin typeface="Comic Sans MS" pitchFamily="66" charset="0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4338295" y="3159218"/>
            <a:ext cx="2037890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travel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6" name="عنوان 5"/>
          <p:cNvSpPr txBox="1">
            <a:spLocks/>
          </p:cNvSpPr>
          <p:nvPr/>
        </p:nvSpPr>
        <p:spPr>
          <a:xfrm>
            <a:off x="5393252" y="3056359"/>
            <a:ext cx="3750749" cy="890971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CC0099"/>
                </a:solidFill>
              </a:rPr>
              <a:t>next</a:t>
            </a:r>
            <a:r>
              <a:rPr lang="en-US" sz="3300" dirty="0">
                <a:solidFill>
                  <a:srgbClr val="002060"/>
                </a:solidFill>
              </a:rPr>
              <a:t> week?</a:t>
            </a:r>
            <a:endParaRPr lang="ar-SA" sz="3300" dirty="0">
              <a:solidFill>
                <a:prstClr val="black"/>
              </a:solidFill>
            </a:endParaRPr>
          </a:p>
        </p:txBody>
      </p:sp>
      <p:sp>
        <p:nvSpPr>
          <p:cNvPr id="47" name="عنوان 5"/>
          <p:cNvSpPr txBox="1">
            <a:spLocks/>
          </p:cNvSpPr>
          <p:nvPr/>
        </p:nvSpPr>
        <p:spPr>
          <a:xfrm>
            <a:off x="217913" y="4437363"/>
            <a:ext cx="8517139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i="1" dirty="0">
                <a:solidFill>
                  <a:prstClr val="black"/>
                </a:solidFill>
              </a:rPr>
              <a:t>3. I </a:t>
            </a:r>
            <a:r>
              <a:rPr lang="en-US" sz="3300" i="1" dirty="0">
                <a:ln>
                  <a:solidFill>
                    <a:sysClr val="windowText" lastClr="000000"/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am</a:t>
            </a:r>
            <a:r>
              <a:rPr lang="en-US" sz="330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3300" i="1" dirty="0">
                <a:solidFill>
                  <a:srgbClr val="FF0000"/>
                </a:solidFill>
              </a:rPr>
              <a:t>going to </a:t>
            </a:r>
            <a:r>
              <a:rPr lang="en-US" sz="3300" dirty="0">
                <a:solidFill>
                  <a:srgbClr val="002060"/>
                </a:solidFill>
              </a:rPr>
              <a:t>call </a:t>
            </a:r>
            <a:r>
              <a:rPr lang="en-US" sz="3300" dirty="0" err="1">
                <a:solidFill>
                  <a:prstClr val="black"/>
                </a:solidFill>
              </a:rPr>
              <a:t>Noura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3300" dirty="0">
                <a:solidFill>
                  <a:srgbClr val="CC0099"/>
                </a:solidFill>
              </a:rPr>
              <a:t>later</a:t>
            </a:r>
            <a:r>
              <a:rPr lang="en-US" sz="3300" dirty="0">
                <a:solidFill>
                  <a:prstClr val="black"/>
                </a:solidFill>
              </a:rPr>
              <a:t>.</a:t>
            </a:r>
            <a:endParaRPr lang="ar-SA" sz="3300" dirty="0">
              <a:solidFill>
                <a:prstClr val="black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3957647" y="5303306"/>
            <a:ext cx="2037890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call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9" name="عنوان 5"/>
          <p:cNvSpPr txBox="1">
            <a:spLocks/>
          </p:cNvSpPr>
          <p:nvPr/>
        </p:nvSpPr>
        <p:spPr>
          <a:xfrm>
            <a:off x="5401996" y="5201474"/>
            <a:ext cx="2938913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err="1">
                <a:solidFill>
                  <a:prstClr val="black"/>
                </a:solidFill>
              </a:rPr>
              <a:t>Noura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3300" dirty="0">
                <a:solidFill>
                  <a:srgbClr val="CC0099"/>
                </a:solidFill>
              </a:rPr>
              <a:t>later</a:t>
            </a:r>
            <a:r>
              <a:rPr lang="en-US" sz="3300" dirty="0">
                <a:solidFill>
                  <a:prstClr val="black"/>
                </a:solidFill>
              </a:rPr>
              <a:t>?</a:t>
            </a:r>
            <a:endParaRPr lang="ar-SA" sz="3300" dirty="0">
              <a:solidFill>
                <a:prstClr val="black"/>
              </a:solidFill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1866464" y="1502095"/>
            <a:ext cx="212947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going to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52" name="رابط كسهم مستقيم 51"/>
          <p:cNvCxnSpPr/>
          <p:nvPr/>
        </p:nvCxnSpPr>
        <p:spPr>
          <a:xfrm>
            <a:off x="4014958" y="1286247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مربع نص 52"/>
          <p:cNvSpPr txBox="1"/>
          <p:nvPr/>
        </p:nvSpPr>
        <p:spPr>
          <a:xfrm>
            <a:off x="2847120" y="3132180"/>
            <a:ext cx="212947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going to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2744168" y="5308948"/>
            <a:ext cx="212947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going to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56" name="رابط كسهم مستقيم 55"/>
          <p:cNvCxnSpPr/>
          <p:nvPr/>
        </p:nvCxnSpPr>
        <p:spPr>
          <a:xfrm>
            <a:off x="5301817" y="2809982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مربع نص 56"/>
          <p:cNvSpPr txBox="1"/>
          <p:nvPr/>
        </p:nvSpPr>
        <p:spPr>
          <a:xfrm>
            <a:off x="1435480" y="6309320"/>
            <a:ext cx="2289061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I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’</a:t>
            </a:r>
            <a:r>
              <a:rPr lang="en-US" sz="3400" b="1" i="1" spc="52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m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not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58" name="رابط كسهم مستقيم 57"/>
          <p:cNvCxnSpPr/>
          <p:nvPr/>
        </p:nvCxnSpPr>
        <p:spPr>
          <a:xfrm>
            <a:off x="4873640" y="5067641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1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500"/>
                            </p:stCondLst>
                            <p:childTnLst>
                              <p:par>
                                <p:cTn id="2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4500"/>
                            </p:stCondLst>
                            <p:childTnLst>
                              <p:par>
                                <p:cTn id="2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500"/>
                            </p:stCondLst>
                            <p:childTnLst>
                              <p:par>
                                <p:cTn id="2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500"/>
                            </p:stCondLst>
                            <p:childTnLst>
                              <p:par>
                                <p:cTn id="2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0"/>
      <p:bldP spid="22" grpId="0"/>
      <p:bldP spid="25" grpId="0"/>
      <p:bldP spid="26" grpId="0"/>
      <p:bldP spid="27" grpId="0"/>
      <p:bldP spid="41" grpId="0"/>
      <p:bldP spid="24" grpId="0"/>
      <p:bldP spid="28" grpId="0"/>
      <p:bldP spid="31" grpId="0"/>
      <p:bldP spid="32" grpId="0"/>
      <p:bldP spid="33" grpId="0"/>
      <p:bldP spid="34" grpId="0"/>
      <p:bldP spid="36" grpId="0"/>
      <p:bldP spid="40" grpId="0"/>
      <p:bldP spid="43" grpId="0"/>
      <p:bldP spid="44" grpId="0"/>
      <p:bldP spid="46" grpId="0"/>
      <p:bldP spid="47" grpId="0"/>
      <p:bldP spid="48" grpId="0"/>
      <p:bldP spid="49" grpId="0"/>
      <p:bldP spid="51" grpId="0"/>
      <p:bldP spid="53" grpId="0"/>
      <p:bldP spid="54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14282" y="15324"/>
            <a:ext cx="892971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Form questions: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1.They are going to read a story tomorrow.</a:t>
            </a:r>
            <a:endParaRPr lang="en-US" sz="36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Comic Sans MS" pitchFamily="66" charset="0"/>
              <a:ea typeface="Comic Sans MS" pitchFamily="66" charset="0"/>
              <a:cs typeface="Tahoma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2. Ahmed is going to travel to Paris next year.</a:t>
            </a:r>
            <a:endParaRPr lang="en-US" sz="36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Arial" pitchFamily="34" charset="0"/>
              <a:ea typeface="Comic Sans MS" pitchFamily="66" charset="0"/>
              <a:cs typeface="Tahoma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8596" y="2223337"/>
            <a:ext cx="8286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ln w="31550" cmpd="sng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Are they going to read a story tomorrow?</a:t>
            </a:r>
            <a:endParaRPr lang="en-US" sz="3600" b="1" dirty="0">
              <a:ln w="31550" cmpd="sng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0035" y="4929228"/>
            <a:ext cx="8286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ln w="31550" cmpd="sng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Is Ahmed going to travel to Paris next year?</a:t>
            </a:r>
            <a:endParaRPr lang="en-US" sz="3600" b="1" dirty="0">
              <a:ln w="31550" cmpd="sng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371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45952" y="133284"/>
            <a:ext cx="5907368" cy="59185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3200" dirty="0">
                <a:solidFill>
                  <a:prstClr val="white"/>
                </a:solidFill>
              </a:rPr>
              <a:t>Future –</a:t>
            </a:r>
            <a:r>
              <a:rPr lang="en-US" sz="3200" dirty="0" err="1">
                <a:solidFill>
                  <a:prstClr val="white"/>
                </a:solidFill>
              </a:rPr>
              <a:t>Wh</a:t>
            </a:r>
            <a:r>
              <a:rPr lang="en-US" sz="3200" dirty="0">
                <a:solidFill>
                  <a:prstClr val="white"/>
                </a:solidFill>
              </a:rPr>
              <a:t> questions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609463" y="1541881"/>
            <a:ext cx="1496914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is </a:t>
            </a:r>
            <a:endParaRPr lang="ar-SA" sz="33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503042" y="3214081"/>
            <a:ext cx="2173431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en-US" sz="3600" b="1" i="1" spc="52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are</a:t>
            </a:r>
            <a:endParaRPr lang="ar-SA" sz="360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572210" y="5286742"/>
            <a:ext cx="152455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are</a:t>
            </a:r>
            <a:endParaRPr lang="ar-SA" sz="330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>
            <a:off x="1748769" y="1369028"/>
            <a:ext cx="0" cy="4764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1094685" y="1314640"/>
            <a:ext cx="1485322" cy="4082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>
            <a:off x="2804211" y="1408827"/>
            <a:ext cx="1153436" cy="3141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2153019" y="1518783"/>
            <a:ext cx="152345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she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156176" y="1541886"/>
            <a:ext cx="2700624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CC0099"/>
                </a:solidFill>
              </a:rPr>
              <a:t>tomorrow?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2744168" y="3233681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>
            <a:off x="2357921" y="2863087"/>
            <a:ext cx="446291" cy="5370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1668352" y="2934620"/>
            <a:ext cx="2139975" cy="465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>
            <a:off x="3808904" y="2838019"/>
            <a:ext cx="1593092" cy="5620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flipH="1">
            <a:off x="2414587" y="4862476"/>
            <a:ext cx="45285" cy="6743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>
            <a:off x="1908126" y="4895758"/>
            <a:ext cx="1328640" cy="641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مربع نص 40"/>
          <p:cNvSpPr txBox="1"/>
          <p:nvPr/>
        </p:nvSpPr>
        <p:spPr>
          <a:xfrm>
            <a:off x="2414585" y="5308942"/>
            <a:ext cx="1644365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you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45" name="رابط كسهم مستقيم 44"/>
          <p:cNvCxnSpPr/>
          <p:nvPr/>
        </p:nvCxnSpPr>
        <p:spPr>
          <a:xfrm>
            <a:off x="3808904" y="4859175"/>
            <a:ext cx="1063582" cy="4923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عنوان 5"/>
          <p:cNvSpPr txBox="1">
            <a:spLocks/>
          </p:cNvSpPr>
          <p:nvPr/>
        </p:nvSpPr>
        <p:spPr>
          <a:xfrm>
            <a:off x="342372" y="881867"/>
            <a:ext cx="9345018" cy="5715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prstClr val="black"/>
                </a:solidFill>
              </a:rPr>
              <a:t>1.She </a:t>
            </a:r>
            <a:r>
              <a:rPr lang="en-US" sz="3600" b="1" i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  <a:alpha val="5700"/>
                  </a:prst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is</a:t>
            </a:r>
            <a:r>
              <a:rPr lang="en-US" sz="3600" b="1" i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  <a:r>
              <a:rPr lang="en-US" sz="3600" i="1" dirty="0">
                <a:solidFill>
                  <a:srgbClr val="FF0000"/>
                </a:solidFill>
              </a:rPr>
              <a:t>going to </a:t>
            </a:r>
            <a:r>
              <a:rPr lang="en-US" sz="3600" dirty="0">
                <a:solidFill>
                  <a:srgbClr val="002060"/>
                </a:solidFill>
              </a:rPr>
              <a:t>start </a:t>
            </a:r>
            <a:r>
              <a:rPr lang="en-US" sz="3600" i="1" u="sng" dirty="0">
                <a:solidFill>
                  <a:prstClr val="black"/>
                </a:solidFill>
              </a:rPr>
              <a:t>a course</a:t>
            </a:r>
            <a:r>
              <a:rPr lang="en-US" sz="3600" i="1" u="sng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CC0099"/>
                </a:solidFill>
              </a:rPr>
              <a:t>tomorrow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lang="ar-SA" sz="3600" dirty="0">
              <a:solidFill>
                <a:prstClr val="black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4492130" y="1565304"/>
            <a:ext cx="2037890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start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3" name="عنوان 5"/>
          <p:cNvSpPr>
            <a:spLocks noGrp="1"/>
          </p:cNvSpPr>
          <p:nvPr>
            <p:ph type="title"/>
          </p:nvPr>
        </p:nvSpPr>
        <p:spPr>
          <a:xfrm>
            <a:off x="480368" y="2206899"/>
            <a:ext cx="7814101" cy="890971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Comic Sans MS" pitchFamily="66" charset="0"/>
              </a:rPr>
              <a:t>2.They </a:t>
            </a:r>
            <a:r>
              <a:rPr lang="en-US" sz="3800" i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are</a:t>
            </a:r>
            <a:r>
              <a:rPr lang="en-US" sz="3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3800" i="1" dirty="0">
                <a:solidFill>
                  <a:srgbClr val="FF0000"/>
                </a:solidFill>
                <a:latin typeface="Comic Sans MS" pitchFamily="66" charset="0"/>
              </a:rPr>
              <a:t>going to 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travel </a:t>
            </a:r>
            <a:r>
              <a:rPr lang="en-US" sz="3800" b="1" i="1" u="sng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sz="3800" b="1" i="1" u="sng" dirty="0">
                <a:solidFill>
                  <a:srgbClr val="002060"/>
                </a:solidFill>
                <a:latin typeface="Comic Sans MS" pitchFamily="66" charset="0"/>
              </a:rPr>
              <a:t> week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ar-SA" sz="3800" dirty="0">
              <a:latin typeface="Comic Sans MS" pitchFamily="66" charset="0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6156176" y="3274704"/>
            <a:ext cx="2037890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travel?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7" name="عنوان 5"/>
          <p:cNvSpPr txBox="1">
            <a:spLocks/>
          </p:cNvSpPr>
          <p:nvPr/>
        </p:nvSpPr>
        <p:spPr>
          <a:xfrm>
            <a:off x="141981" y="4241447"/>
            <a:ext cx="8517139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i="1" dirty="0">
                <a:solidFill>
                  <a:prstClr val="black"/>
                </a:solidFill>
              </a:rPr>
              <a:t>3. I </a:t>
            </a:r>
            <a:r>
              <a:rPr lang="en-US" sz="3300" i="1" dirty="0">
                <a:ln>
                  <a:solidFill>
                    <a:sysClr val="windowText" lastClr="000000"/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t>am</a:t>
            </a:r>
            <a:r>
              <a:rPr lang="en-US" sz="330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3300" i="1" dirty="0">
                <a:solidFill>
                  <a:srgbClr val="FF0000"/>
                </a:solidFill>
              </a:rPr>
              <a:t>going to </a:t>
            </a:r>
            <a:r>
              <a:rPr lang="en-US" sz="3300" dirty="0">
                <a:solidFill>
                  <a:srgbClr val="002060"/>
                </a:solidFill>
              </a:rPr>
              <a:t>call </a:t>
            </a:r>
            <a:r>
              <a:rPr lang="en-US" sz="3300" b="1" i="1" u="sng" dirty="0" err="1">
                <a:solidFill>
                  <a:prstClr val="black"/>
                </a:solidFill>
              </a:rPr>
              <a:t>Noura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3300" dirty="0">
                <a:solidFill>
                  <a:srgbClr val="CC0099"/>
                </a:solidFill>
              </a:rPr>
              <a:t>later</a:t>
            </a:r>
            <a:r>
              <a:rPr lang="en-US" sz="3300" dirty="0">
                <a:solidFill>
                  <a:prstClr val="black"/>
                </a:solidFill>
              </a:rPr>
              <a:t>.</a:t>
            </a:r>
            <a:endParaRPr lang="ar-SA" sz="3300" dirty="0">
              <a:solidFill>
                <a:prstClr val="black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5014881" y="5308948"/>
            <a:ext cx="2037890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call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9" name="عنوان 5"/>
          <p:cNvSpPr txBox="1">
            <a:spLocks/>
          </p:cNvSpPr>
          <p:nvPr/>
        </p:nvSpPr>
        <p:spPr>
          <a:xfrm>
            <a:off x="6494098" y="5195832"/>
            <a:ext cx="1773125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rgbClr val="CC0099"/>
                </a:solidFill>
              </a:rPr>
              <a:t>later</a:t>
            </a:r>
            <a:r>
              <a:rPr lang="en-US" sz="3300" dirty="0">
                <a:solidFill>
                  <a:prstClr val="black"/>
                </a:solidFill>
              </a:rPr>
              <a:t>?</a:t>
            </a:r>
            <a:endParaRPr lang="ar-SA" sz="3300" dirty="0">
              <a:solidFill>
                <a:prstClr val="black"/>
              </a:solidFill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3134107" y="1541886"/>
            <a:ext cx="212947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going to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52" name="رابط كسهم مستقيم 51"/>
          <p:cNvCxnSpPr/>
          <p:nvPr/>
        </p:nvCxnSpPr>
        <p:spPr>
          <a:xfrm>
            <a:off x="4198845" y="1346963"/>
            <a:ext cx="1158397" cy="3759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مربع نص 52"/>
          <p:cNvSpPr txBox="1"/>
          <p:nvPr/>
        </p:nvSpPr>
        <p:spPr>
          <a:xfrm>
            <a:off x="4400548" y="3238937"/>
            <a:ext cx="212947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going to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3724538" y="5286463"/>
            <a:ext cx="2129472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going to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56" name="رابط كسهم مستقيم 55"/>
          <p:cNvCxnSpPr/>
          <p:nvPr/>
        </p:nvCxnSpPr>
        <p:spPr>
          <a:xfrm>
            <a:off x="5269078" y="2893763"/>
            <a:ext cx="1664046" cy="506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رابط كسهم مستقيم 57"/>
          <p:cNvCxnSpPr/>
          <p:nvPr/>
        </p:nvCxnSpPr>
        <p:spPr>
          <a:xfrm>
            <a:off x="4778041" y="4849292"/>
            <a:ext cx="1162111" cy="6875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مربع نص 41"/>
          <p:cNvSpPr txBox="1"/>
          <p:nvPr/>
        </p:nvSpPr>
        <p:spPr>
          <a:xfrm>
            <a:off x="342372" y="1512437"/>
            <a:ext cx="1394646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What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947409" y="3210806"/>
            <a:ext cx="1394646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When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55" name="مربع نص 54"/>
          <p:cNvSpPr txBox="1"/>
          <p:nvPr/>
        </p:nvSpPr>
        <p:spPr>
          <a:xfrm>
            <a:off x="874886" y="5294442"/>
            <a:ext cx="1394646" cy="607245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3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Who</a:t>
            </a:r>
            <a:endParaRPr lang="ar-SA" sz="33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0"/>
      <p:bldP spid="22" grpId="0"/>
      <p:bldP spid="25" grpId="0"/>
      <p:bldP spid="26" grpId="0"/>
      <p:bldP spid="27" grpId="0"/>
      <p:bldP spid="41" grpId="0"/>
      <p:bldP spid="36" grpId="0"/>
      <p:bldP spid="40" grpId="0"/>
      <p:bldP spid="43" grpId="0"/>
      <p:bldP spid="44" grpId="0"/>
      <p:bldP spid="47" grpId="0"/>
      <p:bldP spid="48" grpId="0"/>
      <p:bldP spid="49" grpId="0"/>
      <p:bldP spid="51" grpId="0"/>
      <p:bldP spid="53" grpId="0"/>
      <p:bldP spid="54" grpId="0"/>
      <p:bldP spid="42" grpId="0"/>
      <p:bldP spid="50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78580" y="352525"/>
            <a:ext cx="8929718" cy="59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Form questions: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300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1.They are going to read </a:t>
            </a:r>
            <a:r>
              <a:rPr lang="en-US" sz="3300" i="1" u="sng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a story </a:t>
            </a:r>
            <a:r>
              <a:rPr lang="en-US" sz="33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tomorrow.</a:t>
            </a:r>
            <a:endParaRPr lang="en-US" sz="33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Comic Sans MS" pitchFamily="66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Comic Sans MS" pitchFamily="66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Comic Sans MS" pitchFamily="66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Comic Sans MS" pitchFamily="66" charset="0"/>
              <a:ea typeface="Comic Sans MS" pitchFamily="66" charset="0"/>
              <a:cs typeface="Tahoma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2. </a:t>
            </a:r>
            <a:r>
              <a:rPr lang="en-US" sz="3300" i="1" u="sng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Ahmed</a:t>
            </a:r>
            <a:r>
              <a:rPr lang="en-US" sz="33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 is going to travel to Paris next year.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Comic Sans MS" pitchFamily="66" charset="0"/>
              <a:ea typeface="Comic Sans MS" pitchFamily="66" charset="0"/>
              <a:cs typeface="Tahoma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pc="50" dirty="0">
              <a:ln w="12700" cmpd="sng">
                <a:solidFill>
                  <a:srgbClr val="8064A2">
                    <a:lumMod val="50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Comic Sans MS" pitchFamily="66" charset="0"/>
              <a:ea typeface="Comic Sans MS" pitchFamily="66" charset="0"/>
              <a:cs typeface="Tahoma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3. I am going to </a:t>
            </a:r>
            <a:r>
              <a:rPr lang="en-US" sz="3300" i="1" u="sng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learn French</a:t>
            </a:r>
            <a:r>
              <a:rPr lang="en-US" sz="3300" spc="50" dirty="0">
                <a:ln w="127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2686" y="2276872"/>
            <a:ext cx="853589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i="1" dirty="0">
                <a:ln w="31550" cmpd="sng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What are they going to read tomorrow?</a:t>
            </a:r>
            <a:endParaRPr lang="en-US" sz="3300" b="1" dirty="0">
              <a:ln w="31550" cmpd="sng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7228" y="4221088"/>
            <a:ext cx="82868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i="1" dirty="0">
                <a:ln w="31550" cmpd="sng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Who is going to travel to Paris next year?</a:t>
            </a:r>
            <a:endParaRPr lang="en-US" sz="3300" b="1" dirty="0">
              <a:ln w="31550" cmpd="sng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2686" y="6042547"/>
            <a:ext cx="828680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i="1" dirty="0">
                <a:ln w="31550" cmpd="sng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What are you going to do?</a:t>
            </a:r>
            <a:endParaRPr lang="en-US" sz="3300" b="1" dirty="0">
              <a:ln w="31550" cmpd="sng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319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214282" y="428634"/>
            <a:ext cx="878687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Rearrange the following sentences:</a:t>
            </a:r>
            <a:endParaRPr lang="en-US" sz="3600" b="1" u="sng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white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1.  are / mosque / pray / They / in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/ to / going / the  </a:t>
            </a:r>
            <a:endParaRPr lang="en-US" sz="36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2.   mother /  I / next / am / 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my / Friday  / helping   </a:t>
            </a:r>
            <a:endParaRPr lang="en-US" sz="36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7159" y="2643212"/>
            <a:ext cx="80010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They are going to pray in the mosque.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71472" y="5143542"/>
            <a:ext cx="80010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 am helping my mother </a:t>
            </a:r>
            <a:r>
              <a:rPr lang="en-US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next Friday.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37997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1500166" y="857232"/>
            <a:ext cx="6715172" cy="235585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3176"/>
              </a:avLst>
            </a:prstTxWarp>
          </a:bodyPr>
          <a:lstStyle/>
          <a:p>
            <a:pPr algn="ctr" rtl="0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Future</a:t>
            </a:r>
            <a:endParaRPr lang="ar-SA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2428860" y="3571876"/>
            <a:ext cx="5286412" cy="1928826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1207"/>
              </a:avLst>
            </a:prstTxWarp>
          </a:bodyPr>
          <a:lstStyle/>
          <a:p>
            <a:pPr algn="ctr" rtl="0"/>
            <a:r>
              <a:rPr lang="en-US" sz="36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will</a:t>
            </a:r>
            <a:endParaRPr lang="ar-SA" sz="3600" b="1" kern="1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796701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/>
          <p:cNvSpPr>
            <a:spLocks noGrp="1"/>
          </p:cNvSpPr>
          <p:nvPr>
            <p:ph type="title"/>
          </p:nvPr>
        </p:nvSpPr>
        <p:spPr>
          <a:xfrm>
            <a:off x="807254" y="3356992"/>
            <a:ext cx="7814101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itchFamily="66" charset="0"/>
              </a:rPr>
              <a:t>They </a:t>
            </a:r>
            <a:r>
              <a:rPr lang="en-US" sz="4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travel </a:t>
            </a:r>
            <a:r>
              <a:rPr lang="en-US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week.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8" name="عنوان 5"/>
          <p:cNvSpPr txBox="1">
            <a:spLocks/>
          </p:cNvSpPr>
          <p:nvPr/>
        </p:nvSpPr>
        <p:spPr>
          <a:xfrm>
            <a:off x="464481" y="764704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prstClr val="black"/>
                </a:solidFill>
                <a:latin typeface="Comic Sans MS" pitchFamily="66" charset="0"/>
              </a:rPr>
              <a:t>She </a:t>
            </a:r>
            <a:r>
              <a:rPr lang="en-US" sz="4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start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a course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CC0099"/>
                </a:solidFill>
                <a:latin typeface="Comic Sans MS" pitchFamily="66" charset="0"/>
              </a:rPr>
              <a:t>tomorrow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عنوان 5"/>
          <p:cNvSpPr txBox="1">
            <a:spLocks/>
          </p:cNvSpPr>
          <p:nvPr/>
        </p:nvSpPr>
        <p:spPr>
          <a:xfrm>
            <a:off x="251523" y="2060848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prstClr val="black"/>
                </a:solidFill>
                <a:latin typeface="Comic Sans MS" pitchFamily="66" charset="0"/>
              </a:rPr>
              <a:t>I </a:t>
            </a:r>
            <a:r>
              <a:rPr lang="en-US" sz="4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call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</a:rPr>
              <a:t>Noura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CC0099"/>
                </a:solidFill>
                <a:latin typeface="Comic Sans MS" pitchFamily="66" charset="0"/>
              </a:rPr>
              <a:t>later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" name="عنوان 5"/>
          <p:cNvSpPr txBox="1">
            <a:spLocks/>
          </p:cNvSpPr>
          <p:nvPr/>
        </p:nvSpPr>
        <p:spPr>
          <a:xfrm>
            <a:off x="455736" y="4653136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prstClr val="black"/>
                </a:solidFill>
                <a:latin typeface="Comic Sans MS" pitchFamily="66" charset="0"/>
              </a:rPr>
              <a:t>You </a:t>
            </a:r>
            <a:r>
              <a:rPr lang="en-US" sz="4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receive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a gift </a:t>
            </a:r>
            <a:r>
              <a:rPr lang="en-US" dirty="0">
                <a:solidFill>
                  <a:srgbClr val="CC0099"/>
                </a:solidFill>
                <a:latin typeface="Comic Sans MS" pitchFamily="66" charset="0"/>
              </a:rPr>
              <a:t>soon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dirty="0">
              <a:solidFill>
                <a:prstClr val="black"/>
              </a:solidFill>
              <a:latin typeface="Comic Sans MS" pitchFamily="66" charset="0"/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>
            <a:off x="1704774" y="1700808"/>
            <a:ext cx="2291165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1" name="مستطيل 10"/>
          <p:cNvSpPr/>
          <p:nvPr/>
        </p:nvSpPr>
        <p:spPr>
          <a:xfrm>
            <a:off x="2413952" y="455354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cxnSp>
        <p:nvCxnSpPr>
          <p:cNvPr id="12" name="رابط مستقيم 11"/>
          <p:cNvCxnSpPr/>
          <p:nvPr/>
        </p:nvCxnSpPr>
        <p:spPr>
          <a:xfrm>
            <a:off x="2071751" y="2996952"/>
            <a:ext cx="2140209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رابط مستقيم 12"/>
          <p:cNvCxnSpPr/>
          <p:nvPr/>
        </p:nvCxnSpPr>
        <p:spPr>
          <a:xfrm>
            <a:off x="2537911" y="4293096"/>
            <a:ext cx="2754169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رابط مستقيم 13"/>
          <p:cNvCxnSpPr/>
          <p:nvPr/>
        </p:nvCxnSpPr>
        <p:spPr>
          <a:xfrm>
            <a:off x="2218925" y="5589240"/>
            <a:ext cx="2929140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مستطيل 15"/>
          <p:cNvSpPr/>
          <p:nvPr/>
        </p:nvSpPr>
        <p:spPr>
          <a:xfrm>
            <a:off x="2626344" y="1750204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3114035" y="2996958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3122402" y="4578311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39729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itchFamily="66" charset="0"/>
              </a:rPr>
              <a:t>Objectives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395536" y="2348880"/>
            <a:ext cx="8507288" cy="3196952"/>
          </a:xfrm>
        </p:spPr>
        <p:txBody>
          <a:bodyPr>
            <a:normAutofit fontScale="85000" lnSpcReduction="10000"/>
          </a:bodyPr>
          <a:lstStyle/>
          <a:p>
            <a:pPr algn="l" rtl="0">
              <a:lnSpc>
                <a:spcPct val="160000"/>
              </a:lnSpc>
            </a:pPr>
            <a:r>
              <a:rPr lang="en-US" dirty="0">
                <a:latin typeface="Comic Sans MS" pitchFamily="66" charset="0"/>
              </a:rPr>
              <a:t>Formulate correct sentences with present progressive tense</a:t>
            </a:r>
            <a:endParaRPr lang="ar-SA" dirty="0">
              <a:latin typeface="Comic Sans MS" pitchFamily="66" charset="0"/>
            </a:endParaRPr>
          </a:p>
          <a:p>
            <a:pPr algn="l" rtl="0">
              <a:lnSpc>
                <a:spcPct val="160000"/>
              </a:lnSpc>
            </a:pPr>
            <a:r>
              <a:rPr lang="en-US" dirty="0">
                <a:latin typeface="Comic Sans MS" pitchFamily="66" charset="0"/>
              </a:rPr>
              <a:t>Use ( be + going to ) to talk about future plans</a:t>
            </a:r>
          </a:p>
          <a:p>
            <a:pPr algn="l" rtl="0">
              <a:lnSpc>
                <a:spcPct val="160000"/>
              </a:lnSpc>
            </a:pPr>
            <a:r>
              <a:rPr lang="en-US" dirty="0">
                <a:latin typeface="Comic Sans MS" pitchFamily="66" charset="0"/>
              </a:rPr>
              <a:t>Illustrate a reason with the infinitive</a:t>
            </a:r>
          </a:p>
        </p:txBody>
      </p:sp>
      <p:sp>
        <p:nvSpPr>
          <p:cNvPr id="6" name="عنوان 2"/>
          <p:cNvSpPr txBox="1">
            <a:spLocks/>
          </p:cNvSpPr>
          <p:nvPr/>
        </p:nvSpPr>
        <p:spPr>
          <a:xfrm>
            <a:off x="467544" y="1268760"/>
            <a:ext cx="144016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Comic Sans MS" pitchFamily="66" charset="0"/>
              </a:rPr>
              <a:t>SWBT:</a:t>
            </a:r>
            <a:endParaRPr lang="ar-SA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235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/>
          <p:cNvSpPr>
            <a:spLocks noGrp="1"/>
          </p:cNvSpPr>
          <p:nvPr>
            <p:ph type="title"/>
          </p:nvPr>
        </p:nvSpPr>
        <p:spPr>
          <a:xfrm>
            <a:off x="323861" y="4158220"/>
            <a:ext cx="7814101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itchFamily="66" charset="0"/>
              </a:rPr>
              <a:t>They </a:t>
            </a:r>
            <a:r>
              <a:rPr lang="en-US" sz="4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travel </a:t>
            </a:r>
            <a:r>
              <a:rPr lang="en-US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week.</a:t>
            </a:r>
            <a:endParaRPr lang="ar-SA" dirty="0">
              <a:latin typeface="Comic Sans MS" pitchFamily="66" charset="0"/>
            </a:endParaRPr>
          </a:p>
        </p:txBody>
      </p:sp>
      <p:sp>
        <p:nvSpPr>
          <p:cNvPr id="8" name="عنوان 5"/>
          <p:cNvSpPr txBox="1">
            <a:spLocks/>
          </p:cNvSpPr>
          <p:nvPr/>
        </p:nvSpPr>
        <p:spPr>
          <a:xfrm>
            <a:off x="433897" y="332656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>
                <a:solidFill>
                  <a:prstClr val="black"/>
                </a:solidFill>
                <a:latin typeface="Comic Sans MS" pitchFamily="66" charset="0"/>
              </a:rPr>
              <a:t>She </a:t>
            </a:r>
            <a:r>
              <a:rPr lang="en-US" sz="40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sz="4000" dirty="0">
                <a:solidFill>
                  <a:srgbClr val="002060"/>
                </a:solidFill>
                <a:latin typeface="Comic Sans MS" pitchFamily="66" charset="0"/>
              </a:rPr>
              <a:t>start 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a course</a:t>
            </a:r>
            <a:r>
              <a:rPr lang="en-US" sz="4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000" dirty="0">
                <a:solidFill>
                  <a:srgbClr val="CC0099"/>
                </a:solidFill>
                <a:latin typeface="Comic Sans MS" pitchFamily="66" charset="0"/>
              </a:rPr>
              <a:t>tomorrow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عنوان 5"/>
          <p:cNvSpPr txBox="1">
            <a:spLocks/>
          </p:cNvSpPr>
          <p:nvPr/>
        </p:nvSpPr>
        <p:spPr>
          <a:xfrm>
            <a:off x="220240" y="2129067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prstClr val="black"/>
                </a:solidFill>
                <a:latin typeface="Comic Sans MS" pitchFamily="66" charset="0"/>
              </a:rPr>
              <a:t>I </a:t>
            </a:r>
            <a:r>
              <a:rPr lang="en-US" sz="4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call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</a:rPr>
              <a:t>Noura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CC0099"/>
                </a:solidFill>
                <a:latin typeface="Comic Sans MS" pitchFamily="66" charset="0"/>
              </a:rPr>
              <a:t>later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ar-SA" dirty="0">
              <a:solidFill>
                <a:prstClr val="black"/>
              </a:solidFill>
              <a:latin typeface="Comic Sans MS" pitchFamily="66" charset="0"/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>
            <a:off x="1629068" y="1196752"/>
            <a:ext cx="2291165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1" name="مستطيل 10"/>
          <p:cNvSpPr/>
          <p:nvPr/>
        </p:nvSpPr>
        <p:spPr>
          <a:xfrm>
            <a:off x="2269285" y="166619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cxnSp>
        <p:nvCxnSpPr>
          <p:cNvPr id="12" name="رابط مستقيم 11"/>
          <p:cNvCxnSpPr/>
          <p:nvPr/>
        </p:nvCxnSpPr>
        <p:spPr>
          <a:xfrm>
            <a:off x="2071751" y="2996952"/>
            <a:ext cx="2140209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رابط مستقيم 12"/>
          <p:cNvCxnSpPr/>
          <p:nvPr/>
        </p:nvCxnSpPr>
        <p:spPr>
          <a:xfrm>
            <a:off x="2108262" y="5085184"/>
            <a:ext cx="2754169" cy="0"/>
          </a:xfrm>
          <a:prstGeom prst="lin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مستطيل 15"/>
          <p:cNvSpPr/>
          <p:nvPr/>
        </p:nvSpPr>
        <p:spPr>
          <a:xfrm>
            <a:off x="2730351" y="1916838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884204" y="4037592"/>
            <a:ext cx="872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1628686" y="1263427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  <a:latin typeface="Comic Sans MS" pitchFamily="66" charset="0"/>
              </a:rPr>
              <a:t>will not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  <a:latin typeface="Comic Sans MS" pitchFamily="66" charset="0"/>
            </a:endParaRPr>
          </a:p>
        </p:txBody>
      </p:sp>
      <p:cxnSp>
        <p:nvCxnSpPr>
          <p:cNvPr id="19" name="رابط كسهم مستقيم 18"/>
          <p:cNvCxnSpPr/>
          <p:nvPr/>
        </p:nvCxnSpPr>
        <p:spPr>
          <a:xfrm flipH="1">
            <a:off x="2705684" y="908545"/>
            <a:ext cx="14607" cy="56711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مربع نص 19"/>
          <p:cNvSpPr txBox="1"/>
          <p:nvPr/>
        </p:nvSpPr>
        <p:spPr>
          <a:xfrm>
            <a:off x="1710488" y="1590129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  <a:latin typeface="Comic Sans MS" pitchFamily="66" charset="0"/>
              </a:rPr>
              <a:t>wont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  <a:latin typeface="Comic Sans MS" pitchFamily="66" charset="0"/>
            </a:endParaRPr>
          </a:p>
        </p:txBody>
      </p:sp>
      <p:cxnSp>
        <p:nvCxnSpPr>
          <p:cNvPr id="21" name="رابط كسهم مستقيم 20"/>
          <p:cNvCxnSpPr/>
          <p:nvPr/>
        </p:nvCxnSpPr>
        <p:spPr>
          <a:xfrm flipH="1">
            <a:off x="3127249" y="2742578"/>
            <a:ext cx="14607" cy="56711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2" name="مربع نص 21"/>
          <p:cNvSpPr txBox="1"/>
          <p:nvPr/>
        </p:nvSpPr>
        <p:spPr>
          <a:xfrm>
            <a:off x="2063089" y="3140974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  <a:latin typeface="Comic Sans MS" pitchFamily="66" charset="0"/>
              </a:rPr>
              <a:t>will not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2269284" y="5536641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  <a:latin typeface="Comic Sans MS" pitchFamily="66" charset="0"/>
              </a:rPr>
              <a:t>will not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102591" y="3484913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  <a:latin typeface="Comic Sans MS" pitchFamily="66" charset="0"/>
              </a:rPr>
              <a:t>wont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2135228" y="6021294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36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  <a:latin typeface="Comic Sans MS" pitchFamily="66" charset="0"/>
              </a:rPr>
              <a:t>wont</a:t>
            </a:r>
            <a:endParaRPr lang="ar-SA" sz="36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  <a:latin typeface="Comic Sans MS" pitchFamily="66" charset="0"/>
            </a:endParaRPr>
          </a:p>
        </p:txBody>
      </p:sp>
      <p:cxnSp>
        <p:nvCxnSpPr>
          <p:cNvPr id="26" name="رابط كسهم مستقيم 25"/>
          <p:cNvCxnSpPr/>
          <p:nvPr/>
        </p:nvCxnSpPr>
        <p:spPr>
          <a:xfrm flipH="1">
            <a:off x="3166750" y="5022129"/>
            <a:ext cx="14607" cy="56711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2982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6" grpId="0"/>
      <p:bldP spid="17" grpId="0"/>
      <p:bldP spid="15" grpId="0"/>
      <p:bldP spid="20" grpId="0"/>
      <p:bldP spid="22" grpId="0"/>
      <p:bldP spid="23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5" y="428634"/>
            <a:ext cx="8286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Choose the correct word:</a:t>
            </a:r>
            <a:endParaRPr lang="en-US" sz="36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1285863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I will [ read – reads – reading ] </a:t>
            </a: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              the story.</a:t>
            </a: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2. She will [ visit – visits – visiting ] </a:t>
            </a: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             her friend.</a:t>
            </a: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3. Huda [ will – going to – is ] take </a:t>
            </a: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            a computer course.</a:t>
            </a: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4. They will not [buying – buy – buys]  </a:t>
            </a:r>
          </a:p>
          <a:p>
            <a:pPr lvl="1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1905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                 a new car. </a:t>
            </a:r>
            <a:endParaRPr lang="en-US" sz="3600" b="1" dirty="0">
              <a:ln w="1905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2500298" y="1285860"/>
            <a:ext cx="1571636" cy="714380"/>
          </a:xfrm>
          <a:prstGeom prst="ellipse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3214679" y="2428868"/>
            <a:ext cx="1571636" cy="714380"/>
          </a:xfrm>
          <a:prstGeom prst="ellipse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2643174" y="3714752"/>
            <a:ext cx="1285884" cy="714380"/>
          </a:xfrm>
          <a:prstGeom prst="ellipse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6072198" y="4929198"/>
            <a:ext cx="1571636" cy="714380"/>
          </a:xfrm>
          <a:prstGeom prst="ellipse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61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9" grpId="0" build="allAtOnce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171961" y="1231335"/>
            <a:ext cx="6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endParaRPr lang="ar-SA" sz="5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2481751" y="433112"/>
            <a:ext cx="4119457" cy="571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/>
            <a:r>
              <a:rPr lang="en-US" sz="4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Future </a:t>
            </a:r>
            <a:endParaRPr lang="ar-SA" sz="4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363105" y="2861038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will</a:t>
            </a:r>
            <a:endParaRPr lang="ar-SA" sz="3600" b="1" dirty="0">
              <a:ln w="1905">
                <a:solidFill>
                  <a:srgbClr val="CC0099"/>
                </a:solidFill>
              </a:ln>
              <a:solidFill>
                <a:srgbClr val="CC0099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cxnSp>
        <p:nvCxnSpPr>
          <p:cNvPr id="20" name="رابط كسهم مستقيم 19"/>
          <p:cNvCxnSpPr/>
          <p:nvPr/>
        </p:nvCxnSpPr>
        <p:spPr>
          <a:xfrm flipH="1">
            <a:off x="3441491" y="2057181"/>
            <a:ext cx="1056843" cy="902483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رابط كسهم مستقيم 20"/>
          <p:cNvCxnSpPr/>
          <p:nvPr/>
        </p:nvCxnSpPr>
        <p:spPr>
          <a:xfrm>
            <a:off x="4600222" y="2083648"/>
            <a:ext cx="691861" cy="876010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مستطيل 23"/>
          <p:cNvSpPr/>
          <p:nvPr/>
        </p:nvSpPr>
        <p:spPr>
          <a:xfrm>
            <a:off x="4263785" y="2922247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 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4334285" y="3448162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play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4493388" y="4214857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read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4498330" y="4802473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watch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6081247" y="496472"/>
            <a:ext cx="2556424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tomorrow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631793" y="1024415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later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22" name="رابط كسهم مستقيم 21"/>
          <p:cNvCxnSpPr/>
          <p:nvPr/>
        </p:nvCxnSpPr>
        <p:spPr>
          <a:xfrm flipH="1">
            <a:off x="4498332" y="2239706"/>
            <a:ext cx="1" cy="3709574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5" name="عنوان 2"/>
          <p:cNvSpPr txBox="1">
            <a:spLocks/>
          </p:cNvSpPr>
          <p:nvPr/>
        </p:nvSpPr>
        <p:spPr>
          <a:xfrm>
            <a:off x="3795966" y="5632933"/>
            <a:ext cx="1404731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not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779097" y="1427855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next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760345" y="1792024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soon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2363105" y="3507365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will</a:t>
            </a:r>
            <a:endParaRPr lang="ar-SA" sz="3600" b="1" dirty="0">
              <a:ln w="1905">
                <a:solidFill>
                  <a:srgbClr val="CC0099"/>
                </a:solidFill>
              </a:ln>
              <a:solidFill>
                <a:srgbClr val="CC0099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2412260" y="4214857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will</a:t>
            </a:r>
            <a:endParaRPr lang="ar-SA" sz="3600" b="1" dirty="0">
              <a:ln w="1905">
                <a:solidFill>
                  <a:srgbClr val="CC0099"/>
                </a:solidFill>
              </a:ln>
              <a:solidFill>
                <a:srgbClr val="CC0099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2388718" y="4802472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will</a:t>
            </a:r>
            <a:endParaRPr lang="ar-SA" sz="3600" b="1" dirty="0">
              <a:ln w="1905">
                <a:solidFill>
                  <a:srgbClr val="CC0099"/>
                </a:solidFill>
              </a:ln>
              <a:solidFill>
                <a:srgbClr val="CC0099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80514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4" grpId="0"/>
      <p:bldP spid="43" grpId="0"/>
      <p:bldP spid="44" grpId="0"/>
      <p:bldP spid="45" grpId="0"/>
      <p:bldP spid="46" grpId="0"/>
      <p:bldP spid="47" grpId="0"/>
      <p:bldP spid="25" grpId="0"/>
      <p:bldP spid="23" grpId="0"/>
      <p:bldP spid="26" grpId="0"/>
      <p:bldP spid="28" grpId="0"/>
      <p:bldP spid="30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/>
          <p:cNvSpPr>
            <a:spLocks noChangeArrowheads="1"/>
          </p:cNvSpPr>
          <p:nvPr/>
        </p:nvSpPr>
        <p:spPr bwMode="auto">
          <a:xfrm>
            <a:off x="565150" y="261938"/>
            <a:ext cx="7391400" cy="63706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CC99FF"/>
                </a:solidFill>
                <a:latin typeface="Comic Sans MS" pitchFamily="66" charset="0"/>
              </a:rPr>
              <a:t>Short form  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’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ll</a:t>
            </a:r>
            <a:endParaRPr lang="ar-SA" sz="3200" b="1" dirty="0">
              <a:solidFill>
                <a:srgbClr val="F79646">
                  <a:lumMod val="50000"/>
                </a:srgbClr>
              </a:solidFill>
              <a:latin typeface="Comic Sans MS" pitchFamily="66" charset="0"/>
            </a:endParaRPr>
          </a:p>
          <a:p>
            <a:pPr algn="ctr"/>
            <a:endParaRPr lang="ar-SA" sz="3200" b="1" dirty="0">
              <a:solidFill>
                <a:srgbClr val="CC99FF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ar-SA" sz="2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92163" name="AutoShape 3"/>
          <p:cNvSpPr>
            <a:spLocks noChangeArrowheads="1"/>
          </p:cNvSpPr>
          <p:nvPr/>
        </p:nvSpPr>
        <p:spPr bwMode="auto">
          <a:xfrm>
            <a:off x="1403351" y="1844676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DFFFDF"/>
          </a:solidFill>
          <a:ln w="9525" algn="ctr">
            <a:solidFill>
              <a:srgbClr val="CC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I will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4910138" y="1803402"/>
            <a:ext cx="225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’ll</a:t>
            </a:r>
          </a:p>
        </p:txBody>
      </p:sp>
      <p:sp>
        <p:nvSpPr>
          <p:cNvPr id="92165" name="AutoShape 5"/>
          <p:cNvSpPr>
            <a:spLocks noChangeArrowheads="1"/>
          </p:cNvSpPr>
          <p:nvPr/>
        </p:nvSpPr>
        <p:spPr bwMode="auto">
          <a:xfrm>
            <a:off x="1409701" y="2498755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DFFFDF"/>
          </a:solidFill>
          <a:ln w="9525" algn="ctr">
            <a:solidFill>
              <a:srgbClr val="CC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He will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4916488" y="2457480"/>
            <a:ext cx="225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He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’ll</a:t>
            </a:r>
          </a:p>
        </p:txBody>
      </p:sp>
      <p:sp>
        <p:nvSpPr>
          <p:cNvPr id="92167" name="AutoShape 7"/>
          <p:cNvSpPr>
            <a:spLocks noChangeArrowheads="1"/>
          </p:cNvSpPr>
          <p:nvPr/>
        </p:nvSpPr>
        <p:spPr bwMode="auto">
          <a:xfrm>
            <a:off x="1390650" y="3127405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DFFFDF"/>
          </a:solidFill>
          <a:ln w="9525" algn="ctr">
            <a:solidFill>
              <a:srgbClr val="CC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She will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4897438" y="3086130"/>
            <a:ext cx="225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She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’ll</a:t>
            </a:r>
          </a:p>
        </p:txBody>
      </p:sp>
      <p:sp>
        <p:nvSpPr>
          <p:cNvPr id="92169" name="AutoShape 9"/>
          <p:cNvSpPr>
            <a:spLocks noChangeArrowheads="1"/>
          </p:cNvSpPr>
          <p:nvPr/>
        </p:nvSpPr>
        <p:spPr bwMode="auto">
          <a:xfrm>
            <a:off x="1371600" y="3832232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DFFFDF"/>
          </a:solidFill>
          <a:ln w="9525" algn="ctr">
            <a:solidFill>
              <a:srgbClr val="CC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It will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878403" y="3790953"/>
            <a:ext cx="1349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It’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ll</a:t>
            </a:r>
          </a:p>
        </p:txBody>
      </p:sp>
      <p:sp>
        <p:nvSpPr>
          <p:cNvPr id="92171" name="AutoShape 11"/>
          <p:cNvSpPr>
            <a:spLocks noChangeArrowheads="1"/>
          </p:cNvSpPr>
          <p:nvPr/>
        </p:nvSpPr>
        <p:spPr bwMode="auto">
          <a:xfrm>
            <a:off x="1377950" y="4486305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DFFFDF"/>
          </a:solidFill>
          <a:ln w="9525" algn="ctr">
            <a:solidFill>
              <a:srgbClr val="CC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You will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4884738" y="4445030"/>
            <a:ext cx="225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You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’ll</a:t>
            </a:r>
          </a:p>
        </p:txBody>
      </p:sp>
      <p:sp>
        <p:nvSpPr>
          <p:cNvPr id="92173" name="AutoShape 13"/>
          <p:cNvSpPr>
            <a:spLocks noChangeArrowheads="1"/>
          </p:cNvSpPr>
          <p:nvPr/>
        </p:nvSpPr>
        <p:spPr bwMode="auto">
          <a:xfrm>
            <a:off x="1358901" y="5114955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DFFFDF"/>
          </a:solidFill>
          <a:ln w="9525" algn="ctr">
            <a:solidFill>
              <a:srgbClr val="CC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We will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74" name="Rectangle 14"/>
          <p:cNvSpPr>
            <a:spLocks noChangeArrowheads="1"/>
          </p:cNvSpPr>
          <p:nvPr/>
        </p:nvSpPr>
        <p:spPr bwMode="auto">
          <a:xfrm>
            <a:off x="4865688" y="5073680"/>
            <a:ext cx="225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We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’ll</a:t>
            </a:r>
          </a:p>
        </p:txBody>
      </p:sp>
      <p:sp>
        <p:nvSpPr>
          <p:cNvPr id="92175" name="AutoShape 15"/>
          <p:cNvSpPr>
            <a:spLocks noChangeArrowheads="1"/>
          </p:cNvSpPr>
          <p:nvPr/>
        </p:nvSpPr>
        <p:spPr bwMode="auto">
          <a:xfrm>
            <a:off x="1346200" y="5826155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DFFFDF"/>
          </a:solidFill>
          <a:ln w="9525" algn="ctr">
            <a:solidFill>
              <a:srgbClr val="CC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They will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4852988" y="5784880"/>
            <a:ext cx="2254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They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cs typeface="Times New Roman" pitchFamily="18" charset="0"/>
              </a:rPr>
              <a:t>’ll</a:t>
            </a:r>
          </a:p>
        </p:txBody>
      </p:sp>
    </p:spTree>
    <p:extLst>
      <p:ext uri="{BB962C8B-B14F-4D97-AF65-F5344CB8AC3E}">
        <p14:creationId xmlns:p14="http://schemas.microsoft.com/office/powerpoint/2010/main" val="38022220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/>
      <p:bldP spid="92164" grpId="0"/>
      <p:bldP spid="92165" grpId="0" animBg="1"/>
      <p:bldP spid="92166" grpId="0"/>
      <p:bldP spid="92167" grpId="0" animBg="1"/>
      <p:bldP spid="92168" grpId="0"/>
      <p:bldP spid="92169" grpId="0" animBg="1"/>
      <p:bldP spid="92170" grpId="0"/>
      <p:bldP spid="92171" grpId="0" animBg="1"/>
      <p:bldP spid="92172" grpId="0"/>
      <p:bldP spid="92173" grpId="0" animBg="1"/>
      <p:bldP spid="92174" grpId="0"/>
      <p:bldP spid="92175" grpId="0" animBg="1"/>
      <p:bldP spid="9217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51797" y="126314"/>
            <a:ext cx="4912491" cy="108429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3200" dirty="0">
                <a:solidFill>
                  <a:prstClr val="white"/>
                </a:solidFill>
              </a:rPr>
              <a:t>Future Yes / No questions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75118" y="2052274"/>
            <a:ext cx="1496914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Will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73099" y="3534218"/>
            <a:ext cx="2173431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 Will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161650" y="5348406"/>
            <a:ext cx="152455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Will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 flipH="1">
            <a:off x="1294059" y="1702324"/>
            <a:ext cx="891985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1415555" y="1719534"/>
            <a:ext cx="891902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>
            <a:off x="3331949" y="1761007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1233946" y="2046283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she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731349" y="2040024"/>
            <a:ext cx="5401249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a course 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CC0099"/>
                </a:solidFill>
              </a:rPr>
              <a:t>tomorrow?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1632885" y="3485918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 flipH="1">
            <a:off x="1468623" y="3212976"/>
            <a:ext cx="1335591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1771873" y="3221120"/>
            <a:ext cx="847731" cy="4622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>
            <a:off x="3995936" y="3246663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flipH="1">
            <a:off x="2029631" y="5134546"/>
            <a:ext cx="656576" cy="2499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>
            <a:off x="2203779" y="5120708"/>
            <a:ext cx="712039" cy="455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مربع نص 40"/>
          <p:cNvSpPr txBox="1"/>
          <p:nvPr/>
        </p:nvSpPr>
        <p:spPr>
          <a:xfrm>
            <a:off x="2029632" y="5292876"/>
            <a:ext cx="1644365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you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45" name="رابط كسهم مستقيم 44"/>
          <p:cNvCxnSpPr/>
          <p:nvPr/>
        </p:nvCxnSpPr>
        <p:spPr>
          <a:xfrm>
            <a:off x="3595700" y="5120714"/>
            <a:ext cx="0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مربع نص 23"/>
          <p:cNvSpPr txBox="1"/>
          <p:nvPr/>
        </p:nvSpPr>
        <p:spPr>
          <a:xfrm>
            <a:off x="480365" y="4005070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Yes,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467382" y="4005070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2553170" y="4005070"/>
            <a:ext cx="173079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 will.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832814" y="5971040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No,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1491083" y="5971040"/>
            <a:ext cx="1313128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I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2187422" y="5971040"/>
            <a:ext cx="2289061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will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 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not</a:t>
            </a:r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EECE1">
                    <a:lumMod val="50000"/>
                  </a:srgbClr>
                </a:solidFill>
              </a:rPr>
              <a:t>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36" name="عنوان 5"/>
          <p:cNvSpPr txBox="1">
            <a:spLocks/>
          </p:cNvSpPr>
          <p:nvPr/>
        </p:nvSpPr>
        <p:spPr>
          <a:xfrm>
            <a:off x="361952" y="929337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>
                <a:solidFill>
                  <a:prstClr val="black"/>
                </a:solidFill>
              </a:rPr>
              <a:t>1.She </a:t>
            </a:r>
            <a:r>
              <a:rPr lang="en-US" sz="4000" i="1" dirty="0">
                <a:solidFill>
                  <a:srgbClr val="FF0000"/>
                </a:solidFill>
              </a:rPr>
              <a:t>will </a:t>
            </a:r>
            <a:r>
              <a:rPr lang="en-US" sz="4000" dirty="0">
                <a:solidFill>
                  <a:srgbClr val="002060"/>
                </a:solidFill>
              </a:rPr>
              <a:t>start </a:t>
            </a:r>
            <a:r>
              <a:rPr lang="en-US" sz="4000" dirty="0">
                <a:solidFill>
                  <a:prstClr val="black"/>
                </a:solidFill>
              </a:rPr>
              <a:t>a course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>
                <a:solidFill>
                  <a:srgbClr val="CC0099"/>
                </a:solidFill>
              </a:rPr>
              <a:t>tomorrow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lang="ar-SA" sz="4000" dirty="0">
              <a:solidFill>
                <a:prstClr val="black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2370526" y="2086888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start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3" name="عنوان 5"/>
          <p:cNvSpPr>
            <a:spLocks noGrp="1"/>
          </p:cNvSpPr>
          <p:nvPr>
            <p:ph type="title"/>
          </p:nvPr>
        </p:nvSpPr>
        <p:spPr>
          <a:xfrm>
            <a:off x="220688" y="2561267"/>
            <a:ext cx="7814101" cy="890971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mic Sans MS" pitchFamily="66" charset="0"/>
              </a:rPr>
              <a:t>2.They </a:t>
            </a:r>
            <a:r>
              <a:rPr lang="en-US" sz="3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travel </a:t>
            </a:r>
            <a:r>
              <a:rPr lang="en-US" sz="3800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 week.</a:t>
            </a:r>
            <a:endParaRPr lang="ar-SA" sz="3800" dirty="0">
              <a:latin typeface="Comic Sans MS" pitchFamily="66" charset="0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3059832" y="3529947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travel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6" name="عنوان 5"/>
          <p:cNvSpPr txBox="1">
            <a:spLocks/>
          </p:cNvSpPr>
          <p:nvPr/>
        </p:nvSpPr>
        <p:spPr>
          <a:xfrm>
            <a:off x="4408417" y="3367137"/>
            <a:ext cx="3750749" cy="890971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CC0099"/>
                </a:solidFill>
              </a:rPr>
              <a:t>next</a:t>
            </a:r>
            <a:r>
              <a:rPr lang="en-US" sz="3800" dirty="0">
                <a:solidFill>
                  <a:srgbClr val="002060"/>
                </a:solidFill>
              </a:rPr>
              <a:t> week?</a:t>
            </a:r>
            <a:endParaRPr lang="ar-SA" sz="3800" dirty="0">
              <a:solidFill>
                <a:prstClr val="black"/>
              </a:solidFill>
            </a:endParaRPr>
          </a:p>
        </p:txBody>
      </p:sp>
      <p:sp>
        <p:nvSpPr>
          <p:cNvPr id="47" name="عنوان 5"/>
          <p:cNvSpPr txBox="1">
            <a:spLocks/>
          </p:cNvSpPr>
          <p:nvPr/>
        </p:nvSpPr>
        <p:spPr>
          <a:xfrm>
            <a:off x="-19919" y="4535945"/>
            <a:ext cx="8517139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i="1" dirty="0">
                <a:solidFill>
                  <a:prstClr val="black"/>
                </a:solidFill>
              </a:rPr>
              <a:t>3.I </a:t>
            </a:r>
            <a:r>
              <a:rPr lang="en-US" sz="3800" i="1" dirty="0">
                <a:solidFill>
                  <a:srgbClr val="FF0000"/>
                </a:solidFill>
              </a:rPr>
              <a:t>will </a:t>
            </a:r>
            <a:r>
              <a:rPr lang="en-US" sz="3800" dirty="0">
                <a:solidFill>
                  <a:srgbClr val="002060"/>
                </a:solidFill>
              </a:rPr>
              <a:t>call </a:t>
            </a:r>
            <a:r>
              <a:rPr lang="en-US" sz="3800" dirty="0" err="1">
                <a:solidFill>
                  <a:prstClr val="black"/>
                </a:solidFill>
              </a:rPr>
              <a:t>Noura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>
                <a:solidFill>
                  <a:srgbClr val="CC0099"/>
                </a:solidFill>
              </a:rPr>
              <a:t>later</a:t>
            </a:r>
            <a:r>
              <a:rPr lang="en-US" sz="3800" dirty="0">
                <a:solidFill>
                  <a:prstClr val="black"/>
                </a:solidFill>
              </a:rPr>
              <a:t>.</a:t>
            </a:r>
            <a:endParaRPr lang="ar-SA" sz="3800" dirty="0">
              <a:solidFill>
                <a:prstClr val="black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2789959" y="5317635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call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9" name="عنوان 5"/>
          <p:cNvSpPr txBox="1">
            <a:spLocks/>
          </p:cNvSpPr>
          <p:nvPr/>
        </p:nvSpPr>
        <p:spPr>
          <a:xfrm>
            <a:off x="4283968" y="5146303"/>
            <a:ext cx="5041128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 err="1">
                <a:solidFill>
                  <a:prstClr val="black"/>
                </a:solidFill>
              </a:rPr>
              <a:t>Noura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>
                <a:solidFill>
                  <a:srgbClr val="CC0099"/>
                </a:solidFill>
              </a:rPr>
              <a:t>later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  <a:endParaRPr lang="ar-SA" sz="3800" dirty="0">
              <a:solidFill>
                <a:prstClr val="black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1967949" y="6235366"/>
            <a:ext cx="2289061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won’t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500"/>
                            </p:stCondLst>
                            <p:childTnLst>
                              <p:par>
                                <p:cTn id="2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"/>
                            </p:stCondLst>
                            <p:childTnLst>
                              <p:par>
                                <p:cTn id="2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0"/>
      <p:bldP spid="22" grpId="0"/>
      <p:bldP spid="25" grpId="0"/>
      <p:bldP spid="26" grpId="0"/>
      <p:bldP spid="27" grpId="0"/>
      <p:bldP spid="41" grpId="0"/>
      <p:bldP spid="24" grpId="0"/>
      <p:bldP spid="28" grpId="0"/>
      <p:bldP spid="31" grpId="0"/>
      <p:bldP spid="32" grpId="0"/>
      <p:bldP spid="33" grpId="0"/>
      <p:bldP spid="34" grpId="0"/>
      <p:bldP spid="36" grpId="0"/>
      <p:bldP spid="40" grpId="0"/>
      <p:bldP spid="43" grpId="0"/>
      <p:bldP spid="44" grpId="0"/>
      <p:bldP spid="46" grpId="0"/>
      <p:bldP spid="47" grpId="0"/>
      <p:bldP spid="48" grpId="0"/>
      <p:bldP spid="49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184576"/>
          </a:xfrm>
        </p:spPr>
        <p:txBody>
          <a:bodyPr>
            <a:noAutofit/>
          </a:bodyPr>
          <a:lstStyle/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He will move to Riyadh next week.</a:t>
            </a:r>
          </a:p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They will explain every thing later.</a:t>
            </a:r>
          </a:p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I will play again tomorrow.</a:t>
            </a:r>
          </a:p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The girls will buy new dresses. 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539553" y="116632"/>
            <a:ext cx="8229600" cy="603966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dirty="0">
                <a:solidFill>
                  <a:srgbClr val="663300"/>
                </a:solidFill>
                <a:latin typeface="Comic Sans MS" pitchFamily="66" charset="0"/>
              </a:rPr>
              <a:t>Form Yes / No questions:</a:t>
            </a:r>
            <a:endParaRPr lang="ar-SA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95907" y="1916832"/>
            <a:ext cx="59635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3300"/>
                </a:solidFill>
              </a:rPr>
              <a:t>Will he move to Riyadh next week?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33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575582" y="2969259"/>
            <a:ext cx="6621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</a:rPr>
              <a:t>Will they explain every thing later?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0033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755576" y="4077072"/>
            <a:ext cx="68121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</a:rPr>
              <a:t>Will you play again tomorrow?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0033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089754" y="5230229"/>
            <a:ext cx="72266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</a:rPr>
              <a:t>Will the girls buy new dresses?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5" grpId="0"/>
      <p:bldP spid="16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51797" y="126314"/>
            <a:ext cx="4912491" cy="59185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3200" dirty="0">
                <a:solidFill>
                  <a:prstClr val="white"/>
                </a:solidFill>
              </a:rPr>
              <a:t>Future -WH questions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2055754" y="1570327"/>
            <a:ext cx="1496914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will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104203" y="3417455"/>
            <a:ext cx="2173431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 will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149439" y="5594094"/>
            <a:ext cx="152455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will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>
            <a:off x="2554380" y="1351991"/>
            <a:ext cx="10837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1491086" y="1303116"/>
            <a:ext cx="2182913" cy="398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>
            <a:off x="3383204" y="1351991"/>
            <a:ext cx="1237314" cy="3492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2731902" y="1553462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she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365377" y="1502174"/>
            <a:ext cx="313184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CC0099"/>
                </a:solidFill>
              </a:rPr>
              <a:t>tomorrow?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305224" y="3465008"/>
            <a:ext cx="212831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they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 flipH="1">
            <a:off x="3190917" y="3164154"/>
            <a:ext cx="1" cy="5066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2194814" y="3149116"/>
            <a:ext cx="2281666" cy="4866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>
            <a:off x="4283968" y="3199118"/>
            <a:ext cx="1656184" cy="436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>
            <a:off x="2773771" y="5153371"/>
            <a:ext cx="30443" cy="6408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>
            <a:off x="4939817" y="5155265"/>
            <a:ext cx="0" cy="455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رابط كسهم مستقيم 44"/>
          <p:cNvCxnSpPr/>
          <p:nvPr/>
        </p:nvCxnSpPr>
        <p:spPr>
          <a:xfrm>
            <a:off x="3717976" y="5139782"/>
            <a:ext cx="0" cy="454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عنوان 5"/>
          <p:cNvSpPr txBox="1">
            <a:spLocks/>
          </p:cNvSpPr>
          <p:nvPr/>
        </p:nvSpPr>
        <p:spPr>
          <a:xfrm>
            <a:off x="361952" y="558224"/>
            <a:ext cx="851713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>
                <a:solidFill>
                  <a:prstClr val="black"/>
                </a:solidFill>
              </a:rPr>
              <a:t>1.She </a:t>
            </a:r>
            <a:r>
              <a:rPr lang="en-US" sz="4000" i="1" dirty="0">
                <a:solidFill>
                  <a:srgbClr val="FF0000"/>
                </a:solidFill>
              </a:rPr>
              <a:t>will </a:t>
            </a:r>
            <a:r>
              <a:rPr lang="en-US" sz="4000" dirty="0">
                <a:solidFill>
                  <a:srgbClr val="002060"/>
                </a:solidFill>
              </a:rPr>
              <a:t>start </a:t>
            </a:r>
            <a:r>
              <a:rPr lang="en-US" sz="4000" i="1" u="sng" dirty="0">
                <a:solidFill>
                  <a:prstClr val="black"/>
                </a:solidFill>
              </a:rPr>
              <a:t>a course</a:t>
            </a:r>
            <a:r>
              <a:rPr lang="en-US" sz="4000" i="1" u="sng" dirty="0">
                <a:solidFill>
                  <a:srgbClr val="002060"/>
                </a:solidFill>
              </a:rPr>
              <a:t> </a:t>
            </a:r>
            <a:r>
              <a:rPr lang="en-US" sz="4000" dirty="0">
                <a:solidFill>
                  <a:srgbClr val="CC0099"/>
                </a:solidFill>
              </a:rPr>
              <a:t>tomorrow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lang="ar-SA" sz="4000" dirty="0">
              <a:solidFill>
                <a:prstClr val="black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3995936" y="1542004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start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3" name="عنوان 5"/>
          <p:cNvSpPr>
            <a:spLocks noGrp="1"/>
          </p:cNvSpPr>
          <p:nvPr>
            <p:ph type="title"/>
          </p:nvPr>
        </p:nvSpPr>
        <p:spPr>
          <a:xfrm>
            <a:off x="462335" y="2468549"/>
            <a:ext cx="7814101" cy="890971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mic Sans MS" pitchFamily="66" charset="0"/>
              </a:rPr>
              <a:t>2.They </a:t>
            </a:r>
            <a:r>
              <a:rPr lang="en-US" sz="3800" i="1" dirty="0">
                <a:solidFill>
                  <a:srgbClr val="FF0000"/>
                </a:solidFill>
                <a:latin typeface="Comic Sans MS" pitchFamily="66" charset="0"/>
              </a:rPr>
              <a:t>will 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travel </a:t>
            </a:r>
            <a:r>
              <a:rPr lang="en-US" sz="3800" i="1" u="sng" dirty="0">
                <a:solidFill>
                  <a:srgbClr val="CC0099"/>
                </a:solidFill>
                <a:latin typeface="Comic Sans MS" pitchFamily="66" charset="0"/>
              </a:rPr>
              <a:t>next</a:t>
            </a:r>
            <a:r>
              <a:rPr lang="en-US" sz="3800" i="1" u="sng" dirty="0">
                <a:solidFill>
                  <a:srgbClr val="002060"/>
                </a:solidFill>
                <a:latin typeface="Comic Sans MS" pitchFamily="66" charset="0"/>
              </a:rPr>
              <a:t> week</a:t>
            </a:r>
            <a:r>
              <a:rPr lang="en-US" sz="3800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ar-SA" sz="3800" dirty="0">
              <a:latin typeface="Comic Sans MS" pitchFamily="66" charset="0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5063285" y="3452237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travel?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7" name="عنوان 5"/>
          <p:cNvSpPr txBox="1">
            <a:spLocks/>
          </p:cNvSpPr>
          <p:nvPr/>
        </p:nvSpPr>
        <p:spPr>
          <a:xfrm>
            <a:off x="-19919" y="4535945"/>
            <a:ext cx="8517139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i="1" dirty="0">
                <a:solidFill>
                  <a:prstClr val="black"/>
                </a:solidFill>
              </a:rPr>
              <a:t>3.</a:t>
            </a:r>
            <a:r>
              <a:rPr lang="en-US" sz="3800" i="1" u="sng" dirty="0">
                <a:solidFill>
                  <a:prstClr val="black"/>
                </a:solidFill>
              </a:rPr>
              <a:t>I</a:t>
            </a:r>
            <a:r>
              <a:rPr lang="en-US" sz="3800" i="1" dirty="0">
                <a:solidFill>
                  <a:prstClr val="black"/>
                </a:solidFill>
              </a:rPr>
              <a:t> </a:t>
            </a:r>
            <a:r>
              <a:rPr lang="en-US" sz="3800" i="1" dirty="0">
                <a:solidFill>
                  <a:srgbClr val="FF0000"/>
                </a:solidFill>
              </a:rPr>
              <a:t>will </a:t>
            </a:r>
            <a:r>
              <a:rPr lang="en-US" sz="3800" dirty="0">
                <a:solidFill>
                  <a:srgbClr val="002060"/>
                </a:solidFill>
              </a:rPr>
              <a:t>call </a:t>
            </a:r>
            <a:r>
              <a:rPr lang="en-US" sz="3800" dirty="0" err="1">
                <a:solidFill>
                  <a:prstClr val="black"/>
                </a:solidFill>
              </a:rPr>
              <a:t>Noura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>
                <a:solidFill>
                  <a:srgbClr val="CC0099"/>
                </a:solidFill>
              </a:rPr>
              <a:t>later</a:t>
            </a:r>
            <a:r>
              <a:rPr lang="en-US" sz="3800" dirty="0">
                <a:solidFill>
                  <a:prstClr val="black"/>
                </a:solidFill>
              </a:rPr>
              <a:t>.</a:t>
            </a:r>
            <a:endParaRPr lang="ar-SA" sz="3800" dirty="0">
              <a:solidFill>
                <a:prstClr val="black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2773768" y="5538873"/>
            <a:ext cx="203789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call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9" name="عنوان 5"/>
          <p:cNvSpPr txBox="1">
            <a:spLocks/>
          </p:cNvSpPr>
          <p:nvPr/>
        </p:nvSpPr>
        <p:spPr>
          <a:xfrm>
            <a:off x="4360368" y="5383145"/>
            <a:ext cx="5041128" cy="8221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 err="1">
                <a:solidFill>
                  <a:prstClr val="black"/>
                </a:solidFill>
              </a:rPr>
              <a:t>Noura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>
                <a:solidFill>
                  <a:srgbClr val="CC0099"/>
                </a:solidFill>
              </a:rPr>
              <a:t>later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  <a:endParaRPr lang="ar-SA" sz="3800" dirty="0">
              <a:solidFill>
                <a:prstClr val="black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915599" y="1553467"/>
            <a:ext cx="164419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What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1282101" y="3381875"/>
            <a:ext cx="164419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When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1425085" y="5578711"/>
            <a:ext cx="1644198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l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Who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0"/>
      <p:bldP spid="22" grpId="0"/>
      <p:bldP spid="25" grpId="0"/>
      <p:bldP spid="26" grpId="0"/>
      <p:bldP spid="27" grpId="0"/>
      <p:bldP spid="36" grpId="0"/>
      <p:bldP spid="40" grpId="0"/>
      <p:bldP spid="43" grpId="0"/>
      <p:bldP spid="44" grpId="0"/>
      <p:bldP spid="47" grpId="0"/>
      <p:bldP spid="48" grpId="0"/>
      <p:bldP spid="49" grpId="0"/>
      <p:bldP spid="42" grpId="0"/>
      <p:bldP spid="50" grpId="0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184576"/>
          </a:xfrm>
        </p:spPr>
        <p:txBody>
          <a:bodyPr>
            <a:noAutofit/>
          </a:bodyPr>
          <a:lstStyle/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He will move to </a:t>
            </a: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Riyadh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next week.</a:t>
            </a:r>
          </a:p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They will explain every thing </a:t>
            </a: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later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</a:p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I will </a:t>
            </a: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play baseball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tomorrow.</a:t>
            </a:r>
          </a:p>
          <a:p>
            <a:pPr marL="514350" indent="-514350" algn="l" rtl="0">
              <a:lnSpc>
                <a:spcPct val="250000"/>
              </a:lnSpc>
              <a:buFont typeface="+mj-lt"/>
              <a:buAutoNum type="arabicPeriod"/>
            </a:pPr>
            <a:r>
              <a:rPr lang="en-US" sz="2800" b="1" i="1" u="sng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The girls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will buy new dresses. 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539553" y="116632"/>
            <a:ext cx="8229600" cy="603966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dirty="0">
                <a:solidFill>
                  <a:srgbClr val="663300"/>
                </a:solidFill>
                <a:latin typeface="Comic Sans MS" pitchFamily="66" charset="0"/>
              </a:rPr>
              <a:t>Form -</a:t>
            </a:r>
            <a:r>
              <a:rPr lang="en-US" dirty="0" err="1">
                <a:solidFill>
                  <a:srgbClr val="663300"/>
                </a:solidFill>
                <a:latin typeface="Comic Sans MS" pitchFamily="66" charset="0"/>
              </a:rPr>
              <a:t>Wh</a:t>
            </a:r>
            <a:r>
              <a:rPr lang="en-US" dirty="0">
                <a:solidFill>
                  <a:srgbClr val="663300"/>
                </a:solidFill>
                <a:latin typeface="Comic Sans MS" pitchFamily="66" charset="0"/>
              </a:rPr>
              <a:t> questions:</a:t>
            </a:r>
            <a:endParaRPr lang="ar-SA" dirty="0">
              <a:solidFill>
                <a:srgbClr val="6633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275358" y="1844824"/>
            <a:ext cx="59635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3300"/>
                </a:solidFill>
              </a:rPr>
              <a:t>Where will he move to next week?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33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46538" y="2949281"/>
            <a:ext cx="6621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</a:rPr>
              <a:t>When will they explain every thing?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0033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755576" y="4149080"/>
            <a:ext cx="68121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</a:rPr>
              <a:t>What will you do tomorrow?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0033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55453" y="5230229"/>
            <a:ext cx="72266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</a:rPr>
              <a:t>Who will buy new dresses?</a:t>
            </a:r>
            <a:endParaRPr lang="ar-SA" sz="2800" dirty="0">
              <a:ln w="18415" cmpd="sng">
                <a:solidFill>
                  <a:srgbClr val="660033"/>
                </a:solidFill>
                <a:prstDash val="solid"/>
              </a:ln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5" grpId="0"/>
      <p:bldP spid="16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itchFamily="66" charset="0"/>
              </a:rPr>
              <a:t>What </a:t>
            </a:r>
            <a:r>
              <a:rPr lang="en-US" sz="4800" b="1" i="1" dirty="0">
                <a:solidFill>
                  <a:srgbClr val="FF0000"/>
                </a:solidFill>
                <a:latin typeface="Comic Sans MS" pitchFamily="66" charset="0"/>
              </a:rPr>
              <a:t>will</a:t>
            </a:r>
            <a:r>
              <a:rPr lang="en-US" sz="4800" dirty="0"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she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be</a:t>
            </a:r>
            <a:r>
              <a:rPr lang="en-US" dirty="0">
                <a:latin typeface="Comic Sans MS" pitchFamily="66" charset="0"/>
              </a:rPr>
              <a:t>?</a:t>
            </a:r>
            <a:endParaRPr lang="ar-SA" dirty="0">
              <a:latin typeface="Comic Sans MS" pitchFamily="66" charset="0"/>
            </a:endParaRPr>
          </a:p>
        </p:txBody>
      </p:sp>
      <p:pic>
        <p:nvPicPr>
          <p:cNvPr id="4" name="Picture 2" descr="C:\Program Files\Microsoft Office\MEDIA\CAGCAT10\j0240719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571480"/>
            <a:ext cx="1651226" cy="2591634"/>
          </a:xfrm>
          <a:prstGeom prst="rect">
            <a:avLst/>
          </a:prstGeom>
          <a:noFill/>
        </p:spPr>
      </p:pic>
      <p:pic>
        <p:nvPicPr>
          <p:cNvPr id="5" name="Picture 3" descr="C:\Program Files\Microsoft Office\MEDIA\CAGCAT10\j02919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80" y="3714782"/>
            <a:ext cx="1807769" cy="2199591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857224" y="2214554"/>
            <a:ext cx="59293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She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’ll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4000" b="1" i="1" dirty="0">
                <a:solidFill>
                  <a:srgbClr val="7030A0"/>
                </a:solidFill>
                <a:latin typeface="Comic Sans MS" pitchFamily="66" charset="0"/>
              </a:rPr>
              <a:t>probably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omic Sans MS" pitchFamily="66" charset="0"/>
              </a:rPr>
              <a:t>be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a doctor.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71538" y="4143410"/>
            <a:ext cx="53578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I </a:t>
            </a:r>
            <a:r>
              <a:rPr lang="en-US" sz="3600" b="1" i="1" dirty="0">
                <a:solidFill>
                  <a:srgbClr val="7030A0"/>
                </a:solidFill>
                <a:latin typeface="Comic Sans MS" pitchFamily="66" charset="0"/>
              </a:rPr>
              <a:t>think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she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’ll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be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 an engineer</a:t>
            </a:r>
            <a:endParaRPr lang="ar-SA" sz="3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175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/>
          <p:cNvSpPr>
            <a:spLocks noChangeArrowheads="1"/>
          </p:cNvSpPr>
          <p:nvPr/>
        </p:nvSpPr>
        <p:spPr bwMode="auto">
          <a:xfrm>
            <a:off x="354028" y="114300"/>
            <a:ext cx="8231187" cy="7175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rtl="0">
              <a:defRPr/>
            </a:pPr>
            <a:r>
              <a:rPr lang="en-US" sz="3200" b="1" dirty="0">
                <a:solidFill>
                  <a:srgbClr val="3366FF"/>
                </a:solidFill>
                <a:latin typeface="Comic Sans MS" pitchFamily="66" charset="0"/>
                <a:cs typeface="Arial" charset="0"/>
              </a:rPr>
              <a:t>The Future with     “</a:t>
            </a:r>
            <a:r>
              <a:rPr lang="en-US" sz="3200" b="1" dirty="0">
                <a:solidFill>
                  <a:srgbClr val="990033"/>
                </a:solidFill>
                <a:latin typeface="Comic Sans MS" pitchFamily="66" charset="0"/>
                <a:cs typeface="Arial" charset="0"/>
              </a:rPr>
              <a:t>will</a:t>
            </a:r>
            <a:r>
              <a:rPr lang="en-US" sz="3200" b="1" dirty="0">
                <a:solidFill>
                  <a:srgbClr val="3366FF"/>
                </a:solidFill>
                <a:latin typeface="Comic Sans MS" pitchFamily="66" charset="0"/>
                <a:cs typeface="Arial" charset="0"/>
              </a:rPr>
              <a:t>”</a:t>
            </a:r>
            <a:endParaRPr lang="en-GB" sz="3200" b="1" dirty="0">
              <a:solidFill>
                <a:srgbClr val="3366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729038" y="1612901"/>
            <a:ext cx="452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He </a:t>
            </a: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will</a:t>
            </a:r>
            <a:r>
              <a:rPr lang="en-US" sz="36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</a:rPr>
              <a:t>leave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 tonight. </a:t>
            </a:r>
            <a:endParaRPr lang="en-US" sz="28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697289" y="3124230"/>
            <a:ext cx="5226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He </a:t>
            </a: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won’t</a:t>
            </a:r>
            <a:r>
              <a:rPr lang="en-US" sz="36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leave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 tonight. </a:t>
            </a:r>
            <a:endParaRPr lang="en-US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779838" y="4216430"/>
            <a:ext cx="5226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Will</a:t>
            </a:r>
            <a:r>
              <a:rPr lang="en-US" sz="36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he </a:t>
            </a:r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</a:rPr>
              <a:t>leave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 tonight ?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4729163" y="5103813"/>
            <a:ext cx="27955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Yes, he </a:t>
            </a: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will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en-US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 flipV="1">
            <a:off x="3773488" y="5324505"/>
            <a:ext cx="7921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3702065" y="5611813"/>
            <a:ext cx="7921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4714878" y="5572140"/>
            <a:ext cx="279558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No, he </a:t>
            </a:r>
            <a:r>
              <a:rPr lang="en-US" sz="3200" b="1" i="1" dirty="0">
                <a:solidFill>
                  <a:srgbClr val="FF0000"/>
                </a:solidFill>
                <a:latin typeface="Comic Sans MS" pitchFamily="66" charset="0"/>
              </a:rPr>
              <a:t>won’t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0122" name="AutoShape 10"/>
          <p:cNvSpPr>
            <a:spLocks noChangeArrowheads="1"/>
          </p:cNvSpPr>
          <p:nvPr/>
        </p:nvSpPr>
        <p:spPr bwMode="auto">
          <a:xfrm>
            <a:off x="98425" y="1689100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Affirmative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123826" y="3181380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Negative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24" name="AutoShape 12"/>
          <p:cNvSpPr>
            <a:spLocks noChangeArrowheads="1"/>
          </p:cNvSpPr>
          <p:nvPr/>
        </p:nvSpPr>
        <p:spPr bwMode="auto">
          <a:xfrm>
            <a:off x="130176" y="4265613"/>
            <a:ext cx="3440113" cy="707886"/>
          </a:xfrm>
          <a:prstGeom prst="homePlate">
            <a:avLst>
              <a:gd name="adj" fmla="val 211621"/>
            </a:avLst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Make Yes/No Question</a:t>
            </a:r>
            <a:endParaRPr lang="en-GB" sz="20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25" name="AutoShape 13"/>
          <p:cNvSpPr>
            <a:spLocks noChangeArrowheads="1"/>
          </p:cNvSpPr>
          <p:nvPr/>
        </p:nvSpPr>
        <p:spPr bwMode="auto">
          <a:xfrm>
            <a:off x="149225" y="5283230"/>
            <a:ext cx="3322638" cy="466725"/>
          </a:xfrm>
          <a:prstGeom prst="homePlate">
            <a:avLst>
              <a:gd name="adj" fmla="val 177976"/>
            </a:avLst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Answers</a:t>
            </a:r>
            <a:endParaRPr lang="en-GB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26" name="AutoShape 14"/>
          <p:cNvSpPr>
            <a:spLocks noChangeArrowheads="1"/>
          </p:cNvSpPr>
          <p:nvPr/>
        </p:nvSpPr>
        <p:spPr bwMode="auto">
          <a:xfrm>
            <a:off x="6397625" y="2224088"/>
            <a:ext cx="2641600" cy="787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Comic Sans MS" pitchFamily="66" charset="0"/>
              </a:rPr>
              <a:t>Will not = won’t</a:t>
            </a:r>
            <a:endParaRPr lang="ar-SA" sz="2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149227" y="6067340"/>
            <a:ext cx="3440113" cy="400110"/>
          </a:xfrm>
          <a:prstGeom prst="homePlate">
            <a:avLst>
              <a:gd name="adj" fmla="val 211621"/>
            </a:avLst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/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Make </a:t>
            </a:r>
            <a:r>
              <a:rPr lang="en-US" sz="2000" b="1" dirty="0" err="1">
                <a:solidFill>
                  <a:prstClr val="black"/>
                </a:solidFill>
                <a:latin typeface="Comic Sans MS" pitchFamily="66" charset="0"/>
              </a:rPr>
              <a:t>Wh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- Question</a:t>
            </a:r>
            <a:endParaRPr lang="en-GB" sz="20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813175" y="5976888"/>
            <a:ext cx="5226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latin typeface="Comic Sans MS" pitchFamily="66" charset="0"/>
              </a:rPr>
              <a:t>When</a:t>
            </a: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 will</a:t>
            </a:r>
            <a:r>
              <a:rPr lang="en-US" sz="36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he </a:t>
            </a:r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</a:rPr>
              <a:t>leave</a:t>
            </a:r>
            <a:r>
              <a:rPr lang="en-US" sz="2800" b="1" dirty="0">
                <a:solidFill>
                  <a:prstClr val="black"/>
                </a:solidFill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60375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  <p:bldP spid="90116" grpId="0"/>
      <p:bldP spid="90117" grpId="0"/>
      <p:bldP spid="90118" grpId="0"/>
      <p:bldP spid="90119" grpId="0" animBg="1"/>
      <p:bldP spid="90120" grpId="0" animBg="1"/>
      <p:bldP spid="90121" grpId="0"/>
      <p:bldP spid="90122" grpId="0" animBg="1"/>
      <p:bldP spid="90123" grpId="0" animBg="1"/>
      <p:bldP spid="90124" grpId="0" animBg="1"/>
      <p:bldP spid="90125" grpId="0" animBg="1"/>
      <p:bldP spid="90126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3. Learn the Present Continuous Tense in Englis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15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1187624" y="1556792"/>
            <a:ext cx="6715172" cy="350787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5986"/>
              </a:avLst>
            </a:prstTxWarp>
          </a:bodyPr>
          <a:lstStyle/>
          <a:p>
            <a:pPr algn="ctr" rtl="0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Infinitives </a:t>
            </a:r>
          </a:p>
          <a:p>
            <a:pPr algn="ctr" rtl="0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of Purpose</a:t>
            </a:r>
            <a:endParaRPr lang="ar-SA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2748675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3 Grammar.Verbs with Infinitives of Purpo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528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عنوان 5"/>
          <p:cNvSpPr txBox="1">
            <a:spLocks/>
          </p:cNvSpPr>
          <p:nvPr/>
        </p:nvSpPr>
        <p:spPr>
          <a:xfrm>
            <a:off x="1403648" y="2274163"/>
            <a:ext cx="1080120" cy="90662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prstClr val="black"/>
                </a:solidFill>
                <a:latin typeface="Comic Sans MS" pitchFamily="66" charset="0"/>
              </a:rPr>
              <a:t>I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9" name="عنوان 5"/>
          <p:cNvSpPr txBox="1">
            <a:spLocks/>
          </p:cNvSpPr>
          <p:nvPr/>
        </p:nvSpPr>
        <p:spPr>
          <a:xfrm>
            <a:off x="2756815" y="2155977"/>
            <a:ext cx="13083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rgbClr val="660033"/>
                </a:solidFill>
                <a:latin typeface="Comic Sans MS" pitchFamily="66" charset="0"/>
              </a:rPr>
              <a:t>went</a:t>
            </a:r>
            <a:endParaRPr lang="ar-SA" sz="3600" dirty="0">
              <a:solidFill>
                <a:srgbClr val="660033"/>
              </a:solidFill>
              <a:latin typeface="Comic Sans MS" pitchFamily="66" charset="0"/>
            </a:endParaRPr>
          </a:p>
        </p:txBody>
      </p:sp>
      <p:sp>
        <p:nvSpPr>
          <p:cNvPr id="20" name="عنوان 5"/>
          <p:cNvSpPr txBox="1">
            <a:spLocks/>
          </p:cNvSpPr>
          <p:nvPr/>
        </p:nvSpPr>
        <p:spPr>
          <a:xfrm>
            <a:off x="4370246" y="2155977"/>
            <a:ext cx="3456383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to the store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1" name="عنوان 5"/>
          <p:cNvSpPr txBox="1">
            <a:spLocks/>
          </p:cNvSpPr>
          <p:nvPr/>
        </p:nvSpPr>
        <p:spPr>
          <a:xfrm>
            <a:off x="2699792" y="3298977"/>
            <a:ext cx="2929549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to buy 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milk.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17" y="1628800"/>
            <a:ext cx="4536503" cy="246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5"/>
          <p:cNvSpPr txBox="1">
            <a:spLocks/>
          </p:cNvSpPr>
          <p:nvPr/>
        </p:nvSpPr>
        <p:spPr>
          <a:xfrm>
            <a:off x="683569" y="294181"/>
            <a:ext cx="798729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Why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 did they </a:t>
            </a:r>
            <a:r>
              <a:rPr lang="en-US" sz="3600" dirty="0">
                <a:solidFill>
                  <a:srgbClr val="660033"/>
                </a:solidFill>
                <a:latin typeface="Comic Sans MS" pitchFamily="66" charset="0"/>
              </a:rPr>
              <a:t>turn on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 the TV?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" name="عنوان 5"/>
          <p:cNvSpPr txBox="1">
            <a:spLocks/>
          </p:cNvSpPr>
          <p:nvPr/>
        </p:nvSpPr>
        <p:spPr>
          <a:xfrm>
            <a:off x="1913124" y="4931708"/>
            <a:ext cx="5256583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to watch 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football.</a:t>
            </a:r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 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475656" y="4342756"/>
            <a:ext cx="6131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They </a:t>
            </a:r>
            <a:r>
              <a:rPr lang="en-US" sz="3600" dirty="0">
                <a:solidFill>
                  <a:srgbClr val="660033"/>
                </a:solidFill>
                <a:latin typeface="Comic Sans MS" pitchFamily="66" charset="0"/>
              </a:rPr>
              <a:t>turned on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 the TV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64151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5"/>
          <p:cNvSpPr txBox="1">
            <a:spLocks/>
          </p:cNvSpPr>
          <p:nvPr/>
        </p:nvSpPr>
        <p:spPr>
          <a:xfrm>
            <a:off x="683569" y="294181"/>
            <a:ext cx="798729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Why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 did she </a:t>
            </a:r>
            <a:r>
              <a:rPr lang="en-US" sz="3600" dirty="0">
                <a:solidFill>
                  <a:srgbClr val="660033"/>
                </a:solidFill>
                <a:latin typeface="Comic Sans MS" pitchFamily="66" charset="0"/>
              </a:rPr>
              <a:t>call 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Noura?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" name="عنوان 5"/>
          <p:cNvSpPr txBox="1">
            <a:spLocks/>
          </p:cNvSpPr>
          <p:nvPr/>
        </p:nvSpPr>
        <p:spPr>
          <a:xfrm>
            <a:off x="1560889" y="4797152"/>
            <a:ext cx="6630155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to ask 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about the math exam.</a:t>
            </a:r>
            <a:r>
              <a:rPr lang="en-US" sz="3600" dirty="0">
                <a:solidFill>
                  <a:srgbClr val="CC0099"/>
                </a:solidFill>
                <a:latin typeface="Comic Sans MS" pitchFamily="66" charset="0"/>
              </a:rPr>
              <a:t> </a:t>
            </a:r>
            <a:endParaRPr lang="ar-SA" sz="3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715727" y="4281550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She </a:t>
            </a:r>
            <a:r>
              <a:rPr lang="en-US" sz="3600" dirty="0">
                <a:solidFill>
                  <a:srgbClr val="660033"/>
                </a:solidFill>
                <a:latin typeface="Comic Sans MS" pitchFamily="66" charset="0"/>
              </a:rPr>
              <a:t>called </a:t>
            </a:r>
            <a:r>
              <a:rPr lang="en-US" sz="3600" dirty="0">
                <a:solidFill>
                  <a:srgbClr val="002060"/>
                </a:solidFill>
                <a:latin typeface="Comic Sans MS" pitchFamily="66" charset="0"/>
              </a:rPr>
              <a:t>Noura</a:t>
            </a:r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7"/>
          <a:stretch/>
        </p:blipFill>
        <p:spPr bwMode="auto">
          <a:xfrm>
            <a:off x="1913124" y="1700808"/>
            <a:ext cx="20383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وسيلة شرح على شكل سحابة 1"/>
          <p:cNvSpPr/>
          <p:nvPr/>
        </p:nvSpPr>
        <p:spPr>
          <a:xfrm>
            <a:off x="4402955" y="1700808"/>
            <a:ext cx="3240360" cy="2016224"/>
          </a:xfrm>
          <a:prstGeom prst="cloudCallout">
            <a:avLst>
              <a:gd name="adj1" fmla="val -63386"/>
              <a:gd name="adj2" fmla="val 338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4875967" y="2108755"/>
            <a:ext cx="208823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/>
              <a:t>Hi Noura, </a:t>
            </a:r>
          </a:p>
          <a:p>
            <a:pPr algn="ctr" rtl="0"/>
            <a:r>
              <a:rPr lang="en-US" sz="2400" dirty="0"/>
              <a:t>When is the math exam?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61292811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0D57BD4-8F8E-463D-B08F-5A2004790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عنوان 5"/>
          <p:cNvSpPr txBox="1">
            <a:spLocks/>
          </p:cNvSpPr>
          <p:nvPr/>
        </p:nvSpPr>
        <p:spPr>
          <a:xfrm>
            <a:off x="0" y="0"/>
            <a:ext cx="2339752" cy="76470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P.B.p.25. EX: B</a:t>
            </a:r>
            <a:endParaRPr lang="ar-SA" sz="24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1934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B38A8C6-A5E7-477B-9EF7-7829C5F303CA}"/>
              </a:ext>
            </a:extLst>
          </p:cNvPr>
          <p:cNvSpPr txBox="1"/>
          <p:nvPr/>
        </p:nvSpPr>
        <p:spPr>
          <a:xfrm>
            <a:off x="331916" y="404663"/>
            <a:ext cx="609898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1.A: Why is Sam going to Paris?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 B: He’s going to Paris to study French. 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B0D3533-9FE6-4C8A-94E0-A6A1B6CB5967}"/>
              </a:ext>
            </a:extLst>
          </p:cNvPr>
          <p:cNvSpPr txBox="1"/>
          <p:nvPr/>
        </p:nvSpPr>
        <p:spPr>
          <a:xfrm>
            <a:off x="395536" y="1556792"/>
            <a:ext cx="806489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2. A: Why are Ali and Maha going to the airport?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   B: They’re going to the airport to meet their son.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938C912-AEFC-4362-96F1-4FC038649E47}"/>
              </a:ext>
            </a:extLst>
          </p:cNvPr>
          <p:cNvSpPr txBox="1"/>
          <p:nvPr/>
        </p:nvSpPr>
        <p:spPr>
          <a:xfrm>
            <a:off x="296261" y="2564904"/>
            <a:ext cx="794104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3. A: Why is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Badr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going to the travel agency?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   B He’s going to the travel agency to plan a trip.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072369B-7BFD-4198-832C-1C67F37C6307}"/>
              </a:ext>
            </a:extLst>
          </p:cNvPr>
          <p:cNvSpPr txBox="1"/>
          <p:nvPr/>
        </p:nvSpPr>
        <p:spPr>
          <a:xfrm>
            <a:off x="296260" y="3645024"/>
            <a:ext cx="733615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4. A: Why are Ted and his son going to the mall?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   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: They’re going to the mall to buy a suitcase.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18647AF-297D-4715-8219-45F888D205E8}"/>
              </a:ext>
            </a:extLst>
          </p:cNvPr>
          <p:cNvSpPr txBox="1"/>
          <p:nvPr/>
        </p:nvSpPr>
        <p:spPr>
          <a:xfrm>
            <a:off x="296261" y="4653136"/>
            <a:ext cx="856895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5. A Why is Sabah going to the bank?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   B: She’s going to the bank to get foreign currency.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970A620-B8B2-41CB-9021-4544ECA5F0F8}"/>
              </a:ext>
            </a:extLst>
          </p:cNvPr>
          <p:cNvSpPr txBox="1"/>
          <p:nvPr/>
        </p:nvSpPr>
        <p:spPr>
          <a:xfrm>
            <a:off x="296260" y="5657671"/>
            <a:ext cx="78041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6.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 Why is Rudy going to the consulate?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  B: He’s going to the consulate to get a visa.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466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14" y="1110478"/>
            <a:ext cx="251841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611560" y="468738"/>
            <a:ext cx="54131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4000" b="1" dirty="0">
                <a:ln w="12700">
                  <a:solidFill>
                    <a:srgbClr val="660033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Language in Context</a:t>
            </a:r>
            <a:endParaRPr lang="ar-SA" sz="4000" b="1" dirty="0">
              <a:ln w="12700">
                <a:solidFill>
                  <a:srgbClr val="660033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38269" y="1394479"/>
            <a:ext cx="6159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Yahya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lives in Dammam. </a:t>
            </a:r>
          </a:p>
          <a:p>
            <a:pPr algn="ctr" rtl="0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He’s going to London vacation next month.</a:t>
            </a:r>
            <a:endParaRPr lang="ar-S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6211" y="3172043"/>
            <a:ext cx="65065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1. List 8 items he’s going to need. Compare with a partner.</a:t>
            </a:r>
            <a:endParaRPr lang="ar-SA" sz="28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18" y="1110478"/>
            <a:ext cx="251841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26211" y="4587124"/>
            <a:ext cx="65065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2. What do you think he’s going to do in London?</a:t>
            </a:r>
            <a:endParaRPr lang="ar-SA" sz="28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9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331640" y="548680"/>
            <a:ext cx="65065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1. List 8 items he’s going to need. Compare with a partner.</a:t>
            </a:r>
            <a:endParaRPr lang="ar-SA" sz="28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DDF763B-B040-4678-BD8E-18538C052DCB}"/>
              </a:ext>
            </a:extLst>
          </p:cNvPr>
          <p:cNvSpPr txBox="1"/>
          <p:nvPr/>
        </p:nvSpPr>
        <p:spPr>
          <a:xfrm>
            <a:off x="210234" y="1844824"/>
            <a:ext cx="8691526" cy="452431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need a passport.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need a U.K. visa.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need British pounds.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need warm clothes.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need a hotel reservation [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Booking]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He’s going to need a camera.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need comfortable shoes.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kern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He’s going to need an umbrella.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2762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27584" y="476672"/>
            <a:ext cx="72728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2. What do you think he’s going to do in London?</a:t>
            </a:r>
            <a:endParaRPr lang="ar-SA" sz="28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CE274CD-488C-4DD0-99F1-DD8503378822}"/>
              </a:ext>
            </a:extLst>
          </p:cNvPr>
          <p:cNvSpPr txBox="1"/>
          <p:nvPr/>
        </p:nvSpPr>
        <p:spPr>
          <a:xfrm>
            <a:off x="244219" y="1844824"/>
            <a:ext cx="7496133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kern="0" dirty="0">
                <a:solidFill>
                  <a:srgbClr val="660033"/>
                </a:solidFill>
                <a:latin typeface="Comic Sans MS" panose="030F0702030302020204" pitchFamily="66" charset="0"/>
              </a:rPr>
              <a:t>1. He’s going to take lots of photos.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go sightseeing.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omic Sans MS" panose="030F0702030302020204" pitchFamily="66" charset="0"/>
              </a:rPr>
              <a:t> He’s going to go to the British Museum.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omic Sans MS" panose="030F0702030302020204" pitchFamily="66" charset="0"/>
              </a:rPr>
              <a:t>He’s going to speak English.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175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378787" y="2162653"/>
            <a:ext cx="40324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4000" b="1" dirty="0">
                <a:ln w="12700">
                  <a:solidFill>
                    <a:srgbClr val="1F497D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Present Progressive</a:t>
            </a:r>
            <a:endParaRPr lang="ar-SA" sz="4000" b="1" dirty="0">
              <a:ln w="12700">
                <a:solidFill>
                  <a:srgbClr val="1F497D">
                    <a:lumMod val="50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49201"/>
      </p:ext>
    </p:extLst>
  </p:cSld>
  <p:clrMapOvr>
    <a:masterClrMapping/>
  </p:clrMapOvr>
  <p:transition>
    <p:checke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71896" y="212997"/>
            <a:ext cx="6336704" cy="82268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4700" dirty="0">
                <a:solidFill>
                  <a:prstClr val="white"/>
                </a:solidFill>
              </a:rPr>
              <a:t>Present progressive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373446" y="4900898"/>
            <a:ext cx="880521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3. I am studying   at the moment.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07504" y="3047942"/>
            <a:ext cx="9036496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 are playing table tennis.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38782" y="1268818"/>
            <a:ext cx="847700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1. </a:t>
            </a:r>
            <a:r>
              <a:rPr lang="en-US" sz="3600" b="1" i="1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is peeling an apple now.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2954337" y="1236911"/>
            <a:ext cx="2868375" cy="99044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88C"/>
              </a:buClr>
              <a:buFont typeface="Wingdings"/>
              <a:buNone/>
              <a:defRPr/>
            </a:pPr>
            <a:r>
              <a:rPr lang="en-GB" sz="3800" i="1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 peeling</a:t>
            </a:r>
          </a:p>
        </p:txBody>
      </p:sp>
      <p:sp>
        <p:nvSpPr>
          <p:cNvPr id="10" name="عنصر نائب للمحتوى 2"/>
          <p:cNvSpPr txBox="1">
            <a:spLocks/>
          </p:cNvSpPr>
          <p:nvPr/>
        </p:nvSpPr>
        <p:spPr>
          <a:xfrm>
            <a:off x="2258005" y="3004820"/>
            <a:ext cx="3239192" cy="65341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88C"/>
              </a:buClr>
              <a:buFont typeface="Wingdings"/>
              <a:buNone/>
              <a:defRPr/>
            </a:pPr>
            <a:r>
              <a:rPr lang="en-GB" sz="3800" i="1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  playing</a:t>
            </a:r>
          </a:p>
        </p:txBody>
      </p:sp>
      <p:sp>
        <p:nvSpPr>
          <p:cNvPr id="14" name="عنصر نائب للمحتوى 2"/>
          <p:cNvSpPr txBox="1">
            <a:spLocks/>
          </p:cNvSpPr>
          <p:nvPr/>
        </p:nvSpPr>
        <p:spPr>
          <a:xfrm>
            <a:off x="2038493" y="4830590"/>
            <a:ext cx="2737561" cy="86409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88C"/>
              </a:buClr>
              <a:buFont typeface="Wingdings"/>
              <a:buNone/>
              <a:defRPr/>
            </a:pPr>
            <a:r>
              <a:rPr lang="en-GB" sz="3600" i="1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 studying</a:t>
            </a:r>
          </a:p>
        </p:txBody>
      </p:sp>
      <p:cxnSp>
        <p:nvCxnSpPr>
          <p:cNvPr id="15" name="رابط مستقيم 14"/>
          <p:cNvCxnSpPr/>
          <p:nvPr/>
        </p:nvCxnSpPr>
        <p:spPr>
          <a:xfrm>
            <a:off x="7380312" y="1799410"/>
            <a:ext cx="1107182" cy="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>
            <a:off x="5333880" y="5408888"/>
            <a:ext cx="315361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D:\Full Blast 5 mine\pictures for FB5\pee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12" y="1810922"/>
            <a:ext cx="1876182" cy="130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ull Blast 5 mine\pictures for FB5\table tennis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01353"/>
            <a:ext cx="2317491" cy="13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Full Blast 5 mine\pictures for FB5\study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"/>
          <a:stretch/>
        </p:blipFill>
        <p:spPr bwMode="auto">
          <a:xfrm>
            <a:off x="7164734" y="5523533"/>
            <a:ext cx="1751643" cy="133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3" grpId="0"/>
      <p:bldP spid="7" grpId="0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116519" y="1068597"/>
            <a:ext cx="8784976" cy="5184576"/>
          </a:xfrm>
        </p:spPr>
        <p:txBody>
          <a:bodyPr>
            <a:noAutofit/>
          </a:bodyPr>
          <a:lstStyle/>
          <a:p>
            <a:pPr marL="514350" indent="-514350" algn="ctr" rtl="0">
              <a:lnSpc>
                <a:spcPct val="150000"/>
              </a:lnSpc>
              <a:buSzPct val="78000"/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She is [ cry – cries - crying ] again.</a:t>
            </a:r>
          </a:p>
          <a:p>
            <a:pPr marL="514350" indent="-514350" algn="ctr" rtl="0">
              <a:lnSpc>
                <a:spcPct val="150000"/>
              </a:lnSpc>
              <a:buSzPct val="78000"/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The boys [ go – goes – are going ] now.</a:t>
            </a:r>
          </a:p>
          <a:p>
            <a:pPr marL="514350" indent="-514350" algn="ctr" rtl="0">
              <a:buSzPct val="78000"/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I [ study – studies - am studying] at the moment.</a:t>
            </a:r>
          </a:p>
          <a:p>
            <a:pPr marL="514350" indent="-514350" algn="ctr" rtl="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Sami [ brush – brushes - is brushing ] his teeth every day.</a:t>
            </a:r>
          </a:p>
          <a:p>
            <a:pPr marL="514350" indent="-514350" algn="ctr" rtl="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We [ go – goes – are going] to the library now.</a:t>
            </a:r>
          </a:p>
          <a:p>
            <a:pPr marL="514350" indent="-514350" algn="ctr" rtl="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You never [ clean – cleans – is cleaning ] the house.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539553" y="332656"/>
            <a:ext cx="8229600" cy="603966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Choose the correct words:</a:t>
            </a:r>
            <a:endParaRPr lang="ar-SA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5220072" y="1086619"/>
            <a:ext cx="1368152" cy="80533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4992939" y="1891949"/>
            <a:ext cx="2034388" cy="719134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4792262" y="2365974"/>
            <a:ext cx="2156002" cy="774994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203848" y="3501008"/>
            <a:ext cx="1584176" cy="648072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3515838" y="4869160"/>
            <a:ext cx="2088232" cy="648072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915816" y="5517232"/>
            <a:ext cx="1492556" cy="828092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71896" y="212997"/>
            <a:ext cx="6336704" cy="82268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</a:pPr>
            <a:r>
              <a:rPr lang="en-US" sz="4700" dirty="0">
                <a:solidFill>
                  <a:prstClr val="white"/>
                </a:solidFill>
              </a:rPr>
              <a:t>Present progressive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373446" y="4900898"/>
            <a:ext cx="8805217" cy="622634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4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3. I am studying   at the moment.</a:t>
            </a:r>
            <a:endParaRPr lang="ar-SA" sz="34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07504" y="3047942"/>
            <a:ext cx="9036496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They are playing table tennis. 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38782" y="1268818"/>
            <a:ext cx="8477000" cy="65341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/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1. </a:t>
            </a:r>
            <a:r>
              <a:rPr lang="en-US" sz="3600" b="1" i="1" spc="52" dirty="0" err="1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Amani</a:t>
            </a:r>
            <a:r>
              <a:rPr lang="en-US" sz="3600" b="1" i="1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 is peeling an apple now.</a:t>
            </a:r>
            <a:endParaRPr lang="ar-SA" sz="360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2954336" y="1231942"/>
            <a:ext cx="2868375" cy="99044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88C"/>
              </a:buClr>
              <a:buFont typeface="Wingdings"/>
              <a:buNone/>
              <a:defRPr/>
            </a:pPr>
            <a:r>
              <a:rPr lang="en-GB" sz="3800" i="1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 peeling</a:t>
            </a:r>
          </a:p>
        </p:txBody>
      </p:sp>
      <p:sp>
        <p:nvSpPr>
          <p:cNvPr id="10" name="عنصر نائب للمحتوى 2"/>
          <p:cNvSpPr txBox="1">
            <a:spLocks/>
          </p:cNvSpPr>
          <p:nvPr/>
        </p:nvSpPr>
        <p:spPr>
          <a:xfrm>
            <a:off x="2258005" y="3004820"/>
            <a:ext cx="3239192" cy="65341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88C"/>
              </a:buClr>
              <a:buFont typeface="Wingdings"/>
              <a:buNone/>
              <a:defRPr/>
            </a:pPr>
            <a:r>
              <a:rPr lang="en-GB" sz="3800" i="1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  playing</a:t>
            </a:r>
          </a:p>
        </p:txBody>
      </p:sp>
      <p:sp>
        <p:nvSpPr>
          <p:cNvPr id="14" name="عنصر نائب للمحتوى 2"/>
          <p:cNvSpPr txBox="1">
            <a:spLocks/>
          </p:cNvSpPr>
          <p:nvPr/>
        </p:nvSpPr>
        <p:spPr>
          <a:xfrm>
            <a:off x="2038493" y="4830590"/>
            <a:ext cx="2737561" cy="86409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88C"/>
              </a:buClr>
              <a:buFont typeface="Wingdings"/>
              <a:buNone/>
              <a:defRPr/>
            </a:pPr>
            <a:r>
              <a:rPr lang="en-GB" sz="3600" i="1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 studying</a:t>
            </a:r>
          </a:p>
        </p:txBody>
      </p:sp>
      <p:sp>
        <p:nvSpPr>
          <p:cNvPr id="16" name="عنوان 2"/>
          <p:cNvSpPr>
            <a:spLocks noGrp="1"/>
          </p:cNvSpPr>
          <p:nvPr>
            <p:ph type="title"/>
          </p:nvPr>
        </p:nvSpPr>
        <p:spPr>
          <a:xfrm>
            <a:off x="2411760" y="1778624"/>
            <a:ext cx="3848328" cy="961272"/>
          </a:xfrm>
        </p:spPr>
        <p:txBody>
          <a:bodyPr>
            <a:normAutofit/>
          </a:bodyPr>
          <a:lstStyle/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is 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not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peeling</a:t>
            </a:r>
            <a:endParaRPr lang="ar-SA" sz="3800" spc="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عنوان 2"/>
          <p:cNvSpPr txBox="1">
            <a:spLocks/>
          </p:cNvSpPr>
          <p:nvPr/>
        </p:nvSpPr>
        <p:spPr>
          <a:xfrm>
            <a:off x="1866105" y="3610475"/>
            <a:ext cx="3484543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 fontScale="92500"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are 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not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playing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عنوان 2"/>
          <p:cNvSpPr txBox="1">
            <a:spLocks/>
          </p:cNvSpPr>
          <p:nvPr/>
        </p:nvSpPr>
        <p:spPr>
          <a:xfrm>
            <a:off x="1371896" y="5381184"/>
            <a:ext cx="3743694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 fontScale="92500"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am 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not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studying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23" name="رابط كسهم مستقيم 22"/>
          <p:cNvCxnSpPr/>
          <p:nvPr/>
        </p:nvCxnSpPr>
        <p:spPr>
          <a:xfrm>
            <a:off x="3504957" y="1661334"/>
            <a:ext cx="0" cy="5217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>
            <a:off x="3243743" y="3397336"/>
            <a:ext cx="0" cy="5217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>
            <a:off x="2759544" y="5253209"/>
            <a:ext cx="0" cy="5217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عنوان 2"/>
          <p:cNvSpPr txBox="1">
            <a:spLocks/>
          </p:cNvSpPr>
          <p:nvPr/>
        </p:nvSpPr>
        <p:spPr>
          <a:xfrm>
            <a:off x="2411759" y="4091111"/>
            <a:ext cx="1404731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 fontScale="85000" lnSpcReduction="10000"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are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n’t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عنوان 2"/>
          <p:cNvSpPr txBox="1">
            <a:spLocks/>
          </p:cNvSpPr>
          <p:nvPr/>
        </p:nvSpPr>
        <p:spPr>
          <a:xfrm>
            <a:off x="2708176" y="2335523"/>
            <a:ext cx="1404731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n’t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2" name="عنوان 2"/>
          <p:cNvSpPr txBox="1">
            <a:spLocks/>
          </p:cNvSpPr>
          <p:nvPr/>
        </p:nvSpPr>
        <p:spPr>
          <a:xfrm>
            <a:off x="945918" y="5832935"/>
            <a:ext cx="2931683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 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not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D:\Full Blast 5 mine\pictures for FB5\pee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12" y="1810922"/>
            <a:ext cx="1876182" cy="130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ull Blast 5 mine\pictures for FB5\table tennis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35543"/>
            <a:ext cx="2101467" cy="14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Full Blast 5 mine\pictures for FB5\study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"/>
          <a:stretch/>
        </p:blipFill>
        <p:spPr bwMode="auto">
          <a:xfrm>
            <a:off x="7164734" y="5523533"/>
            <a:ext cx="1751643" cy="133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7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5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5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3" grpId="0"/>
      <p:bldP spid="7" grpId="0"/>
      <p:bldP spid="10" grpId="0"/>
      <p:bldP spid="14" grpId="0"/>
      <p:bldP spid="16" grpId="0"/>
      <p:bldP spid="17" grpId="0"/>
      <p:bldP spid="18" grpId="0"/>
      <p:bldP spid="29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8058" y="1528655"/>
            <a:ext cx="84029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She</a:t>
            </a:r>
          </a:p>
          <a:p>
            <a:pPr algn="ctr"/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</a:t>
            </a:r>
          </a:p>
          <a:p>
            <a:pPr algn="ctr"/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It</a:t>
            </a:r>
            <a:endParaRPr lang="ar-SA" sz="2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171959" y="1231335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endParaRPr lang="ar-SA" sz="5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5933" y="4222660"/>
            <a:ext cx="104067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They</a:t>
            </a:r>
          </a:p>
          <a:p>
            <a:pPr algn="ctr"/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</a:t>
            </a:r>
          </a:p>
          <a:p>
            <a:pPr algn="ctr"/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  <a:endParaRPr lang="ar-SA" sz="2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378188" y="88335"/>
            <a:ext cx="66247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/>
            <a:r>
              <a:rPr lang="en-US" sz="4000" b="1" dirty="0">
                <a:ln w="1905">
                  <a:solidFill>
                    <a:srgbClr val="996633"/>
                  </a:solidFill>
                </a:ln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Present progressive</a:t>
            </a:r>
            <a:endParaRPr lang="ar-SA" sz="4000" b="1" dirty="0">
              <a:ln w="1905">
                <a:solidFill>
                  <a:srgbClr val="996633"/>
                </a:solidFill>
              </a:ln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363105" y="2861032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be</a:t>
            </a:r>
            <a:endParaRPr lang="ar-SA" sz="3600" b="1" dirty="0">
              <a:ln w="1905">
                <a:solidFill>
                  <a:srgbClr val="CC0099"/>
                </a:solidFill>
              </a:ln>
              <a:solidFill>
                <a:srgbClr val="CC0099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cxnSp>
        <p:nvCxnSpPr>
          <p:cNvPr id="20" name="رابط كسهم مستقيم 19"/>
          <p:cNvCxnSpPr/>
          <p:nvPr/>
        </p:nvCxnSpPr>
        <p:spPr>
          <a:xfrm flipH="1">
            <a:off x="3441488" y="2057175"/>
            <a:ext cx="1056843" cy="902483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رابط كسهم مستقيم 20"/>
          <p:cNvCxnSpPr/>
          <p:nvPr/>
        </p:nvCxnSpPr>
        <p:spPr>
          <a:xfrm>
            <a:off x="4600219" y="2083648"/>
            <a:ext cx="691861" cy="876010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مستطيل 23"/>
          <p:cNvSpPr/>
          <p:nvPr/>
        </p:nvSpPr>
        <p:spPr>
          <a:xfrm>
            <a:off x="4263784" y="2922241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 + </a:t>
            </a:r>
            <a:r>
              <a:rPr lang="en-US" sz="3600" b="1" dirty="0" err="1">
                <a:ln w="1905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ing</a:t>
            </a:r>
            <a:endParaRPr lang="en-US" sz="3600" b="1" dirty="0">
              <a:ln w="1905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51714" y="3368844"/>
            <a:ext cx="3529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endParaRPr lang="ar-SA" sz="2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217837" y="1916541"/>
            <a:ext cx="9849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</a:p>
        </p:txBody>
      </p:sp>
      <p:sp>
        <p:nvSpPr>
          <p:cNvPr id="28" name="مستطيل 27"/>
          <p:cNvSpPr/>
          <p:nvPr/>
        </p:nvSpPr>
        <p:spPr>
          <a:xfrm>
            <a:off x="1378188" y="3163036"/>
            <a:ext cx="9849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am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1378188" y="4591991"/>
            <a:ext cx="9849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are</a:t>
            </a:r>
          </a:p>
        </p:txBody>
      </p:sp>
      <p:cxnSp>
        <p:nvCxnSpPr>
          <p:cNvPr id="31" name="رابط كسهم مستقيم 30"/>
          <p:cNvCxnSpPr/>
          <p:nvPr/>
        </p:nvCxnSpPr>
        <p:spPr>
          <a:xfrm flipH="1" flipV="1">
            <a:off x="1979712" y="2221152"/>
            <a:ext cx="1203993" cy="1001426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2" name="رابط كسهم مستقيم 31"/>
          <p:cNvCxnSpPr/>
          <p:nvPr/>
        </p:nvCxnSpPr>
        <p:spPr>
          <a:xfrm flipH="1">
            <a:off x="2363105" y="3267092"/>
            <a:ext cx="809778" cy="30923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3" name="رابط كسهم مستقيم 32"/>
          <p:cNvCxnSpPr/>
          <p:nvPr/>
        </p:nvCxnSpPr>
        <p:spPr>
          <a:xfrm flipH="1">
            <a:off x="1979712" y="3296406"/>
            <a:ext cx="1203993" cy="1500746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3" name="مستطيل 42"/>
          <p:cNvSpPr/>
          <p:nvPr/>
        </p:nvSpPr>
        <p:spPr>
          <a:xfrm>
            <a:off x="4263784" y="3507363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play</a:t>
            </a:r>
            <a:r>
              <a:rPr lang="en-US" sz="3600" b="1" dirty="0">
                <a:ln w="1905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ing</a:t>
            </a:r>
          </a:p>
        </p:txBody>
      </p:sp>
      <p:sp>
        <p:nvSpPr>
          <p:cNvPr id="44" name="مستطيل 43"/>
          <p:cNvSpPr/>
          <p:nvPr/>
        </p:nvSpPr>
        <p:spPr>
          <a:xfrm>
            <a:off x="4334286" y="4214851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read</a:t>
            </a:r>
            <a:r>
              <a:rPr lang="en-US" sz="3600" b="1" dirty="0">
                <a:ln w="1905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ing</a:t>
            </a:r>
          </a:p>
        </p:txBody>
      </p:sp>
      <p:sp>
        <p:nvSpPr>
          <p:cNvPr id="45" name="مستطيل 44"/>
          <p:cNvSpPr/>
          <p:nvPr/>
        </p:nvSpPr>
        <p:spPr>
          <a:xfrm>
            <a:off x="4498330" y="4802467"/>
            <a:ext cx="226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>
                  <a:solidFill>
                    <a:srgbClr val="CC0099"/>
                  </a:solidFill>
                </a:ln>
                <a:solidFill>
                  <a:srgbClr val="CC009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watch</a:t>
            </a:r>
            <a:r>
              <a:rPr lang="en-US" sz="3600" b="1" dirty="0">
                <a:ln w="1905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ing</a:t>
            </a:r>
          </a:p>
        </p:txBody>
      </p:sp>
      <p:sp>
        <p:nvSpPr>
          <p:cNvPr id="46" name="مربع نص 45"/>
          <p:cNvSpPr txBox="1"/>
          <p:nvPr/>
        </p:nvSpPr>
        <p:spPr>
          <a:xfrm>
            <a:off x="6172860" y="799960"/>
            <a:ext cx="2556424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now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631791" y="1357476"/>
            <a:ext cx="3455339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algn="ctr" defTabSz="984555">
              <a:defRPr/>
            </a:pPr>
            <a:r>
              <a:rPr lang="en-US" sz="2800" b="1" i="1" kern="0" spc="52" dirty="0">
                <a:ln w="12700" cmpd="sng">
                  <a:solidFill>
                    <a:srgbClr val="9BBB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60066"/>
                </a:solidFill>
              </a:rPr>
              <a:t>at the moment</a:t>
            </a:r>
            <a:endParaRPr lang="ar-SA" sz="2800" kern="0" dirty="0">
              <a:ln w="12700" cmpd="sng">
                <a:solidFill>
                  <a:srgbClr val="9BBB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60066"/>
              </a:solidFill>
            </a:endParaRPr>
          </a:p>
        </p:txBody>
      </p:sp>
      <p:cxnSp>
        <p:nvCxnSpPr>
          <p:cNvPr id="22" name="رابط كسهم مستقيم 21"/>
          <p:cNvCxnSpPr/>
          <p:nvPr/>
        </p:nvCxnSpPr>
        <p:spPr>
          <a:xfrm flipH="1">
            <a:off x="4498329" y="2239706"/>
            <a:ext cx="1" cy="3709574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5" name="عنوان 2"/>
          <p:cNvSpPr txBox="1">
            <a:spLocks/>
          </p:cNvSpPr>
          <p:nvPr/>
        </p:nvSpPr>
        <p:spPr>
          <a:xfrm>
            <a:off x="3795963" y="5632933"/>
            <a:ext cx="1404731" cy="961272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>
            <a:lvl1pPr algn="ctr" defTabSz="984555" rtl="1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not</a:t>
            </a:r>
            <a:endParaRPr lang="ar-SA" sz="3800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69421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6" grpId="0"/>
      <p:bldP spid="24" grpId="0"/>
      <p:bldP spid="26" grpId="0"/>
      <p:bldP spid="27" grpId="0"/>
      <p:bldP spid="28" grpId="0"/>
      <p:bldP spid="29" grpId="0"/>
      <p:bldP spid="43" grpId="0"/>
      <p:bldP spid="44" grpId="0"/>
      <p:bldP spid="45" grpId="0"/>
      <p:bldP spid="46" grpId="0"/>
      <p:bldP spid="47" grpId="0"/>
      <p:bldP spid="25" grpId="0"/>
    </p:bld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مخصص 1">
      <a:majorFont>
        <a:latin typeface="Comic Sans MS"/>
        <a:ea typeface=""/>
        <a:cs typeface="Times New Roman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9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تصميم مخصص">
  <a:themeElements>
    <a:clrScheme name="تصميم مخص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مخصص 3">
      <a:majorFont>
        <a:latin typeface="Comic Sans MS"/>
        <a:ea typeface=""/>
        <a:cs typeface="Times New Roman"/>
      </a:majorFont>
      <a:minorFont>
        <a:latin typeface="Comic Sans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تصميم مخص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مخص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مخص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مخص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مخص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مخص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مخص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مخص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مخص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مخص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مخص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مخص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مخصص 2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ورق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ورق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ور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1745</Words>
  <Application>Microsoft Office PowerPoint</Application>
  <PresentationFormat>On-screen Show (4:3)</PresentationFormat>
  <Paragraphs>460</Paragraphs>
  <Slides>49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Arial</vt:lpstr>
      <vt:lpstr>Bazooka</vt:lpstr>
      <vt:lpstr>Calibri</vt:lpstr>
      <vt:lpstr>Comic Sans MS</vt:lpstr>
      <vt:lpstr>Constantia</vt:lpstr>
      <vt:lpstr>Impact</vt:lpstr>
      <vt:lpstr>Times New Roman</vt:lpstr>
      <vt:lpstr>Wingdings</vt:lpstr>
      <vt:lpstr>Wingdings 2</vt:lpstr>
      <vt:lpstr>سمة Office</vt:lpstr>
      <vt:lpstr>7_سمة Office</vt:lpstr>
      <vt:lpstr>19_سمة Office</vt:lpstr>
      <vt:lpstr>تصميم مخصص</vt:lpstr>
      <vt:lpstr>1_سمة Office</vt:lpstr>
      <vt:lpstr>4_سمة Office</vt:lpstr>
      <vt:lpstr>ورق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Choose the correct words:</vt:lpstr>
      <vt:lpstr>is not peeling</vt:lpstr>
      <vt:lpstr>PowerPoint Presentation</vt:lpstr>
      <vt:lpstr>Look at the pictures and form sentences.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They are going to travel next week.</vt:lpstr>
      <vt:lpstr>PowerPoint Presentation</vt:lpstr>
      <vt:lpstr>2.They are going to travel next week.</vt:lpstr>
      <vt:lpstr>PowerPoint Presentation</vt:lpstr>
      <vt:lpstr>2.They are going to travel next week.</vt:lpstr>
      <vt:lpstr>PowerPoint Presentation</vt:lpstr>
      <vt:lpstr>PowerPoint Presentation</vt:lpstr>
      <vt:lpstr>PowerPoint Presentation</vt:lpstr>
      <vt:lpstr>They will travel next week.</vt:lpstr>
      <vt:lpstr>They will travel next week.</vt:lpstr>
      <vt:lpstr>PowerPoint Presentation</vt:lpstr>
      <vt:lpstr>PowerPoint Presentation</vt:lpstr>
      <vt:lpstr>PowerPoint Presentation</vt:lpstr>
      <vt:lpstr>2.They will travel next week.</vt:lpstr>
      <vt:lpstr>Form Yes / No questions:</vt:lpstr>
      <vt:lpstr>2.They will travel next week.</vt:lpstr>
      <vt:lpstr>Form -Wh questions:</vt:lpstr>
      <vt:lpstr>What will she be?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Duna</dc:creator>
  <cp:lastModifiedBy>Ohoud Zbermawi</cp:lastModifiedBy>
  <cp:revision>22</cp:revision>
  <dcterms:created xsi:type="dcterms:W3CDTF">2020-10-05T21:17:45Z</dcterms:created>
  <dcterms:modified xsi:type="dcterms:W3CDTF">2022-10-12T05:04:40Z</dcterms:modified>
</cp:coreProperties>
</file>