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71" r:id="rId5"/>
    <p:sldId id="284" r:id="rId6"/>
    <p:sldId id="289" r:id="rId7"/>
    <p:sldId id="288" r:id="rId8"/>
    <p:sldId id="285" r:id="rId9"/>
    <p:sldId id="286" r:id="rId10"/>
    <p:sldId id="291" r:id="rId11"/>
    <p:sldId id="273" r:id="rId12"/>
    <p:sldId id="277" r:id="rId13"/>
    <p:sldId id="27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>
        <p:scale>
          <a:sx n="77" d="100"/>
          <a:sy n="77" d="100"/>
        </p:scale>
        <p:origin x="-118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5E71BA-EE2D-48D5-875D-AB0A2C73CFF2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FB4766-FF5D-47E3-B469-C4E9DBAA62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7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eg"/><Relationship Id="rId5" Type="http://schemas.microsoft.com/office/2007/relationships/media" Target="../media/media3.wma"/><Relationship Id="rId10" Type="http://schemas.openxmlformats.org/officeDocument/2006/relationships/image" Target="../media/image6.jpeg"/><Relationship Id="rId4" Type="http://schemas.openxmlformats.org/officeDocument/2006/relationships/audio" Target="../media/media2.wm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5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5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reading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267744" y="5526359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1911355" y="3277913"/>
            <a:ext cx="200419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93609" y="881374"/>
            <a:ext cx="6554855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01920" y="905515"/>
            <a:ext cx="68488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people speak 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Arabic? 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than  </a:t>
            </a:r>
            <a:endParaRPr lang="ar-SA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1659512" y="1593029"/>
            <a:ext cx="250788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5986002" y="1539000"/>
            <a:ext cx="2031590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043608" y="1580892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340 million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3" action="ppaction://hlinksldjump"/>
          </p:cNvPr>
          <p:cNvSpPr/>
          <p:nvPr/>
        </p:nvSpPr>
        <p:spPr>
          <a:xfrm>
            <a:off x="5929322" y="1549972"/>
            <a:ext cx="20864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340 thousand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01920" y="2441652"/>
            <a:ext cx="6272189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93339" y="2421062"/>
            <a:ext cx="60874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there many dialects in Arabic?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6084168" y="3204660"/>
            <a:ext cx="217815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6084167" y="3188141"/>
            <a:ext cx="2178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 no </a:t>
            </a:r>
            <a:endParaRPr lang="en-US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7575" y="751627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1659512" y="3275449"/>
            <a:ext cx="2366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 yes </a:t>
            </a:r>
            <a:endParaRPr lang="en-US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83235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573947" y="4231843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67992" y="557214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Temperature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394399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Climate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710402" y="552451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paragliding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622479" y="6182045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Marketplace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80312" y="4365104"/>
            <a:ext cx="263522" cy="331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0" y="4235007"/>
            <a:ext cx="2048476" cy="1204461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76" y="3999431"/>
            <a:ext cx="2043718" cy="140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21246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51399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9564" y="1076857"/>
            <a:ext cx="661508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endParaRPr lang="ar-SA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1-Recognize </a:t>
            </a:r>
            <a:r>
              <a:rPr lang="en-US" sz="2400" b="1" dirty="0">
                <a:solidFill>
                  <a:schemeClr val="bg1"/>
                </a:solidFill>
              </a:rPr>
              <a:t>Saudi Arabia features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2-Design </a:t>
            </a:r>
            <a:r>
              <a:rPr lang="en-US" sz="2400" b="1" dirty="0">
                <a:solidFill>
                  <a:schemeClr val="bg1"/>
                </a:solidFill>
              </a:rPr>
              <a:t>Arabic language study program </a:t>
            </a:r>
            <a:r>
              <a:rPr lang="en-US" sz="2400" b="1" dirty="0" smtClean="0">
                <a:solidFill>
                  <a:schemeClr val="bg1"/>
                </a:solidFill>
              </a:rPr>
              <a:t>for  </a:t>
            </a:r>
            <a:r>
              <a:rPr lang="en-US" sz="2400" b="1" dirty="0" err="1" smtClean="0">
                <a:solidFill>
                  <a:schemeClr val="bg1"/>
                </a:solidFill>
              </a:rPr>
              <a:t>foreigns</a:t>
            </a:r>
            <a:r>
              <a:rPr lang="en-US" sz="2400" b="1" dirty="0" smtClean="0">
                <a:solidFill>
                  <a:schemeClr val="bg1"/>
                </a:solidFill>
              </a:rPr>
              <a:t>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3-Find </a:t>
            </a:r>
            <a:r>
              <a:rPr lang="en-US" sz="2400" b="1" dirty="0">
                <a:solidFill>
                  <a:schemeClr val="bg1"/>
                </a:solidFill>
              </a:rPr>
              <a:t>the reason behind choosing Saudi Arabia to learn Arabic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4- Recognize </a:t>
            </a:r>
            <a:r>
              <a:rPr lang="en-US" sz="2400" b="1" dirty="0">
                <a:solidFill>
                  <a:schemeClr val="bg1"/>
                </a:solidFill>
              </a:rPr>
              <a:t>the benefits of learning Arabic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5-Find </a:t>
            </a:r>
            <a:r>
              <a:rPr lang="en-US" sz="2400" b="1" dirty="0">
                <a:solidFill>
                  <a:schemeClr val="bg1"/>
                </a:solidFill>
              </a:rPr>
              <a:t>the meaning of a word throughout reading the text.</a:t>
            </a: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ketplac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1096" y="4126049"/>
            <a:ext cx="609600" cy="609600"/>
          </a:xfrm>
          <a:prstGeom prst="rect">
            <a:avLst/>
          </a:prstGeom>
        </p:spPr>
      </p:pic>
      <p:pic>
        <p:nvPicPr>
          <p:cNvPr id="10" name="paraglading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0" y="4247361"/>
            <a:ext cx="609600" cy="609600"/>
          </a:xfrm>
          <a:prstGeom prst="rect">
            <a:avLst/>
          </a:prstGeom>
        </p:spPr>
      </p:pic>
      <p:pic>
        <p:nvPicPr>
          <p:cNvPr id="9" name="tempreature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0815" y="4004345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73" y="1632761"/>
            <a:ext cx="9144000" cy="5229200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92574" y="3608781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419869" y="3573016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Paragliding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452855" y="357301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Marketplace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" y="764704"/>
            <a:ext cx="2170369" cy="268045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54" y="116632"/>
            <a:ext cx="3331197" cy="323601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53" y="692696"/>
            <a:ext cx="282414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8" grpId="0" build="allAtOnce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920879" cy="6669360"/>
          </a:xfrm>
          <a:prstGeom prst="rect">
            <a:avLst/>
          </a:prstGeom>
        </p:spPr>
      </p:pic>
      <p:pic>
        <p:nvPicPr>
          <p:cNvPr id="2" name="SG Bk 5 F-SA__18_1-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58326"/>
            <a:ext cx="609600" cy="360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6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02346" cy="4916335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956955" y="190601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971600" y="2862831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956955" y="364502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971600" y="5176983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210027" y="21707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5220072" y="271881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5220072" y="393305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5220072" y="4706669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01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8" y="0"/>
            <a:ext cx="8421304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11560" y="1397675"/>
            <a:ext cx="8532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1</a:t>
            </a:r>
            <a:r>
              <a:rPr lang="en-US" sz="1400" b="1" dirty="0">
                <a:solidFill>
                  <a:srgbClr val="0000FF"/>
                </a:solidFill>
              </a:rPr>
              <a:t>. Arabic is spoken by more than 340 million people, so it can </a:t>
            </a:r>
            <a:r>
              <a:rPr lang="en-US" sz="1400" b="1" dirty="0" smtClean="0">
                <a:solidFill>
                  <a:srgbClr val="0000FF"/>
                </a:solidFill>
              </a:rPr>
              <a:t>help you </a:t>
            </a:r>
            <a:r>
              <a:rPr lang="en-US" sz="1400" b="1" dirty="0">
                <a:solidFill>
                  <a:srgbClr val="0000FF"/>
                </a:solidFill>
              </a:rPr>
              <a:t>communicate with lots of people.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. Students will recite the Holy Qur’an, practice </a:t>
            </a:r>
            <a:r>
              <a:rPr lang="en-US" sz="1400" b="1" dirty="0" smtClean="0">
                <a:solidFill>
                  <a:srgbClr val="0000FF"/>
                </a:solidFill>
              </a:rPr>
              <a:t>conversation, listen</a:t>
            </a:r>
            <a:r>
              <a:rPr lang="en-US" sz="1400" b="1" dirty="0">
                <a:solidFill>
                  <a:srgbClr val="0000FF"/>
                </a:solidFill>
              </a:rPr>
              <a:t>, and learn to read and write Arabic.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>
                <a:solidFill>
                  <a:srgbClr val="0000FF"/>
                </a:solidFill>
              </a:rPr>
              <a:t>. Students will live with a family.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>
                <a:solidFill>
                  <a:srgbClr val="0000FF"/>
                </a:solidFill>
              </a:rPr>
              <a:t>. </a:t>
            </a:r>
            <a:r>
              <a:rPr lang="en-US" sz="1400" b="1" dirty="0" err="1">
                <a:solidFill>
                  <a:srgbClr val="0000FF"/>
                </a:solidFill>
              </a:rPr>
              <a:t>Abha</a:t>
            </a:r>
            <a:r>
              <a:rPr lang="en-US" sz="1400" b="1" dirty="0">
                <a:solidFill>
                  <a:srgbClr val="0000FF"/>
                </a:solidFill>
              </a:rPr>
              <a:t> has a mild climate with temperatures between </a:t>
            </a:r>
            <a:r>
              <a:rPr lang="en-US" sz="1400" b="1" dirty="0" smtClean="0">
                <a:solidFill>
                  <a:srgbClr val="0000FF"/>
                </a:solidFill>
              </a:rPr>
              <a:t>12°C and </a:t>
            </a:r>
            <a:r>
              <a:rPr lang="en-US" sz="1400" b="1" dirty="0">
                <a:solidFill>
                  <a:srgbClr val="0000FF"/>
                </a:solidFill>
              </a:rPr>
              <a:t>24°C.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5</a:t>
            </a:r>
            <a:r>
              <a:rPr lang="en-US" sz="1400" b="1" dirty="0">
                <a:solidFill>
                  <a:srgbClr val="0000FF"/>
                </a:solidFill>
              </a:rPr>
              <a:t>. The climate is good, and </a:t>
            </a:r>
            <a:r>
              <a:rPr lang="en-US" sz="1400" b="1" dirty="0" err="1">
                <a:solidFill>
                  <a:srgbClr val="0000FF"/>
                </a:solidFill>
              </a:rPr>
              <a:t>Abha</a:t>
            </a:r>
            <a:r>
              <a:rPr lang="en-US" sz="1400" b="1" dirty="0">
                <a:solidFill>
                  <a:srgbClr val="0000FF"/>
                </a:solidFill>
              </a:rPr>
              <a:t> has a rich heritage, a </a:t>
            </a:r>
            <a:r>
              <a:rPr lang="en-US" sz="1400" b="1" dirty="0" smtClean="0">
                <a:solidFill>
                  <a:srgbClr val="0000FF"/>
                </a:solidFill>
              </a:rPr>
              <a:t>buzzing marketplace</a:t>
            </a:r>
            <a:r>
              <a:rPr lang="en-US" sz="1400" b="1" dirty="0">
                <a:solidFill>
                  <a:srgbClr val="0000FF"/>
                </a:solidFill>
              </a:rPr>
              <a:t>, a lively atmosphere, summer festivals, </a:t>
            </a:r>
            <a:r>
              <a:rPr lang="en-US" sz="1400" b="1" dirty="0" smtClean="0">
                <a:solidFill>
                  <a:srgbClr val="0000FF"/>
                </a:solidFill>
              </a:rPr>
              <a:t>and even </a:t>
            </a:r>
            <a:r>
              <a:rPr lang="en-US" sz="1400" b="1" dirty="0">
                <a:solidFill>
                  <a:srgbClr val="0000FF"/>
                </a:solidFill>
              </a:rPr>
              <a:t>paragliding.</a:t>
            </a:r>
            <a:endParaRPr lang="ar-SA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3" y="0"/>
            <a:ext cx="8138665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619672" y="515719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19672" y="5490445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23634" y="569982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12528" y="590539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12528" y="626435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12528" y="648866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1" y="188641"/>
            <a:ext cx="9144000" cy="666935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2028" y="1052736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probably will stay at the Broadview Hotel. I want to see the falls from my room.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3025" y="2337619"/>
            <a:ext cx="817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probably will take the helicopter ride. I want to get some good photos of the falls.</a:t>
            </a:r>
            <a:endParaRPr lang="ar-S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258</Words>
  <Application>Microsoft Office PowerPoint</Application>
  <PresentationFormat>عرض على الشاشة (3:4)‏</PresentationFormat>
  <Paragraphs>47</Paragraphs>
  <Slides>13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62</cp:revision>
  <dcterms:created xsi:type="dcterms:W3CDTF">2020-08-04T01:19:29Z</dcterms:created>
  <dcterms:modified xsi:type="dcterms:W3CDTF">2020-10-07T00:05:47Z</dcterms:modified>
</cp:coreProperties>
</file>