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6"/>
  </p:notesMasterIdLst>
  <p:sldIdLst>
    <p:sldId id="337" r:id="rId2"/>
    <p:sldId id="361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73E3E-843C-4AEA-AC29-09B0311EBB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FAB1-9FF0-44D2-977B-26B9EC453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1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289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5774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165788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7591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0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Done By Talal Alhazmi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0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4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  <p:sldLayoutId id="2147483753" r:id="rId13"/>
    <p:sldLayoutId id="2147483754" r:id="rId1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3" Type="http://schemas.microsoft.com/office/2007/relationships/media" Target="../media/media2.mp3"/><Relationship Id="rId21" Type="http://schemas.openxmlformats.org/officeDocument/2006/relationships/image" Target="../media/image2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image" Target="../media/image1.jp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microsoft.com/office/2007/relationships/media" Target="../media/media8.mp3"/><Relationship Id="rId10" Type="http://schemas.openxmlformats.org/officeDocument/2006/relationships/audio" Target="../media/media5.mp3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411" y="2757798"/>
            <a:ext cx="5649178" cy="1921046"/>
          </a:xfrm>
        </p:spPr>
        <p:txBody>
          <a:bodyPr/>
          <a:lstStyle/>
          <a:p>
            <a:pPr algn="ctr"/>
            <a:r>
              <a:rPr lang="en-GB" sz="4400" dirty="0"/>
              <a:t>L7: Vocabulary Building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3811256" y="886745"/>
            <a:ext cx="4569487" cy="1572487"/>
          </a:xfrm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3</a:t>
            </a:r>
            <a:br>
              <a:rPr lang="en-GB" sz="4800" b="1" dirty="0"/>
            </a:br>
            <a:r>
              <a:rPr lang="en-GB" sz="4800" b="1" dirty="0"/>
              <a:t>Far &amp; Away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967" y="5324433"/>
            <a:ext cx="5863412" cy="988400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/>
        </p:nvSpPr>
        <p:spPr>
          <a:xfrm>
            <a:off x="8866524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>
                <a:solidFill>
                  <a:srgbClr val="000000"/>
                </a:solidFill>
                <a:latin typeface="Arial"/>
                <a:sym typeface="Arial"/>
              </a:rPr>
              <a:t>abundantly green, fertile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866412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800" b="1" kern="0">
                <a:solidFill>
                  <a:prstClr val="white"/>
                </a:solidFill>
                <a:latin typeface="Arial"/>
                <a:sym typeface="Arial"/>
              </a:rPr>
              <a:t>lush</a:t>
            </a:r>
            <a:endParaRPr lang="en-US" sz="48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678680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>
                <a:solidFill>
                  <a:srgbClr val="000000"/>
                </a:solidFill>
                <a:latin typeface="Arial"/>
                <a:sym typeface="Arial"/>
              </a:rPr>
              <a:t>lessening, diminishing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8680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>
                <a:solidFill>
                  <a:prstClr val="white"/>
                </a:solidFill>
                <a:latin typeface="Arial"/>
                <a:sym typeface="Arial"/>
              </a:rPr>
              <a:t>reduction </a:t>
            </a:r>
            <a:endParaRPr lang="en-US" sz="40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90727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00" b="1" kern="0">
                <a:solidFill>
                  <a:srgbClr val="000000"/>
                </a:solidFill>
                <a:latin typeface="Arial"/>
                <a:sym typeface="Arial"/>
              </a:rPr>
              <a:t>geographically isolated</a:t>
            </a:r>
            <a:endParaRPr lang="en-US" sz="26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0811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800" b="1" kern="0">
                <a:solidFill>
                  <a:prstClr val="white"/>
                </a:solidFill>
                <a:latin typeface="Arial"/>
                <a:sym typeface="Arial"/>
              </a:rPr>
              <a:t>remote</a:t>
            </a:r>
            <a:endParaRPr lang="en-US" sz="48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>
                <a:solidFill>
                  <a:srgbClr val="000000"/>
                </a:solidFill>
                <a:latin typeface="Arial"/>
                <a:sym typeface="Arial"/>
              </a:rPr>
              <a:t>distinguishing traits or qualities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66412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00" b="1" kern="0" dirty="0">
                <a:solidFill>
                  <a:prstClr val="white"/>
                </a:solidFill>
                <a:latin typeface="Arial"/>
                <a:sym typeface="Arial"/>
              </a:rPr>
              <a:t>characteristics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rgbClr val="000000"/>
                </a:solidFill>
                <a:latin typeface="Arial"/>
                <a:sym typeface="Arial"/>
              </a:rPr>
              <a:t>the action of cutting down trees to clear forests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8680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>
                <a:solidFill>
                  <a:prstClr val="white"/>
                </a:solidFill>
                <a:latin typeface="Arial"/>
                <a:sym typeface="Arial"/>
              </a:rPr>
              <a:t>deforestation</a:t>
            </a:r>
            <a:endParaRPr lang="en-US" sz="28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>
                <a:solidFill>
                  <a:srgbClr val="000000"/>
                </a:solidFill>
                <a:latin typeface="Arial"/>
                <a:sym typeface="Arial"/>
              </a:rPr>
              <a:t>something that causes a person to act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400" b="1" kern="0">
                <a:solidFill>
                  <a:prstClr val="white"/>
                </a:solidFill>
                <a:latin typeface="Arial"/>
                <a:sym typeface="Arial"/>
              </a:rPr>
              <a:t>incentive</a:t>
            </a:r>
            <a:endParaRPr lang="en-US" sz="44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>
                <a:solidFill>
                  <a:srgbClr val="000000"/>
                </a:solidFill>
                <a:latin typeface="Arial"/>
                <a:sym typeface="Arial"/>
              </a:rPr>
              <a:t>careful protection of something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rgbClr val="FFFFFF"/>
                </a:solidFill>
                <a:latin typeface="Arial"/>
                <a:sym typeface="Arial"/>
              </a:rPr>
              <a:t>conservation</a:t>
            </a:r>
            <a:endParaRPr lang="en-US" sz="44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>
                <a:solidFill>
                  <a:srgbClr val="000000"/>
                </a:solidFill>
                <a:latin typeface="Arial"/>
                <a:sym typeface="Arial"/>
              </a:rPr>
              <a:t>to keep safe from injury, harm, or destruction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400" b="1" kern="0">
                <a:solidFill>
                  <a:srgbClr val="FFFFFF"/>
                </a:solidFill>
                <a:latin typeface="Arial"/>
                <a:sym typeface="Arial"/>
              </a:rPr>
              <a:t>preserve</a:t>
            </a:r>
            <a:endParaRPr lang="en-US" sz="44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800" b="1" kern="0">
                <a:solidFill>
                  <a:srgbClr val="000000"/>
                </a:solidFill>
                <a:latin typeface="Arial"/>
                <a:sym typeface="Arial"/>
              </a:rPr>
              <a:t>not spoiled</a:t>
            </a:r>
            <a:endParaRPr lang="en-US" sz="4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4000" b="1" kern="0">
                <a:solidFill>
                  <a:schemeClr val="bg1"/>
                </a:solidFill>
                <a:latin typeface="Arial"/>
                <a:sym typeface="Arial"/>
              </a:rPr>
              <a:t>pristine</a:t>
            </a:r>
            <a:endParaRPr lang="en-US" sz="66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24180A-B154-4739-8704-57A7487083B6}"/>
              </a:ext>
            </a:extLst>
          </p:cNvPr>
          <p:cNvSpPr txBox="1"/>
          <p:nvPr/>
        </p:nvSpPr>
        <p:spPr>
          <a:xfrm>
            <a:off x="9199932" y="6888480"/>
            <a:ext cx="28346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GB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Done by T. Talal Alhazmi</a:t>
            </a:r>
          </a:p>
        </p:txBody>
      </p:sp>
      <p:pic>
        <p:nvPicPr>
          <p:cNvPr id="2" name="pristine">
            <a:hlinkClick r:id="" action="ppaction://media"/>
            <a:extLst>
              <a:ext uri="{FF2B5EF4-FFF2-40B4-BE49-F238E27FC236}">
                <a16:creationId xmlns:a16="http://schemas.microsoft.com/office/drawing/2014/main" id="{5A2C6AD5-D780-4BD8-82FE-80303AFE2DC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90727" y="121920"/>
            <a:ext cx="609600" cy="609600"/>
          </a:xfrm>
          <a:prstGeom prst="rect">
            <a:avLst/>
          </a:prstGeom>
        </p:spPr>
      </p:pic>
      <p:pic>
        <p:nvPicPr>
          <p:cNvPr id="3" name="preserve">
            <a:hlinkClick r:id="" action="ppaction://media"/>
            <a:extLst>
              <a:ext uri="{FF2B5EF4-FFF2-40B4-BE49-F238E27FC236}">
                <a16:creationId xmlns:a16="http://schemas.microsoft.com/office/drawing/2014/main" id="{B53CAC93-12C1-4F64-8737-44E7BE361E3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732005" y="121920"/>
            <a:ext cx="609600" cy="609600"/>
          </a:xfrm>
          <a:prstGeom prst="rect">
            <a:avLst/>
          </a:prstGeom>
        </p:spPr>
      </p:pic>
      <p:pic>
        <p:nvPicPr>
          <p:cNvPr id="4" name="conservation">
            <a:hlinkClick r:id="" action="ppaction://media"/>
            <a:extLst>
              <a:ext uri="{FF2B5EF4-FFF2-40B4-BE49-F238E27FC236}">
                <a16:creationId xmlns:a16="http://schemas.microsoft.com/office/drawing/2014/main" id="{9601C4C9-FD98-4980-9930-1CE3F2F1C86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895132" y="121920"/>
            <a:ext cx="609600" cy="609600"/>
          </a:xfrm>
          <a:prstGeom prst="rect">
            <a:avLst/>
          </a:prstGeom>
        </p:spPr>
      </p:pic>
      <p:pic>
        <p:nvPicPr>
          <p:cNvPr id="8" name="incentive">
            <a:hlinkClick r:id="" action="ppaction://media"/>
            <a:extLst>
              <a:ext uri="{FF2B5EF4-FFF2-40B4-BE49-F238E27FC236}">
                <a16:creationId xmlns:a16="http://schemas.microsoft.com/office/drawing/2014/main" id="{A2364A8C-2F27-45DB-AB42-FDE5E3EAB99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90615" y="2377440"/>
            <a:ext cx="609600" cy="609600"/>
          </a:xfrm>
          <a:prstGeom prst="rect">
            <a:avLst/>
          </a:prstGeom>
        </p:spPr>
      </p:pic>
      <p:pic>
        <p:nvPicPr>
          <p:cNvPr id="9" name="deforestation">
            <a:hlinkClick r:id="" action="ppaction://media"/>
            <a:extLst>
              <a:ext uri="{FF2B5EF4-FFF2-40B4-BE49-F238E27FC236}">
                <a16:creationId xmlns:a16="http://schemas.microsoft.com/office/drawing/2014/main" id="{47F5910F-64B8-44D4-B1F8-D0F167ECDE36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732005" y="2377440"/>
            <a:ext cx="609600" cy="609600"/>
          </a:xfrm>
          <a:prstGeom prst="rect">
            <a:avLst/>
          </a:prstGeom>
        </p:spPr>
      </p:pic>
      <p:pic>
        <p:nvPicPr>
          <p:cNvPr id="10" name="characteristic">
            <a:hlinkClick r:id="" action="ppaction://media"/>
            <a:extLst>
              <a:ext uri="{FF2B5EF4-FFF2-40B4-BE49-F238E27FC236}">
                <a16:creationId xmlns:a16="http://schemas.microsoft.com/office/drawing/2014/main" id="{B60936DB-2821-4A48-BEDB-BBCF636B60A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895244" y="2377440"/>
            <a:ext cx="609600" cy="609600"/>
          </a:xfrm>
          <a:prstGeom prst="rect">
            <a:avLst/>
          </a:prstGeom>
        </p:spPr>
      </p:pic>
      <p:pic>
        <p:nvPicPr>
          <p:cNvPr id="11" name="remote">
            <a:hlinkClick r:id="" action="ppaction://media"/>
            <a:extLst>
              <a:ext uri="{FF2B5EF4-FFF2-40B4-BE49-F238E27FC236}">
                <a16:creationId xmlns:a16="http://schemas.microsoft.com/office/drawing/2014/main" id="{6FBA3498-F4A2-4994-811D-B723FF2EEBAA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90615" y="4632960"/>
            <a:ext cx="609600" cy="609600"/>
          </a:xfrm>
          <a:prstGeom prst="rect">
            <a:avLst/>
          </a:prstGeom>
        </p:spPr>
      </p:pic>
      <p:pic>
        <p:nvPicPr>
          <p:cNvPr id="15" name="reduction">
            <a:hlinkClick r:id="" action="ppaction://media"/>
            <a:extLst>
              <a:ext uri="{FF2B5EF4-FFF2-40B4-BE49-F238E27FC236}">
                <a16:creationId xmlns:a16="http://schemas.microsoft.com/office/drawing/2014/main" id="{079176BE-6499-4A1C-B7E7-744CBE53963F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732005" y="4632960"/>
            <a:ext cx="609600" cy="609600"/>
          </a:xfrm>
          <a:prstGeom prst="rect">
            <a:avLst/>
          </a:prstGeom>
        </p:spPr>
      </p:pic>
      <p:pic>
        <p:nvPicPr>
          <p:cNvPr id="16" name="lush">
            <a:hlinkClick r:id="" action="ppaction://media"/>
            <a:extLst>
              <a:ext uri="{FF2B5EF4-FFF2-40B4-BE49-F238E27FC236}">
                <a16:creationId xmlns:a16="http://schemas.microsoft.com/office/drawing/2014/main" id="{126628A9-858D-4A38-957C-AE7CF0023B17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895132" y="46329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2" dur="148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8" dur="119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2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4" dur="12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0" dur="16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6" dur="14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2" dur="182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8" dur="16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4" dur="130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2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0" dur="148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2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61" grpId="0" animBg="1"/>
      <p:bldP spid="61" grpId="1" animBg="1"/>
      <p:bldP spid="14" grpId="0" animBg="1"/>
      <p:bldP spid="14" grpId="1" animBg="1"/>
      <p:bldP spid="60" grpId="0" animBg="1"/>
      <p:bldP spid="60" grpId="1" animBg="1"/>
      <p:bldP spid="13" grpId="0" animBg="1"/>
      <p:bldP spid="13" grpId="1" animBg="1"/>
      <p:bldP spid="58" grpId="0" animBg="1"/>
      <p:bldP spid="58" grpId="1" animBg="1"/>
      <p:bldP spid="12" grpId="0" animBg="1"/>
      <p:bldP spid="12" grpId="1" animBg="1"/>
      <p:bldP spid="54" grpId="0" animBg="1"/>
      <p:bldP spid="54" grpId="1" animBg="1"/>
      <p:bldP spid="7" grpId="0" animBg="1"/>
      <p:bldP spid="7" grpId="1" animBg="1"/>
      <p:bldP spid="53" grpId="0" animBg="1"/>
      <p:bldP spid="53" grpId="1" animBg="1"/>
      <p:bldP spid="6" grpId="0" animBg="1"/>
      <p:bldP spid="6" grpId="1" animBg="1"/>
      <p:bldP spid="50" grpId="0" animBg="1"/>
      <p:bldP spid="50" grpId="1" animBg="1"/>
      <p:bldP spid="5" grpId="0" animBg="1"/>
      <p:bldP spid="5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578" y="5164106"/>
            <a:ext cx="2803543" cy="913200"/>
          </a:xfrm>
        </p:spPr>
        <p:txBody>
          <a:bodyPr/>
          <a:lstStyle/>
          <a:p>
            <a:pPr algn="l"/>
            <a:r>
              <a:rPr lang="en-GB" dirty="0"/>
              <a:t>Mega Goal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8397" y="2172454"/>
            <a:ext cx="7685903" cy="793167"/>
          </a:xfrm>
        </p:spPr>
        <p:txBody>
          <a:bodyPr/>
          <a:lstStyle/>
          <a:p>
            <a:pPr algn="l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</a:rPr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1219F7-7364-0B19-1F47-182C6E8D9408}"/>
              </a:ext>
            </a:extLst>
          </p:cNvPr>
          <p:cNvSpPr txBox="1"/>
          <p:nvPr/>
        </p:nvSpPr>
        <p:spPr>
          <a:xfrm>
            <a:off x="4287795" y="6253205"/>
            <a:ext cx="347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179</Words>
  <Application>Microsoft Office PowerPoint</Application>
  <PresentationFormat>Widescreen</PresentationFormat>
  <Paragraphs>30</Paragraphs>
  <Slides>4</Slides>
  <Notes>1</Notes>
  <HiddenSlides>0</HiddenSlides>
  <MMClips>9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Avenir Next LT Pro</vt:lpstr>
      <vt:lpstr>Calibri</vt:lpstr>
      <vt:lpstr>Inconsolata</vt:lpstr>
      <vt:lpstr>PrismaticVTI</vt:lpstr>
      <vt:lpstr>L7: Vocabulary Building Flash Cards</vt:lpstr>
      <vt:lpstr>PowerPoint Presentation</vt:lpstr>
      <vt:lpstr>Mega Goal 2.1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L: Vocabulary Building Flash Cards</dc:title>
  <dc:creator>Talal Alhazmi</dc:creator>
  <cp:keywords>flash_cards</cp:keywords>
  <cp:lastModifiedBy>Talal Alhazmi</cp:lastModifiedBy>
  <cp:revision>3</cp:revision>
  <dcterms:created xsi:type="dcterms:W3CDTF">2021-09-17T12:35:24Z</dcterms:created>
  <dcterms:modified xsi:type="dcterms:W3CDTF">2023-09-22T01:34:14Z</dcterms:modified>
</cp:coreProperties>
</file>