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gs2470377gl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14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3.xml"/><Relationship Id="rId4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6.xml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slide" Target="slide18.xml"/><Relationship Id="rId4" Type="http://schemas.openxmlformats.org/officeDocument/2006/relationships/image" Target="../media/image20.png"/><Relationship Id="rId5" Type="http://schemas.openxmlformats.org/officeDocument/2006/relationships/image" Target="../media/image2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7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5.xm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7.xml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slide" Target="slide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10.xml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3071123" y="1049034"/>
            <a:ext cx="3889245" cy="154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الثالث</a:t>
            </a:r>
          </a:p>
          <a:p>
            <a:pPr algn="ctr" rtl="0">
              <a:defRPr b="1" sz="1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الدروس من </a:t>
            </a:r>
            <a:r>
              <a:t>٣-١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الى </a:t>
            </a:r>
            <a:r>
              <a:t>٣-٤</a:t>
            </a:r>
            <a:endParaRPr sz="100"/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7361002" y="374371"/>
            <a:ext cx="1782998" cy="674664"/>
            <a:chOff x="0" y="189602"/>
            <a:chExt cx="1782997" cy="674662"/>
          </a:xfrm>
        </p:grpSpPr>
        <p:sp>
          <p:nvSpPr>
            <p:cNvPr id="100" name="دائرة"/>
            <p:cNvSpPr/>
            <p:nvPr/>
          </p:nvSpPr>
          <p:spPr>
            <a:xfrm>
              <a:off x="944023" y="305672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189602"/>
              <a:ext cx="1782998" cy="674664"/>
              <a:chOff x="0" y="189602"/>
              <a:chExt cx="1782997" cy="674662"/>
            </a:xfrm>
          </p:grpSpPr>
          <p:sp>
            <p:nvSpPr>
              <p:cNvPr id="101" name="الفصل"/>
              <p:cNvSpPr/>
              <p:nvPr/>
            </p:nvSpPr>
            <p:spPr>
              <a:xfrm>
                <a:off x="497296" y="212971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19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/>
              <p:nvPr/>
            </p:nvSpPr>
            <p:spPr>
              <a:xfrm>
                <a:off x="850400" y="506126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89602"/>
                <a:ext cx="99459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الضرب</a:t>
                </a:r>
              </a:p>
            </p:txBody>
          </p:sp>
        </p:grpSp>
      </p:grpSp>
      <p:pic>
        <p:nvPicPr>
          <p:cNvPr id="106" name="IMG_4736.jpeg" descr="IMG_4736.jpeg"/>
          <p:cNvPicPr>
            <a:picLocks noChangeAspect="1"/>
          </p:cNvPicPr>
          <p:nvPr/>
        </p:nvPicPr>
        <p:blipFill>
          <a:blip r:embed="rId3">
            <a:extLst/>
          </a:blip>
          <a:srcRect l="79" t="0" r="79" b="0"/>
          <a:stretch>
            <a:fillRect/>
          </a:stretch>
        </p:blipFill>
        <p:spPr>
          <a:xfrm>
            <a:off x="6096705" y="1957251"/>
            <a:ext cx="436573" cy="437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3415175" y="1957251"/>
            <a:ext cx="554260" cy="445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70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3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276" y="3278812"/>
            <a:ext cx="1588874" cy="158887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3640769" y="3166763"/>
            <a:ext cx="1511121" cy="419618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  <p:pic>
        <p:nvPicPr>
          <p:cNvPr id="175" name="IMG_3898.png" descr="IMG_3898.png"/>
          <p:cNvPicPr>
            <a:picLocks noChangeAspect="1"/>
          </p:cNvPicPr>
          <p:nvPr/>
        </p:nvPicPr>
        <p:blipFill>
          <a:blip r:embed="rId4">
            <a:extLst/>
          </a:blip>
          <a:srcRect l="0" t="0" r="2055" b="4659"/>
          <a:stretch>
            <a:fillRect/>
          </a:stretch>
        </p:blipFill>
        <p:spPr>
          <a:xfrm>
            <a:off x="2202228" y="505653"/>
            <a:ext cx="6013679" cy="3136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46299" y="401327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3899.png" descr="IMG_389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61177" y="417039"/>
            <a:ext cx="6280958" cy="3217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81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2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4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ربع نص 6"/>
          <p:cNvSpPr txBox="1"/>
          <p:nvPr/>
        </p:nvSpPr>
        <p:spPr>
          <a:xfrm>
            <a:off x="5868748" y="1011161"/>
            <a:ext cx="2031412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7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٤٠ × ٨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٣٢٠</a:t>
            </a:r>
          </a:p>
        </p:txBody>
      </p:sp>
      <p:pic>
        <p:nvPicPr>
          <p:cNvPr id="186" name="IMG_3899.png" descr="IMG_3899.png"/>
          <p:cNvPicPr>
            <a:picLocks noChangeAspect="1"/>
          </p:cNvPicPr>
          <p:nvPr/>
        </p:nvPicPr>
        <p:blipFill>
          <a:blip r:embed="rId4">
            <a:extLst/>
          </a:blip>
          <a:srcRect l="68258" t="42308" r="2009" b="39225"/>
          <a:stretch>
            <a:fillRect/>
          </a:stretch>
        </p:blipFill>
        <p:spPr>
          <a:xfrm>
            <a:off x="6405158" y="417039"/>
            <a:ext cx="1867465" cy="594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3899.png" descr="IMG_3899.png"/>
          <p:cNvPicPr>
            <a:picLocks noChangeAspect="1"/>
          </p:cNvPicPr>
          <p:nvPr/>
        </p:nvPicPr>
        <p:blipFill>
          <a:blip r:embed="rId4">
            <a:extLst/>
          </a:blip>
          <a:srcRect l="72851" t="63041" r="2009" b="2941"/>
          <a:stretch>
            <a:fillRect/>
          </a:stretch>
        </p:blipFill>
        <p:spPr>
          <a:xfrm>
            <a:off x="5868748" y="2397868"/>
            <a:ext cx="1578943" cy="1094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3899.png" descr="IMG_3899.png"/>
          <p:cNvPicPr>
            <a:picLocks noChangeAspect="1"/>
          </p:cNvPicPr>
          <p:nvPr/>
        </p:nvPicPr>
        <p:blipFill>
          <a:blip r:embed="rId4">
            <a:extLst/>
          </a:blip>
          <a:srcRect l="25480" t="40766" r="44787" b="40766"/>
          <a:stretch>
            <a:fillRect/>
          </a:stretch>
        </p:blipFill>
        <p:spPr>
          <a:xfrm>
            <a:off x="2661561" y="417039"/>
            <a:ext cx="1867465" cy="594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3899.png" descr="IMG_3899.png"/>
          <p:cNvPicPr>
            <a:picLocks noChangeAspect="1"/>
          </p:cNvPicPr>
          <p:nvPr/>
        </p:nvPicPr>
        <p:blipFill>
          <a:blip r:embed="rId4">
            <a:extLst/>
          </a:blip>
          <a:srcRect l="29786" t="62910" r="45074" b="3072"/>
          <a:stretch>
            <a:fillRect/>
          </a:stretch>
        </p:blipFill>
        <p:spPr>
          <a:xfrm>
            <a:off x="2805825" y="2397868"/>
            <a:ext cx="1578943" cy="1094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خط"/>
          <p:cNvSpPr/>
          <p:nvPr/>
        </p:nvSpPr>
        <p:spPr>
          <a:xfrm flipV="1">
            <a:off x="48554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1" name="خط"/>
          <p:cNvSpPr/>
          <p:nvPr/>
        </p:nvSpPr>
        <p:spPr>
          <a:xfrm>
            <a:off x="1594456" y="2377729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مربع نص 6"/>
          <p:cNvSpPr txBox="1"/>
          <p:nvPr/>
        </p:nvSpPr>
        <p:spPr>
          <a:xfrm>
            <a:off x="2217906" y="1219416"/>
            <a:ext cx="2031412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7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٢٠ ×٦٠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١٢٠٠</a:t>
            </a:r>
          </a:p>
        </p:txBody>
      </p:sp>
      <p:sp>
        <p:nvSpPr>
          <p:cNvPr id="193" name="×"/>
          <p:cNvSpPr txBox="1"/>
          <p:nvPr/>
        </p:nvSpPr>
        <p:spPr>
          <a:xfrm>
            <a:off x="5868748" y="2762614"/>
            <a:ext cx="216809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7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×</a:t>
            </a:r>
          </a:p>
        </p:txBody>
      </p:sp>
      <p:grpSp>
        <p:nvGrpSpPr>
          <p:cNvPr id="196" name="تجميع"/>
          <p:cNvGrpSpPr/>
          <p:nvPr/>
        </p:nvGrpSpPr>
        <p:grpSpPr>
          <a:xfrm>
            <a:off x="5025846" y="2397868"/>
            <a:ext cx="1195627" cy="1607819"/>
            <a:chOff x="0" y="0"/>
            <a:chExt cx="1195626" cy="1607818"/>
          </a:xfrm>
        </p:grpSpPr>
        <p:sp>
          <p:nvSpPr>
            <p:cNvPr id="194" name="مربع نص 6"/>
            <p:cNvSpPr txBox="1"/>
            <p:nvPr/>
          </p:nvSpPr>
          <p:spPr>
            <a:xfrm>
              <a:off x="0" y="0"/>
              <a:ext cx="1195627" cy="1607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defRPr b="1" sz="2700">
                  <a:solidFill>
                    <a:srgbClr val="0061FE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١٠٠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ctr" rtl="0">
                <a:defRPr b="1" sz="2700">
                  <a:solidFill>
                    <a:srgbClr val="0061FE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 ٥٠ 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ctr" rtl="0">
                <a:defRPr b="1" sz="2700">
                  <a:solidFill>
                    <a:srgbClr val="0061FE"/>
                  </a:solidFill>
                </a:defRPr>
              </a:pPr>
              <a:r>
                <a:rPr b="0">
                  <a:solidFill>
                    <a:srgbClr val="B92D5D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٥٠٠٠</a:t>
              </a:r>
            </a:p>
          </p:txBody>
        </p:sp>
        <p:sp>
          <p:nvSpPr>
            <p:cNvPr id="195" name="خط"/>
            <p:cNvSpPr/>
            <p:nvPr/>
          </p:nvSpPr>
          <p:spPr>
            <a:xfrm>
              <a:off x="217058" y="1009169"/>
              <a:ext cx="721549" cy="1"/>
            </a:xfrm>
            <a:prstGeom prst="line">
              <a:avLst/>
            </a:prstGeom>
            <a:noFill/>
            <a:ln w="12700" cap="flat">
              <a:solidFill>
                <a:schemeClr val="accent4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9" name="تجميع"/>
          <p:cNvGrpSpPr/>
          <p:nvPr/>
        </p:nvGrpSpPr>
        <p:grpSpPr>
          <a:xfrm>
            <a:off x="1697092" y="2397868"/>
            <a:ext cx="1195627" cy="1607819"/>
            <a:chOff x="0" y="0"/>
            <a:chExt cx="1195626" cy="1607818"/>
          </a:xfrm>
        </p:grpSpPr>
        <p:sp>
          <p:nvSpPr>
            <p:cNvPr id="197" name="مربع نص 6"/>
            <p:cNvSpPr txBox="1"/>
            <p:nvPr/>
          </p:nvSpPr>
          <p:spPr>
            <a:xfrm>
              <a:off x="0" y="0"/>
              <a:ext cx="1195627" cy="1607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defRPr b="1" sz="2700">
                  <a:solidFill>
                    <a:srgbClr val="0061FE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٣٠٠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ctr" rtl="0">
                <a:defRPr b="1" sz="2700">
                  <a:solidFill>
                    <a:srgbClr val="0061FE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 ٦٠ 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ctr" rtl="0">
                <a:defRPr b="1" sz="2700">
                  <a:solidFill>
                    <a:srgbClr val="0061FE"/>
                  </a:solidFill>
                </a:defRPr>
              </a:pPr>
              <a:r>
                <a:rPr b="0">
                  <a:solidFill>
                    <a:srgbClr val="B92D5D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١٨٠٠٠</a:t>
              </a:r>
            </a:p>
          </p:txBody>
        </p:sp>
        <p:sp>
          <p:nvSpPr>
            <p:cNvPr id="198" name="خط"/>
            <p:cNvSpPr/>
            <p:nvPr/>
          </p:nvSpPr>
          <p:spPr>
            <a:xfrm>
              <a:off x="217058" y="1009169"/>
              <a:ext cx="721549" cy="1"/>
            </a:xfrm>
            <a:prstGeom prst="line">
              <a:avLst/>
            </a:prstGeom>
            <a:noFill/>
            <a:ln w="12700" cap="flat">
              <a:solidFill>
                <a:schemeClr val="accent4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03700" y="1010159"/>
            <a:ext cx="620569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3900.png" descr="IMG_3900.png"/>
          <p:cNvPicPr>
            <a:picLocks noChangeAspect="1"/>
          </p:cNvPicPr>
          <p:nvPr/>
        </p:nvPicPr>
        <p:blipFill>
          <a:blip r:embed="rId5">
            <a:extLst/>
          </a:blip>
          <a:srcRect l="9115" t="4440" r="1412" b="4440"/>
          <a:stretch>
            <a:fillRect/>
          </a:stretch>
        </p:blipFill>
        <p:spPr>
          <a:xfrm>
            <a:off x="2322731" y="417039"/>
            <a:ext cx="5807099" cy="2906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06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07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09" name="IMG_3900.png" descr="IMG_3900.png"/>
          <p:cNvPicPr>
            <a:picLocks noChangeAspect="1"/>
          </p:cNvPicPr>
          <p:nvPr/>
        </p:nvPicPr>
        <p:blipFill>
          <a:blip r:embed="rId4">
            <a:extLst/>
          </a:blip>
          <a:srcRect l="9115" t="4440" r="1412" b="4440"/>
          <a:stretch>
            <a:fillRect/>
          </a:stretch>
        </p:blipFill>
        <p:spPr>
          <a:xfrm>
            <a:off x="2106865" y="417039"/>
            <a:ext cx="6019482" cy="301276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مستطيل"/>
          <p:cNvSpPr/>
          <p:nvPr/>
        </p:nvSpPr>
        <p:spPr>
          <a:xfrm>
            <a:off x="2392732" y="2422156"/>
            <a:ext cx="1979969" cy="503799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63632" y="956676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3901.png" descr="IMG_3901.png"/>
          <p:cNvPicPr>
            <a:picLocks noChangeAspect="1"/>
          </p:cNvPicPr>
          <p:nvPr/>
        </p:nvPicPr>
        <p:blipFill>
          <a:blip r:embed="rId5">
            <a:extLst/>
          </a:blip>
          <a:srcRect l="6414" t="0" r="0" b="0"/>
          <a:stretch>
            <a:fillRect/>
          </a:stretch>
        </p:blipFill>
        <p:spPr>
          <a:xfrm>
            <a:off x="3145453" y="491655"/>
            <a:ext cx="5196516" cy="3830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16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7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9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8895" y="2919542"/>
            <a:ext cx="2431334" cy="243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3901.png" descr="IMG_3901.png"/>
          <p:cNvPicPr>
            <a:picLocks noChangeAspect="1"/>
          </p:cNvPicPr>
          <p:nvPr/>
        </p:nvPicPr>
        <p:blipFill>
          <a:blip r:embed="rId4">
            <a:extLst/>
          </a:blip>
          <a:srcRect l="85874" t="0" r="0" b="79523"/>
          <a:stretch>
            <a:fillRect/>
          </a:stretch>
        </p:blipFill>
        <p:spPr>
          <a:xfrm>
            <a:off x="7593801" y="491655"/>
            <a:ext cx="748168" cy="748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3901.png" descr="IMG_3901.png"/>
          <p:cNvPicPr>
            <a:picLocks noChangeAspect="1"/>
          </p:cNvPicPr>
          <p:nvPr/>
        </p:nvPicPr>
        <p:blipFill>
          <a:blip r:embed="rId4">
            <a:extLst/>
          </a:blip>
          <a:srcRect l="23909" t="45034" r="15065" b="2532"/>
          <a:stretch>
            <a:fillRect/>
          </a:stretch>
        </p:blipFill>
        <p:spPr>
          <a:xfrm>
            <a:off x="4233422" y="1398539"/>
            <a:ext cx="3232167" cy="19157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تجميع"/>
          <p:cNvGrpSpPr/>
          <p:nvPr/>
        </p:nvGrpSpPr>
        <p:grpSpPr>
          <a:xfrm>
            <a:off x="2640310" y="1882401"/>
            <a:ext cx="3709450" cy="2423072"/>
            <a:chOff x="-315899" y="0"/>
            <a:chExt cx="3709449" cy="2423071"/>
          </a:xfrm>
        </p:grpSpPr>
        <p:grpSp>
          <p:nvGrpSpPr>
            <p:cNvPr id="227" name="تجميع"/>
            <p:cNvGrpSpPr/>
            <p:nvPr/>
          </p:nvGrpSpPr>
          <p:grpSpPr>
            <a:xfrm>
              <a:off x="-315900" y="-1"/>
              <a:ext cx="1605813" cy="2423073"/>
              <a:chOff x="-315899" y="0"/>
              <a:chExt cx="1605812" cy="2423071"/>
            </a:xfrm>
          </p:grpSpPr>
          <p:sp>
            <p:nvSpPr>
              <p:cNvPr id="222" name="مربع نص 6"/>
              <p:cNvSpPr txBox="1"/>
              <p:nvPr/>
            </p:nvSpPr>
            <p:spPr>
              <a:xfrm>
                <a:off x="0" y="-1"/>
                <a:ext cx="1289913" cy="14064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/>
              <a:p>
                <a:pPr algn="r" rtl="0">
                  <a:defRPr b="1" sz="2200">
                    <a:solidFill>
                      <a:srgbClr val="0061FE"/>
                    </a:solidFill>
                  </a:defRPr>
                </a:pPr>
                <a:r>
                  <a:t>≈ ٤٠٠</a:t>
                </a:r>
              </a:p>
              <a:p>
                <a:pPr algn="r" rtl="0">
                  <a:defRPr b="1" sz="2200">
                    <a:solidFill>
                      <a:srgbClr val="0061FE"/>
                    </a:solidFill>
                  </a:defRPr>
                </a:pPr>
                <a:r>
                  <a:t>≈ ٤٠٠</a:t>
                </a:r>
              </a:p>
              <a:p>
                <a:pPr algn="r" rtl="0">
                  <a:defRPr b="1" sz="2200">
                    <a:solidFill>
                      <a:srgbClr val="0061FE"/>
                    </a:solidFill>
                  </a:defRPr>
                </a:pPr>
                <a:r>
                  <a:t>≈ ٤٠٠</a:t>
                </a:r>
              </a:p>
              <a:p>
                <a:pPr algn="r" rtl="0">
                  <a:defRPr b="1" sz="2200">
                    <a:solidFill>
                      <a:srgbClr val="0061FE"/>
                    </a:solidFill>
                  </a:defRPr>
                </a:pPr>
                <a:r>
                  <a:t>≈ ٤٠٠</a:t>
                </a:r>
              </a:p>
            </p:txBody>
          </p:sp>
          <p:grpSp>
            <p:nvGrpSpPr>
              <p:cNvPr id="225" name="تجميع"/>
              <p:cNvGrpSpPr/>
              <p:nvPr/>
            </p:nvGrpSpPr>
            <p:grpSpPr>
              <a:xfrm>
                <a:off x="-315900" y="1335953"/>
                <a:ext cx="1560783" cy="1087119"/>
                <a:chOff x="0" y="0"/>
                <a:chExt cx="1560782" cy="1087118"/>
              </a:xfrm>
            </p:grpSpPr>
            <p:sp>
              <p:nvSpPr>
                <p:cNvPr id="223" name="مربع نص 6"/>
                <p:cNvSpPr txBox="1"/>
                <p:nvPr/>
              </p:nvSpPr>
              <p:spPr>
                <a:xfrm>
                  <a:off x="0" y="0"/>
                  <a:ext cx="1461608" cy="10871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pPr algn="ctr" rtl="0">
                    <a:defRPr b="1" sz="2700">
                      <a:solidFill>
                        <a:srgbClr val="0061FE"/>
                      </a:solidFill>
                    </a:defRPr>
                  </a:pPr>
                  <a:r>
                    <a:rPr b="0">
                      <a:solidFill>
                        <a:srgbClr val="B92D5D"/>
                      </a:solidFill>
                      <a:latin typeface="Khalid Art bold"/>
                      <a:ea typeface="Khalid Art bold"/>
                      <a:cs typeface="Khalid Art bold"/>
                      <a:sym typeface="Khalid Art bold"/>
                    </a:rPr>
                    <a:t>١٦٠٠ </a:t>
                  </a:r>
                  <a:r>
                    <a:rPr b="0" sz="2000">
                      <a:solidFill>
                        <a:srgbClr val="B92D5D"/>
                      </a:solidFill>
                      <a:latin typeface="Khalid Art bold"/>
                      <a:ea typeface="Khalid Art bold"/>
                      <a:cs typeface="Khalid Art bold"/>
                      <a:sym typeface="Khalid Art bold"/>
                    </a:rPr>
                    <a:t>طالب</a:t>
                  </a:r>
                </a:p>
              </p:txBody>
            </p:sp>
            <p:sp>
              <p:nvSpPr>
                <p:cNvPr id="224" name="خط"/>
                <p:cNvSpPr/>
                <p:nvPr/>
              </p:nvSpPr>
              <p:spPr>
                <a:xfrm>
                  <a:off x="518371" y="107536"/>
                  <a:ext cx="1042412" cy="1"/>
                </a:xfrm>
                <a:prstGeom prst="line">
                  <a:avLst/>
                </a:prstGeom>
                <a:noFill/>
                <a:ln w="12700" cap="flat">
                  <a:solidFill>
                    <a:schemeClr val="accent4"/>
                  </a:solidFill>
                  <a:prstDash val="solid"/>
                  <a:round/>
                </a:ln>
                <a:effectLst>
                  <a:outerShdw sx="100000" sy="100000" kx="0" ky="0" algn="b" rotWithShape="0" blurRad="12700" dist="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26" name="مربع نص 6"/>
              <p:cNvSpPr txBox="1"/>
              <p:nvPr/>
            </p:nvSpPr>
            <p:spPr>
              <a:xfrm>
                <a:off x="6184" y="392522"/>
                <a:ext cx="408721" cy="399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defRPr b="1" sz="28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+</a:t>
                </a:r>
              </a:p>
            </p:txBody>
          </p:sp>
        </p:grpSp>
        <p:sp>
          <p:nvSpPr>
            <p:cNvPr id="228" name="مربع نص 6"/>
            <p:cNvSpPr txBox="1"/>
            <p:nvPr/>
          </p:nvSpPr>
          <p:spPr>
            <a:xfrm>
              <a:off x="829927" y="1472099"/>
              <a:ext cx="2563623" cy="339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ctr"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مجموع الطلاب ≈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813101" y="4026818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3902.png" descr="IMG_3902.png"/>
          <p:cNvPicPr>
            <a:picLocks noChangeAspect="1"/>
          </p:cNvPicPr>
          <p:nvPr/>
        </p:nvPicPr>
        <p:blipFill>
          <a:blip r:embed="rId5">
            <a:extLst/>
          </a:blip>
          <a:srcRect l="0" t="0" r="2803" b="57201"/>
          <a:stretch>
            <a:fillRect/>
          </a:stretch>
        </p:blipFill>
        <p:spPr>
          <a:xfrm>
            <a:off x="2311969" y="417039"/>
            <a:ext cx="5465702" cy="2571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3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0606" y="2571750"/>
            <a:ext cx="2247006" cy="2247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3902.png" descr="IMG_3902.png"/>
          <p:cNvPicPr>
            <a:picLocks noChangeAspect="1"/>
          </p:cNvPicPr>
          <p:nvPr/>
        </p:nvPicPr>
        <p:blipFill>
          <a:blip r:embed="rId4">
            <a:extLst/>
          </a:blip>
          <a:srcRect l="66940" t="11331" r="2803" b="79865"/>
          <a:stretch>
            <a:fillRect/>
          </a:stretch>
        </p:blipFill>
        <p:spPr>
          <a:xfrm>
            <a:off x="6536119" y="505652"/>
            <a:ext cx="1701385" cy="528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3902.png" descr="IMG_3902.png"/>
          <p:cNvPicPr>
            <a:picLocks noChangeAspect="1"/>
          </p:cNvPicPr>
          <p:nvPr/>
        </p:nvPicPr>
        <p:blipFill>
          <a:blip r:embed="rId4">
            <a:extLst/>
          </a:blip>
          <a:srcRect l="71991" t="23639" r="1841" b="59752"/>
          <a:stretch>
            <a:fillRect/>
          </a:stretch>
        </p:blipFill>
        <p:spPr>
          <a:xfrm>
            <a:off x="5520869" y="2262349"/>
            <a:ext cx="1471469" cy="99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3902.png" descr="IMG_3902.png"/>
          <p:cNvPicPr>
            <a:picLocks noChangeAspect="1"/>
          </p:cNvPicPr>
          <p:nvPr/>
        </p:nvPicPr>
        <p:blipFill>
          <a:blip r:embed="rId4">
            <a:extLst/>
          </a:blip>
          <a:srcRect l="17075" t="10881" r="52668" b="80315"/>
          <a:stretch>
            <a:fillRect/>
          </a:stretch>
        </p:blipFill>
        <p:spPr>
          <a:xfrm>
            <a:off x="3141376" y="505653"/>
            <a:ext cx="1701385" cy="52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3902.png" descr="IMG_3902.png"/>
          <p:cNvPicPr>
            <a:picLocks noChangeAspect="1"/>
          </p:cNvPicPr>
          <p:nvPr/>
        </p:nvPicPr>
        <p:blipFill>
          <a:blip r:embed="rId4">
            <a:extLst/>
          </a:blip>
          <a:srcRect l="19881" t="22889" r="53951" b="60503"/>
          <a:stretch>
            <a:fillRect/>
          </a:stretch>
        </p:blipFill>
        <p:spPr>
          <a:xfrm>
            <a:off x="3141376" y="2238029"/>
            <a:ext cx="1471469" cy="99766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خط"/>
          <p:cNvSpPr/>
          <p:nvPr/>
        </p:nvSpPr>
        <p:spPr>
          <a:xfrm flipV="1">
            <a:off x="48554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4" name="خط"/>
          <p:cNvSpPr/>
          <p:nvPr/>
        </p:nvSpPr>
        <p:spPr>
          <a:xfrm>
            <a:off x="1594456" y="2238029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49" name="تجميع"/>
          <p:cNvGrpSpPr/>
          <p:nvPr/>
        </p:nvGrpSpPr>
        <p:grpSpPr>
          <a:xfrm>
            <a:off x="5320512" y="505653"/>
            <a:ext cx="2332248" cy="1728747"/>
            <a:chOff x="0" y="0"/>
            <a:chExt cx="2332247" cy="1728746"/>
          </a:xfrm>
        </p:grpSpPr>
        <p:grpSp>
          <p:nvGrpSpPr>
            <p:cNvPr id="247" name="تجميع"/>
            <p:cNvGrpSpPr/>
            <p:nvPr/>
          </p:nvGrpSpPr>
          <p:grpSpPr>
            <a:xfrm>
              <a:off x="0" y="-1"/>
              <a:ext cx="1195627" cy="867436"/>
              <a:chOff x="0" y="0"/>
              <a:chExt cx="1195626" cy="867434"/>
            </a:xfrm>
          </p:grpSpPr>
          <p:sp>
            <p:nvSpPr>
              <p:cNvPr id="245" name="مربع نص 6"/>
              <p:cNvSpPr/>
              <p:nvPr/>
            </p:nvSpPr>
            <p:spPr>
              <a:xfrm>
                <a:off x="0" y="0"/>
                <a:ext cx="1195627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٤٣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 ٢ 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٨٦</a:t>
                </a:r>
              </a:p>
            </p:txBody>
          </p:sp>
          <p:sp>
            <p:nvSpPr>
              <p:cNvPr id="246" name="خط"/>
              <p:cNvSpPr/>
              <p:nvPr/>
            </p:nvSpPr>
            <p:spPr>
              <a:xfrm>
                <a:off x="237038" y="867434"/>
                <a:ext cx="754009" cy="1"/>
              </a:xfrm>
              <a:prstGeom prst="lin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8" name="×"/>
            <p:cNvSpPr/>
            <p:nvPr/>
          </p:nvSpPr>
          <p:spPr>
            <a:xfrm>
              <a:off x="1062247" y="4587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ctr">
                <a:defRPr b="1" sz="2700">
                  <a:solidFill>
                    <a:srgbClr val="B92D5D"/>
                  </a:solidFill>
                </a:defRPr>
              </a:lvl1pPr>
            </a:lstStyle>
            <a:p>
              <a:pPr rtl="0">
                <a:defRPr/>
              </a:pPr>
              <a:r>
                <a:t>× </a:t>
              </a:r>
            </a:p>
          </p:txBody>
        </p:sp>
      </p:grpSp>
      <p:grpSp>
        <p:nvGrpSpPr>
          <p:cNvPr id="254" name="تجميع"/>
          <p:cNvGrpSpPr/>
          <p:nvPr/>
        </p:nvGrpSpPr>
        <p:grpSpPr>
          <a:xfrm>
            <a:off x="2086934" y="417039"/>
            <a:ext cx="2332248" cy="1728748"/>
            <a:chOff x="0" y="0"/>
            <a:chExt cx="2332247" cy="1728746"/>
          </a:xfrm>
        </p:grpSpPr>
        <p:grpSp>
          <p:nvGrpSpPr>
            <p:cNvPr id="252" name="تجميع"/>
            <p:cNvGrpSpPr/>
            <p:nvPr/>
          </p:nvGrpSpPr>
          <p:grpSpPr>
            <a:xfrm>
              <a:off x="0" y="-1"/>
              <a:ext cx="1195627" cy="867436"/>
              <a:chOff x="0" y="0"/>
              <a:chExt cx="1195626" cy="867434"/>
            </a:xfrm>
          </p:grpSpPr>
          <p:sp>
            <p:nvSpPr>
              <p:cNvPr id="250" name="مربع نص 6"/>
              <p:cNvSpPr/>
              <p:nvPr/>
            </p:nvSpPr>
            <p:spPr>
              <a:xfrm>
                <a:off x="0" y="0"/>
                <a:ext cx="1195627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١٧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 ٩ 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١٥٣</a:t>
                </a:r>
              </a:p>
            </p:txBody>
          </p:sp>
          <p:sp>
            <p:nvSpPr>
              <p:cNvPr id="251" name="خط"/>
              <p:cNvSpPr/>
              <p:nvPr/>
            </p:nvSpPr>
            <p:spPr>
              <a:xfrm>
                <a:off x="237038" y="867434"/>
                <a:ext cx="754009" cy="1"/>
              </a:xfrm>
              <a:prstGeom prst="lin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53" name="×"/>
            <p:cNvSpPr/>
            <p:nvPr/>
          </p:nvSpPr>
          <p:spPr>
            <a:xfrm>
              <a:off x="1062247" y="4587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ctr">
                <a:defRPr b="1" sz="2700">
                  <a:solidFill>
                    <a:srgbClr val="B92D5D"/>
                  </a:solidFill>
                </a:defRPr>
              </a:lvl1pPr>
            </a:lstStyle>
            <a:p>
              <a:pPr rtl="0">
                <a:defRPr/>
              </a:pPr>
              <a:r>
                <a:t>× </a:t>
              </a:r>
            </a:p>
          </p:txBody>
        </p:sp>
      </p:grpSp>
      <p:sp>
        <p:nvSpPr>
          <p:cNvPr id="255" name="٤٠٨"/>
          <p:cNvSpPr txBox="1"/>
          <p:nvPr/>
        </p:nvSpPr>
        <p:spPr>
          <a:xfrm>
            <a:off x="5762601" y="2976884"/>
            <a:ext cx="494076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7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٤٠٨</a:t>
            </a:r>
          </a:p>
        </p:txBody>
      </p:sp>
      <p:sp>
        <p:nvSpPr>
          <p:cNvPr id="256" name="٣٠٧٨"/>
          <p:cNvSpPr txBox="1"/>
          <p:nvPr/>
        </p:nvSpPr>
        <p:spPr>
          <a:xfrm>
            <a:off x="3362383" y="3056703"/>
            <a:ext cx="629695" cy="56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7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٣٠٧٨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46201" y="102302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تجميع"/>
          <p:cNvGrpSpPr/>
          <p:nvPr/>
        </p:nvGrpSpPr>
        <p:grpSpPr>
          <a:xfrm>
            <a:off x="2836690" y="505652"/>
            <a:ext cx="5428080" cy="3501455"/>
            <a:chOff x="0" y="0"/>
            <a:chExt cx="5428079" cy="3501453"/>
          </a:xfrm>
        </p:grpSpPr>
        <p:pic>
          <p:nvPicPr>
            <p:cNvPr id="260" name="IMG_3902.png" descr="IMG_390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183" t="46979" r="3183" b="0"/>
            <a:stretch>
              <a:fillRect/>
            </a:stretch>
          </p:blipFill>
          <p:spPr>
            <a:xfrm>
              <a:off x="591859" y="0"/>
              <a:ext cx="4836221" cy="2925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IMG_3904.png" descr="IMG_390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365" t="9364" r="5193" b="0"/>
            <a:stretch>
              <a:fillRect/>
            </a:stretch>
          </p:blipFill>
          <p:spPr>
            <a:xfrm>
              <a:off x="0" y="2650888"/>
              <a:ext cx="3014003" cy="850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61199" y="4018495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3896.png" descr="IMG_3896.png"/>
          <p:cNvPicPr>
            <a:picLocks noChangeAspect="1"/>
          </p:cNvPicPr>
          <p:nvPr/>
        </p:nvPicPr>
        <p:blipFill>
          <a:blip r:embed="rId4">
            <a:extLst/>
          </a:blip>
          <a:srcRect l="0" t="0" r="7192" b="41452"/>
          <a:stretch>
            <a:fillRect/>
          </a:stretch>
        </p:blipFill>
        <p:spPr>
          <a:xfrm>
            <a:off x="1924171" y="505653"/>
            <a:ext cx="6137294" cy="2786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64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65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67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مربع نص 6"/>
          <p:cNvSpPr txBox="1"/>
          <p:nvPr/>
        </p:nvSpPr>
        <p:spPr>
          <a:xfrm>
            <a:off x="2087715" y="2533726"/>
            <a:ext cx="2713049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3000"/>
            </a:pP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≈ </a:t>
            </a: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٢٠ × ٩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١٨٠</a:t>
            </a:r>
          </a:p>
        </p:txBody>
      </p:sp>
      <p:grpSp>
        <p:nvGrpSpPr>
          <p:cNvPr id="271" name="تجميع"/>
          <p:cNvGrpSpPr/>
          <p:nvPr/>
        </p:nvGrpSpPr>
        <p:grpSpPr>
          <a:xfrm>
            <a:off x="4709403" y="505652"/>
            <a:ext cx="3470621" cy="2238770"/>
            <a:chOff x="0" y="0"/>
            <a:chExt cx="3470619" cy="2238768"/>
          </a:xfrm>
        </p:grpSpPr>
        <p:pic>
          <p:nvPicPr>
            <p:cNvPr id="269" name="IMG_3902.png" descr="IMG_390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83" t="46979" r="3183" b="0"/>
            <a:stretch>
              <a:fillRect/>
            </a:stretch>
          </p:blipFill>
          <p:spPr>
            <a:xfrm>
              <a:off x="378424" y="0"/>
              <a:ext cx="3092196" cy="18705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IMG_3904.png" descr="IMG_3904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7365" t="9364" r="5193" b="0"/>
            <a:stretch>
              <a:fillRect/>
            </a:stretch>
          </p:blipFill>
          <p:spPr>
            <a:xfrm>
              <a:off x="0" y="1694932"/>
              <a:ext cx="1927101" cy="543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2" name="مربع نص 6"/>
          <p:cNvSpPr txBox="1"/>
          <p:nvPr/>
        </p:nvSpPr>
        <p:spPr>
          <a:xfrm>
            <a:off x="2087715" y="1903808"/>
            <a:ext cx="2713049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30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=٢٤ × ٩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٢١٦</a:t>
            </a:r>
          </a:p>
        </p:txBody>
      </p:sp>
      <p:sp>
        <p:nvSpPr>
          <p:cNvPr id="273" name="مربع نص 6"/>
          <p:cNvSpPr txBox="1"/>
          <p:nvPr/>
        </p:nvSpPr>
        <p:spPr>
          <a:xfrm>
            <a:off x="1444635" y="3094817"/>
            <a:ext cx="4067371" cy="49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2300">
                <a:solidFill>
                  <a:srgbClr val="982ABC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التقدير متقارب مع الإجابة الصحيحة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sp>
        <p:nvSpPr>
          <p:cNvPr id="116" name="مربع نص 6"/>
          <p:cNvSpPr txBox="1"/>
          <p:nvPr/>
        </p:nvSpPr>
        <p:spPr>
          <a:xfrm>
            <a:off x="5352787" y="1064215"/>
            <a:ext cx="106212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٤٠٠٠</a:t>
            </a:r>
          </a:p>
        </p:txBody>
      </p:sp>
      <p:pic>
        <p:nvPicPr>
          <p:cNvPr id="117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0704" y="2767030"/>
            <a:ext cx="2220731" cy="22207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مربع نص 6"/>
          <p:cNvSpPr txBox="1"/>
          <p:nvPr/>
        </p:nvSpPr>
        <p:spPr>
          <a:xfrm>
            <a:off x="5511419" y="469063"/>
            <a:ext cx="105697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٥٤٠</a:t>
            </a:r>
          </a:p>
        </p:txBody>
      </p:sp>
      <p:sp>
        <p:nvSpPr>
          <p:cNvPr id="119" name="مربع نص 6"/>
          <p:cNvSpPr txBox="1"/>
          <p:nvPr/>
        </p:nvSpPr>
        <p:spPr>
          <a:xfrm>
            <a:off x="4902332" y="1742923"/>
            <a:ext cx="1218176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٣٠٠٠٠</a:t>
            </a:r>
          </a:p>
        </p:txBody>
      </p:sp>
      <p:pic>
        <p:nvPicPr>
          <p:cNvPr id="120" name="IMG_3896.png" descr="IMG_3896.png"/>
          <p:cNvPicPr>
            <a:picLocks noChangeAspect="1"/>
          </p:cNvPicPr>
          <p:nvPr/>
        </p:nvPicPr>
        <p:blipFill>
          <a:blip r:embed="rId4">
            <a:extLst/>
          </a:blip>
          <a:srcRect l="59446" t="16860" r="7192" b="44294"/>
          <a:stretch>
            <a:fillRect/>
          </a:stretch>
        </p:blipFill>
        <p:spPr>
          <a:xfrm>
            <a:off x="6027207" y="505653"/>
            <a:ext cx="2206175" cy="1848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3896.png" descr="IMG_3896.png"/>
          <p:cNvPicPr>
            <a:picLocks noChangeAspect="1"/>
          </p:cNvPicPr>
          <p:nvPr/>
        </p:nvPicPr>
        <p:blipFill>
          <a:blip r:embed="rId4">
            <a:extLst/>
          </a:blip>
          <a:srcRect l="19360" t="17429" r="47277" b="43725"/>
          <a:stretch>
            <a:fillRect/>
          </a:stretch>
        </p:blipFill>
        <p:spPr>
          <a:xfrm>
            <a:off x="3305191" y="2354296"/>
            <a:ext cx="2206175" cy="184874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مربع نص 6"/>
          <p:cNvSpPr txBox="1"/>
          <p:nvPr/>
        </p:nvSpPr>
        <p:spPr>
          <a:xfrm>
            <a:off x="2461978" y="2278096"/>
            <a:ext cx="105697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٨٠٠٠</a:t>
            </a:r>
          </a:p>
        </p:txBody>
      </p:sp>
      <p:sp>
        <p:nvSpPr>
          <p:cNvPr id="123" name="مربع نص 6"/>
          <p:cNvSpPr txBox="1"/>
          <p:nvPr/>
        </p:nvSpPr>
        <p:spPr>
          <a:xfrm>
            <a:off x="2106865" y="2912859"/>
            <a:ext cx="120046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١٧٠٠٠</a:t>
            </a:r>
          </a:p>
        </p:txBody>
      </p:sp>
      <p:sp>
        <p:nvSpPr>
          <p:cNvPr id="124" name="مربع نص 6"/>
          <p:cNvSpPr txBox="1"/>
          <p:nvPr/>
        </p:nvSpPr>
        <p:spPr>
          <a:xfrm>
            <a:off x="1756826" y="3511636"/>
            <a:ext cx="1548366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٣٥٠٠٠٠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85175" y="4018677"/>
            <a:ext cx="600688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3896.png" descr="IMG_3896.png"/>
          <p:cNvPicPr>
            <a:picLocks noChangeAspect="1"/>
          </p:cNvPicPr>
          <p:nvPr/>
        </p:nvPicPr>
        <p:blipFill>
          <a:blip r:embed="rId5">
            <a:extLst/>
          </a:blip>
          <a:srcRect l="0" t="56587" r="7192" b="2577"/>
          <a:stretch>
            <a:fillRect/>
          </a:stretch>
        </p:blipFill>
        <p:spPr>
          <a:xfrm>
            <a:off x="2060871" y="505653"/>
            <a:ext cx="6137295" cy="194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0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1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3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147981" y="3427266"/>
            <a:ext cx="1878939" cy="156923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مربع نص 6"/>
          <p:cNvSpPr txBox="1"/>
          <p:nvPr/>
        </p:nvSpPr>
        <p:spPr>
          <a:xfrm>
            <a:off x="2209463" y="2474441"/>
            <a:ext cx="4938519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قطعت = ٤٢٠ × ١٠ = </a:t>
            </a:r>
            <a:r>
              <a:rPr>
                <a:solidFill>
                  <a:srgbClr val="B92D5D"/>
                </a:solidFill>
                <a:latin typeface="Tajawal ExtraBold"/>
                <a:ea typeface="Tajawal ExtraBold"/>
                <a:cs typeface="Tajawal ExtraBold"/>
                <a:sym typeface="Tajawal ExtraBold"/>
              </a:rPr>
              <a:t>٤٢٠٠ م</a:t>
            </a:r>
          </a:p>
        </p:txBody>
      </p:sp>
      <p:pic>
        <p:nvPicPr>
          <p:cNvPr id="135" name="IMG_3896.png" descr="IMG_3896.png"/>
          <p:cNvPicPr>
            <a:picLocks noChangeAspect="1"/>
          </p:cNvPicPr>
          <p:nvPr/>
        </p:nvPicPr>
        <p:blipFill>
          <a:blip r:embed="rId4">
            <a:extLst/>
          </a:blip>
          <a:srcRect l="0" t="56587" r="7192" b="2577"/>
          <a:stretch>
            <a:fillRect/>
          </a:stretch>
        </p:blipFill>
        <p:spPr>
          <a:xfrm>
            <a:off x="2106865" y="417039"/>
            <a:ext cx="6137295" cy="194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5737374" y="2463016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3897.png" descr="IMG_389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1051" y="417039"/>
            <a:ext cx="6071084" cy="3042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صورة 3" descr="صورة 3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5737374" y="3310549"/>
            <a:ext cx="600689" cy="425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2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3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5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7425134" y="3486834"/>
            <a:ext cx="1718969" cy="1444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3897.png" descr="IMG_3897.png"/>
          <p:cNvPicPr>
            <a:picLocks noChangeAspect="1"/>
          </p:cNvPicPr>
          <p:nvPr/>
        </p:nvPicPr>
        <p:blipFill>
          <a:blip r:embed="rId4">
            <a:extLst/>
          </a:blip>
          <a:srcRect l="70097" t="38969" r="0" b="38969"/>
          <a:stretch>
            <a:fillRect/>
          </a:stretch>
        </p:blipFill>
        <p:spPr>
          <a:xfrm>
            <a:off x="6542881" y="417039"/>
            <a:ext cx="1815377" cy="67120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خط"/>
          <p:cNvSpPr/>
          <p:nvPr/>
        </p:nvSpPr>
        <p:spPr>
          <a:xfrm flipV="1">
            <a:off x="50078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خط"/>
          <p:cNvSpPr/>
          <p:nvPr/>
        </p:nvSpPr>
        <p:spPr>
          <a:xfrm>
            <a:off x="1594456" y="2415829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49" name="IMG_3897.png" descr="IMG_3897.png"/>
          <p:cNvPicPr>
            <a:picLocks noChangeAspect="1"/>
          </p:cNvPicPr>
          <p:nvPr/>
        </p:nvPicPr>
        <p:blipFill>
          <a:blip r:embed="rId4">
            <a:extLst/>
          </a:blip>
          <a:srcRect l="70692" t="56453" r="0" b="21485"/>
          <a:stretch>
            <a:fillRect/>
          </a:stretch>
        </p:blipFill>
        <p:spPr>
          <a:xfrm>
            <a:off x="6243374" y="2397868"/>
            <a:ext cx="1779312" cy="671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مربع نص 6"/>
          <p:cNvSpPr txBox="1"/>
          <p:nvPr/>
        </p:nvSpPr>
        <p:spPr>
          <a:xfrm>
            <a:off x="5635515" y="865817"/>
            <a:ext cx="2387051" cy="145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٥ × (٧+١٠)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(٥ × ٧) + (٥ × ١٠)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٣٥ + ٥٠ =</a:t>
            </a:r>
            <a:r>
              <a:rPr>
                <a:solidFill>
                  <a:srgbClr val="B92D5D"/>
                </a:solidFill>
              </a:rPr>
              <a:t> ٨٥</a:t>
            </a:r>
          </a:p>
        </p:txBody>
      </p:sp>
      <p:pic>
        <p:nvPicPr>
          <p:cNvPr id="151" name="IMG_3897.png" descr="IMG_3897.png"/>
          <p:cNvPicPr>
            <a:picLocks noChangeAspect="1"/>
          </p:cNvPicPr>
          <p:nvPr/>
        </p:nvPicPr>
        <p:blipFill>
          <a:blip r:embed="rId4">
            <a:extLst/>
          </a:blip>
          <a:srcRect l="26435" t="38969" r="43662" b="38969"/>
          <a:stretch>
            <a:fillRect/>
          </a:stretch>
        </p:blipFill>
        <p:spPr>
          <a:xfrm>
            <a:off x="2958847" y="350574"/>
            <a:ext cx="1815377" cy="671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مربع نص 6"/>
          <p:cNvSpPr txBox="1"/>
          <p:nvPr/>
        </p:nvSpPr>
        <p:spPr>
          <a:xfrm>
            <a:off x="1993206" y="865817"/>
            <a:ext cx="2387051" cy="145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٣ × (١+٧٠)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(٣ × ١) + (٣ × ٧٠)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٣ + ٢١٠ =</a:t>
            </a:r>
            <a:r>
              <a:rPr>
                <a:solidFill>
                  <a:srgbClr val="B92D5D"/>
                </a:solidFill>
              </a:rPr>
              <a:t> ٢١٣</a:t>
            </a:r>
          </a:p>
        </p:txBody>
      </p:sp>
      <p:pic>
        <p:nvPicPr>
          <p:cNvPr id="153" name="IMG_3897.png" descr="IMG_3897.png"/>
          <p:cNvPicPr>
            <a:picLocks noChangeAspect="1"/>
          </p:cNvPicPr>
          <p:nvPr/>
        </p:nvPicPr>
        <p:blipFill>
          <a:blip r:embed="rId4">
            <a:extLst/>
          </a:blip>
          <a:srcRect l="26880" t="56453" r="43811" b="21485"/>
          <a:stretch>
            <a:fillRect/>
          </a:stretch>
        </p:blipFill>
        <p:spPr>
          <a:xfrm>
            <a:off x="2994962" y="2415829"/>
            <a:ext cx="1779312" cy="67120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ربع نص 6"/>
          <p:cNvSpPr txBox="1"/>
          <p:nvPr/>
        </p:nvSpPr>
        <p:spPr>
          <a:xfrm>
            <a:off x="5013146" y="2886035"/>
            <a:ext cx="2387051" cy="145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٦ × (٥+٢٠)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(٦ × ٥) + (٦ × ٢٠)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٣٠ + ١٢٠ =</a:t>
            </a:r>
            <a:r>
              <a:rPr>
                <a:solidFill>
                  <a:srgbClr val="B92D5D"/>
                </a:solidFill>
              </a:rPr>
              <a:t> ١٥٠</a:t>
            </a:r>
          </a:p>
        </p:txBody>
      </p:sp>
      <p:sp>
        <p:nvSpPr>
          <p:cNvPr id="155" name="مربع نص 6"/>
          <p:cNvSpPr txBox="1"/>
          <p:nvPr/>
        </p:nvSpPr>
        <p:spPr>
          <a:xfrm>
            <a:off x="1688406" y="2985985"/>
            <a:ext cx="2387051" cy="145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٢ × (٧+٣٠)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(٢ × ٧) + (٢ × ٣٠)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١٤ + ٦٠ =</a:t>
            </a:r>
            <a:r>
              <a:rPr>
                <a:solidFill>
                  <a:srgbClr val="B92D5D"/>
                </a:solidFill>
              </a:rPr>
              <a:t> ٧٤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7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8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60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7425134" y="3486834"/>
            <a:ext cx="1718969" cy="1444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3897.png" descr="IMG_3897.png"/>
          <p:cNvPicPr>
            <a:picLocks noChangeAspect="1"/>
          </p:cNvPicPr>
          <p:nvPr/>
        </p:nvPicPr>
        <p:blipFill>
          <a:blip r:embed="rId4">
            <a:extLst/>
          </a:blip>
          <a:srcRect l="25024" t="74827" r="0" b="3111"/>
          <a:stretch>
            <a:fillRect/>
          </a:stretch>
        </p:blipFill>
        <p:spPr>
          <a:xfrm>
            <a:off x="2873375" y="673707"/>
            <a:ext cx="4551832" cy="67120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خط"/>
          <p:cNvSpPr/>
          <p:nvPr/>
        </p:nvSpPr>
        <p:spPr>
          <a:xfrm flipV="1">
            <a:off x="50713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مربع نص 6"/>
          <p:cNvSpPr txBox="1"/>
          <p:nvPr/>
        </p:nvSpPr>
        <p:spPr>
          <a:xfrm>
            <a:off x="5071385" y="1344823"/>
            <a:ext cx="2387051" cy="145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٤ × (٣+٤٠)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(٤ × ٣) + (٤ × ٤٠)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١٢ + ١٦٠ =</a:t>
            </a:r>
            <a:r>
              <a:rPr>
                <a:solidFill>
                  <a:srgbClr val="B92D5D"/>
                </a:solidFill>
              </a:rPr>
              <a:t> ١٧٢</a:t>
            </a:r>
          </a:p>
        </p:txBody>
      </p:sp>
      <p:sp>
        <p:nvSpPr>
          <p:cNvPr id="164" name="مربع نص 6"/>
          <p:cNvSpPr txBox="1"/>
          <p:nvPr/>
        </p:nvSpPr>
        <p:spPr>
          <a:xfrm>
            <a:off x="2106865" y="1344823"/>
            <a:ext cx="2387052" cy="145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٢ × (١+٣٠)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(٢ × ١) + (٢ × ٣٠)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٢ + ٦٠ =</a:t>
            </a:r>
            <a:r>
              <a:rPr>
                <a:solidFill>
                  <a:srgbClr val="B92D5D"/>
                </a:solidFill>
              </a:rPr>
              <a:t> ٦٢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flipH="1" rot="16200000">
            <a:off x="7767942" y="4051873"/>
            <a:ext cx="561832" cy="398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3898.png" descr="IMG_3898.png"/>
          <p:cNvPicPr>
            <a:picLocks noChangeAspect="1"/>
          </p:cNvPicPr>
          <p:nvPr/>
        </p:nvPicPr>
        <p:blipFill>
          <a:blip r:embed="rId5">
            <a:extLst/>
          </a:blip>
          <a:srcRect l="0" t="0" r="2055" b="4659"/>
          <a:stretch>
            <a:fillRect/>
          </a:stretch>
        </p:blipFill>
        <p:spPr>
          <a:xfrm>
            <a:off x="2202228" y="505653"/>
            <a:ext cx="6013679" cy="3136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