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xx2542875oe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14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3.xml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6.xml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18.xml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9.xml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62486"/>
          </a:xfrm>
          <a:prstGeom prst="roundRect">
            <a:avLst>
              <a:gd name="adj" fmla="val 1508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53090" y="1136718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الرابع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7361002" y="374371"/>
            <a:ext cx="1782998" cy="674664"/>
            <a:chOff x="0" y="189602"/>
            <a:chExt cx="1782997" cy="674662"/>
          </a:xfrm>
        </p:grpSpPr>
        <p:sp>
          <p:nvSpPr>
            <p:cNvPr id="100" name="دائرة"/>
            <p:cNvSpPr/>
            <p:nvPr/>
          </p:nvSpPr>
          <p:spPr>
            <a:xfrm>
              <a:off x="944023" y="305672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89602"/>
              <a:ext cx="1782998" cy="674664"/>
              <a:chOff x="0" y="189602"/>
              <a:chExt cx="1782997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497296" y="212971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19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850400" y="506126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89602"/>
                <a:ext cx="99459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773936">
                  <a:lnSpc>
                    <a:spcPct val="90000"/>
                  </a:lnSpc>
                  <a:spcBef>
                    <a:spcPts val="1900"/>
                  </a:spcBef>
                  <a:defRPr sz="194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القسمة</a:t>
                </a:r>
              </a:p>
            </p:txBody>
          </p:sp>
        </p:grpSp>
      </p:grpSp>
      <p:pic>
        <p:nvPicPr>
          <p:cNvPr id="106" name="IMG_4800.jpeg" descr="IMG_4800.jpeg"/>
          <p:cNvPicPr>
            <a:picLocks noChangeAspect="1"/>
          </p:cNvPicPr>
          <p:nvPr/>
        </p:nvPicPr>
        <p:blipFill>
          <a:blip r:embed="rId3">
            <a:extLst/>
          </a:blip>
          <a:srcRect l="835" t="0" r="835" b="0"/>
          <a:stretch>
            <a:fillRect/>
          </a:stretch>
        </p:blipFill>
        <p:spPr>
          <a:xfrm>
            <a:off x="6015969" y="1867964"/>
            <a:ext cx="428700" cy="42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334439" y="1860077"/>
            <a:ext cx="554260" cy="44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99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3945.png" descr="IMG_3945.png"/>
          <p:cNvPicPr>
            <a:picLocks noChangeAspect="1"/>
          </p:cNvPicPr>
          <p:nvPr/>
        </p:nvPicPr>
        <p:blipFill>
          <a:blip r:embed="rId4">
            <a:extLst/>
          </a:blip>
          <a:srcRect l="56688" t="50000" r="3964" b="27207"/>
          <a:stretch>
            <a:fillRect/>
          </a:stretch>
        </p:blipFill>
        <p:spPr>
          <a:xfrm>
            <a:off x="5793994" y="645290"/>
            <a:ext cx="2237292" cy="84593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خط"/>
          <p:cNvSpPr/>
          <p:nvPr/>
        </p:nvSpPr>
        <p:spPr>
          <a:xfrm flipV="1">
            <a:off x="5661544" y="655526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2" name="IMG_3945.png" descr="IMG_3945.png"/>
          <p:cNvPicPr>
            <a:picLocks noChangeAspect="1"/>
          </p:cNvPicPr>
          <p:nvPr/>
        </p:nvPicPr>
        <p:blipFill>
          <a:blip r:embed="rId4">
            <a:extLst/>
          </a:blip>
          <a:srcRect l="57957" t="75850" r="2061" b="7915"/>
          <a:stretch>
            <a:fillRect/>
          </a:stretch>
        </p:blipFill>
        <p:spPr>
          <a:xfrm>
            <a:off x="2928734" y="1771114"/>
            <a:ext cx="2273357" cy="6024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تجميع"/>
          <p:cNvGrpSpPr/>
          <p:nvPr/>
        </p:nvGrpSpPr>
        <p:grpSpPr>
          <a:xfrm>
            <a:off x="6417827" y="1145932"/>
            <a:ext cx="911258" cy="2297812"/>
            <a:chOff x="0" y="128174"/>
            <a:chExt cx="911257" cy="2297810"/>
          </a:xfrm>
        </p:grpSpPr>
        <p:sp>
          <p:nvSpPr>
            <p:cNvPr id="203" name="خط"/>
            <p:cNvSpPr/>
            <p:nvPr/>
          </p:nvSpPr>
          <p:spPr>
            <a:xfrm>
              <a:off x="0" y="531805"/>
              <a:ext cx="87553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٣ ١"/>
            <p:cNvSpPr txBox="1"/>
            <p:nvPr/>
          </p:nvSpPr>
          <p:spPr>
            <a:xfrm>
              <a:off x="118237" y="482361"/>
              <a:ext cx="509057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٣</a:t>
              </a:r>
              <a:r>
                <a:t> ١</a:t>
              </a:r>
            </a:p>
          </p:txBody>
        </p:sp>
        <p:sp>
          <p:nvSpPr>
            <p:cNvPr id="205" name="٥"/>
            <p:cNvSpPr txBox="1"/>
            <p:nvPr/>
          </p:nvSpPr>
          <p:spPr>
            <a:xfrm>
              <a:off x="108509" y="199643"/>
              <a:ext cx="264257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206" name="خط"/>
            <p:cNvSpPr/>
            <p:nvPr/>
          </p:nvSpPr>
          <p:spPr>
            <a:xfrm>
              <a:off x="0" y="1242646"/>
              <a:ext cx="868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-"/>
            <p:cNvSpPr txBox="1"/>
            <p:nvPr/>
          </p:nvSpPr>
          <p:spPr>
            <a:xfrm>
              <a:off x="609334" y="128174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08" name="-"/>
            <p:cNvSpPr txBox="1"/>
            <p:nvPr/>
          </p:nvSpPr>
          <p:spPr>
            <a:xfrm>
              <a:off x="652431" y="639755"/>
              <a:ext cx="258827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09" name="٠ ١"/>
            <p:cNvSpPr txBox="1"/>
            <p:nvPr/>
          </p:nvSpPr>
          <p:spPr>
            <a:xfrm>
              <a:off x="126889" y="787842"/>
              <a:ext cx="516077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 ١</a:t>
              </a:r>
            </a:p>
          </p:txBody>
        </p:sp>
        <p:sp>
          <p:nvSpPr>
            <p:cNvPr id="210" name="٢ ٣"/>
            <p:cNvSpPr txBox="1"/>
            <p:nvPr/>
          </p:nvSpPr>
          <p:spPr>
            <a:xfrm>
              <a:off x="147883" y="1248996"/>
              <a:ext cx="518073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٢</a:t>
              </a:r>
              <a:r>
                <a:t> ٣</a:t>
              </a:r>
            </a:p>
          </p:txBody>
        </p:sp>
        <p:sp>
          <p:nvSpPr>
            <p:cNvPr id="211" name="خط"/>
            <p:cNvSpPr/>
            <p:nvPr/>
          </p:nvSpPr>
          <p:spPr>
            <a:xfrm>
              <a:off x="43096" y="1954527"/>
              <a:ext cx="86816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" name="٠ ٣"/>
            <p:cNvSpPr txBox="1"/>
            <p:nvPr/>
          </p:nvSpPr>
          <p:spPr>
            <a:xfrm>
              <a:off x="147883" y="1557749"/>
              <a:ext cx="554138" cy="49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 ٣</a:t>
              </a:r>
            </a:p>
          </p:txBody>
        </p:sp>
        <p:sp>
          <p:nvSpPr>
            <p:cNvPr id="213" name="٢ ٠"/>
            <p:cNvSpPr txBox="1"/>
            <p:nvPr/>
          </p:nvSpPr>
          <p:spPr>
            <a:xfrm>
              <a:off x="151681" y="1935477"/>
              <a:ext cx="572172" cy="490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 ٠</a:t>
              </a:r>
            </a:p>
          </p:txBody>
        </p:sp>
      </p:grpSp>
      <p:sp>
        <p:nvSpPr>
          <p:cNvPr id="215" name="١٢٦"/>
          <p:cNvSpPr txBox="1"/>
          <p:nvPr/>
        </p:nvSpPr>
        <p:spPr>
          <a:xfrm>
            <a:off x="6336800" y="409315"/>
            <a:ext cx="823381" cy="45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١٢٦</a:t>
            </a:r>
          </a:p>
        </p:txBody>
      </p:sp>
      <p:pic>
        <p:nvPicPr>
          <p:cNvPr id="216" name="IMG_3945.png" descr="IMG_3945.png"/>
          <p:cNvPicPr>
            <a:picLocks noChangeAspect="1"/>
          </p:cNvPicPr>
          <p:nvPr/>
        </p:nvPicPr>
        <p:blipFill>
          <a:blip r:embed="rId4">
            <a:extLst/>
          </a:blip>
          <a:srcRect l="4360" t="76336" r="55657" b="7429"/>
          <a:stretch>
            <a:fillRect/>
          </a:stretch>
        </p:blipFill>
        <p:spPr>
          <a:xfrm>
            <a:off x="2724537" y="2977584"/>
            <a:ext cx="2273357" cy="6024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مربع نص 6"/>
          <p:cNvSpPr txBox="1"/>
          <p:nvPr/>
        </p:nvSpPr>
        <p:spPr>
          <a:xfrm>
            <a:off x="2369745" y="1145932"/>
            <a:ext cx="2535517" cy="49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٩٨ ÷ ٧ = </a:t>
            </a:r>
            <a:r>
              <a:rPr>
                <a:solidFill>
                  <a:srgbClr val="B92D5D"/>
                </a:solidFill>
              </a:rPr>
              <a:t>١٤</a:t>
            </a:r>
          </a:p>
        </p:txBody>
      </p:sp>
      <p:sp>
        <p:nvSpPr>
          <p:cNvPr id="218" name="مربع نص 6"/>
          <p:cNvSpPr txBox="1"/>
          <p:nvPr/>
        </p:nvSpPr>
        <p:spPr>
          <a:xfrm>
            <a:off x="1697092" y="2381833"/>
            <a:ext cx="3381893" cy="493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٥١ ÷ ٢٠ = </a:t>
            </a:r>
            <a:r>
              <a:rPr sz="3000">
                <a:solidFill>
                  <a:srgbClr val="B92D5D"/>
                </a:solidFill>
              </a:rPr>
              <a:t>٢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2300">
                <a:solidFill>
                  <a:srgbClr val="B92D5D"/>
                </a:solidFill>
              </a:rPr>
              <a:t>والباقي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3000">
                <a:solidFill>
                  <a:srgbClr val="B92D5D"/>
                </a:solidFill>
              </a:rPr>
              <a:t>١١</a:t>
            </a:r>
          </a:p>
        </p:txBody>
      </p:sp>
      <p:sp>
        <p:nvSpPr>
          <p:cNvPr id="219" name="مربع نص 6"/>
          <p:cNvSpPr txBox="1"/>
          <p:nvPr/>
        </p:nvSpPr>
        <p:spPr>
          <a:xfrm>
            <a:off x="1206172" y="3579533"/>
            <a:ext cx="3791666" cy="493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١٦٥ ÷ ١٢ = </a:t>
            </a:r>
            <a:r>
              <a:rPr sz="3000">
                <a:solidFill>
                  <a:srgbClr val="B92D5D"/>
                </a:solidFill>
              </a:rPr>
              <a:t>١٣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2300">
                <a:solidFill>
                  <a:srgbClr val="B92D5D"/>
                </a:solidFill>
              </a:rPr>
              <a:t>والباقي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3000">
                <a:solidFill>
                  <a:srgbClr val="B92D5D"/>
                </a:solidFill>
              </a:rPr>
              <a:t>٩</a:t>
            </a:r>
          </a:p>
        </p:txBody>
      </p:sp>
      <p:sp>
        <p:nvSpPr>
          <p:cNvPr id="220" name="خط"/>
          <p:cNvSpPr/>
          <p:nvPr/>
        </p:nvSpPr>
        <p:spPr>
          <a:xfrm flipH="1" flipV="1">
            <a:off x="1641606" y="1753153"/>
            <a:ext cx="398401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21" name="IMG_3945.png" descr="IMG_3945.png"/>
          <p:cNvPicPr>
            <a:picLocks noChangeAspect="1"/>
          </p:cNvPicPr>
          <p:nvPr/>
        </p:nvPicPr>
        <p:blipFill>
          <a:blip r:embed="rId4">
            <a:extLst/>
          </a:blip>
          <a:srcRect l="3884" t="54615" r="56767" b="29393"/>
          <a:stretch>
            <a:fillRect/>
          </a:stretch>
        </p:blipFill>
        <p:spPr>
          <a:xfrm>
            <a:off x="2964850" y="552604"/>
            <a:ext cx="2237291" cy="59348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خط"/>
          <p:cNvSpPr/>
          <p:nvPr/>
        </p:nvSpPr>
        <p:spPr>
          <a:xfrm flipH="1" flipV="1">
            <a:off x="1628716" y="2959623"/>
            <a:ext cx="398401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606653" y="102302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3946.png" descr="IMG_3946.png"/>
          <p:cNvPicPr>
            <a:picLocks noChangeAspect="1"/>
          </p:cNvPicPr>
          <p:nvPr/>
        </p:nvPicPr>
        <p:blipFill>
          <a:blip r:embed="rId5">
            <a:extLst/>
          </a:blip>
          <a:srcRect l="0" t="11470" r="3271" b="17281"/>
          <a:stretch>
            <a:fillRect/>
          </a:stretch>
        </p:blipFill>
        <p:spPr>
          <a:xfrm>
            <a:off x="1920478" y="471487"/>
            <a:ext cx="6204677" cy="21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28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9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1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3946.png" descr="IMG_3946.png"/>
          <p:cNvPicPr>
            <a:picLocks noChangeAspect="1"/>
          </p:cNvPicPr>
          <p:nvPr/>
        </p:nvPicPr>
        <p:blipFill>
          <a:blip r:embed="rId4">
            <a:extLst/>
          </a:blip>
          <a:srcRect l="0" t="11470" r="3271" b="17281"/>
          <a:stretch>
            <a:fillRect/>
          </a:stretch>
        </p:blipFill>
        <p:spPr>
          <a:xfrm>
            <a:off x="1920478" y="471487"/>
            <a:ext cx="6204677" cy="21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مربع نص 6"/>
          <p:cNvSpPr txBox="1"/>
          <p:nvPr/>
        </p:nvSpPr>
        <p:spPr>
          <a:xfrm>
            <a:off x="1920478" y="2727559"/>
            <a:ext cx="5126750" cy="88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sz="3500">
                <a:solidFill>
                  <a:srgbClr val="0061FE"/>
                </a:solidFill>
              </a:defRPr>
            </a:pPr>
            <a:r>
              <a:t>٨٨ ÷ ٥ = </a:t>
            </a:r>
            <a:r>
              <a:rPr sz="3000">
                <a:solidFill>
                  <a:srgbClr val="B92D5D"/>
                </a:solidFill>
              </a:rPr>
              <a:t>١٧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2300">
                <a:solidFill>
                  <a:srgbClr val="B92D5D"/>
                </a:solidFill>
              </a:rPr>
              <a:t>والباقي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3000">
                <a:solidFill>
                  <a:srgbClr val="B92D5D"/>
                </a:solidFill>
              </a:rPr>
              <a:t>٣</a:t>
            </a:r>
            <a:endParaRPr sz="3000">
              <a:solidFill>
                <a:srgbClr val="B92D5D"/>
              </a:solidFill>
            </a:endParaRPr>
          </a:p>
          <a:p>
            <a:pPr algn="ctr" rtl="0">
              <a:defRPr sz="2300">
                <a:solidFill>
                  <a:srgbClr val="0061FE"/>
                </a:solidFill>
              </a:defRPr>
            </a:pPr>
            <a:r>
              <a:t>إذاً يتبقى ٣ كتب بعد التوزيع على الرفوف الخمسة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6902528" y="844689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947.png" descr="IMG_394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845"/>
          <a:stretch>
            <a:fillRect/>
          </a:stretch>
        </p:blipFill>
        <p:spPr>
          <a:xfrm>
            <a:off x="2940559" y="375768"/>
            <a:ext cx="4556500" cy="3884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3" name="IMG_3947.png" descr="IMG_3947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845"/>
          <a:stretch>
            <a:fillRect/>
          </a:stretch>
        </p:blipFill>
        <p:spPr>
          <a:xfrm>
            <a:off x="2940559" y="375768"/>
            <a:ext cx="4556500" cy="388449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مربع نص 6"/>
          <p:cNvSpPr txBox="1"/>
          <p:nvPr/>
        </p:nvSpPr>
        <p:spPr>
          <a:xfrm>
            <a:off x="1802494" y="1820954"/>
            <a:ext cx="2563624" cy="36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500">
                <a:solidFill>
                  <a:srgbClr val="0061FE"/>
                </a:solidFill>
              </a:defRPr>
            </a:pPr>
            <a:r>
              <a:t>٥٢٥ ÷ ١٥ =</a:t>
            </a:r>
            <a:r>
              <a:rPr>
                <a:solidFill>
                  <a:srgbClr val="B92D5D"/>
                </a:solidFill>
              </a:rPr>
              <a:t> ٣٥ خرزة</a:t>
            </a:r>
          </a:p>
        </p:txBody>
      </p:sp>
      <p:sp>
        <p:nvSpPr>
          <p:cNvPr id="245" name="مستطيل"/>
          <p:cNvSpPr/>
          <p:nvPr/>
        </p:nvSpPr>
        <p:spPr>
          <a:xfrm>
            <a:off x="5381478" y="2752685"/>
            <a:ext cx="1384468" cy="484334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45599" y="956676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3948.png" descr="IMG_3948.png"/>
          <p:cNvPicPr>
            <a:picLocks noChangeAspect="1"/>
          </p:cNvPicPr>
          <p:nvPr/>
        </p:nvPicPr>
        <p:blipFill>
          <a:blip r:embed="rId5">
            <a:extLst/>
          </a:blip>
          <a:srcRect l="0" t="1355" r="2410" b="43772"/>
          <a:stretch>
            <a:fillRect/>
          </a:stretch>
        </p:blipFill>
        <p:spPr>
          <a:xfrm>
            <a:off x="3173089" y="417039"/>
            <a:ext cx="5050624" cy="2378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51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4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مربع نص 6"/>
          <p:cNvSpPr txBox="1"/>
          <p:nvPr/>
        </p:nvSpPr>
        <p:spPr>
          <a:xfrm>
            <a:off x="1574832" y="2821773"/>
            <a:ext cx="5633683" cy="13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3000">
                <a:solidFill>
                  <a:srgbClr val="0061FE"/>
                </a:solidFill>
              </a:defRPr>
            </a:pPr>
            <a:r>
              <a:t>٢٩ ÷ ٥ = </a:t>
            </a:r>
            <a:r>
              <a:rPr>
                <a:solidFill>
                  <a:srgbClr val="B92D5D"/>
                </a:solidFill>
              </a:rPr>
              <a:t>٥ </a:t>
            </a:r>
            <a:r>
              <a:rPr sz="2500">
                <a:solidFill>
                  <a:srgbClr val="B92D5D"/>
                </a:solidFill>
              </a:rPr>
              <a:t>مجموعات</a:t>
            </a:r>
            <a:r>
              <a:rPr>
                <a:solidFill>
                  <a:srgbClr val="B92D5D"/>
                </a:solidFill>
              </a:rPr>
              <a:t> </a:t>
            </a:r>
            <a:endParaRPr>
              <a:solidFill>
                <a:srgbClr val="B92D5D"/>
              </a:solidFill>
            </a:endParaRPr>
          </a:p>
          <a:p>
            <a:pPr algn="ctr" rtl="0">
              <a:defRPr b="1" sz="2800">
                <a:solidFill>
                  <a:srgbClr val="0061FE"/>
                </a:solidFill>
              </a:defRPr>
            </a:pPr>
            <a:r>
              <a:t>يتبقى </a:t>
            </a:r>
            <a:r>
              <a:rPr>
                <a:solidFill>
                  <a:srgbClr val="B92D5D"/>
                </a:solidFill>
              </a:rPr>
              <a:t>٤</a:t>
            </a:r>
            <a:r>
              <a:t> طلاب يكون لهم مجموعة أخرى </a:t>
            </a:r>
          </a:p>
          <a:p>
            <a:pPr algn="ctr" rtl="0">
              <a:defRPr b="1" sz="2800">
                <a:solidFill>
                  <a:srgbClr val="0061FE"/>
                </a:solidFill>
              </a:defRPr>
            </a:pPr>
            <a:r>
              <a:t>إذاً يكون لديه </a:t>
            </a:r>
            <a:r>
              <a:rPr>
                <a:solidFill>
                  <a:srgbClr val="B92D5D"/>
                </a:solidFill>
              </a:rPr>
              <a:t>٦ </a:t>
            </a:r>
            <a:r>
              <a:rPr sz="2500">
                <a:solidFill>
                  <a:srgbClr val="B92D5D"/>
                </a:solidFill>
              </a:rPr>
              <a:t>مجموعات</a:t>
            </a:r>
            <a:r>
              <a:rPr>
                <a:solidFill>
                  <a:srgbClr val="B92D5D"/>
                </a:solidFill>
              </a:rPr>
              <a:t> </a:t>
            </a:r>
          </a:p>
        </p:txBody>
      </p:sp>
      <p:pic>
        <p:nvPicPr>
          <p:cNvPr id="256" name="IMG_3948.png" descr="IMG_3948.png"/>
          <p:cNvPicPr>
            <a:picLocks noChangeAspect="1"/>
          </p:cNvPicPr>
          <p:nvPr/>
        </p:nvPicPr>
        <p:blipFill>
          <a:blip r:embed="rId4">
            <a:extLst/>
          </a:blip>
          <a:srcRect l="0" t="1355" r="2410" b="43772"/>
          <a:stretch>
            <a:fillRect/>
          </a:stretch>
        </p:blipFill>
        <p:spPr>
          <a:xfrm>
            <a:off x="3173089" y="417039"/>
            <a:ext cx="5050624" cy="2378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92365" y="956676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3948.png" descr="IMG_3948.png"/>
          <p:cNvPicPr>
            <a:picLocks noChangeAspect="1"/>
          </p:cNvPicPr>
          <p:nvPr/>
        </p:nvPicPr>
        <p:blipFill>
          <a:blip r:embed="rId5">
            <a:extLst/>
          </a:blip>
          <a:srcRect l="2410" t="58137" r="0" b="0"/>
          <a:stretch>
            <a:fillRect/>
          </a:stretch>
        </p:blipFill>
        <p:spPr>
          <a:xfrm>
            <a:off x="2752150" y="343586"/>
            <a:ext cx="5590138" cy="2008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6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6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728" y="2776871"/>
            <a:ext cx="2041885" cy="2041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3948.png" descr="IMG_3948.png"/>
          <p:cNvPicPr>
            <a:picLocks noChangeAspect="1"/>
          </p:cNvPicPr>
          <p:nvPr/>
        </p:nvPicPr>
        <p:blipFill>
          <a:blip r:embed="rId4">
            <a:extLst/>
          </a:blip>
          <a:srcRect l="2410" t="58137" r="0" b="0"/>
          <a:stretch>
            <a:fillRect/>
          </a:stretch>
        </p:blipFill>
        <p:spPr>
          <a:xfrm>
            <a:off x="2752150" y="343586"/>
            <a:ext cx="5590138" cy="200857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مربع نص 6"/>
          <p:cNvSpPr txBox="1"/>
          <p:nvPr/>
        </p:nvSpPr>
        <p:spPr>
          <a:xfrm>
            <a:off x="1651471" y="2474441"/>
            <a:ext cx="5841058" cy="88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3000">
                <a:solidFill>
                  <a:srgbClr val="0061FE"/>
                </a:solidFill>
              </a:defRPr>
            </a:pPr>
            <a:r>
              <a:t>١٠ ÷ ٣ = </a:t>
            </a:r>
            <a:r>
              <a:rPr>
                <a:solidFill>
                  <a:srgbClr val="B92D5D"/>
                </a:solidFill>
              </a:rPr>
              <a:t>٣ </a:t>
            </a:r>
            <a:r>
              <a:rPr sz="2500">
                <a:solidFill>
                  <a:srgbClr val="B92D5D"/>
                </a:solidFill>
              </a:rPr>
              <a:t>شرائح</a:t>
            </a:r>
            <a:r>
              <a:rPr>
                <a:solidFill>
                  <a:srgbClr val="B92D5D"/>
                </a:solidFill>
              </a:rPr>
              <a:t> </a:t>
            </a:r>
            <a:r>
              <a:rPr sz="2500">
                <a:solidFill>
                  <a:srgbClr val="B92D5D"/>
                </a:solidFill>
              </a:rPr>
              <a:t>والباقي</a:t>
            </a:r>
            <a:r>
              <a:rPr>
                <a:solidFill>
                  <a:srgbClr val="B92D5D"/>
                </a:solidFill>
              </a:rPr>
              <a:t> ١</a:t>
            </a:r>
            <a:endParaRPr>
              <a:solidFill>
                <a:srgbClr val="B92D5D"/>
              </a:solidFill>
            </a:endParaRPr>
          </a:p>
          <a:p>
            <a:pPr algn="ctr" rtl="0">
              <a:defRPr b="1" sz="2800">
                <a:solidFill>
                  <a:srgbClr val="0061FE"/>
                </a:solidFill>
              </a:defRPr>
            </a:pPr>
            <a:r>
              <a:t>كل منهم نصيبه ٣ شرائح ويتبقى شريحة واحدة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583907" y="102302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3949.png" descr="IMG_39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6624" y="374284"/>
            <a:ext cx="4960757" cy="3590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11275" t="0" r="7488" b="46491"/>
          <a:stretch>
            <a:fillRect/>
          </a:stretch>
        </p:blipFill>
        <p:spPr>
          <a:xfrm>
            <a:off x="3189806" y="505653"/>
            <a:ext cx="4871805" cy="266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7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7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76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3949.png" descr="IMG_3949.png"/>
          <p:cNvPicPr>
            <a:picLocks noChangeAspect="1"/>
          </p:cNvPicPr>
          <p:nvPr/>
        </p:nvPicPr>
        <p:blipFill>
          <a:blip r:embed="rId4">
            <a:extLst/>
          </a:blip>
          <a:srcRect l="85024" t="0" r="0" b="76246"/>
          <a:stretch>
            <a:fillRect/>
          </a:stretch>
        </p:blipFill>
        <p:spPr>
          <a:xfrm>
            <a:off x="7216047" y="344909"/>
            <a:ext cx="1101334" cy="126432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مربع نص 6"/>
          <p:cNvSpPr txBox="1"/>
          <p:nvPr/>
        </p:nvSpPr>
        <p:spPr>
          <a:xfrm>
            <a:off x="2938166" y="652458"/>
            <a:ext cx="4446058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982ABC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خطط:</a:t>
            </a:r>
            <a:r>
              <a:t> </a:t>
            </a:r>
            <a:r>
              <a:rPr b="0"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باستعمال خطة الحل العكسي</a:t>
            </a:r>
          </a:p>
        </p:txBody>
      </p:sp>
      <p:sp>
        <p:nvSpPr>
          <p:cNvPr id="279" name="مربع نص 6"/>
          <p:cNvSpPr txBox="1"/>
          <p:nvPr/>
        </p:nvSpPr>
        <p:spPr>
          <a:xfrm>
            <a:off x="2106865" y="1509308"/>
            <a:ext cx="5549064" cy="125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حل:</a:t>
            </a:r>
            <a:r>
              <a:t> 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نوجد ثمن التذاكر قبل الحسم = ٢٤٢ + ٣٤ =</a:t>
            </a:r>
            <a:r>
              <a:rPr b="0" sz="2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٢٧٦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 ريال</a:t>
            </a:r>
            <a:endParaRPr b="0" sz="200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نقسم المبلغ على قيمة التذكرة لإيجاد عددهم = ٢٧٦ ÷ ١٢ = </a:t>
            </a:r>
            <a:r>
              <a:rPr b="0" sz="2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٢٣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 طالب  </a:t>
            </a:r>
          </a:p>
        </p:txBody>
      </p:sp>
      <p:sp>
        <p:nvSpPr>
          <p:cNvPr id="280" name="مربع نص 6"/>
          <p:cNvSpPr txBox="1"/>
          <p:nvPr/>
        </p:nvSpPr>
        <p:spPr>
          <a:xfrm>
            <a:off x="2820785" y="3045823"/>
            <a:ext cx="4121224" cy="49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تحقق:</a:t>
            </a:r>
            <a:r>
              <a:t>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٢٣ ×١٢  = ٢٧٦-٣٤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٢٤٢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 ريالاً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3561" y="3523002"/>
            <a:ext cx="1620498" cy="1620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مربع نص 6"/>
          <p:cNvSpPr txBox="1"/>
          <p:nvPr/>
        </p:nvSpPr>
        <p:spPr>
          <a:xfrm>
            <a:off x="5919442" y="794688"/>
            <a:ext cx="12004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٩</a:t>
            </a:r>
          </a:p>
        </p:txBody>
      </p:sp>
      <p:sp>
        <p:nvSpPr>
          <p:cNvPr id="118" name="مربع نص 6"/>
          <p:cNvSpPr txBox="1"/>
          <p:nvPr/>
        </p:nvSpPr>
        <p:spPr>
          <a:xfrm>
            <a:off x="2685623" y="842261"/>
            <a:ext cx="820768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٢</a:t>
            </a:r>
          </a:p>
        </p:txBody>
      </p:sp>
      <p:pic>
        <p:nvPicPr>
          <p:cNvPr id="119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57882" t="13762" r="7488" b="75736"/>
          <a:stretch>
            <a:fillRect/>
          </a:stretch>
        </p:blipFill>
        <p:spPr>
          <a:xfrm>
            <a:off x="5822574" y="505653"/>
            <a:ext cx="2076743" cy="522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64046" t="27162" r="7939" b="62335"/>
          <a:stretch>
            <a:fillRect/>
          </a:stretch>
        </p:blipFill>
        <p:spPr>
          <a:xfrm>
            <a:off x="6116465" y="1657273"/>
            <a:ext cx="1680025" cy="522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60362" t="41830" r="7338" b="47668"/>
          <a:stretch>
            <a:fillRect/>
          </a:stretch>
        </p:blipFill>
        <p:spPr>
          <a:xfrm>
            <a:off x="5859290" y="2939959"/>
            <a:ext cx="1936990" cy="52287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خط"/>
          <p:cNvSpPr/>
          <p:nvPr/>
        </p:nvSpPr>
        <p:spPr>
          <a:xfrm flipV="1">
            <a:off x="4874401" y="611484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23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11876" t="13762" r="53494" b="75736"/>
          <a:stretch>
            <a:fillRect/>
          </a:stretch>
        </p:blipFill>
        <p:spPr>
          <a:xfrm>
            <a:off x="2495153" y="505653"/>
            <a:ext cx="2076743" cy="522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15184" t="27524" r="53419" b="61973"/>
          <a:stretch>
            <a:fillRect/>
          </a:stretch>
        </p:blipFill>
        <p:spPr>
          <a:xfrm>
            <a:off x="2592188" y="1722806"/>
            <a:ext cx="1882893" cy="522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13304" t="41468" r="54396" b="48030"/>
          <a:stretch>
            <a:fillRect/>
          </a:stretch>
        </p:blipFill>
        <p:spPr>
          <a:xfrm>
            <a:off x="2537817" y="2939959"/>
            <a:ext cx="1936990" cy="52287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خط"/>
          <p:cNvSpPr/>
          <p:nvPr/>
        </p:nvSpPr>
        <p:spPr>
          <a:xfrm flipH="1" flipV="1">
            <a:off x="1934326" y="1591740"/>
            <a:ext cx="6099899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خط"/>
          <p:cNvSpPr/>
          <p:nvPr/>
        </p:nvSpPr>
        <p:spPr>
          <a:xfrm flipH="1" flipV="1">
            <a:off x="1986673" y="2818732"/>
            <a:ext cx="6099900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مربع نص 6"/>
          <p:cNvSpPr txBox="1"/>
          <p:nvPr/>
        </p:nvSpPr>
        <p:spPr>
          <a:xfrm>
            <a:off x="5919442" y="1959111"/>
            <a:ext cx="12004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٧٠</a:t>
            </a:r>
          </a:p>
        </p:txBody>
      </p:sp>
      <p:sp>
        <p:nvSpPr>
          <p:cNvPr id="129" name="مربع نص 6"/>
          <p:cNvSpPr txBox="1"/>
          <p:nvPr/>
        </p:nvSpPr>
        <p:spPr>
          <a:xfrm>
            <a:off x="2495153" y="2087214"/>
            <a:ext cx="120046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٨٠٠</a:t>
            </a:r>
          </a:p>
        </p:txBody>
      </p:sp>
      <p:sp>
        <p:nvSpPr>
          <p:cNvPr id="130" name="مربع نص 6"/>
          <p:cNvSpPr txBox="1"/>
          <p:nvPr/>
        </p:nvSpPr>
        <p:spPr>
          <a:xfrm>
            <a:off x="2333111" y="3332166"/>
            <a:ext cx="120046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٤٠</a:t>
            </a:r>
          </a:p>
        </p:txBody>
      </p:sp>
      <p:sp>
        <p:nvSpPr>
          <p:cNvPr id="131" name="مربع نص 6"/>
          <p:cNvSpPr txBox="1"/>
          <p:nvPr/>
        </p:nvSpPr>
        <p:spPr>
          <a:xfrm>
            <a:off x="6335272" y="3261660"/>
            <a:ext cx="78463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5175" y="953338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3943.png" descr="IMG_3943.png"/>
          <p:cNvPicPr>
            <a:picLocks noChangeAspect="1"/>
          </p:cNvPicPr>
          <p:nvPr/>
        </p:nvPicPr>
        <p:blipFill>
          <a:blip r:embed="rId5">
            <a:extLst/>
          </a:blip>
          <a:srcRect l="1789" t="54144" r="8179" b="0"/>
          <a:stretch>
            <a:fillRect/>
          </a:stretch>
        </p:blipFill>
        <p:spPr>
          <a:xfrm>
            <a:off x="2799059" y="417039"/>
            <a:ext cx="5399260" cy="2283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7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8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0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مربع نص 6"/>
          <p:cNvSpPr txBox="1"/>
          <p:nvPr/>
        </p:nvSpPr>
        <p:spPr>
          <a:xfrm>
            <a:off x="2176932" y="2571750"/>
            <a:ext cx="4348924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تستغرق = ٣٥٠ ÷ ٧٠ = </a:t>
            </a:r>
            <a:r>
              <a:rPr>
                <a:solidFill>
                  <a:srgbClr val="B92D5D"/>
                </a:solidFill>
              </a:rPr>
              <a:t>٥</a:t>
            </a:r>
            <a:r>
              <a:t> أسابيع</a:t>
            </a:r>
          </a:p>
        </p:txBody>
      </p:sp>
      <p:pic>
        <p:nvPicPr>
          <p:cNvPr id="142" name="IMG_3943.png" descr="IMG_3943.png"/>
          <p:cNvPicPr>
            <a:picLocks noChangeAspect="1"/>
          </p:cNvPicPr>
          <p:nvPr/>
        </p:nvPicPr>
        <p:blipFill>
          <a:blip r:embed="rId4">
            <a:extLst/>
          </a:blip>
          <a:srcRect l="1789" t="54144" r="8179" b="0"/>
          <a:stretch>
            <a:fillRect/>
          </a:stretch>
        </p:blipFill>
        <p:spPr>
          <a:xfrm>
            <a:off x="2799059" y="417039"/>
            <a:ext cx="5399260" cy="2283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58043" y="4018496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944.png" descr="IMG_3944.png"/>
          <p:cNvPicPr>
            <a:picLocks noChangeAspect="1"/>
          </p:cNvPicPr>
          <p:nvPr/>
        </p:nvPicPr>
        <p:blipFill>
          <a:blip r:embed="rId5">
            <a:extLst/>
          </a:blip>
          <a:srcRect l="9154" t="3566" r="1383" b="7132"/>
          <a:stretch>
            <a:fillRect/>
          </a:stretch>
        </p:blipFill>
        <p:spPr>
          <a:xfrm>
            <a:off x="2312688" y="417039"/>
            <a:ext cx="5834796" cy="311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8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9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809332"/>
            <a:ext cx="1718969" cy="144496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مربع نص 6"/>
          <p:cNvSpPr txBox="1"/>
          <p:nvPr/>
        </p:nvSpPr>
        <p:spPr>
          <a:xfrm>
            <a:off x="4871522" y="1063497"/>
            <a:ext cx="3315312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٦٠٠ ÷٢ =</a:t>
            </a:r>
            <a:r>
              <a:rPr>
                <a:solidFill>
                  <a:srgbClr val="B92D5D"/>
                </a:solidFill>
              </a:rPr>
              <a:t>٣٠٠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بتقريب العدد الأول لأقرب ١٠٠</a:t>
            </a:r>
          </a:p>
        </p:txBody>
      </p:sp>
      <p:pic>
        <p:nvPicPr>
          <p:cNvPr id="153" name="IMG_3944.png" descr="IMG_3944.png"/>
          <p:cNvPicPr>
            <a:picLocks noChangeAspect="1"/>
          </p:cNvPicPr>
          <p:nvPr/>
        </p:nvPicPr>
        <p:blipFill>
          <a:blip r:embed="rId4">
            <a:extLst/>
          </a:blip>
          <a:srcRect l="9154" t="27961" r="1383" b="54373"/>
          <a:stretch>
            <a:fillRect/>
          </a:stretch>
        </p:blipFill>
        <p:spPr>
          <a:xfrm>
            <a:off x="2249574" y="557246"/>
            <a:ext cx="5834796" cy="617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3944.png" descr="IMG_3944.png"/>
          <p:cNvPicPr>
            <a:picLocks noChangeAspect="1"/>
          </p:cNvPicPr>
          <p:nvPr/>
        </p:nvPicPr>
        <p:blipFill>
          <a:blip r:embed="rId4">
            <a:extLst/>
          </a:blip>
          <a:srcRect l="8324" t="50000" r="2212" b="32334"/>
          <a:stretch>
            <a:fillRect/>
          </a:stretch>
        </p:blipFill>
        <p:spPr>
          <a:xfrm>
            <a:off x="2166115" y="1679009"/>
            <a:ext cx="5834797" cy="617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944.png" descr="IMG_3944.png"/>
          <p:cNvPicPr>
            <a:picLocks noChangeAspect="1"/>
          </p:cNvPicPr>
          <p:nvPr/>
        </p:nvPicPr>
        <p:blipFill>
          <a:blip r:embed="rId4">
            <a:extLst/>
          </a:blip>
          <a:srcRect l="4937" t="72974" r="3041" b="9359"/>
          <a:stretch>
            <a:fillRect/>
          </a:stretch>
        </p:blipFill>
        <p:spPr>
          <a:xfrm>
            <a:off x="2064129" y="2798865"/>
            <a:ext cx="6001598" cy="61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خط"/>
          <p:cNvSpPr/>
          <p:nvPr/>
        </p:nvSpPr>
        <p:spPr>
          <a:xfrm flipV="1">
            <a:off x="4792113" y="575207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خط"/>
          <p:cNvSpPr/>
          <p:nvPr/>
        </p:nvSpPr>
        <p:spPr>
          <a:xfrm flipH="1" flipV="1">
            <a:off x="1745132" y="1617599"/>
            <a:ext cx="6099900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خط"/>
          <p:cNvSpPr/>
          <p:nvPr/>
        </p:nvSpPr>
        <p:spPr>
          <a:xfrm flipH="1" flipV="1">
            <a:off x="1821573" y="2818732"/>
            <a:ext cx="6099900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مربع نص 6"/>
          <p:cNvSpPr txBox="1"/>
          <p:nvPr/>
        </p:nvSpPr>
        <p:spPr>
          <a:xfrm>
            <a:off x="1571985" y="1063497"/>
            <a:ext cx="312596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٢٨٠ ÷٤ =</a:t>
            </a:r>
            <a:r>
              <a:rPr>
                <a:solidFill>
                  <a:srgbClr val="B92D5D"/>
                </a:solidFill>
              </a:rPr>
              <a:t>٧٠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بتقريب العدد الأول لأقرب ١٠</a:t>
            </a:r>
          </a:p>
        </p:txBody>
      </p:sp>
      <p:sp>
        <p:nvSpPr>
          <p:cNvPr id="160" name="مربع نص 6"/>
          <p:cNvSpPr txBox="1"/>
          <p:nvPr/>
        </p:nvSpPr>
        <p:spPr>
          <a:xfrm>
            <a:off x="4952946" y="2216632"/>
            <a:ext cx="298648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٤٥٠ ÷٥٠ =</a:t>
            </a:r>
            <a:r>
              <a:rPr>
                <a:solidFill>
                  <a:srgbClr val="B92D5D"/>
                </a:solidFill>
              </a:rPr>
              <a:t>٩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بتقريب العددين  لأقرب ١٠</a:t>
            </a:r>
          </a:p>
        </p:txBody>
      </p:sp>
      <p:sp>
        <p:nvSpPr>
          <p:cNvPr id="161" name="مربع نص 6"/>
          <p:cNvSpPr txBox="1"/>
          <p:nvPr/>
        </p:nvSpPr>
        <p:spPr>
          <a:xfrm>
            <a:off x="1806138" y="2212418"/>
            <a:ext cx="265766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٨٠٠ ÷٤٠ =</a:t>
            </a:r>
            <a:r>
              <a:rPr>
                <a:solidFill>
                  <a:srgbClr val="B92D5D"/>
                </a:solidFill>
              </a:rPr>
              <a:t>٢٠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بالأعداد المتناغمة</a:t>
            </a:r>
          </a:p>
        </p:txBody>
      </p:sp>
      <p:sp>
        <p:nvSpPr>
          <p:cNvPr id="162" name="مربع نص 6"/>
          <p:cNvSpPr txBox="1"/>
          <p:nvPr/>
        </p:nvSpPr>
        <p:spPr>
          <a:xfrm>
            <a:off x="4774153" y="3416005"/>
            <a:ext cx="285101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٣٦٠٠ ÷٩٠ =</a:t>
            </a:r>
            <a:r>
              <a:rPr>
                <a:solidFill>
                  <a:srgbClr val="B92D5D"/>
                </a:solidFill>
              </a:rPr>
              <a:t>٤٠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بالأعداد المتناغمة</a:t>
            </a:r>
          </a:p>
        </p:txBody>
      </p:sp>
      <p:sp>
        <p:nvSpPr>
          <p:cNvPr id="163" name="مربع نص 6"/>
          <p:cNvSpPr txBox="1"/>
          <p:nvPr/>
        </p:nvSpPr>
        <p:spPr>
          <a:xfrm>
            <a:off x="1287319" y="3416005"/>
            <a:ext cx="341992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٤٠٠٠ ÷٢٠٠ =</a:t>
            </a:r>
            <a:r>
              <a:rPr>
                <a:solidFill>
                  <a:srgbClr val="B92D5D"/>
                </a:solidFill>
              </a:rPr>
              <a:t>٢٠ </a:t>
            </a:r>
            <a:r>
              <a:rPr sz="1500">
                <a:latin typeface="Khaled Font"/>
                <a:ea typeface="Khaled Font"/>
                <a:cs typeface="Khaled Font"/>
                <a:sym typeface="Khaled Font"/>
              </a:rPr>
              <a:t>بتقريب العددين  لأكبر منزلة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767942" y="4051873"/>
            <a:ext cx="561832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3945.png" descr="IMG_3945.png"/>
          <p:cNvPicPr>
            <a:picLocks noChangeAspect="1"/>
          </p:cNvPicPr>
          <p:nvPr/>
        </p:nvPicPr>
        <p:blipFill>
          <a:blip r:embed="rId5">
            <a:extLst/>
          </a:blip>
          <a:srcRect l="0" t="6923" r="4122" b="0"/>
          <a:stretch>
            <a:fillRect/>
          </a:stretch>
        </p:blipFill>
        <p:spPr>
          <a:xfrm>
            <a:off x="2398328" y="417039"/>
            <a:ext cx="5451612" cy="3454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69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3945.png" descr="IMG_3945.png"/>
          <p:cNvPicPr>
            <a:picLocks noChangeAspect="1"/>
          </p:cNvPicPr>
          <p:nvPr/>
        </p:nvPicPr>
        <p:blipFill>
          <a:blip r:embed="rId4">
            <a:extLst/>
          </a:blip>
          <a:srcRect l="0" t="29957" r="4122" b="47250"/>
          <a:stretch>
            <a:fillRect/>
          </a:stretch>
        </p:blipFill>
        <p:spPr>
          <a:xfrm>
            <a:off x="2299148" y="803110"/>
            <a:ext cx="5451613" cy="84593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خط"/>
          <p:cNvSpPr/>
          <p:nvPr/>
        </p:nvSpPr>
        <p:spPr>
          <a:xfrm flipV="1">
            <a:off x="4874401" y="611484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83" name="تجميع"/>
          <p:cNvGrpSpPr/>
          <p:nvPr/>
        </p:nvGrpSpPr>
        <p:grpSpPr>
          <a:xfrm>
            <a:off x="6109995" y="1325536"/>
            <a:ext cx="2051845" cy="1781582"/>
            <a:chOff x="0" y="0"/>
            <a:chExt cx="2051844" cy="1781580"/>
          </a:xfrm>
        </p:grpSpPr>
        <p:sp>
          <p:nvSpPr>
            <p:cNvPr id="175" name="خط"/>
            <p:cNvSpPr/>
            <p:nvPr/>
          </p:nvSpPr>
          <p:spPr>
            <a:xfrm>
              <a:off x="0" y="403630"/>
              <a:ext cx="87553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٤ ٢"/>
            <p:cNvSpPr/>
            <p:nvPr/>
          </p:nvSpPr>
          <p:spPr>
            <a:xfrm>
              <a:off x="372765" y="3541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٤</a:t>
              </a:r>
              <a:r>
                <a:t> ٢</a:t>
              </a:r>
            </a:p>
          </p:txBody>
        </p:sp>
        <p:sp>
          <p:nvSpPr>
            <p:cNvPr id="177" name="٦"/>
            <p:cNvSpPr/>
            <p:nvPr/>
          </p:nvSpPr>
          <p:spPr>
            <a:xfrm>
              <a:off x="240637" y="714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178" name="خط"/>
            <p:cNvSpPr/>
            <p:nvPr/>
          </p:nvSpPr>
          <p:spPr>
            <a:xfrm>
              <a:off x="0" y="1114471"/>
              <a:ext cx="868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-"/>
            <p:cNvSpPr/>
            <p:nvPr/>
          </p:nvSpPr>
          <p:spPr>
            <a:xfrm>
              <a:off x="738747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80" name="-"/>
            <p:cNvSpPr/>
            <p:nvPr/>
          </p:nvSpPr>
          <p:spPr>
            <a:xfrm>
              <a:off x="781844" y="5115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81" name="٤ ٢"/>
            <p:cNvSpPr/>
            <p:nvPr/>
          </p:nvSpPr>
          <p:spPr>
            <a:xfrm>
              <a:off x="126889" y="659668"/>
              <a:ext cx="5160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 ٢</a:t>
              </a:r>
            </a:p>
          </p:txBody>
        </p:sp>
        <p:sp>
          <p:nvSpPr>
            <p:cNvPr id="182" name="٠ ٠"/>
            <p:cNvSpPr/>
            <p:nvPr/>
          </p:nvSpPr>
          <p:spPr>
            <a:xfrm>
              <a:off x="169714" y="1087094"/>
              <a:ext cx="5541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 ٠</a:t>
              </a:r>
            </a:p>
          </p:txBody>
        </p:sp>
      </p:grpSp>
      <p:sp>
        <p:nvSpPr>
          <p:cNvPr id="184" name="٢٨"/>
          <p:cNvSpPr txBox="1"/>
          <p:nvPr/>
        </p:nvSpPr>
        <p:spPr>
          <a:xfrm>
            <a:off x="6109995" y="505653"/>
            <a:ext cx="823381" cy="45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٢٨</a:t>
            </a:r>
          </a:p>
        </p:txBody>
      </p:sp>
      <p:sp>
        <p:nvSpPr>
          <p:cNvPr id="185" name="٣٩"/>
          <p:cNvSpPr txBox="1"/>
          <p:nvPr/>
        </p:nvSpPr>
        <p:spPr>
          <a:xfrm>
            <a:off x="2961767" y="505653"/>
            <a:ext cx="823381" cy="45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4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٣٩</a:t>
            </a:r>
          </a:p>
        </p:txBody>
      </p:sp>
      <p:grpSp>
        <p:nvGrpSpPr>
          <p:cNvPr id="194" name="تجميع"/>
          <p:cNvGrpSpPr/>
          <p:nvPr/>
        </p:nvGrpSpPr>
        <p:grpSpPr>
          <a:xfrm>
            <a:off x="3117345" y="1325536"/>
            <a:ext cx="2051845" cy="1781582"/>
            <a:chOff x="0" y="0"/>
            <a:chExt cx="2051844" cy="1781580"/>
          </a:xfrm>
        </p:grpSpPr>
        <p:sp>
          <p:nvSpPr>
            <p:cNvPr id="186" name="خط"/>
            <p:cNvSpPr/>
            <p:nvPr/>
          </p:nvSpPr>
          <p:spPr>
            <a:xfrm>
              <a:off x="0" y="403630"/>
              <a:ext cx="87553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٦ ٣"/>
            <p:cNvSpPr/>
            <p:nvPr/>
          </p:nvSpPr>
          <p:spPr>
            <a:xfrm>
              <a:off x="372765" y="35418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914400" rtl="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5DC500"/>
                  </a:solidFill>
                </a:rPr>
                <a:t>٦</a:t>
              </a:r>
              <a:r>
                <a:t> ٣</a:t>
              </a:r>
            </a:p>
          </p:txBody>
        </p:sp>
        <p:sp>
          <p:nvSpPr>
            <p:cNvPr id="188" name="١٢"/>
            <p:cNvSpPr/>
            <p:nvPr/>
          </p:nvSpPr>
          <p:spPr>
            <a:xfrm>
              <a:off x="253337" y="796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189" name="خط"/>
            <p:cNvSpPr/>
            <p:nvPr/>
          </p:nvSpPr>
          <p:spPr>
            <a:xfrm>
              <a:off x="0" y="1114471"/>
              <a:ext cx="868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 rtl="0">
                <a:defRPr sz="1400">
                  <a:solidFill>
                    <a:srgbClr val="04040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-"/>
            <p:cNvSpPr/>
            <p:nvPr/>
          </p:nvSpPr>
          <p:spPr>
            <a:xfrm>
              <a:off x="738747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91" name="-"/>
            <p:cNvSpPr/>
            <p:nvPr/>
          </p:nvSpPr>
          <p:spPr>
            <a:xfrm>
              <a:off x="781844" y="5115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9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92" name="٦ ٣"/>
            <p:cNvSpPr/>
            <p:nvPr/>
          </p:nvSpPr>
          <p:spPr>
            <a:xfrm>
              <a:off x="126889" y="659668"/>
              <a:ext cx="5160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 ٣</a:t>
              </a:r>
            </a:p>
          </p:txBody>
        </p:sp>
        <p:sp>
          <p:nvSpPr>
            <p:cNvPr id="193" name="٠ ٠"/>
            <p:cNvSpPr/>
            <p:nvPr/>
          </p:nvSpPr>
          <p:spPr>
            <a:xfrm>
              <a:off x="169714" y="1087094"/>
              <a:ext cx="5541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 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9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