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7" r:id="rId1"/>
    <p:sldMasterId id="2147483648" r:id="rId2"/>
    <p:sldMasterId id="2147483661" r:id="rId3"/>
  </p:sldMasterIdLst>
  <p:notesMasterIdLst>
    <p:notesMasterId r:id="rId43"/>
  </p:notesMasterIdLst>
  <p:sldIdLst>
    <p:sldId id="261" r:id="rId4"/>
    <p:sldId id="260" r:id="rId5"/>
    <p:sldId id="264" r:id="rId6"/>
    <p:sldId id="257" r:id="rId7"/>
    <p:sldId id="259" r:id="rId8"/>
    <p:sldId id="269" r:id="rId9"/>
    <p:sldId id="263" r:id="rId10"/>
    <p:sldId id="262" r:id="rId11"/>
    <p:sldId id="265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71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258" r:id="rId42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noNL9r2V/QNZZ6VdpxrSw==" hashData="EY5nb+FPEmNb0q7JMRw3qbM7ekmaQ0A+jLYDiTVN4m+d+Rb9l2krh7caFz+vNuspY2B1KvlcDDttM89X9+PXCg=="/>
  <p:extLst>
    <p:ext uri="{521415D9-36F7-43E2-AB2F-B90AF26B5E84}">
      <p14:sectionLst xmlns:p14="http://schemas.microsoft.com/office/powerpoint/2010/main">
        <p14:section name="المقدمة" id="{CF9F028A-AD26-44F7-B34F-CCCA1F3FD5D8}">
          <p14:sldIdLst>
            <p14:sldId id="261"/>
          </p14:sldIdLst>
        </p14:section>
        <p14:section name="الأسئلة" id="{FC0CA7A5-E869-42A5-BC1C-C282821F6F05}">
          <p14:sldIdLst>
            <p14:sldId id="260"/>
            <p14:sldId id="264"/>
            <p14:sldId id="257"/>
            <p14:sldId id="259"/>
            <p14:sldId id="269"/>
            <p14:sldId id="263"/>
            <p14:sldId id="262"/>
            <p14:sldId id="265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71"/>
            <p14:sldId id="281"/>
            <p14:sldId id="282"/>
            <p14:sldId id="283"/>
            <p14:sldId id="284"/>
            <p14:sldId id="285"/>
            <p14:sldId id="286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النهاية" id="{BD6CD09E-99AC-4248-93FB-AECC703424A6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4" orient="horz" pos="35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8A89"/>
    <a:srgbClr val="D8FFE4"/>
    <a:srgbClr val="A1B7F0"/>
    <a:srgbClr val="F9B36A"/>
    <a:srgbClr val="F55723"/>
    <a:srgbClr val="E2693E"/>
    <a:srgbClr val="78FCC2"/>
    <a:srgbClr val="1091E9"/>
    <a:srgbClr val="82AA38"/>
    <a:srgbClr val="7AA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06" autoAdjust="0"/>
    <p:restoredTop sz="80988" autoAdjust="0"/>
  </p:normalViewPr>
  <p:slideViewPr>
    <p:cSldViewPr snapToGrid="0">
      <p:cViewPr>
        <p:scale>
          <a:sx n="60" d="100"/>
          <a:sy n="60" d="100"/>
        </p:scale>
        <p:origin x="264" y="288"/>
      </p:cViewPr>
      <p:guideLst>
        <p:guide orient="horz" pos="2727"/>
        <p:guide pos="3840"/>
        <p:guide orient="horz" pos="3158"/>
        <p:guide orient="horz" pos="35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F8E2D0-33AE-4CAF-A89F-D27ECC7D3858}" type="datetimeFigureOut">
              <a:rPr lang="ar-JO" smtClean="0"/>
              <a:t>12/04/1444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9F69D3C-8F84-42E2-BA6D-FFCCA3DED4D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0480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82158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4993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2546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4333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91798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41654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75807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889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84143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0004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738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965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5081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08968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81842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48896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95969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25761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7834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04965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88653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9193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9591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98966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24155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73920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80794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97262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31084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51748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98420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1723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771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6462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9551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709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50497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6676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091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سفينة">
            <a:extLst>
              <a:ext uri="{FF2B5EF4-FFF2-40B4-BE49-F238E27FC236}">
                <a16:creationId xmlns:a16="http://schemas.microsoft.com/office/drawing/2014/main" id="{493114B0-8E6D-43DE-A832-8EA365917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8300" y="4121424"/>
            <a:ext cx="2361622" cy="217900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 useBgFill="1">
        <p:nvSpPr>
          <p:cNvPr id="34" name="موجة">
            <a:extLst>
              <a:ext uri="{FF2B5EF4-FFF2-40B4-BE49-F238E27FC236}">
                <a16:creationId xmlns:a16="http://schemas.microsoft.com/office/drawing/2014/main" id="{BF947780-A0D2-4DDB-A0AA-FEBCFDCC2E89}"/>
              </a:ext>
            </a:extLst>
          </p:cNvPr>
          <p:cNvSpPr/>
          <p:nvPr userDrawn="1"/>
        </p:nvSpPr>
        <p:spPr>
          <a:xfrm>
            <a:off x="-578" y="6026123"/>
            <a:ext cx="12192578" cy="831878"/>
          </a:xfrm>
          <a:custGeom>
            <a:avLst/>
            <a:gdLst>
              <a:gd name="connsiteX0" fmla="*/ 12121871 w 12192578"/>
              <a:gd name="connsiteY0" fmla="*/ 0 h 832100"/>
              <a:gd name="connsiteX1" fmla="*/ 12192578 w 12192578"/>
              <a:gd name="connsiteY1" fmla="*/ 1741 h 832100"/>
              <a:gd name="connsiteX2" fmla="*/ 12192578 w 12192578"/>
              <a:gd name="connsiteY2" fmla="*/ 832100 h 832100"/>
              <a:gd name="connsiteX3" fmla="*/ 0 w 12192578"/>
              <a:gd name="connsiteY3" fmla="*/ 832100 h 832100"/>
              <a:gd name="connsiteX4" fmla="*/ 0 w 12192578"/>
              <a:gd name="connsiteY4" fmla="*/ 364405 h 832100"/>
              <a:gd name="connsiteX5" fmla="*/ 144809 w 12192578"/>
              <a:gd name="connsiteY5" fmla="*/ 345183 h 832100"/>
              <a:gd name="connsiteX6" fmla="*/ 1158046 w 12192578"/>
              <a:gd name="connsiteY6" fmla="*/ 247578 h 832100"/>
              <a:gd name="connsiteX7" fmla="*/ 2616456 w 12192578"/>
              <a:gd name="connsiteY7" fmla="*/ 363325 h 832100"/>
              <a:gd name="connsiteX8" fmla="*/ 3901246 w 12192578"/>
              <a:gd name="connsiteY8" fmla="*/ 236004 h 832100"/>
              <a:gd name="connsiteX9" fmla="*/ 5382806 w 12192578"/>
              <a:gd name="connsiteY9" fmla="*/ 340176 h 832100"/>
              <a:gd name="connsiteX10" fmla="*/ 7419950 w 12192578"/>
              <a:gd name="connsiteY10" fmla="*/ 201280 h 832100"/>
              <a:gd name="connsiteX11" fmla="*/ 9642289 w 12192578"/>
              <a:gd name="connsiteY11" fmla="*/ 328601 h 832100"/>
              <a:gd name="connsiteX12" fmla="*/ 12121871 w 12192578"/>
              <a:gd name="connsiteY12" fmla="*/ 0 h 832100"/>
              <a:gd name="connsiteX0" fmla="*/ 12121871 w 12192578"/>
              <a:gd name="connsiteY0" fmla="*/ 0 h 832100"/>
              <a:gd name="connsiteX1" fmla="*/ 12192578 w 12192578"/>
              <a:gd name="connsiteY1" fmla="*/ 274485 h 832100"/>
              <a:gd name="connsiteX2" fmla="*/ 12192578 w 12192578"/>
              <a:gd name="connsiteY2" fmla="*/ 832100 h 832100"/>
              <a:gd name="connsiteX3" fmla="*/ 0 w 12192578"/>
              <a:gd name="connsiteY3" fmla="*/ 832100 h 832100"/>
              <a:gd name="connsiteX4" fmla="*/ 0 w 12192578"/>
              <a:gd name="connsiteY4" fmla="*/ 364405 h 832100"/>
              <a:gd name="connsiteX5" fmla="*/ 144809 w 12192578"/>
              <a:gd name="connsiteY5" fmla="*/ 345183 h 832100"/>
              <a:gd name="connsiteX6" fmla="*/ 1158046 w 12192578"/>
              <a:gd name="connsiteY6" fmla="*/ 247578 h 832100"/>
              <a:gd name="connsiteX7" fmla="*/ 2616456 w 12192578"/>
              <a:gd name="connsiteY7" fmla="*/ 363325 h 832100"/>
              <a:gd name="connsiteX8" fmla="*/ 3901246 w 12192578"/>
              <a:gd name="connsiteY8" fmla="*/ 236004 h 832100"/>
              <a:gd name="connsiteX9" fmla="*/ 5382806 w 12192578"/>
              <a:gd name="connsiteY9" fmla="*/ 340176 h 832100"/>
              <a:gd name="connsiteX10" fmla="*/ 7419950 w 12192578"/>
              <a:gd name="connsiteY10" fmla="*/ 201280 h 832100"/>
              <a:gd name="connsiteX11" fmla="*/ 9642289 w 12192578"/>
              <a:gd name="connsiteY11" fmla="*/ 328601 h 832100"/>
              <a:gd name="connsiteX12" fmla="*/ 12121871 w 12192578"/>
              <a:gd name="connsiteY12" fmla="*/ 0 h 832100"/>
              <a:gd name="connsiteX0" fmla="*/ 11524463 w 12192578"/>
              <a:gd name="connsiteY0" fmla="*/ 0 h 656434"/>
              <a:gd name="connsiteX1" fmla="*/ 12192578 w 12192578"/>
              <a:gd name="connsiteY1" fmla="*/ 98819 h 656434"/>
              <a:gd name="connsiteX2" fmla="*/ 12192578 w 12192578"/>
              <a:gd name="connsiteY2" fmla="*/ 656434 h 656434"/>
              <a:gd name="connsiteX3" fmla="*/ 0 w 12192578"/>
              <a:gd name="connsiteY3" fmla="*/ 656434 h 656434"/>
              <a:gd name="connsiteX4" fmla="*/ 0 w 12192578"/>
              <a:gd name="connsiteY4" fmla="*/ 188739 h 656434"/>
              <a:gd name="connsiteX5" fmla="*/ 144809 w 12192578"/>
              <a:gd name="connsiteY5" fmla="*/ 169517 h 656434"/>
              <a:gd name="connsiteX6" fmla="*/ 1158046 w 12192578"/>
              <a:gd name="connsiteY6" fmla="*/ 71912 h 656434"/>
              <a:gd name="connsiteX7" fmla="*/ 2616456 w 12192578"/>
              <a:gd name="connsiteY7" fmla="*/ 187659 h 656434"/>
              <a:gd name="connsiteX8" fmla="*/ 3901246 w 12192578"/>
              <a:gd name="connsiteY8" fmla="*/ 60338 h 656434"/>
              <a:gd name="connsiteX9" fmla="*/ 5382806 w 12192578"/>
              <a:gd name="connsiteY9" fmla="*/ 164510 h 656434"/>
              <a:gd name="connsiteX10" fmla="*/ 7419950 w 12192578"/>
              <a:gd name="connsiteY10" fmla="*/ 25614 h 656434"/>
              <a:gd name="connsiteX11" fmla="*/ 9642289 w 12192578"/>
              <a:gd name="connsiteY11" fmla="*/ 152935 h 656434"/>
              <a:gd name="connsiteX12" fmla="*/ 11524463 w 12192578"/>
              <a:gd name="connsiteY12" fmla="*/ 0 h 656434"/>
              <a:gd name="connsiteX0" fmla="*/ 11396447 w 12192578"/>
              <a:gd name="connsiteY0" fmla="*/ 6763 h 630838"/>
              <a:gd name="connsiteX1" fmla="*/ 12192578 w 12192578"/>
              <a:gd name="connsiteY1" fmla="*/ 73223 h 630838"/>
              <a:gd name="connsiteX2" fmla="*/ 12192578 w 12192578"/>
              <a:gd name="connsiteY2" fmla="*/ 630838 h 630838"/>
              <a:gd name="connsiteX3" fmla="*/ 0 w 12192578"/>
              <a:gd name="connsiteY3" fmla="*/ 630838 h 630838"/>
              <a:gd name="connsiteX4" fmla="*/ 0 w 12192578"/>
              <a:gd name="connsiteY4" fmla="*/ 163143 h 630838"/>
              <a:gd name="connsiteX5" fmla="*/ 144809 w 12192578"/>
              <a:gd name="connsiteY5" fmla="*/ 143921 h 630838"/>
              <a:gd name="connsiteX6" fmla="*/ 1158046 w 12192578"/>
              <a:gd name="connsiteY6" fmla="*/ 46316 h 630838"/>
              <a:gd name="connsiteX7" fmla="*/ 2616456 w 12192578"/>
              <a:gd name="connsiteY7" fmla="*/ 162063 h 630838"/>
              <a:gd name="connsiteX8" fmla="*/ 3901246 w 12192578"/>
              <a:gd name="connsiteY8" fmla="*/ 34742 h 630838"/>
              <a:gd name="connsiteX9" fmla="*/ 5382806 w 12192578"/>
              <a:gd name="connsiteY9" fmla="*/ 138914 h 630838"/>
              <a:gd name="connsiteX10" fmla="*/ 7419950 w 12192578"/>
              <a:gd name="connsiteY10" fmla="*/ 18 h 630838"/>
              <a:gd name="connsiteX11" fmla="*/ 9642289 w 12192578"/>
              <a:gd name="connsiteY11" fmla="*/ 127339 h 630838"/>
              <a:gd name="connsiteX12" fmla="*/ 11396447 w 12192578"/>
              <a:gd name="connsiteY12" fmla="*/ 6763 h 63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578" h="630838">
                <a:moveTo>
                  <a:pt x="11396447" y="6763"/>
                </a:moveTo>
                <a:lnTo>
                  <a:pt x="12192578" y="73223"/>
                </a:lnTo>
                <a:lnTo>
                  <a:pt x="12192578" y="630838"/>
                </a:lnTo>
                <a:lnTo>
                  <a:pt x="0" y="630838"/>
                </a:lnTo>
                <a:lnTo>
                  <a:pt x="0" y="163143"/>
                </a:lnTo>
                <a:lnTo>
                  <a:pt x="144809" y="143921"/>
                </a:lnTo>
                <a:cubicBezTo>
                  <a:pt x="459948" y="101778"/>
                  <a:pt x="854210" y="49933"/>
                  <a:pt x="1158046" y="46316"/>
                </a:cubicBezTo>
                <a:cubicBezTo>
                  <a:pt x="1644183" y="40529"/>
                  <a:pt x="2159256" y="163992"/>
                  <a:pt x="2616456" y="162063"/>
                </a:cubicBezTo>
                <a:cubicBezTo>
                  <a:pt x="3073656" y="160134"/>
                  <a:pt x="3440188" y="38600"/>
                  <a:pt x="3901246" y="34742"/>
                </a:cubicBezTo>
                <a:cubicBezTo>
                  <a:pt x="4362304" y="30884"/>
                  <a:pt x="4796355" y="144701"/>
                  <a:pt x="5382806" y="138914"/>
                </a:cubicBezTo>
                <a:cubicBezTo>
                  <a:pt x="5969257" y="133127"/>
                  <a:pt x="6710036" y="1947"/>
                  <a:pt x="7419950" y="18"/>
                </a:cubicBezTo>
                <a:cubicBezTo>
                  <a:pt x="8129864" y="-1911"/>
                  <a:pt x="8820487" y="158205"/>
                  <a:pt x="9642289" y="127339"/>
                </a:cubicBezTo>
                <a:cubicBezTo>
                  <a:pt x="10361366" y="100331"/>
                  <a:pt x="10780389" y="14016"/>
                  <a:pt x="11396447" y="67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400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ائر">
            <a:extLst>
              <a:ext uri="{FF2B5EF4-FFF2-40B4-BE49-F238E27FC236}">
                <a16:creationId xmlns:a16="http://schemas.microsoft.com/office/drawing/2014/main" id="{8C81895F-C9D6-41F4-AF9B-0B12CAD5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531" y="589225"/>
            <a:ext cx="709432" cy="629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491AD2-89DC-4B24-9E3D-4E981175D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9" y="2716025"/>
            <a:ext cx="1316053" cy="13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عبارة التهنئة">
            <a:extLst>
              <a:ext uri="{FF2B5EF4-FFF2-40B4-BE49-F238E27FC236}">
                <a16:creationId xmlns:a16="http://schemas.microsoft.com/office/drawing/2014/main" id="{4E204B58-CBAE-4B68-BD29-6C26A9CBF579}"/>
              </a:ext>
            </a:extLst>
          </p:cNvPr>
          <p:cNvGrpSpPr/>
          <p:nvPr userDrawn="1"/>
        </p:nvGrpSpPr>
        <p:grpSpPr>
          <a:xfrm>
            <a:off x="12489766" y="1341571"/>
            <a:ext cx="8077947" cy="1625149"/>
            <a:chOff x="3627120" y="1341571"/>
            <a:chExt cx="9540240" cy="1919338"/>
          </a:xfrm>
        </p:grpSpPr>
        <p:pic>
          <p:nvPicPr>
            <p:cNvPr id="6" name="صورة">
              <a:extLst>
                <a:ext uri="{FF2B5EF4-FFF2-40B4-BE49-F238E27FC236}">
                  <a16:creationId xmlns:a16="http://schemas.microsoft.com/office/drawing/2014/main" id="{94E62111-9651-47B1-929B-45D4643FB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20" y="1341571"/>
              <a:ext cx="9540240" cy="1919338"/>
            </a:xfrm>
            <a:prstGeom prst="rect">
              <a:avLst/>
            </a:prstGeom>
          </p:spPr>
        </p:pic>
        <p:sp>
          <p:nvSpPr>
            <p:cNvPr id="8" name="نص">
              <a:extLst>
                <a:ext uri="{FF2B5EF4-FFF2-40B4-BE49-F238E27FC236}">
                  <a16:creationId xmlns:a16="http://schemas.microsoft.com/office/drawing/2014/main" id="{E0BF848F-1499-4520-86D2-37AB89010864}"/>
                </a:ext>
              </a:extLst>
            </p:cNvPr>
            <p:cNvSpPr txBox="1"/>
            <p:nvPr userDrawn="1"/>
          </p:nvSpPr>
          <p:spPr>
            <a:xfrm>
              <a:off x="4198476" y="2324100"/>
              <a:ext cx="4252104" cy="524411"/>
            </a:xfrm>
            <a:prstGeom prst="rect">
              <a:avLst/>
            </a:prstGeom>
            <a:noFill/>
          </p:spPr>
          <p:txBody>
            <a:bodyPr wrap="none" rtlCol="1" anchor="ctr">
              <a:prstTxWarp prst="textWave2">
                <a:avLst>
                  <a:gd name="adj1" fmla="val 15641"/>
                  <a:gd name="adj2" fmla="val -266"/>
                </a:avLst>
              </a:prstTxWarp>
              <a:spAutoFit/>
            </a:bodyPr>
            <a:lstStyle/>
            <a:p>
              <a:pPr algn="ctr"/>
              <a:r>
                <a:rPr lang="ar-JO" sz="1050" b="1" dirty="0">
                  <a:ln w="3175">
                    <a:solidFill>
                      <a:schemeClr val="bg1"/>
                    </a:solidFill>
                  </a:ln>
                  <a:gradFill>
                    <a:gsLst>
                      <a:gs pos="0">
                        <a:srgbClr val="FF3200"/>
                      </a:gs>
                      <a:gs pos="100000">
                        <a:srgbClr val="0445F2"/>
                      </a:gs>
                    </a:gsLst>
                    <a:lin ang="5400000" scaled="1"/>
                  </a:gradFill>
                  <a:effectLst>
                    <a:outerShdw blurRad="12700" dist="25400" dir="2700000" algn="tl">
                      <a:srgbClr val="000000">
                        <a:alpha val="43137"/>
                      </a:srgbClr>
                    </a:outerShdw>
                  </a:effectLst>
                </a:rPr>
                <a:t>مبروك الفوز بالمسابقة</a:t>
              </a:r>
            </a:p>
          </p:txBody>
        </p:sp>
      </p:grpSp>
      <p:pic>
        <p:nvPicPr>
          <p:cNvPr id="3" name="نغمة نهاية">
            <a:hlinkClick r:id="" action="ppaction://media"/>
            <a:extLst>
              <a:ext uri="{FF2B5EF4-FFF2-40B4-BE49-F238E27FC236}">
                <a16:creationId xmlns:a16="http://schemas.microsoft.com/office/drawing/2014/main" id="{48A40688-68D3-4C2D-8F6E-3335C38F6AD8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8005" y="92075"/>
            <a:ext cx="487363" cy="487363"/>
          </a:xfrm>
          <a:prstGeom prst="rect">
            <a:avLst/>
          </a:prstGeom>
        </p:spPr>
      </p:pic>
      <p:sp>
        <p:nvSpPr>
          <p:cNvPr id="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E958FF0-2467-44FC-8782-F15B472C0B95}"/>
              </a:ext>
            </a:extLst>
          </p:cNvPr>
          <p:cNvSpPr/>
          <p:nvPr userDrawn="1"/>
        </p:nvSpPr>
        <p:spPr>
          <a:xfrm>
            <a:off x="5242560" y="6163747"/>
            <a:ext cx="170688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8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7731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" presetClass="entr" presetSubtype="4" decel="25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سمكة 1">
            <a:extLst>
              <a:ext uri="{FF2B5EF4-FFF2-40B4-BE49-F238E27FC236}">
                <a16:creationId xmlns:a16="http://schemas.microsoft.com/office/drawing/2014/main" id="{6423581E-85D1-4831-B747-09ED9DC8E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608" y="4174063"/>
            <a:ext cx="925504" cy="514998"/>
          </a:xfrm>
          <a:prstGeom prst="rect">
            <a:avLst/>
          </a:prstGeom>
        </p:spPr>
      </p:pic>
      <p:pic>
        <p:nvPicPr>
          <p:cNvPr id="3" name="سمكة 2">
            <a:extLst>
              <a:ext uri="{FF2B5EF4-FFF2-40B4-BE49-F238E27FC236}">
                <a16:creationId xmlns:a16="http://schemas.microsoft.com/office/drawing/2014/main" id="{7833815D-7DB4-45C9-B585-643040254C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8104" y="2695132"/>
            <a:ext cx="903112" cy="5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سمكة 1">
            <a:extLst>
              <a:ext uri="{FF2B5EF4-FFF2-40B4-BE49-F238E27FC236}">
                <a16:creationId xmlns:a16="http://schemas.microsoft.com/office/drawing/2014/main" id="{A31A8E0B-5141-4812-8F32-36B132924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608" y="4174063"/>
            <a:ext cx="925504" cy="514998"/>
          </a:xfrm>
          <a:prstGeom prst="rect">
            <a:avLst/>
          </a:prstGeom>
        </p:spPr>
      </p:pic>
      <p:pic>
        <p:nvPicPr>
          <p:cNvPr id="8" name="سمكة 2">
            <a:extLst>
              <a:ext uri="{FF2B5EF4-FFF2-40B4-BE49-F238E27FC236}">
                <a16:creationId xmlns:a16="http://schemas.microsoft.com/office/drawing/2014/main" id="{49865FDA-C712-41AB-B0E6-D6DA0B3E83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8104" y="2695132"/>
            <a:ext cx="903112" cy="534901"/>
          </a:xfrm>
          <a:prstGeom prst="rect">
            <a:avLst/>
          </a:prstGeom>
        </p:spPr>
      </p:pic>
      <p:pic>
        <p:nvPicPr>
          <p:cNvPr id="10" name="سمكة 3">
            <a:extLst>
              <a:ext uri="{FF2B5EF4-FFF2-40B4-BE49-F238E27FC236}">
                <a16:creationId xmlns:a16="http://schemas.microsoft.com/office/drawing/2014/main" id="{337F95D1-C28F-4A37-9CA2-51A934D8E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104" y="3895417"/>
            <a:ext cx="681688" cy="278646"/>
          </a:xfrm>
          <a:prstGeom prst="rect">
            <a:avLst/>
          </a:prstGeom>
        </p:spPr>
      </p:pic>
      <p:pic>
        <p:nvPicPr>
          <p:cNvPr id="12" name="سمكة 4">
            <a:extLst>
              <a:ext uri="{FF2B5EF4-FFF2-40B4-BE49-F238E27FC236}">
                <a16:creationId xmlns:a16="http://schemas.microsoft.com/office/drawing/2014/main" id="{17B44FC2-5372-4B5E-B400-B6F8D12FCB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56" y="5099306"/>
            <a:ext cx="771252" cy="694127"/>
          </a:xfrm>
          <a:prstGeom prst="rect">
            <a:avLst/>
          </a:prstGeom>
        </p:spPr>
      </p:pic>
      <p:pic>
        <p:nvPicPr>
          <p:cNvPr id="13" name="أعشاب 1">
            <a:extLst>
              <a:ext uri="{FF2B5EF4-FFF2-40B4-BE49-F238E27FC236}">
                <a16:creationId xmlns:a16="http://schemas.microsoft.com/office/drawing/2014/main" id="{F6A7A63A-F254-43BE-8C37-5A051D0EE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4" b="17665"/>
          <a:stretch/>
        </p:blipFill>
        <p:spPr>
          <a:xfrm>
            <a:off x="9903147" y="4034740"/>
            <a:ext cx="2288854" cy="2823260"/>
          </a:xfrm>
          <a:prstGeom prst="rect">
            <a:avLst/>
          </a:prstGeom>
        </p:spPr>
      </p:pic>
      <p:pic>
        <p:nvPicPr>
          <p:cNvPr id="14" name="أعشاب 2">
            <a:extLst>
              <a:ext uri="{FF2B5EF4-FFF2-40B4-BE49-F238E27FC236}">
                <a16:creationId xmlns:a16="http://schemas.microsoft.com/office/drawing/2014/main" id="{43891157-033C-4622-A7A9-BC0D6E82B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b="11276"/>
          <a:stretch/>
        </p:blipFill>
        <p:spPr>
          <a:xfrm>
            <a:off x="-1" y="4034741"/>
            <a:ext cx="1650325" cy="28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سمكة">
            <a:extLst>
              <a:ext uri="{FF2B5EF4-FFF2-40B4-BE49-F238E27FC236}">
                <a16:creationId xmlns:a16="http://schemas.microsoft.com/office/drawing/2014/main" id="{8CED33F3-6434-40BD-BFFA-FC4D30462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105">
            <a:off x="1275337" y="1701800"/>
            <a:ext cx="4095283" cy="2718471"/>
          </a:xfrm>
          <a:prstGeom prst="rect">
            <a:avLst/>
          </a:prstGeom>
        </p:spPr>
      </p:pic>
      <p:sp>
        <p:nvSpPr>
          <p:cNvPr id="5" name="نص تهنئة">
            <a:extLst>
              <a:ext uri="{FF2B5EF4-FFF2-40B4-BE49-F238E27FC236}">
                <a16:creationId xmlns:a16="http://schemas.microsoft.com/office/drawing/2014/main" id="{DEED68FE-AEEA-4864-98A0-933ABE6DEBAD}"/>
              </a:ext>
            </a:extLst>
          </p:cNvPr>
          <p:cNvSpPr/>
          <p:nvPr userDrawn="1"/>
        </p:nvSpPr>
        <p:spPr>
          <a:xfrm>
            <a:off x="6131934" y="716378"/>
            <a:ext cx="3125192" cy="2093878"/>
          </a:xfrm>
          <a:prstGeom prst="wedgeEllipseCallout">
            <a:avLst>
              <a:gd name="adj1" fmla="val -72877"/>
              <a:gd name="adj2" fmla="val 43730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lvl="0" algn="ctr"/>
            <a:r>
              <a:rPr lang="ar-JO" sz="24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أحسنت.. لقد نجحت في الإجابة على جميع الأسئلة.</a:t>
            </a:r>
          </a:p>
        </p:txBody>
      </p:sp>
      <p:pic>
        <p:nvPicPr>
          <p:cNvPr id="2" name="نغمة نهاية">
            <a:hlinkClick r:id="" action="ppaction://media"/>
            <a:extLst>
              <a:ext uri="{FF2B5EF4-FFF2-40B4-BE49-F238E27FC236}">
                <a16:creationId xmlns:a16="http://schemas.microsoft.com/office/drawing/2014/main" id="{90564A56-66C0-4323-834F-C3CA65AF45B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4255" y="92075"/>
            <a:ext cx="487363" cy="487363"/>
          </a:xfrm>
          <a:prstGeom prst="rect">
            <a:avLst/>
          </a:prstGeom>
        </p:spPr>
      </p:pic>
      <p:sp>
        <p:nvSpPr>
          <p:cNvPr id="7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3C6766EA-DD8D-4966-A1E1-6E2BE6EFC812}"/>
              </a:ext>
            </a:extLst>
          </p:cNvPr>
          <p:cNvSpPr/>
          <p:nvPr userDrawn="1"/>
        </p:nvSpPr>
        <p:spPr>
          <a:xfrm>
            <a:off x="5242560" y="6163747"/>
            <a:ext cx="170688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8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19580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67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67"/>
                            </p:stCondLst>
                            <p:childTnLst>
                              <p:par>
                                <p:cTn id="16" presetID="2" presetClass="entr" presetSubtype="4" decel="25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فراشة 1">
            <a:extLst>
              <a:ext uri="{FF2B5EF4-FFF2-40B4-BE49-F238E27FC236}">
                <a16:creationId xmlns:a16="http://schemas.microsoft.com/office/drawing/2014/main" id="{5D5F9AD2-0157-4BF2-9D6A-5DB87AD33FF9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32" y="4904582"/>
            <a:ext cx="776714" cy="6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2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راشة 1">
            <a:extLst>
              <a:ext uri="{FF2B5EF4-FFF2-40B4-BE49-F238E27FC236}">
                <a16:creationId xmlns:a16="http://schemas.microsoft.com/office/drawing/2014/main" id="{5BE1B856-D378-46F1-94AA-9272424CA798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32" y="4904582"/>
            <a:ext cx="776714" cy="6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4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فراشة 1">
            <a:extLst>
              <a:ext uri="{FF2B5EF4-FFF2-40B4-BE49-F238E27FC236}">
                <a16:creationId xmlns:a16="http://schemas.microsoft.com/office/drawing/2014/main" id="{0216ED0B-F6FA-4A77-94C1-5D33F2BA033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32" y="4904582"/>
            <a:ext cx="776714" cy="6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فراشة 2" descr="GIFs Beautiful Butterflies - 120 Pieces of Animated Pictures">
            <a:extLst>
              <a:ext uri="{FF2B5EF4-FFF2-40B4-BE49-F238E27FC236}">
                <a16:creationId xmlns:a16="http://schemas.microsoft.com/office/drawing/2014/main" id="{0C583F5D-1858-40A1-A42A-A4D53585A2E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3547" y="2752780"/>
            <a:ext cx="748484" cy="72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فراشة 3" descr="Butterfly Gif by ngochan192 on DeviantArt">
            <a:extLst>
              <a:ext uri="{FF2B5EF4-FFF2-40B4-BE49-F238E27FC236}">
                <a16:creationId xmlns:a16="http://schemas.microsoft.com/office/drawing/2014/main" id="{61716794-CFD7-4737-B663-691901B49D98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725" y="1894823"/>
            <a:ext cx="834094" cy="8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فراشة 4" descr="Butterfly Gif - IceGif">
            <a:extLst>
              <a:ext uri="{FF2B5EF4-FFF2-40B4-BE49-F238E27FC236}">
                <a16:creationId xmlns:a16="http://schemas.microsoft.com/office/drawing/2014/main" id="{37173210-E23A-47C7-B191-735B2CC58ED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037" y="3186504"/>
            <a:ext cx="846832" cy="8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عبارة التهنئة">
            <a:extLst>
              <a:ext uri="{FF2B5EF4-FFF2-40B4-BE49-F238E27FC236}">
                <a16:creationId xmlns:a16="http://schemas.microsoft.com/office/drawing/2014/main" id="{2DEBAF5F-EA9E-47A7-93B9-8A7C5C4BCFA6}"/>
              </a:ext>
            </a:extLst>
          </p:cNvPr>
          <p:cNvSpPr/>
          <p:nvPr userDrawn="1"/>
        </p:nvSpPr>
        <p:spPr>
          <a:xfrm>
            <a:off x="3276600" y="2661925"/>
            <a:ext cx="5638800" cy="1534151"/>
          </a:xfrm>
          <a:prstGeom prst="plaque">
            <a:avLst>
              <a:gd name="adj" fmla="val 25089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sz="36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أحسنت..</a:t>
            </a:r>
            <a:r>
              <a:rPr lang="ar-JO" sz="3600" b="1" baseline="0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لقد فزت بالمسابقة!</a:t>
            </a:r>
            <a:endParaRPr lang="ar-JO" sz="3600" b="1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نغمة النهاية">
            <a:hlinkClick r:id="" action="ppaction://media"/>
            <a:extLst>
              <a:ext uri="{FF2B5EF4-FFF2-40B4-BE49-F238E27FC236}">
                <a16:creationId xmlns:a16="http://schemas.microsoft.com/office/drawing/2014/main" id="{377EFABA-C3AF-4049-8DD3-1D837B9843EF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0887" y="92075"/>
            <a:ext cx="487363" cy="487363"/>
          </a:xfrm>
          <a:prstGeom prst="rect">
            <a:avLst/>
          </a:prstGeom>
        </p:spPr>
      </p:pic>
      <p:sp>
        <p:nvSpPr>
          <p:cNvPr id="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07E6BF1-4284-4A8B-88F5-A3AD1824CBC1}"/>
              </a:ext>
            </a:extLst>
          </p:cNvPr>
          <p:cNvSpPr/>
          <p:nvPr userDrawn="1"/>
        </p:nvSpPr>
        <p:spPr>
          <a:xfrm>
            <a:off x="5242560" y="6163747"/>
            <a:ext cx="170688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8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72760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0787 L -0.00547 0.0081 C 0.00573 0.00834 0.01679 0.01042 0.02786 0.00949 C 0.0345 0.0088 0.06028 -0.00393 0.06562 -0.0074 C 0.07526 -0.01342 0.08424 -0.02338 0.09414 -0.02754 C 0.10807 -0.03356 0.12265 -0.03379 0.13685 -0.03773 C 0.14323 -0.03935 0.14948 -0.04236 0.15586 -0.04444 C 0.15781 -0.04514 0.15963 -0.0456 0.16158 -0.04606 C 0.16783 -0.04791 0.17448 -0.04791 0.1806 -0.05115 C 0.18463 -0.05347 0.18867 -0.05648 0.19283 -0.05787 C 0.21237 -0.06504 0.20885 -0.05949 0.22408 -0.06805 C 0.23151 -0.07222 0.23906 -0.07546 0.24596 -0.08148 C 0.24987 -0.08495 0.25338 -0.08935 0.25742 -0.09166 C 0.29908 -0.11643 0.2858 -0.10648 0.31627 -0.11875 C 0.35143 -0.13264 0.33307 -0.12824 0.35143 -0.13217 C 0.35729 -0.13565 0.36198 -0.13819 0.36757 -0.14398 C 0.3707 -0.14722 0.37317 -0.15231 0.37617 -0.15602 C 0.38007 -0.16065 0.3845 -0.16481 0.38841 -0.16944 C 0.39244 -0.17407 0.39596 -0.17986 0.39987 -0.18449 C 0.40612 -0.19213 0.40794 -0.19166 0.4151 -0.19838 C 0.41797 -0.20069 0.42057 -0.2044 0.42356 -0.20648 C 0.42838 -0.20995 0.44674 -0.2199 0.45286 -0.22338 C 0.45833 -0.22615 0.46419 -0.22754 0.46901 -0.23194 C 0.49726 -0.25671 0.47083 -0.23472 0.50807 -0.26041 C 0.53802 -0.28125 0.5095 -0.26296 0.53567 -0.28403 C 0.54114 -0.28865 0.56588 -0.30208 0.56692 -0.30278 C 0.5901 -0.31412 0.57838 -0.30787 0.60208 -0.32129 C 0.60638 -0.32615 0.61562 -0.33773 0.62018 -0.34143 C 0.62539 -0.34606 0.63086 -0.34953 0.63632 -0.35324 C 0.63906 -0.35532 0.64205 -0.35625 0.64479 -0.35833 C 0.64843 -0.36134 0.65169 -0.36551 0.65507 -0.36852 C 0.66106 -0.37338 0.66289 -0.37129 0.66953 -0.37523 C 0.6763 -0.37916 0.68281 -0.38426 0.68945 -0.38889 C 0.70117 -0.39676 0.70729 -0.40115 0.71979 -0.40903 C 0.72148 -0.41018 0.7375 -0.41921 0.74166 -0.42245 C 0.74336 -0.42384 0.74479 -0.42592 0.74635 -0.42754 C 0.74882 -0.42986 0.75143 -0.43217 0.75403 -0.43426 C 0.75768 -0.43727 0.76198 -0.43865 0.76536 -0.44282 C 0.76849 -0.44676 0.77161 -0.45069 0.77487 -0.45463 C 0.78229 -0.46342 0.78229 -0.46203 0.78906 -0.47153 C 0.7914 -0.47453 0.79336 -0.4787 0.7957 -0.48148 C 0.80351 -0.49097 0.81185 -0.49884 0.81953 -0.50856 C 0.84804 -0.54467 0.80586 -0.49074 0.8319 -0.52523 C 0.83372 -0.52754 0.83567 -0.52963 0.8375 -0.53194 C 0.83815 -0.53356 0.83867 -0.53541 0.83945 -0.53703 C 0.84023 -0.53865 0.84114 -0.54051 0.84231 -0.54213 C 0.84713 -0.54977 0.84674 -0.54907 0.85078 -0.55393 C 0.85182 -0.55625 0.8526 -0.55856 0.85364 -0.56065 C 0.85442 -0.56203 0.8556 -0.56273 0.85651 -0.56412 C 0.8582 -0.5662 0.85976 -0.56852 0.86132 -0.57083 C 0.86953 -0.58356 0.8582 -0.56713 0.86692 -0.58264 C 0.8681 -0.58449 0.86966 -0.58565 0.87083 -0.58773 C 0.87187 -0.58958 0.87252 -0.59236 0.87356 -0.59444 C 0.87474 -0.59629 0.8763 -0.59745 0.87747 -0.59953 C 0.87851 -0.60139 0.87916 -0.60416 0.8802 -0.60625 C 0.88216 -0.60949 0.88359 -0.60995 0.8858 -0.61134 C 0.88789 -0.61643 0.8875 -0.6169 0.89075 -0.61967 C 0.89166 -0.6206 0.89349 -0.62153 0.89349 -0.62129 L 0.89349 -0.62153 " pathEditMode="relative" rAng="0" ptsTypes="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48" y="-3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0404 0.01203 L -0.00404 0.01227 C 0.00078 0.01157 0.00559 0.01134 0.01028 0.01041 C 0.01184 0.01018 0.01341 0.00879 0.01497 0.00879 C 0.03776 0.00764 0.06028 0.00787 0.0832 0.00717 L 0.12773 0.00532 C 0.13359 0.0037 0.13919 0.00162 0.14479 0.00023 C 0.15221 -0.00116 0.17916 -0.00278 0.18281 -0.00301 C 0.19322 -0.00602 0.18776 -0.00486 0.20377 -0.00648 C 0.21002 -0.00695 0.2164 -0.00787 0.22278 -0.0081 L 0.29296 -0.00973 L 0.40312 -0.00301 L 0.44661 0.00023 C 0.45429 0.00115 0.46197 0.00347 0.4694 0.0037 L 0.60898 0.00717 C 0.61093 0.00926 0.6125 0.0125 0.61484 0.01389 C 0.62044 0.01736 0.64179 0.02268 0.64609 0.02407 L 0.77239 0.02222 C 0.79192 0.02199 0.81171 0.02245 0.83125 0.0206 C 0.83515 0.02014 0.83867 0.01643 0.84257 0.01551 C 0.84856 0.01412 0.85455 0.01435 0.86054 0.01389 L 0.87682 0.01203 C 0.89179 0.01018 0.88346 0.01065 0.90039 0.00717 C 0.90638 0.00578 0.91875 0.0044 0.92421 0.0037 L 0.94804 -0.00301 C 0.95247 -0.00417 0.9569 -0.00486 0.96132 -0.00648 C 0.96783 -0.0088 0.97447 -0.01227 0.98125 -0.01482 C 0.9858 -0.01667 0.99075 -0.01829 0.99531 -0.01991 C 1.01263 -0.03519 0.99752 -0.02408 1.01263 -0.0301 C 1.01862 -0.03241 1.02447 -0.03727 1.03046 -0.03843 C 1.03359 -0.03912 1.03697 -0.03935 1.03997 -0.04005 C 1.05182 -0.04306 1.05039 -0.04422 1.06184 -0.04514 C 1.07265 -0.04607 1.08346 -0.0463 1.09427 -0.04699 C 1.09869 -0.04746 1.10312 -0.04815 1.10755 -0.04861 L 1.15781 -0.05185 C 1.15794 -0.05209 1.15716 -0.05185 1.1569 -0.05185 L 1.1569 -0.05162 " pathEditMode="relative" rAng="0" ptsTypes="AAAAAAAAAAAAAAAAAAAAAAAAAAAAAAAAAAAAA">
                                      <p:cBhvr>
                                        <p:cTn id="10" dur="1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86" y="-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703 0.00625 L 0.00703 0.00625 C -0.128 0.00416 -0.08581 0.00833 -0.2181 -0.00741 C -0.2336 -0.00926 -0.24909 -0.01134 -0.26458 -0.01412 C -0.27057 -0.01528 -0.27656 -0.01759 -0.28255 -0.01921 C -0.29219 -0.02176 -0.29479 -0.0213 -0.30638 -0.02246 C -0.31615 -0.02639 -0.32578 -0.03241 -0.33581 -0.03426 C -0.39089 -0.04445 -0.36537 -0.02546 -0.41458 -0.04607 C -0.42123 -0.04908 -0.428 -0.05093 -0.43451 -0.05463 C -0.44766 -0.06204 -0.45977 -0.07593 -0.47344 -0.07986 C -0.47435 -0.08009 -0.49336 -0.08496 -0.49818 -0.08843 C -0.50365 -0.09236 -0.50873 -0.09792 -0.51432 -0.10185 C -0.52266 -0.10787 -0.53138 -0.11273 -0.53985 -0.11875 C -0.54505 -0.12222 -0.55 -0.12709 -0.55508 -0.13056 C -0.56393 -0.13658 -0.57344 -0.13935 -0.58164 -0.14746 C -0.59531 -0.16088 -0.6082 -0.17709 -0.62253 -0.18796 C -0.62539 -0.19005 -0.63451 -0.19676 -0.63672 -0.19977 C -0.6405 -0.20463 -0.64349 -0.21134 -0.64714 -0.21667 C -0.65117 -0.22222 -0.6556 -0.22639 -0.65951 -0.23171 C -0.68008 -0.26042 -0.66667 -0.24746 -0.68802 -0.2706 C -0.69297 -0.27593 -0.69792 -0.28148 -0.70326 -0.28588 C -0.70833 -0.29005 -0.71406 -0.29236 -0.7194 -0.29584 C -0.72318 -0.29838 -0.72695 -0.30162 -0.73073 -0.3044 C -0.73229 -0.30764 -0.73346 -0.31204 -0.73555 -0.31435 C -0.73893 -0.31852 -0.7431 -0.31991 -0.74688 -0.32292 C -0.75013 -0.32546 -0.75326 -0.32847 -0.75638 -0.33125 C -0.76055 -0.33866 -0.76432 -0.34653 -0.76875 -0.35324 C -0.78841 -0.38357 -0.76797 -0.3456 -0.78776 -0.37847 C -0.79011 -0.38264 -0.79167 -0.38843 -0.7944 -0.39213 C -0.79714 -0.39584 -0.80078 -0.39722 -0.80391 -0.40046 C -0.81849 -0.41597 -0.81602 -0.41736 -0.83229 -0.43773 C -0.83555 -0.44167 -0.8388 -0.44491 -0.8418 -0.44954 C -0.84492 -0.45394 -0.8474 -0.45949 -0.85039 -0.46435 C -0.86003 -0.48033 -0.85 -0.46042 -0.86081 -0.48125 C -0.86276 -0.48519 -0.86432 -0.48959 -0.86654 -0.49306 C -0.86784 -0.49537 -0.86979 -0.49607 -0.87123 -0.49815 C -0.87305 -0.5007 -0.87409 -0.5044 -0.87604 -0.50648 C -0.87774 -0.50857 -0.87982 -0.50857 -0.88164 -0.50996 C -0.8849 -0.5125 -0.88776 -0.51667 -0.89115 -0.51829 C -0.89336 -0.51945 -0.89557 -0.52084 -0.89779 -0.52176 C -0.89935 -0.52246 -0.90104 -0.52269 -0.90261 -0.52338 C -0.91862 -0.53218 -0.90482 -0.52454 -0.91302 -0.53195 C -0.91524 -0.5338 -0.9181 -0.53542 -0.92057 -0.53704 C -0.92435 -0.54699 -0.92057 -0.53912 -0.93008 -0.54537 C -0.93125 -0.54607 -0.9319 -0.54792 -0.93294 -0.54884 C -0.93542 -0.5507 -0.9405 -0.55394 -0.9405 -0.55394 L -0.9405 -0.55394 " pathEditMode="relative" ptsTypes="AAAAAAAAAAAAAAAAAAAAAAAAAAAAAAAAAAAAAAAAAAAAAAA">
                                      <p:cBhvr>
                                        <p:cTn id="12" dur="9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2" presetClass="entr" presetSubtype="4" decel="2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34BE0FC-54CF-4F85-BB6E-70E2423F6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4" b="17665"/>
          <a:stretch/>
        </p:blipFill>
        <p:spPr>
          <a:xfrm>
            <a:off x="9903147" y="4034740"/>
            <a:ext cx="2288854" cy="282326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76D0C3-0C0E-4D16-97BE-E9B84011A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b="11276"/>
          <a:stretch/>
        </p:blipFill>
        <p:spPr>
          <a:xfrm>
            <a:off x="-1" y="4034741"/>
            <a:ext cx="1650325" cy="28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6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2B17FBE-7892-4116-9FD9-AB765965408F}"/>
              </a:ext>
            </a:extLst>
          </p:cNvPr>
          <p:cNvSpPr txBox="1"/>
          <p:nvPr/>
        </p:nvSpPr>
        <p:spPr>
          <a:xfrm>
            <a:off x="0" y="0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4" name="عنوان المسابقة">
            <a:extLst>
              <a:ext uri="{FF2B5EF4-FFF2-40B4-BE49-F238E27FC236}">
                <a16:creationId xmlns:a16="http://schemas.microsoft.com/office/drawing/2014/main" id="{EA81C931-51B2-404A-B82D-8A26EE47E7D8}"/>
              </a:ext>
            </a:extLst>
          </p:cNvPr>
          <p:cNvSpPr/>
          <p:nvPr/>
        </p:nvSpPr>
        <p:spPr>
          <a:xfrm>
            <a:off x="3276600" y="2661924"/>
            <a:ext cx="5638800" cy="1534151"/>
          </a:xfrm>
          <a:prstGeom prst="roundRect">
            <a:avLst>
              <a:gd name="adj" fmla="val 50000"/>
            </a:avLst>
          </a:prstGeom>
          <a:solidFill>
            <a:srgbClr val="BF8A89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مراجعة </a:t>
            </a:r>
            <a:endParaRPr lang="ar-JO" sz="6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ابدأ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4746-51A9-4FCD-9558-957EA78F12EC}"/>
              </a:ext>
            </a:extLst>
          </p:cNvPr>
          <p:cNvSpPr/>
          <p:nvPr/>
        </p:nvSpPr>
        <p:spPr>
          <a:xfrm>
            <a:off x="5415280" y="4793637"/>
            <a:ext cx="136144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ابدأ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6D2D9FB-5A3B-4889-95BC-EF8D1B60AAB1}"/>
              </a:ext>
            </a:extLst>
          </p:cNvPr>
          <p:cNvSpPr txBox="1"/>
          <p:nvPr/>
        </p:nvSpPr>
        <p:spPr>
          <a:xfrm>
            <a:off x="3276600" y="72394"/>
            <a:ext cx="5638800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مراجعة مادة العلوم للصف الخامس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DAC6598-3351-4AC0-8CB9-5A780CAA3E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9805747" y="104298"/>
            <a:ext cx="2255520" cy="1223287"/>
          </a:xfrm>
          <a:prstGeom prst="rect">
            <a:avLst/>
          </a:prstGeom>
        </p:spPr>
      </p:pic>
      <p:pic>
        <p:nvPicPr>
          <p:cNvPr id="2" name="كلمة-المقدمة">
            <a:hlinkClick r:id="" action="ppaction://media"/>
            <a:extLst>
              <a:ext uri="{FF2B5EF4-FFF2-40B4-BE49-F238E27FC236}">
                <a16:creationId xmlns:a16="http://schemas.microsoft.com/office/drawing/2014/main" id="{AEB594B5-0A33-488D-9675-E3AAD57B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6184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25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61251" y="1962796"/>
            <a:ext cx="6042991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يتميز التحول الكامل عن التحول الناقص بمرحلة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العذراء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البويضة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اليرقة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0980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15570" y="1069192"/>
            <a:ext cx="7560860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البدائيات والبكتيريا تتكاثران بواسطة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الانقسام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البذور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التبرعم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96876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يتكاثر نبات النعناع و نبات الفراولة والسرخسيات بواسطة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الساق الجارية 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الانقسام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التبرعم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230538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تختلف مملكة الفطريات عن مملكة النباتات بأنها :</a:t>
            </a: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لا تصنع غذائها بنفسها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لها جدار خلوي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</a:t>
            </a:r>
            <a:r>
              <a:rPr lang="ar-SA" sz="2800" b="1" dirty="0">
                <a:solidFill>
                  <a:srgbClr val="C00000"/>
                </a:solidFill>
              </a:rPr>
              <a:t>لها أعضاء حسية حقيقية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02721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983831" y="1933903"/>
            <a:ext cx="6256421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العوامل اللاحيوية التي تتحكم في النظام البيئي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التربة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النبات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الحشرات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604848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820917"/>
            <a:ext cx="5638800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المكان الذي يعيش فيه المخلوق الحي يسمى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الموطن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الجماعة الحيوية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الإطار البيئي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09740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23393"/>
            <a:ext cx="5638800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العلاقة بين سمك القرش </a:t>
            </a:r>
            <a:r>
              <a:rPr lang="ar-SA" sz="2800" b="1" dirty="0" err="1">
                <a:solidFill>
                  <a:srgbClr val="C00000"/>
                </a:solidFill>
              </a:rPr>
              <a:t>والديمورا</a:t>
            </a:r>
            <a:r>
              <a:rPr lang="ar-SA" sz="2800" b="1" dirty="0">
                <a:solidFill>
                  <a:srgbClr val="C00000"/>
                </a:solidFill>
              </a:rPr>
              <a:t> تسمى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5524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التعايش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6288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التطفل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9674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التكافل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520194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2165131"/>
            <a:ext cx="5638800" cy="126386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أمثلة التكيف التركيبي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0927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خف الجمل مسطح وكبير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3972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الفيلة تنتقل في مجموعات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0775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هجرة الطيور في الشتاء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6979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15916" y="2045491"/>
            <a:ext cx="5899484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تقليد المخلوق الحي لمخلوق حي آخر بهدف إخافة أعدائه يسمى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2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المحاكاة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التشابه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3968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التلون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486385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61251" y="1962796"/>
            <a:ext cx="6042991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العمليات الفيزيائية التي تحدث في دورة الماء في الطبيعة هي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تبخر وتكثف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انصهار وتبخر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انصهار وتجمد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61249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15570" y="1069192"/>
            <a:ext cx="7560860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تقسيم المخلوقات الحية إلى مجموعات بحسب درجة التشابه في الشكل أو التركيب أو الوظائف يسمى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التصنيف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المملكة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الطائفة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5147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835965" y="2070538"/>
            <a:ext cx="6665844" cy="161334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العملية التي تطلق ثاني أكسيد الكربون في الهواء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72881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التنفس والتحلل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9364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البناء الضوئي والتحلل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4703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البناء الضوئي وحرق الوقود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61814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15570" y="1069192"/>
            <a:ext cx="7560860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الموارد الطبيعية المتجددة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الأشجار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النفط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المعادن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33797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الحيوانات المنقرضة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الديناصورات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الغزال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الدلفين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4525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التسلسل الصحيح للتعاقب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أشنات – أعشاب – شجيرات– أشجار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أشجار – أعشاب –شجيرات – أشنات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أشنات – شجيرات –أشجار – أعشاب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73791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13811" y="1933903"/>
            <a:ext cx="7555831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التعاقب الثانوي يحدث بسرعة أكبر من التعاقب الأولي بسبب: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وجود التربة أو بعض المخلوقات الحية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الصخور التي تزود النباتات الجديدة بالمغذيات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أن المخلوقات الحية تتنافس معا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6264074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820917"/>
            <a:ext cx="5638800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يكون الحيوان مهددا بالانقراض إذا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كان عدد أفراد النوع قليلا جدا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استطاع حماية صغاره من الأخطار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كان قادر على الدفاع عن نفسه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273927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23393"/>
            <a:ext cx="5638800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اللافقاريات هي حيوانات ليس لها عمود فقري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5519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67010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62366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45895" y="2045491"/>
            <a:ext cx="7475621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الطلائعيات  تعيش في أقسى الظروف مثل البراكين وقاع البحار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53248" y="449993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خطا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76350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61251" y="1962796"/>
            <a:ext cx="6042991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البكتيريا الحقيقة تعيش في كل مكان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7253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36888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النباتات المغطاة البذور هي نباتات بذرية تنتج أزهاراً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9948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134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04255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المملكة التي تضم مخلوقات تشبه النباتات ومخلوقات تشبه الحيوانات في خواصها تسمى: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الطلائعيات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البدائيات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البكتيريا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69608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القلنسوة تغطي قمة الجذر وتوفر له الحماية أثناء اختراقه للتربة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19161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صواب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94367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خطأ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46603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983831" y="1933903"/>
            <a:ext cx="6256421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التكاثر الجنسي يتطلب وجود  أب واحد فقط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92641" y="368742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صواب 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92641" y="453163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خطأ 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380624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820917"/>
            <a:ext cx="5638800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السداة  هي الجزء الأنثوي بالزهرة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2538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79555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6491207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12758" y="1726324"/>
            <a:ext cx="8462921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 جميع أفراد النوع الواحد التي تعيش في نظام بيئي تشكل جماعة حيوية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07772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81923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575081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069432" y="2165131"/>
            <a:ext cx="6845968" cy="126386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تحدد العوامل الحيوية والعوامل اللاحيوية السعة التحميلة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0927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3972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73697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15916" y="2045491"/>
            <a:ext cx="5899484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التكيفات السلوكية أن للسلاحف غطاء صلب يحميها من الحيوانات المفترسة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792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83008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20866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973179" y="1962796"/>
            <a:ext cx="8149389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يوجد الكربون في الغلاف الجوي على شكل غاز ثاني أكسيد الكربون: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6408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98750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835965" y="2070538"/>
            <a:ext cx="6665844" cy="161334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تحصل الحيوانات على النيتروجين عندما تأكل النباتات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461795" y="411921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461795" y="4860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54016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835965" y="2070538"/>
            <a:ext cx="6665844" cy="161334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انتهى  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47755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AA50029E-A926-4796-812A-E17843738960}"/>
              </a:ext>
            </a:extLst>
          </p:cNvPr>
          <p:cNvSpPr txBox="1"/>
          <p:nvPr/>
        </p:nvSpPr>
        <p:spPr>
          <a:xfrm>
            <a:off x="0" y="0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9F399BA-7B81-4192-A1D5-28FFF215FA1D}"/>
              </a:ext>
            </a:extLst>
          </p:cNvPr>
          <p:cNvSpPr txBox="1"/>
          <p:nvPr/>
        </p:nvSpPr>
        <p:spPr>
          <a:xfrm>
            <a:off x="3276600" y="72394"/>
            <a:ext cx="5638800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مادة العلوم للصف الخامس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F585E33-F715-433F-A1D9-B2073BFB70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9805747" y="104298"/>
            <a:ext cx="2255520" cy="1223287"/>
          </a:xfrm>
          <a:prstGeom prst="rect">
            <a:avLst/>
          </a:prstGeom>
        </p:spPr>
      </p:pic>
      <p:pic>
        <p:nvPicPr>
          <p:cNvPr id="2" name="كلمة-الختام">
            <a:hlinkClick r:id="" action="ppaction://media"/>
            <a:extLst>
              <a:ext uri="{FF2B5EF4-FFF2-40B4-BE49-F238E27FC236}">
                <a16:creationId xmlns:a16="http://schemas.microsoft.com/office/drawing/2014/main" id="{0CA11500-D73B-4520-9CC4-9E74F5CD4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78" y="6194425"/>
            <a:ext cx="487363" cy="48736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A47BED6-04B0-489D-A508-2280AB03A49A}"/>
              </a:ext>
            </a:extLst>
          </p:cNvPr>
          <p:cNvSpPr txBox="1"/>
          <p:nvPr/>
        </p:nvSpPr>
        <p:spPr>
          <a:xfrm>
            <a:off x="3276600" y="514665"/>
            <a:ext cx="5638800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أ.يوسف سليمان البلوي </a:t>
            </a:r>
          </a:p>
        </p:txBody>
      </p:sp>
    </p:spTree>
    <p:extLst>
      <p:ext uri="{BB962C8B-B14F-4D97-AF65-F5344CB8AC3E}">
        <p14:creationId xmlns:p14="http://schemas.microsoft.com/office/powerpoint/2010/main" val="32031980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مجموعة واسعة جدا من المخلوقات الحية التي تشترك في مجموعة من الصفات العامة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مملكة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نوع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طائفة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48404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33903"/>
            <a:ext cx="5638800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تعيش الفطريات في الأماكن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الرطبة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الحارة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الباردة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9537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820917"/>
            <a:ext cx="5638800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الجزء الذي يدعم النبات ويحمل الأوراق والأزهار والفروع هو :</a:t>
            </a: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الساق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الجذور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الثمار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596840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23393"/>
            <a:ext cx="5638800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في الجذور تراكيب تشبه الخيوط الصغيرة والدقيقة تمتص الماء الموجود في التربة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5524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الشعيرات الجذرية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6288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البشرة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9674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الكامبيوم 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58411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2165131"/>
            <a:ext cx="5638800" cy="126386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طبقة تفصل بين الخشب واللحاء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0927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الكامبيوم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3972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البشرة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0775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القلنسوة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169138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2045491"/>
            <a:ext cx="5638800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خصائص التبرعم أن الأبناء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2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ينتجون عن أب واحد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يختلفون في صفاتهم عن الآباء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3968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ينتجون عن أبوين اثنين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15794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الجزير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المحي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المزرع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1125</Words>
  <Application>Microsoft Office PowerPoint</Application>
  <PresentationFormat>شاشة عريضة</PresentationFormat>
  <Paragraphs>294</Paragraphs>
  <Slides>39</Slides>
  <Notes>39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39</vt:i4>
      </vt:variant>
    </vt:vector>
  </HeadingPairs>
  <TitlesOfParts>
    <vt:vector size="44" baseType="lpstr">
      <vt:lpstr>Arial</vt:lpstr>
      <vt:lpstr>Calibri</vt:lpstr>
      <vt:lpstr>نسق الجزيرة</vt:lpstr>
      <vt:lpstr>نسق المحيط</vt:lpstr>
      <vt:lpstr>نسق المزرعة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قالب مسابقة متعدد النسق</dc:title>
  <dc:creator>أ. يوسف سليمان البلوي</dc:creator>
  <cp:lastModifiedBy>يوسف البلوي</cp:lastModifiedBy>
  <cp:revision>61</cp:revision>
  <dcterms:created xsi:type="dcterms:W3CDTF">2021-08-24T16:16:17Z</dcterms:created>
  <dcterms:modified xsi:type="dcterms:W3CDTF">2022-11-06T16:40:23Z</dcterms:modified>
</cp:coreProperties>
</file>