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57" r:id="rId1"/>
    <p:sldMasterId id="2147483648" r:id="rId2"/>
    <p:sldMasterId id="2147483661" r:id="rId3"/>
  </p:sldMasterIdLst>
  <p:notesMasterIdLst>
    <p:notesMasterId r:id="rId49"/>
  </p:notesMasterIdLst>
  <p:sldIdLst>
    <p:sldId id="261" r:id="rId4"/>
    <p:sldId id="260" r:id="rId5"/>
    <p:sldId id="264" r:id="rId6"/>
    <p:sldId id="257" r:id="rId7"/>
    <p:sldId id="259" r:id="rId8"/>
    <p:sldId id="269" r:id="rId9"/>
    <p:sldId id="263" r:id="rId10"/>
    <p:sldId id="262" r:id="rId11"/>
    <p:sldId id="265" r:id="rId12"/>
    <p:sldId id="270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71" r:id="rId23"/>
    <p:sldId id="281" r:id="rId24"/>
    <p:sldId id="282" r:id="rId25"/>
    <p:sldId id="283" r:id="rId26"/>
    <p:sldId id="284" r:id="rId27"/>
    <p:sldId id="285" r:id="rId28"/>
    <p:sldId id="301" r:id="rId29"/>
    <p:sldId id="302" r:id="rId30"/>
    <p:sldId id="303" r:id="rId31"/>
    <p:sldId id="304" r:id="rId32"/>
    <p:sldId id="305" r:id="rId33"/>
    <p:sldId id="306" r:id="rId34"/>
    <p:sldId id="286" r:id="rId35"/>
    <p:sldId id="288" r:id="rId36"/>
    <p:sldId id="289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258" r:id="rId48"/>
  </p:sldIdLst>
  <p:sldSz cx="12192000" cy="6858000"/>
  <p:notesSz cx="6858000" cy="9144000"/>
  <p:defaultTextStyle>
    <a:defPPr>
      <a:defRPr lang="ar-JO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mnoNL9r2V/QNZZ6VdpxrSw==" hashData="EY5nb+FPEmNb0q7JMRw3qbM7ekmaQ0A+jLYDiTVN4m+d+Rb9l2krh7caFz+vNuspY2B1KvlcDDttM89X9+PXCg=="/>
  <p:extLst>
    <p:ext uri="{521415D9-36F7-43E2-AB2F-B90AF26B5E84}">
      <p14:sectionLst xmlns:p14="http://schemas.microsoft.com/office/powerpoint/2010/main">
        <p14:section name="المقدمة" id="{CF9F028A-AD26-44F7-B34F-CCCA1F3FD5D8}">
          <p14:sldIdLst>
            <p14:sldId id="261"/>
          </p14:sldIdLst>
        </p14:section>
        <p14:section name="الأسئلة" id="{FC0CA7A5-E869-42A5-BC1C-C282821F6F05}">
          <p14:sldIdLst>
            <p14:sldId id="260"/>
            <p14:sldId id="264"/>
            <p14:sldId id="257"/>
            <p14:sldId id="259"/>
            <p14:sldId id="269"/>
            <p14:sldId id="263"/>
            <p14:sldId id="262"/>
            <p14:sldId id="265"/>
            <p14:sldId id="270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71"/>
            <p14:sldId id="281"/>
            <p14:sldId id="282"/>
            <p14:sldId id="283"/>
            <p14:sldId id="284"/>
            <p14:sldId id="285"/>
            <p14:sldId id="301"/>
            <p14:sldId id="302"/>
            <p14:sldId id="303"/>
            <p14:sldId id="304"/>
            <p14:sldId id="305"/>
            <p14:sldId id="306"/>
            <p14:sldId id="286"/>
            <p14:sldId id="288"/>
            <p14:sldId id="289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  <p14:sldId id="300"/>
          </p14:sldIdLst>
        </p14:section>
        <p14:section name="النهاية" id="{BD6CD09E-99AC-4248-93FB-AECC703424A6}">
          <p14:sldIdLst>
            <p14:sldId id="25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727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3158" userDrawn="1">
          <p15:clr>
            <a:srgbClr val="A4A3A4"/>
          </p15:clr>
        </p15:guide>
        <p15:guide id="4" orient="horz" pos="358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8A89"/>
    <a:srgbClr val="D8FFE4"/>
    <a:srgbClr val="A1B7F0"/>
    <a:srgbClr val="F9B36A"/>
    <a:srgbClr val="F55723"/>
    <a:srgbClr val="E2693E"/>
    <a:srgbClr val="78FCC2"/>
    <a:srgbClr val="1091E9"/>
    <a:srgbClr val="82AA38"/>
    <a:srgbClr val="7AA3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6306" autoAdjust="0"/>
    <p:restoredTop sz="80988" autoAdjust="0"/>
  </p:normalViewPr>
  <p:slideViewPr>
    <p:cSldViewPr snapToGrid="0">
      <p:cViewPr varScale="1">
        <p:scale>
          <a:sx n="70" d="100"/>
          <a:sy n="70" d="100"/>
        </p:scale>
        <p:origin x="168" y="54"/>
      </p:cViewPr>
      <p:guideLst>
        <p:guide orient="horz" pos="2727"/>
        <p:guide pos="3840"/>
        <p:guide orient="horz" pos="3158"/>
        <p:guide orient="horz" pos="358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JO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0F8E2D0-33AE-4CAF-A89F-D27ECC7D3858}" type="datetimeFigureOut">
              <a:rPr lang="ar-JO" smtClean="0"/>
              <a:t>14/04/1444</a:t>
            </a:fld>
            <a:endParaRPr lang="ar-JO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JO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JO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C9F69D3C-8F84-42E2-BA6D-FFCCA3DED4D6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004802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1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0821583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10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6499359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11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8254685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12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0433346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13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3917988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14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5416540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15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7758078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16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488952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17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9841438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18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4200049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19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47382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2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569657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20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550817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21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9089687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22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6818424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23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4488969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24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4959694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25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6257610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26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1732224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27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8093953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28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7742687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29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5168760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3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295910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30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8336171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31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66016916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32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478343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33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9049658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34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7886536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35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69193978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36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89896647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37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62415552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38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57392069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39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0807943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4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46462134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40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59726203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41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63108499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42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65174880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43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29842012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44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4172304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45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277110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5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1955119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6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770908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7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9504971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8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9667630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69D3C-8F84-42E2-BA6D-FFCCA3DED4D6}" type="slidenum">
              <a:rPr lang="ar-JO" smtClean="0"/>
              <a:t>9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260919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Master" Target="../slideMasters/slideMaster3.xml"/><Relationship Id="rId7" Type="http://schemas.openxmlformats.org/officeDocument/2006/relationships/image" Target="../media/image19.gi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المقدم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سفينة">
            <a:extLst>
              <a:ext uri="{FF2B5EF4-FFF2-40B4-BE49-F238E27FC236}">
                <a16:creationId xmlns:a16="http://schemas.microsoft.com/office/drawing/2014/main" id="{493114B0-8E6D-43DE-A832-8EA365917D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38300" y="4121424"/>
            <a:ext cx="2361622" cy="2179002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sp useBgFill="1">
        <p:nvSpPr>
          <p:cNvPr id="34" name="موجة">
            <a:extLst>
              <a:ext uri="{FF2B5EF4-FFF2-40B4-BE49-F238E27FC236}">
                <a16:creationId xmlns:a16="http://schemas.microsoft.com/office/drawing/2014/main" id="{BF947780-A0D2-4DDB-A0AA-FEBCFDCC2E89}"/>
              </a:ext>
            </a:extLst>
          </p:cNvPr>
          <p:cNvSpPr/>
          <p:nvPr userDrawn="1"/>
        </p:nvSpPr>
        <p:spPr>
          <a:xfrm>
            <a:off x="-578" y="6026123"/>
            <a:ext cx="12192578" cy="831878"/>
          </a:xfrm>
          <a:custGeom>
            <a:avLst/>
            <a:gdLst>
              <a:gd name="connsiteX0" fmla="*/ 12121871 w 12192578"/>
              <a:gd name="connsiteY0" fmla="*/ 0 h 832100"/>
              <a:gd name="connsiteX1" fmla="*/ 12192578 w 12192578"/>
              <a:gd name="connsiteY1" fmla="*/ 1741 h 832100"/>
              <a:gd name="connsiteX2" fmla="*/ 12192578 w 12192578"/>
              <a:gd name="connsiteY2" fmla="*/ 832100 h 832100"/>
              <a:gd name="connsiteX3" fmla="*/ 0 w 12192578"/>
              <a:gd name="connsiteY3" fmla="*/ 832100 h 832100"/>
              <a:gd name="connsiteX4" fmla="*/ 0 w 12192578"/>
              <a:gd name="connsiteY4" fmla="*/ 364405 h 832100"/>
              <a:gd name="connsiteX5" fmla="*/ 144809 w 12192578"/>
              <a:gd name="connsiteY5" fmla="*/ 345183 h 832100"/>
              <a:gd name="connsiteX6" fmla="*/ 1158046 w 12192578"/>
              <a:gd name="connsiteY6" fmla="*/ 247578 h 832100"/>
              <a:gd name="connsiteX7" fmla="*/ 2616456 w 12192578"/>
              <a:gd name="connsiteY7" fmla="*/ 363325 h 832100"/>
              <a:gd name="connsiteX8" fmla="*/ 3901246 w 12192578"/>
              <a:gd name="connsiteY8" fmla="*/ 236004 h 832100"/>
              <a:gd name="connsiteX9" fmla="*/ 5382806 w 12192578"/>
              <a:gd name="connsiteY9" fmla="*/ 340176 h 832100"/>
              <a:gd name="connsiteX10" fmla="*/ 7419950 w 12192578"/>
              <a:gd name="connsiteY10" fmla="*/ 201280 h 832100"/>
              <a:gd name="connsiteX11" fmla="*/ 9642289 w 12192578"/>
              <a:gd name="connsiteY11" fmla="*/ 328601 h 832100"/>
              <a:gd name="connsiteX12" fmla="*/ 12121871 w 12192578"/>
              <a:gd name="connsiteY12" fmla="*/ 0 h 832100"/>
              <a:gd name="connsiteX0" fmla="*/ 12121871 w 12192578"/>
              <a:gd name="connsiteY0" fmla="*/ 0 h 832100"/>
              <a:gd name="connsiteX1" fmla="*/ 12192578 w 12192578"/>
              <a:gd name="connsiteY1" fmla="*/ 274485 h 832100"/>
              <a:gd name="connsiteX2" fmla="*/ 12192578 w 12192578"/>
              <a:gd name="connsiteY2" fmla="*/ 832100 h 832100"/>
              <a:gd name="connsiteX3" fmla="*/ 0 w 12192578"/>
              <a:gd name="connsiteY3" fmla="*/ 832100 h 832100"/>
              <a:gd name="connsiteX4" fmla="*/ 0 w 12192578"/>
              <a:gd name="connsiteY4" fmla="*/ 364405 h 832100"/>
              <a:gd name="connsiteX5" fmla="*/ 144809 w 12192578"/>
              <a:gd name="connsiteY5" fmla="*/ 345183 h 832100"/>
              <a:gd name="connsiteX6" fmla="*/ 1158046 w 12192578"/>
              <a:gd name="connsiteY6" fmla="*/ 247578 h 832100"/>
              <a:gd name="connsiteX7" fmla="*/ 2616456 w 12192578"/>
              <a:gd name="connsiteY7" fmla="*/ 363325 h 832100"/>
              <a:gd name="connsiteX8" fmla="*/ 3901246 w 12192578"/>
              <a:gd name="connsiteY8" fmla="*/ 236004 h 832100"/>
              <a:gd name="connsiteX9" fmla="*/ 5382806 w 12192578"/>
              <a:gd name="connsiteY9" fmla="*/ 340176 h 832100"/>
              <a:gd name="connsiteX10" fmla="*/ 7419950 w 12192578"/>
              <a:gd name="connsiteY10" fmla="*/ 201280 h 832100"/>
              <a:gd name="connsiteX11" fmla="*/ 9642289 w 12192578"/>
              <a:gd name="connsiteY11" fmla="*/ 328601 h 832100"/>
              <a:gd name="connsiteX12" fmla="*/ 12121871 w 12192578"/>
              <a:gd name="connsiteY12" fmla="*/ 0 h 832100"/>
              <a:gd name="connsiteX0" fmla="*/ 11524463 w 12192578"/>
              <a:gd name="connsiteY0" fmla="*/ 0 h 656434"/>
              <a:gd name="connsiteX1" fmla="*/ 12192578 w 12192578"/>
              <a:gd name="connsiteY1" fmla="*/ 98819 h 656434"/>
              <a:gd name="connsiteX2" fmla="*/ 12192578 w 12192578"/>
              <a:gd name="connsiteY2" fmla="*/ 656434 h 656434"/>
              <a:gd name="connsiteX3" fmla="*/ 0 w 12192578"/>
              <a:gd name="connsiteY3" fmla="*/ 656434 h 656434"/>
              <a:gd name="connsiteX4" fmla="*/ 0 w 12192578"/>
              <a:gd name="connsiteY4" fmla="*/ 188739 h 656434"/>
              <a:gd name="connsiteX5" fmla="*/ 144809 w 12192578"/>
              <a:gd name="connsiteY5" fmla="*/ 169517 h 656434"/>
              <a:gd name="connsiteX6" fmla="*/ 1158046 w 12192578"/>
              <a:gd name="connsiteY6" fmla="*/ 71912 h 656434"/>
              <a:gd name="connsiteX7" fmla="*/ 2616456 w 12192578"/>
              <a:gd name="connsiteY7" fmla="*/ 187659 h 656434"/>
              <a:gd name="connsiteX8" fmla="*/ 3901246 w 12192578"/>
              <a:gd name="connsiteY8" fmla="*/ 60338 h 656434"/>
              <a:gd name="connsiteX9" fmla="*/ 5382806 w 12192578"/>
              <a:gd name="connsiteY9" fmla="*/ 164510 h 656434"/>
              <a:gd name="connsiteX10" fmla="*/ 7419950 w 12192578"/>
              <a:gd name="connsiteY10" fmla="*/ 25614 h 656434"/>
              <a:gd name="connsiteX11" fmla="*/ 9642289 w 12192578"/>
              <a:gd name="connsiteY11" fmla="*/ 152935 h 656434"/>
              <a:gd name="connsiteX12" fmla="*/ 11524463 w 12192578"/>
              <a:gd name="connsiteY12" fmla="*/ 0 h 656434"/>
              <a:gd name="connsiteX0" fmla="*/ 11396447 w 12192578"/>
              <a:gd name="connsiteY0" fmla="*/ 6763 h 630838"/>
              <a:gd name="connsiteX1" fmla="*/ 12192578 w 12192578"/>
              <a:gd name="connsiteY1" fmla="*/ 73223 h 630838"/>
              <a:gd name="connsiteX2" fmla="*/ 12192578 w 12192578"/>
              <a:gd name="connsiteY2" fmla="*/ 630838 h 630838"/>
              <a:gd name="connsiteX3" fmla="*/ 0 w 12192578"/>
              <a:gd name="connsiteY3" fmla="*/ 630838 h 630838"/>
              <a:gd name="connsiteX4" fmla="*/ 0 w 12192578"/>
              <a:gd name="connsiteY4" fmla="*/ 163143 h 630838"/>
              <a:gd name="connsiteX5" fmla="*/ 144809 w 12192578"/>
              <a:gd name="connsiteY5" fmla="*/ 143921 h 630838"/>
              <a:gd name="connsiteX6" fmla="*/ 1158046 w 12192578"/>
              <a:gd name="connsiteY6" fmla="*/ 46316 h 630838"/>
              <a:gd name="connsiteX7" fmla="*/ 2616456 w 12192578"/>
              <a:gd name="connsiteY7" fmla="*/ 162063 h 630838"/>
              <a:gd name="connsiteX8" fmla="*/ 3901246 w 12192578"/>
              <a:gd name="connsiteY8" fmla="*/ 34742 h 630838"/>
              <a:gd name="connsiteX9" fmla="*/ 5382806 w 12192578"/>
              <a:gd name="connsiteY9" fmla="*/ 138914 h 630838"/>
              <a:gd name="connsiteX10" fmla="*/ 7419950 w 12192578"/>
              <a:gd name="connsiteY10" fmla="*/ 18 h 630838"/>
              <a:gd name="connsiteX11" fmla="*/ 9642289 w 12192578"/>
              <a:gd name="connsiteY11" fmla="*/ 127339 h 630838"/>
              <a:gd name="connsiteX12" fmla="*/ 11396447 w 12192578"/>
              <a:gd name="connsiteY12" fmla="*/ 6763 h 630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578" h="630838">
                <a:moveTo>
                  <a:pt x="11396447" y="6763"/>
                </a:moveTo>
                <a:lnTo>
                  <a:pt x="12192578" y="73223"/>
                </a:lnTo>
                <a:lnTo>
                  <a:pt x="12192578" y="630838"/>
                </a:lnTo>
                <a:lnTo>
                  <a:pt x="0" y="630838"/>
                </a:lnTo>
                <a:lnTo>
                  <a:pt x="0" y="163143"/>
                </a:lnTo>
                <a:lnTo>
                  <a:pt x="144809" y="143921"/>
                </a:lnTo>
                <a:cubicBezTo>
                  <a:pt x="459948" y="101778"/>
                  <a:pt x="854210" y="49933"/>
                  <a:pt x="1158046" y="46316"/>
                </a:cubicBezTo>
                <a:cubicBezTo>
                  <a:pt x="1644183" y="40529"/>
                  <a:pt x="2159256" y="163992"/>
                  <a:pt x="2616456" y="162063"/>
                </a:cubicBezTo>
                <a:cubicBezTo>
                  <a:pt x="3073656" y="160134"/>
                  <a:pt x="3440188" y="38600"/>
                  <a:pt x="3901246" y="34742"/>
                </a:cubicBezTo>
                <a:cubicBezTo>
                  <a:pt x="4362304" y="30884"/>
                  <a:pt x="4796355" y="144701"/>
                  <a:pt x="5382806" y="138914"/>
                </a:cubicBezTo>
                <a:cubicBezTo>
                  <a:pt x="5969257" y="133127"/>
                  <a:pt x="6710036" y="1947"/>
                  <a:pt x="7419950" y="18"/>
                </a:cubicBezTo>
                <a:cubicBezTo>
                  <a:pt x="8129864" y="-1911"/>
                  <a:pt x="8820487" y="158205"/>
                  <a:pt x="9642289" y="127339"/>
                </a:cubicBezTo>
                <a:cubicBezTo>
                  <a:pt x="10361366" y="100331"/>
                  <a:pt x="10780389" y="14016"/>
                  <a:pt x="11396447" y="676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340005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0" fill="hold">
                                          <p:stCondLst>
                                            <p:cond delay="6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الأسئل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طائر">
            <a:extLst>
              <a:ext uri="{FF2B5EF4-FFF2-40B4-BE49-F238E27FC236}">
                <a16:creationId xmlns:a16="http://schemas.microsoft.com/office/drawing/2014/main" id="{8C81895F-C9D6-41F4-AF9B-0B12CAD5C4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3531" y="589225"/>
            <a:ext cx="709432" cy="629976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8491AD2-89DC-4B24-9E3D-4E981175DB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599" y="2716025"/>
            <a:ext cx="1316053" cy="133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77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8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8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النها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عبارة التهنئة">
            <a:extLst>
              <a:ext uri="{FF2B5EF4-FFF2-40B4-BE49-F238E27FC236}">
                <a16:creationId xmlns:a16="http://schemas.microsoft.com/office/drawing/2014/main" id="{4E204B58-CBAE-4B68-BD29-6C26A9CBF579}"/>
              </a:ext>
            </a:extLst>
          </p:cNvPr>
          <p:cNvGrpSpPr/>
          <p:nvPr userDrawn="1"/>
        </p:nvGrpSpPr>
        <p:grpSpPr>
          <a:xfrm>
            <a:off x="12489766" y="1341571"/>
            <a:ext cx="8077947" cy="1625149"/>
            <a:chOff x="3627120" y="1341571"/>
            <a:chExt cx="9540240" cy="1919338"/>
          </a:xfrm>
        </p:grpSpPr>
        <p:pic>
          <p:nvPicPr>
            <p:cNvPr id="6" name="صورة">
              <a:extLst>
                <a:ext uri="{FF2B5EF4-FFF2-40B4-BE49-F238E27FC236}">
                  <a16:creationId xmlns:a16="http://schemas.microsoft.com/office/drawing/2014/main" id="{94E62111-9651-47B1-929B-45D4643FBF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7120" y="1341571"/>
              <a:ext cx="9540240" cy="1919338"/>
            </a:xfrm>
            <a:prstGeom prst="rect">
              <a:avLst/>
            </a:prstGeom>
          </p:spPr>
        </p:pic>
        <p:sp>
          <p:nvSpPr>
            <p:cNvPr id="8" name="نص">
              <a:extLst>
                <a:ext uri="{FF2B5EF4-FFF2-40B4-BE49-F238E27FC236}">
                  <a16:creationId xmlns:a16="http://schemas.microsoft.com/office/drawing/2014/main" id="{E0BF848F-1499-4520-86D2-37AB89010864}"/>
                </a:ext>
              </a:extLst>
            </p:cNvPr>
            <p:cNvSpPr txBox="1"/>
            <p:nvPr userDrawn="1"/>
          </p:nvSpPr>
          <p:spPr>
            <a:xfrm>
              <a:off x="4198476" y="2324100"/>
              <a:ext cx="4252104" cy="524411"/>
            </a:xfrm>
            <a:prstGeom prst="rect">
              <a:avLst/>
            </a:prstGeom>
            <a:noFill/>
          </p:spPr>
          <p:txBody>
            <a:bodyPr wrap="none" rtlCol="1" anchor="ctr">
              <a:prstTxWarp prst="textWave2">
                <a:avLst>
                  <a:gd name="adj1" fmla="val 15641"/>
                  <a:gd name="adj2" fmla="val -266"/>
                </a:avLst>
              </a:prstTxWarp>
              <a:spAutoFit/>
            </a:bodyPr>
            <a:lstStyle/>
            <a:p>
              <a:pPr algn="ctr"/>
              <a:r>
                <a:rPr lang="ar-JO" sz="1050" b="1" dirty="0">
                  <a:ln w="3175">
                    <a:solidFill>
                      <a:schemeClr val="bg1"/>
                    </a:solidFill>
                  </a:ln>
                  <a:gradFill>
                    <a:gsLst>
                      <a:gs pos="0">
                        <a:srgbClr val="FF3200"/>
                      </a:gs>
                      <a:gs pos="100000">
                        <a:srgbClr val="0445F2"/>
                      </a:gs>
                    </a:gsLst>
                    <a:lin ang="5400000" scaled="1"/>
                  </a:gradFill>
                  <a:effectLst>
                    <a:outerShdw blurRad="12700" dist="25400" dir="2700000" algn="tl">
                      <a:srgbClr val="000000">
                        <a:alpha val="43137"/>
                      </a:srgbClr>
                    </a:outerShdw>
                  </a:effectLst>
                </a:rPr>
                <a:t>مبروك الفوز بالمسابقة</a:t>
              </a:r>
            </a:p>
          </p:txBody>
        </p:sp>
      </p:grpSp>
      <p:pic>
        <p:nvPicPr>
          <p:cNvPr id="3" name="نغمة نهاية">
            <a:hlinkClick r:id="" action="ppaction://media"/>
            <a:extLst>
              <a:ext uri="{FF2B5EF4-FFF2-40B4-BE49-F238E27FC236}">
                <a16:creationId xmlns:a16="http://schemas.microsoft.com/office/drawing/2014/main" id="{48A40688-68D3-4C2D-8F6E-3335C38F6AD8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48005" y="92075"/>
            <a:ext cx="487363" cy="487363"/>
          </a:xfrm>
          <a:prstGeom prst="rect">
            <a:avLst/>
          </a:prstGeom>
        </p:spPr>
      </p:pic>
      <p:sp>
        <p:nvSpPr>
          <p:cNvPr id="9" name="خروج">
            <a:hlinkClick r:id="" action="ppaction://hlinkshowjump?jump=endshow"/>
            <a:extLst>
              <a:ext uri="{FF2B5EF4-FFF2-40B4-BE49-F238E27FC236}">
                <a16:creationId xmlns:a16="http://schemas.microsoft.com/office/drawing/2014/main" id="{AE958FF0-2467-44FC-8782-F15B472C0B95}"/>
              </a:ext>
            </a:extLst>
          </p:cNvPr>
          <p:cNvSpPr/>
          <p:nvPr userDrawn="1"/>
        </p:nvSpPr>
        <p:spPr>
          <a:xfrm>
            <a:off x="5242560" y="6163747"/>
            <a:ext cx="1706880" cy="485139"/>
          </a:xfrm>
          <a:prstGeom prst="flowChartTerminator">
            <a:avLst/>
          </a:prstGeom>
          <a:solidFill>
            <a:schemeClr val="bg1">
              <a:alpha val="50000"/>
            </a:schemeClr>
          </a:solidFill>
          <a:ln w="19050"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prstMaterial="plastic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800" b="1" dirty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خروج</a:t>
            </a:r>
          </a:p>
        </p:txBody>
      </p:sp>
    </p:spTree>
    <p:extLst>
      <p:ext uri="{BB962C8B-B14F-4D97-AF65-F5344CB8AC3E}">
        <p14:creationId xmlns:p14="http://schemas.microsoft.com/office/powerpoint/2010/main" val="2773194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" presetID="2" presetClass="entr" presetSubtype="4" decel="25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المقدم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سمكة 1">
            <a:extLst>
              <a:ext uri="{FF2B5EF4-FFF2-40B4-BE49-F238E27FC236}">
                <a16:creationId xmlns:a16="http://schemas.microsoft.com/office/drawing/2014/main" id="{6423581E-85D1-4831-B747-09ED9DC8E0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1608" y="4174063"/>
            <a:ext cx="925504" cy="514998"/>
          </a:xfrm>
          <a:prstGeom prst="rect">
            <a:avLst/>
          </a:prstGeom>
        </p:spPr>
      </p:pic>
      <p:pic>
        <p:nvPicPr>
          <p:cNvPr id="3" name="سمكة 2">
            <a:extLst>
              <a:ext uri="{FF2B5EF4-FFF2-40B4-BE49-F238E27FC236}">
                <a16:creationId xmlns:a16="http://schemas.microsoft.com/office/drawing/2014/main" id="{7833815D-7DB4-45C9-B585-643040254C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28104" y="2695132"/>
            <a:ext cx="903112" cy="53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344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الأسئل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سمكة 1">
            <a:extLst>
              <a:ext uri="{FF2B5EF4-FFF2-40B4-BE49-F238E27FC236}">
                <a16:creationId xmlns:a16="http://schemas.microsoft.com/office/drawing/2014/main" id="{A31A8E0B-5141-4812-8F32-36B1329248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1608" y="4174063"/>
            <a:ext cx="925504" cy="514998"/>
          </a:xfrm>
          <a:prstGeom prst="rect">
            <a:avLst/>
          </a:prstGeom>
        </p:spPr>
      </p:pic>
      <p:pic>
        <p:nvPicPr>
          <p:cNvPr id="8" name="سمكة 2">
            <a:extLst>
              <a:ext uri="{FF2B5EF4-FFF2-40B4-BE49-F238E27FC236}">
                <a16:creationId xmlns:a16="http://schemas.microsoft.com/office/drawing/2014/main" id="{49865FDA-C712-41AB-B0E6-D6DA0B3E832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28104" y="2695132"/>
            <a:ext cx="903112" cy="534901"/>
          </a:xfrm>
          <a:prstGeom prst="rect">
            <a:avLst/>
          </a:prstGeom>
        </p:spPr>
      </p:pic>
      <p:pic>
        <p:nvPicPr>
          <p:cNvPr id="10" name="سمكة 3">
            <a:extLst>
              <a:ext uri="{FF2B5EF4-FFF2-40B4-BE49-F238E27FC236}">
                <a16:creationId xmlns:a16="http://schemas.microsoft.com/office/drawing/2014/main" id="{337F95D1-C28F-4A37-9CA2-51A934D8EF5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8104" y="3895417"/>
            <a:ext cx="681688" cy="278646"/>
          </a:xfrm>
          <a:prstGeom prst="rect">
            <a:avLst/>
          </a:prstGeom>
        </p:spPr>
      </p:pic>
      <p:pic>
        <p:nvPicPr>
          <p:cNvPr id="12" name="سمكة 4">
            <a:extLst>
              <a:ext uri="{FF2B5EF4-FFF2-40B4-BE49-F238E27FC236}">
                <a16:creationId xmlns:a16="http://schemas.microsoft.com/office/drawing/2014/main" id="{17B44FC2-5372-4B5E-B400-B6F8D12FCB1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7356" y="5099306"/>
            <a:ext cx="771252" cy="694127"/>
          </a:xfrm>
          <a:prstGeom prst="rect">
            <a:avLst/>
          </a:prstGeom>
        </p:spPr>
      </p:pic>
      <p:pic>
        <p:nvPicPr>
          <p:cNvPr id="13" name="أعشاب 1">
            <a:extLst>
              <a:ext uri="{FF2B5EF4-FFF2-40B4-BE49-F238E27FC236}">
                <a16:creationId xmlns:a16="http://schemas.microsoft.com/office/drawing/2014/main" id="{F6A7A63A-F254-43BE-8C37-5A051D0EE0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24" b="17665"/>
          <a:stretch/>
        </p:blipFill>
        <p:spPr>
          <a:xfrm>
            <a:off x="9903147" y="4034740"/>
            <a:ext cx="2288854" cy="2823260"/>
          </a:xfrm>
          <a:prstGeom prst="rect">
            <a:avLst/>
          </a:prstGeom>
        </p:spPr>
      </p:pic>
      <p:pic>
        <p:nvPicPr>
          <p:cNvPr id="14" name="أعشاب 2">
            <a:extLst>
              <a:ext uri="{FF2B5EF4-FFF2-40B4-BE49-F238E27FC236}">
                <a16:creationId xmlns:a16="http://schemas.microsoft.com/office/drawing/2014/main" id="{43891157-033C-4622-A7A9-BC0D6E82BC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0" b="11276"/>
          <a:stretch/>
        </p:blipFill>
        <p:spPr>
          <a:xfrm>
            <a:off x="-1" y="4034741"/>
            <a:ext cx="1650325" cy="282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70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repeatCount="indefinite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repeatCount="indefinite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repeatCount="indefinite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النها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سمكة">
            <a:extLst>
              <a:ext uri="{FF2B5EF4-FFF2-40B4-BE49-F238E27FC236}">
                <a16:creationId xmlns:a16="http://schemas.microsoft.com/office/drawing/2014/main" id="{8CED33F3-6434-40BD-BFFA-FC4D30462F1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1105">
            <a:off x="1275337" y="1701800"/>
            <a:ext cx="4095283" cy="2718471"/>
          </a:xfrm>
          <a:prstGeom prst="rect">
            <a:avLst/>
          </a:prstGeom>
        </p:spPr>
      </p:pic>
      <p:sp>
        <p:nvSpPr>
          <p:cNvPr id="5" name="نص تهنئة">
            <a:extLst>
              <a:ext uri="{FF2B5EF4-FFF2-40B4-BE49-F238E27FC236}">
                <a16:creationId xmlns:a16="http://schemas.microsoft.com/office/drawing/2014/main" id="{DEED68FE-AEEA-4864-98A0-933ABE6DEBAD}"/>
              </a:ext>
            </a:extLst>
          </p:cNvPr>
          <p:cNvSpPr/>
          <p:nvPr userDrawn="1"/>
        </p:nvSpPr>
        <p:spPr>
          <a:xfrm>
            <a:off x="6131934" y="716378"/>
            <a:ext cx="3125192" cy="2093878"/>
          </a:xfrm>
          <a:prstGeom prst="wedgeEllipseCallout">
            <a:avLst>
              <a:gd name="adj1" fmla="val -72877"/>
              <a:gd name="adj2" fmla="val 43730"/>
            </a:avLst>
          </a:prstGeom>
          <a:solidFill>
            <a:schemeClr val="bg1">
              <a:alpha val="50000"/>
            </a:schemeClr>
          </a:solidFill>
          <a:ln w="19050"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lvl="0" algn="ctr"/>
            <a:r>
              <a:rPr lang="ar-JO" sz="2400" b="1" dirty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أحسنت.. لقد نجحت في الإجابة على جميع الأسئلة.</a:t>
            </a:r>
          </a:p>
        </p:txBody>
      </p:sp>
      <p:pic>
        <p:nvPicPr>
          <p:cNvPr id="2" name="نغمة نهاية">
            <a:hlinkClick r:id="" action="ppaction://media"/>
            <a:extLst>
              <a:ext uri="{FF2B5EF4-FFF2-40B4-BE49-F238E27FC236}">
                <a16:creationId xmlns:a16="http://schemas.microsoft.com/office/drawing/2014/main" id="{90564A56-66C0-4323-834F-C3CA65AF45BB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34255" y="92075"/>
            <a:ext cx="487363" cy="487363"/>
          </a:xfrm>
          <a:prstGeom prst="rect">
            <a:avLst/>
          </a:prstGeom>
        </p:spPr>
      </p:pic>
      <p:sp>
        <p:nvSpPr>
          <p:cNvPr id="7" name="خروج">
            <a:hlinkClick r:id="" action="ppaction://hlinkshowjump?jump=endshow"/>
            <a:extLst>
              <a:ext uri="{FF2B5EF4-FFF2-40B4-BE49-F238E27FC236}">
                <a16:creationId xmlns:a16="http://schemas.microsoft.com/office/drawing/2014/main" id="{3C6766EA-DD8D-4966-A1E1-6E2BE6EFC812}"/>
              </a:ext>
            </a:extLst>
          </p:cNvPr>
          <p:cNvSpPr/>
          <p:nvPr userDrawn="1"/>
        </p:nvSpPr>
        <p:spPr>
          <a:xfrm>
            <a:off x="5242560" y="6163747"/>
            <a:ext cx="1706880" cy="485139"/>
          </a:xfrm>
          <a:prstGeom prst="flowChartTerminator">
            <a:avLst/>
          </a:prstGeom>
          <a:solidFill>
            <a:schemeClr val="bg1">
              <a:alpha val="50000"/>
            </a:schemeClr>
          </a:solidFill>
          <a:ln w="19050"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prstMaterial="plastic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800" b="1" dirty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خروج</a:t>
            </a:r>
          </a:p>
        </p:txBody>
      </p:sp>
    </p:spTree>
    <p:extLst>
      <p:ext uri="{BB962C8B-B14F-4D97-AF65-F5344CB8AC3E}">
        <p14:creationId xmlns:p14="http://schemas.microsoft.com/office/powerpoint/2010/main" val="195809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decel="375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667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167"/>
                            </p:stCondLst>
                            <p:childTnLst>
                              <p:par>
                                <p:cTn id="16" presetID="2" presetClass="entr" presetSubtype="4" decel="25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7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المقدم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فراشة 1">
            <a:extLst>
              <a:ext uri="{FF2B5EF4-FFF2-40B4-BE49-F238E27FC236}">
                <a16:creationId xmlns:a16="http://schemas.microsoft.com/office/drawing/2014/main" id="{5D5F9AD2-0157-4BF2-9D6A-5DB87AD33FF9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4632" y="4904582"/>
            <a:ext cx="776714" cy="68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6624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الأسئل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فراشة 1">
            <a:extLst>
              <a:ext uri="{FF2B5EF4-FFF2-40B4-BE49-F238E27FC236}">
                <a16:creationId xmlns:a16="http://schemas.microsoft.com/office/drawing/2014/main" id="{5BE1B856-D378-46F1-94AA-9272424CA798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4632" y="4904582"/>
            <a:ext cx="776714" cy="68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8646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النها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فراشة 1">
            <a:extLst>
              <a:ext uri="{FF2B5EF4-FFF2-40B4-BE49-F238E27FC236}">
                <a16:creationId xmlns:a16="http://schemas.microsoft.com/office/drawing/2014/main" id="{0216ED0B-F6FA-4A77-94C1-5D33F2BA033D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4632" y="4904582"/>
            <a:ext cx="776714" cy="68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فراشة 2" descr="GIFs Beautiful Butterflies - 120 Pieces of Animated Pictures">
            <a:extLst>
              <a:ext uri="{FF2B5EF4-FFF2-40B4-BE49-F238E27FC236}">
                <a16:creationId xmlns:a16="http://schemas.microsoft.com/office/drawing/2014/main" id="{0C583F5D-1858-40A1-A42A-A4D53585A2ED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493547" y="2752780"/>
            <a:ext cx="748484" cy="72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فراشة 3" descr="Butterfly Gif by ngochan192 on DeviantArt">
            <a:extLst>
              <a:ext uri="{FF2B5EF4-FFF2-40B4-BE49-F238E27FC236}">
                <a16:creationId xmlns:a16="http://schemas.microsoft.com/office/drawing/2014/main" id="{61716794-CFD7-4737-B663-691901B49D98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1725" y="1894823"/>
            <a:ext cx="834094" cy="834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فراشة 4" descr="Butterfly Gif - IceGif">
            <a:extLst>
              <a:ext uri="{FF2B5EF4-FFF2-40B4-BE49-F238E27FC236}">
                <a16:creationId xmlns:a16="http://schemas.microsoft.com/office/drawing/2014/main" id="{37173210-E23A-47C7-B191-735B2CC58ED3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4037" y="3186504"/>
            <a:ext cx="846832" cy="81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عبارة التهنئة">
            <a:extLst>
              <a:ext uri="{FF2B5EF4-FFF2-40B4-BE49-F238E27FC236}">
                <a16:creationId xmlns:a16="http://schemas.microsoft.com/office/drawing/2014/main" id="{2DEBAF5F-EA9E-47A7-93B9-8A7C5C4BCFA6}"/>
              </a:ext>
            </a:extLst>
          </p:cNvPr>
          <p:cNvSpPr/>
          <p:nvPr userDrawn="1"/>
        </p:nvSpPr>
        <p:spPr>
          <a:xfrm>
            <a:off x="3276600" y="2661925"/>
            <a:ext cx="5638800" cy="1534151"/>
          </a:xfrm>
          <a:prstGeom prst="plaque">
            <a:avLst>
              <a:gd name="adj" fmla="val 25089"/>
            </a:avLst>
          </a:prstGeom>
          <a:solidFill>
            <a:schemeClr val="bg1">
              <a:alpha val="50000"/>
            </a:schemeClr>
          </a:solidFill>
          <a:ln w="19050"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prstMaterial="plastic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1" anchor="ctr"/>
          <a:lstStyle/>
          <a:p>
            <a:pPr algn="ctr"/>
            <a:r>
              <a:rPr lang="ar-JO" sz="3600" b="1" dirty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أحسنت..</a:t>
            </a:r>
            <a:r>
              <a:rPr lang="ar-JO" sz="3600" b="1" baseline="0" dirty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لقد فزت بالمسابقة!</a:t>
            </a:r>
            <a:endParaRPr lang="ar-JO" sz="3600" b="1" dirty="0">
              <a:ln w="3175">
                <a:solidFill>
                  <a:schemeClr val="bg1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نغمة النهاية">
            <a:hlinkClick r:id="" action="ppaction://media"/>
            <a:extLst>
              <a:ext uri="{FF2B5EF4-FFF2-40B4-BE49-F238E27FC236}">
                <a16:creationId xmlns:a16="http://schemas.microsoft.com/office/drawing/2014/main" id="{377EFABA-C3AF-4049-8DD3-1D837B9843EF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10887" y="92075"/>
            <a:ext cx="487363" cy="487363"/>
          </a:xfrm>
          <a:prstGeom prst="rect">
            <a:avLst/>
          </a:prstGeom>
        </p:spPr>
      </p:pic>
      <p:sp>
        <p:nvSpPr>
          <p:cNvPr id="9" name="خروج">
            <a:hlinkClick r:id="" action="ppaction://hlinkshowjump?jump=endshow"/>
            <a:extLst>
              <a:ext uri="{FF2B5EF4-FFF2-40B4-BE49-F238E27FC236}">
                <a16:creationId xmlns:a16="http://schemas.microsoft.com/office/drawing/2014/main" id="{C07E6BF1-4284-4A8B-88F5-A3AD1824CBC1}"/>
              </a:ext>
            </a:extLst>
          </p:cNvPr>
          <p:cNvSpPr/>
          <p:nvPr userDrawn="1"/>
        </p:nvSpPr>
        <p:spPr>
          <a:xfrm>
            <a:off x="5242560" y="6163747"/>
            <a:ext cx="1706880" cy="485139"/>
          </a:xfrm>
          <a:prstGeom prst="flowChartTerminator">
            <a:avLst/>
          </a:prstGeom>
          <a:solidFill>
            <a:schemeClr val="bg1">
              <a:alpha val="50000"/>
            </a:schemeClr>
          </a:solidFill>
          <a:ln w="19050"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prstMaterial="plastic"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2800" b="1" dirty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خروج</a:t>
            </a:r>
          </a:p>
        </p:txBody>
      </p:sp>
    </p:spTree>
    <p:extLst>
      <p:ext uri="{BB962C8B-B14F-4D97-AF65-F5344CB8AC3E}">
        <p14:creationId xmlns:p14="http://schemas.microsoft.com/office/powerpoint/2010/main" val="2727605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47 0.00787 L -0.00547 0.0081 C 0.00573 0.00834 0.01679 0.01042 0.02786 0.00949 C 0.0345 0.0088 0.06028 -0.00393 0.06562 -0.0074 C 0.07526 -0.01342 0.08424 -0.02338 0.09414 -0.02754 C 0.10807 -0.03356 0.12265 -0.03379 0.13685 -0.03773 C 0.14323 -0.03935 0.14948 -0.04236 0.15586 -0.04444 C 0.15781 -0.04514 0.15963 -0.0456 0.16158 -0.04606 C 0.16783 -0.04791 0.17448 -0.04791 0.1806 -0.05115 C 0.18463 -0.05347 0.18867 -0.05648 0.19283 -0.05787 C 0.21237 -0.06504 0.20885 -0.05949 0.22408 -0.06805 C 0.23151 -0.07222 0.23906 -0.07546 0.24596 -0.08148 C 0.24987 -0.08495 0.25338 -0.08935 0.25742 -0.09166 C 0.29908 -0.11643 0.2858 -0.10648 0.31627 -0.11875 C 0.35143 -0.13264 0.33307 -0.12824 0.35143 -0.13217 C 0.35729 -0.13565 0.36198 -0.13819 0.36757 -0.14398 C 0.3707 -0.14722 0.37317 -0.15231 0.37617 -0.15602 C 0.38007 -0.16065 0.3845 -0.16481 0.38841 -0.16944 C 0.39244 -0.17407 0.39596 -0.17986 0.39987 -0.18449 C 0.40612 -0.19213 0.40794 -0.19166 0.4151 -0.19838 C 0.41797 -0.20069 0.42057 -0.2044 0.42356 -0.20648 C 0.42838 -0.20995 0.44674 -0.2199 0.45286 -0.22338 C 0.45833 -0.22615 0.46419 -0.22754 0.46901 -0.23194 C 0.49726 -0.25671 0.47083 -0.23472 0.50807 -0.26041 C 0.53802 -0.28125 0.5095 -0.26296 0.53567 -0.28403 C 0.54114 -0.28865 0.56588 -0.30208 0.56692 -0.30278 C 0.5901 -0.31412 0.57838 -0.30787 0.60208 -0.32129 C 0.60638 -0.32615 0.61562 -0.33773 0.62018 -0.34143 C 0.62539 -0.34606 0.63086 -0.34953 0.63632 -0.35324 C 0.63906 -0.35532 0.64205 -0.35625 0.64479 -0.35833 C 0.64843 -0.36134 0.65169 -0.36551 0.65507 -0.36852 C 0.66106 -0.37338 0.66289 -0.37129 0.66953 -0.37523 C 0.6763 -0.37916 0.68281 -0.38426 0.68945 -0.38889 C 0.70117 -0.39676 0.70729 -0.40115 0.71979 -0.40903 C 0.72148 -0.41018 0.7375 -0.41921 0.74166 -0.42245 C 0.74336 -0.42384 0.74479 -0.42592 0.74635 -0.42754 C 0.74882 -0.42986 0.75143 -0.43217 0.75403 -0.43426 C 0.75768 -0.43727 0.76198 -0.43865 0.76536 -0.44282 C 0.76849 -0.44676 0.77161 -0.45069 0.77487 -0.45463 C 0.78229 -0.46342 0.78229 -0.46203 0.78906 -0.47153 C 0.7914 -0.47453 0.79336 -0.4787 0.7957 -0.48148 C 0.80351 -0.49097 0.81185 -0.49884 0.81953 -0.50856 C 0.84804 -0.54467 0.80586 -0.49074 0.8319 -0.52523 C 0.83372 -0.52754 0.83567 -0.52963 0.8375 -0.53194 C 0.83815 -0.53356 0.83867 -0.53541 0.83945 -0.53703 C 0.84023 -0.53865 0.84114 -0.54051 0.84231 -0.54213 C 0.84713 -0.54977 0.84674 -0.54907 0.85078 -0.55393 C 0.85182 -0.55625 0.8526 -0.55856 0.85364 -0.56065 C 0.85442 -0.56203 0.8556 -0.56273 0.85651 -0.56412 C 0.8582 -0.5662 0.85976 -0.56852 0.86132 -0.57083 C 0.86953 -0.58356 0.8582 -0.56713 0.86692 -0.58264 C 0.8681 -0.58449 0.86966 -0.58565 0.87083 -0.58773 C 0.87187 -0.58958 0.87252 -0.59236 0.87356 -0.59444 C 0.87474 -0.59629 0.8763 -0.59745 0.87747 -0.59953 C 0.87851 -0.60139 0.87916 -0.60416 0.8802 -0.60625 C 0.88216 -0.60949 0.88359 -0.60995 0.8858 -0.61134 C 0.88789 -0.61643 0.8875 -0.6169 0.89075 -0.61967 C 0.89166 -0.6206 0.89349 -0.62153 0.89349 -0.62129 L 0.89349 -0.62153 " pathEditMode="relative" rAng="0" ptsTypes="AAAAAAAAAAAAAAAAAAAAAAAAAAAAAAAAAAAAAAAAAAAAAAAAAAAAAAAAAAA">
                                      <p:cBhvr>
                                        <p:cTn id="8" dur="10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48" y="-3138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Motion origin="layout" path="M -0.00404 0.01203 L -0.00404 0.01227 C 0.00078 0.01157 0.00559 0.01134 0.01028 0.01041 C 0.01184 0.01018 0.01341 0.00879 0.01497 0.00879 C 0.03776 0.00764 0.06028 0.00787 0.0832 0.00717 L 0.12773 0.00532 C 0.13359 0.0037 0.13919 0.00162 0.14479 0.00023 C 0.15221 -0.00116 0.17916 -0.00278 0.18281 -0.00301 C 0.19322 -0.00602 0.18776 -0.00486 0.20377 -0.00648 C 0.21002 -0.00695 0.2164 -0.00787 0.22278 -0.0081 L 0.29296 -0.00973 L 0.40312 -0.00301 L 0.44661 0.00023 C 0.45429 0.00115 0.46197 0.00347 0.4694 0.0037 L 0.60898 0.00717 C 0.61093 0.00926 0.6125 0.0125 0.61484 0.01389 C 0.62044 0.01736 0.64179 0.02268 0.64609 0.02407 L 0.77239 0.02222 C 0.79192 0.02199 0.81171 0.02245 0.83125 0.0206 C 0.83515 0.02014 0.83867 0.01643 0.84257 0.01551 C 0.84856 0.01412 0.85455 0.01435 0.86054 0.01389 L 0.87682 0.01203 C 0.89179 0.01018 0.88346 0.01065 0.90039 0.00717 C 0.90638 0.00578 0.91875 0.0044 0.92421 0.0037 L 0.94804 -0.00301 C 0.95247 -0.00417 0.9569 -0.00486 0.96132 -0.00648 C 0.96783 -0.0088 0.97447 -0.01227 0.98125 -0.01482 C 0.9858 -0.01667 0.99075 -0.01829 0.99531 -0.01991 C 1.01263 -0.03519 0.99752 -0.02408 1.01263 -0.0301 C 1.01862 -0.03241 1.02447 -0.03727 1.03046 -0.03843 C 1.03359 -0.03912 1.03697 -0.03935 1.03997 -0.04005 C 1.05182 -0.04306 1.05039 -0.04422 1.06184 -0.04514 C 1.07265 -0.04607 1.08346 -0.0463 1.09427 -0.04699 C 1.09869 -0.04746 1.10312 -0.04815 1.10755 -0.04861 L 1.15781 -0.05185 C 1.15794 -0.05209 1.15716 -0.05185 1.1569 -0.05185 L 1.1569 -0.05162 " pathEditMode="relative" rAng="0" ptsTypes="AAAAAAAAAAAAAAAAAAAAAAAAAAAAAAAAAAAAA">
                                      <p:cBhvr>
                                        <p:cTn id="10" dur="1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086" y="-261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0703 0.00625 L 0.00703 0.00625 C -0.128 0.00416 -0.08581 0.00833 -0.2181 -0.00741 C -0.2336 -0.00926 -0.24909 -0.01134 -0.26458 -0.01412 C -0.27057 -0.01528 -0.27656 -0.01759 -0.28255 -0.01921 C -0.29219 -0.02176 -0.29479 -0.0213 -0.30638 -0.02246 C -0.31615 -0.02639 -0.32578 -0.03241 -0.33581 -0.03426 C -0.39089 -0.04445 -0.36537 -0.02546 -0.41458 -0.04607 C -0.42123 -0.04908 -0.428 -0.05093 -0.43451 -0.05463 C -0.44766 -0.06204 -0.45977 -0.07593 -0.47344 -0.07986 C -0.47435 -0.08009 -0.49336 -0.08496 -0.49818 -0.08843 C -0.50365 -0.09236 -0.50873 -0.09792 -0.51432 -0.10185 C -0.52266 -0.10787 -0.53138 -0.11273 -0.53985 -0.11875 C -0.54505 -0.12222 -0.55 -0.12709 -0.55508 -0.13056 C -0.56393 -0.13658 -0.57344 -0.13935 -0.58164 -0.14746 C -0.59531 -0.16088 -0.6082 -0.17709 -0.62253 -0.18796 C -0.62539 -0.19005 -0.63451 -0.19676 -0.63672 -0.19977 C -0.6405 -0.20463 -0.64349 -0.21134 -0.64714 -0.21667 C -0.65117 -0.22222 -0.6556 -0.22639 -0.65951 -0.23171 C -0.68008 -0.26042 -0.66667 -0.24746 -0.68802 -0.2706 C -0.69297 -0.27593 -0.69792 -0.28148 -0.70326 -0.28588 C -0.70833 -0.29005 -0.71406 -0.29236 -0.7194 -0.29584 C -0.72318 -0.29838 -0.72695 -0.30162 -0.73073 -0.3044 C -0.73229 -0.30764 -0.73346 -0.31204 -0.73555 -0.31435 C -0.73893 -0.31852 -0.7431 -0.31991 -0.74688 -0.32292 C -0.75013 -0.32546 -0.75326 -0.32847 -0.75638 -0.33125 C -0.76055 -0.33866 -0.76432 -0.34653 -0.76875 -0.35324 C -0.78841 -0.38357 -0.76797 -0.3456 -0.78776 -0.37847 C -0.79011 -0.38264 -0.79167 -0.38843 -0.7944 -0.39213 C -0.79714 -0.39584 -0.80078 -0.39722 -0.80391 -0.40046 C -0.81849 -0.41597 -0.81602 -0.41736 -0.83229 -0.43773 C -0.83555 -0.44167 -0.8388 -0.44491 -0.8418 -0.44954 C -0.84492 -0.45394 -0.8474 -0.45949 -0.85039 -0.46435 C -0.86003 -0.48033 -0.85 -0.46042 -0.86081 -0.48125 C -0.86276 -0.48519 -0.86432 -0.48959 -0.86654 -0.49306 C -0.86784 -0.49537 -0.86979 -0.49607 -0.87123 -0.49815 C -0.87305 -0.5007 -0.87409 -0.5044 -0.87604 -0.50648 C -0.87774 -0.50857 -0.87982 -0.50857 -0.88164 -0.50996 C -0.8849 -0.5125 -0.88776 -0.51667 -0.89115 -0.51829 C -0.89336 -0.51945 -0.89557 -0.52084 -0.89779 -0.52176 C -0.89935 -0.52246 -0.90104 -0.52269 -0.90261 -0.52338 C -0.91862 -0.53218 -0.90482 -0.52454 -0.91302 -0.53195 C -0.91524 -0.5338 -0.9181 -0.53542 -0.92057 -0.53704 C -0.92435 -0.54699 -0.92057 -0.53912 -0.93008 -0.54537 C -0.93125 -0.54607 -0.9319 -0.54792 -0.93294 -0.54884 C -0.93542 -0.5507 -0.9405 -0.55394 -0.9405 -0.55394 L -0.9405 -0.55394 " pathEditMode="relative" ptsTypes="AAAAAAAAAAAAAAAAAAAAAAAAAAAAAAAAAAAAAAAAAAAAAAA">
                                      <p:cBhvr>
                                        <p:cTn id="12" dur="9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9000"/>
                            </p:stCondLst>
                            <p:childTnLst>
                              <p:par>
                                <p:cTn id="19" presetID="2" presetClass="entr" presetSubtype="4" decel="2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9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0154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JO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D34BE0FC-54CF-4F85-BB6E-70E2423F61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24" b="17665"/>
          <a:stretch/>
        </p:blipFill>
        <p:spPr>
          <a:xfrm>
            <a:off x="9903147" y="4034740"/>
            <a:ext cx="2288854" cy="282326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C76D0C3-0C0E-4D16-97BE-E9B84011AD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0" b="11276"/>
          <a:stretch/>
        </p:blipFill>
        <p:spPr>
          <a:xfrm>
            <a:off x="-1" y="4034741"/>
            <a:ext cx="1650325" cy="282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737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5" r:id="rId2"/>
    <p:sldLayoutId id="2147483656" r:id="rId3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JO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4065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JO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audio" Target="../media/audio2.wav"/><Relationship Id="rId4" Type="http://schemas.openxmlformats.org/officeDocument/2006/relationships/audio" Target="../media/audio3.wav"/><Relationship Id="rId9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audio" Target="../media/audio4.wav"/><Relationship Id="rId7" Type="http://schemas.openxmlformats.org/officeDocument/2006/relationships/audio" Target="../media/audio4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audio" Target="../media/audio4.wav"/><Relationship Id="rId7" Type="http://schemas.openxmlformats.org/officeDocument/2006/relationships/audio" Target="../media/audio4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audio" Target="../media/audio3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audio" Target="../media/audio4.wav"/><Relationship Id="rId7" Type="http://schemas.openxmlformats.org/officeDocument/2006/relationships/audio" Target="../media/audio4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audio" Target="../media/audio3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audio" Target="../media/audio4.wav"/><Relationship Id="rId7" Type="http://schemas.openxmlformats.org/officeDocument/2006/relationships/audio" Target="../media/audio4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audio" Target="../media/audio3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audio" Target="../media/audio2.wav"/><Relationship Id="rId4" Type="http://schemas.openxmlformats.org/officeDocument/2006/relationships/audio" Target="../media/audio3.wav"/><Relationship Id="rId9" Type="http://schemas.openxmlformats.org/officeDocument/2006/relationships/audio" Target="../media/audio2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audio" Target="../media/audio2.wav"/><Relationship Id="rId4" Type="http://schemas.openxmlformats.org/officeDocument/2006/relationships/audio" Target="../media/audio3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audio" Target="../media/audio2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audio" Target="../media/audio2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audio" Target="../media/audio3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audio" Target="../media/audio3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audio" Target="../media/audio2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audio" Target="../media/audio3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2.wav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23.jpg"/><Relationship Id="rId4" Type="http://schemas.openxmlformats.org/officeDocument/2006/relationships/audio" Target="../media/audio2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audio" Target="../media/audio3.wav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5" Type="http://schemas.openxmlformats.org/officeDocument/2006/relationships/image" Target="../media/image24.jpg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2.wav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22.jpg"/><Relationship Id="rId4" Type="http://schemas.openxmlformats.org/officeDocument/2006/relationships/audio" Target="../media/audio2.wa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audio" Target="../media/audio3.wav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5" Type="http://schemas.openxmlformats.org/officeDocument/2006/relationships/image" Target="../media/image23.jpg"/><Relationship Id="rId4" Type="http://schemas.openxmlformats.org/officeDocument/2006/relationships/audio" Target="../media/audio3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3.wav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24.jpg"/><Relationship Id="rId4" Type="http://schemas.openxmlformats.org/officeDocument/2006/relationships/audio" Target="../media/audio3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audio" Target="../media/audio3.wav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5" Type="http://schemas.openxmlformats.org/officeDocument/2006/relationships/image" Target="../media/image22.jpg"/><Relationship Id="rId4" Type="http://schemas.openxmlformats.org/officeDocument/2006/relationships/audio" Target="../media/audio3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notesSlide" Target="../notesSlides/notesSlide4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audio" Target="../media/audio4.wav"/><Relationship Id="rId7" Type="http://schemas.openxmlformats.org/officeDocument/2006/relationships/audio" Target="../media/audio4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audio" Target="../media/audio2.wav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audio" Target="../media/audio4.wav"/><Relationship Id="rId7" Type="http://schemas.openxmlformats.org/officeDocument/2006/relationships/audio" Target="../media/audio4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6">
            <a:extLst>
              <a:ext uri="{FF2B5EF4-FFF2-40B4-BE49-F238E27FC236}">
                <a16:creationId xmlns:a16="http://schemas.microsoft.com/office/drawing/2014/main" id="{22B17FBE-7892-4116-9FD9-AB765965408F}"/>
              </a:ext>
            </a:extLst>
          </p:cNvPr>
          <p:cNvSpPr txBox="1"/>
          <p:nvPr/>
        </p:nvSpPr>
        <p:spPr>
          <a:xfrm>
            <a:off x="0" y="0"/>
            <a:ext cx="12192000" cy="1431885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4" name="عنوان المسابقة">
            <a:extLst>
              <a:ext uri="{FF2B5EF4-FFF2-40B4-BE49-F238E27FC236}">
                <a16:creationId xmlns:a16="http://schemas.microsoft.com/office/drawing/2014/main" id="{EA81C931-51B2-404A-B82D-8A26EE47E7D8}"/>
              </a:ext>
            </a:extLst>
          </p:cNvPr>
          <p:cNvSpPr/>
          <p:nvPr/>
        </p:nvSpPr>
        <p:spPr>
          <a:xfrm>
            <a:off x="3276600" y="2661924"/>
            <a:ext cx="5638800" cy="1534151"/>
          </a:xfrm>
          <a:prstGeom prst="roundRect">
            <a:avLst>
              <a:gd name="adj" fmla="val 50000"/>
            </a:avLst>
          </a:prstGeom>
          <a:solidFill>
            <a:srgbClr val="BF8A89"/>
          </a:solidFill>
          <a:ln w="1905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66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مراجعة </a:t>
            </a:r>
            <a:endParaRPr lang="ar-JO" sz="6600" b="1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ابدأ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C984746-51A9-4FCD-9558-957EA78F12EC}"/>
              </a:ext>
            </a:extLst>
          </p:cNvPr>
          <p:cNvSpPr/>
          <p:nvPr/>
        </p:nvSpPr>
        <p:spPr>
          <a:xfrm>
            <a:off x="5415280" y="4793637"/>
            <a:ext cx="1361440" cy="485139"/>
          </a:xfrm>
          <a:prstGeom prst="flowChartTerminator">
            <a:avLst/>
          </a:prstGeom>
          <a:solidFill>
            <a:schemeClr val="bg1">
              <a:alpha val="50000"/>
            </a:schemeClr>
          </a:solidFill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JO" sz="3200" b="1" dirty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ابدأ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66D2D9FB-5A3B-4889-95BC-EF8D1B60AAB1}"/>
              </a:ext>
            </a:extLst>
          </p:cNvPr>
          <p:cNvSpPr txBox="1"/>
          <p:nvPr/>
        </p:nvSpPr>
        <p:spPr>
          <a:xfrm>
            <a:off x="3276600" y="72394"/>
            <a:ext cx="5638800" cy="7397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3200" b="1" dirty="0">
                <a:solidFill>
                  <a:srgbClr val="C00000"/>
                </a:solidFill>
              </a:rPr>
              <a:t>مراجعة مادة العلوم للصف السادس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2DAC6598-3351-4AC0-8CB9-5A780CAA3E1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" r="-160"/>
          <a:stretch/>
        </p:blipFill>
        <p:spPr>
          <a:xfrm>
            <a:off x="9805747" y="104298"/>
            <a:ext cx="2255520" cy="1223287"/>
          </a:xfrm>
          <a:prstGeom prst="rect">
            <a:avLst/>
          </a:prstGeom>
        </p:spPr>
      </p:pic>
      <p:pic>
        <p:nvPicPr>
          <p:cNvPr id="2" name="كلمة-المقدمة">
            <a:hlinkClick r:id="" action="ppaction://media"/>
            <a:extLst>
              <a:ext uri="{FF2B5EF4-FFF2-40B4-BE49-F238E27FC236}">
                <a16:creationId xmlns:a16="http://schemas.microsoft.com/office/drawing/2014/main" id="{AEB594B5-0A33-488D-9675-E3AAD57BF5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7975" y="61849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711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decel="2500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38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3061251" y="1962796"/>
            <a:ext cx="6042991" cy="1466204"/>
          </a:xfrm>
          <a:prstGeom prst="roundRect">
            <a:avLst/>
          </a:prstGeom>
          <a:solidFill>
            <a:srgbClr val="A1B7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تسمَّى المادة التي تتكون باتحاد كيميائيٍّ بين عنصرين أو أكثر:</a:t>
            </a:r>
          </a:p>
        </p:txBody>
      </p:sp>
      <p:sp>
        <p:nvSpPr>
          <p:cNvPr id="3" name="صحيح">
            <a:extLst>
              <a:ext uri="{FF2B5EF4-FFF2-40B4-BE49-F238E27FC236}">
                <a16:creationId xmlns:a16="http://schemas.microsoft.com/office/drawing/2014/main" id="{4CF3EE6F-489B-4AEC-A890-FA2D2E1D649E}"/>
              </a:ext>
            </a:extLst>
          </p:cNvPr>
          <p:cNvSpPr/>
          <p:nvPr/>
        </p:nvSpPr>
        <p:spPr>
          <a:xfrm>
            <a:off x="3276600" y="5227516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مركب </a:t>
            </a:r>
          </a:p>
        </p:txBody>
      </p:sp>
      <p:sp>
        <p:nvSpPr>
          <p:cNvPr id="4" name="خطأ 1">
            <a:extLst>
              <a:ext uri="{FF2B5EF4-FFF2-40B4-BE49-F238E27FC236}">
                <a16:creationId xmlns:a16="http://schemas.microsoft.com/office/drawing/2014/main" id="{F0F94600-2CA7-4BAA-9D78-C966FF7436F1}"/>
              </a:ext>
            </a:extLst>
          </p:cNvPr>
          <p:cNvSpPr/>
          <p:nvPr/>
        </p:nvSpPr>
        <p:spPr>
          <a:xfrm>
            <a:off x="3276600" y="3652670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ذرة</a:t>
            </a:r>
          </a:p>
        </p:txBody>
      </p:sp>
      <p:sp>
        <p:nvSpPr>
          <p:cNvPr id="5" name="خطأ 2">
            <a:extLst>
              <a:ext uri="{FF2B5EF4-FFF2-40B4-BE49-F238E27FC236}">
                <a16:creationId xmlns:a16="http://schemas.microsoft.com/office/drawing/2014/main" id="{22755E7E-38CA-411A-8C15-F2E628E658A7}"/>
              </a:ext>
            </a:extLst>
          </p:cNvPr>
          <p:cNvSpPr/>
          <p:nvPr/>
        </p:nvSpPr>
        <p:spPr>
          <a:xfrm>
            <a:off x="3276600" y="4426426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عنصر </a:t>
            </a: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6285053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5909809"/>
      </p:ext>
    </p:extLst>
  </p:cSld>
  <p:clrMapOvr>
    <a:masterClrMapping/>
  </p:clrMapOvr>
  <p:transition spd="slow">
    <p:fade thruBlk="1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2315570" y="1069192"/>
            <a:ext cx="7560860" cy="1650124"/>
          </a:xfrm>
          <a:prstGeom prst="roundRect">
            <a:avLst/>
          </a:prstGeom>
          <a:solidFill>
            <a:srgbClr val="78FCC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أيُّ العمليات التالية لا تحتاج إلى طاقة؟</a:t>
            </a:r>
          </a:p>
        </p:txBody>
      </p:sp>
      <p:sp>
        <p:nvSpPr>
          <p:cNvPr id="3" name="صحيح">
            <a:extLst>
              <a:ext uri="{FF2B5EF4-FFF2-40B4-BE49-F238E27FC236}">
                <a16:creationId xmlns:a16="http://schemas.microsoft.com/office/drawing/2014/main" id="{4CF3EE6F-489B-4AEC-A890-FA2D2E1D649E}"/>
              </a:ext>
            </a:extLst>
          </p:cNvPr>
          <p:cNvSpPr/>
          <p:nvPr/>
        </p:nvSpPr>
        <p:spPr>
          <a:xfrm>
            <a:off x="3276600" y="5479767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accent6">
              <a:lumMod val="20000"/>
              <a:lumOff val="80000"/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الخاصية </a:t>
            </a:r>
            <a:r>
              <a:rPr lang="ar-SA" sz="2800" b="1" dirty="0" err="1">
                <a:solidFill>
                  <a:srgbClr val="C00000"/>
                </a:solidFill>
              </a:rPr>
              <a:t>الأسموزية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4" name="خطأ 1">
            <a:extLst>
              <a:ext uri="{FF2B5EF4-FFF2-40B4-BE49-F238E27FC236}">
                <a16:creationId xmlns:a16="http://schemas.microsoft.com/office/drawing/2014/main" id="{F0F94600-2CA7-4BAA-9D78-C966FF7436F1}"/>
              </a:ext>
            </a:extLst>
          </p:cNvPr>
          <p:cNvSpPr/>
          <p:nvPr/>
        </p:nvSpPr>
        <p:spPr>
          <a:xfrm>
            <a:off x="3276600" y="3883901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accent6">
              <a:lumMod val="20000"/>
              <a:lumOff val="80000"/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التنفُّس الهوائي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5" name="خطأ 2">
            <a:extLst>
              <a:ext uri="{FF2B5EF4-FFF2-40B4-BE49-F238E27FC236}">
                <a16:creationId xmlns:a16="http://schemas.microsoft.com/office/drawing/2014/main" id="{22755E7E-38CA-411A-8C15-F2E628E658A7}"/>
              </a:ext>
            </a:extLst>
          </p:cNvPr>
          <p:cNvSpPr/>
          <p:nvPr/>
        </p:nvSpPr>
        <p:spPr>
          <a:xfrm>
            <a:off x="3276600" y="4668167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accent6">
              <a:lumMod val="20000"/>
              <a:lumOff val="80000"/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البناء الضوئي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6285053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95968769"/>
      </p:ext>
    </p:extLst>
  </p:cSld>
  <p:clrMapOvr>
    <a:masterClrMapping/>
  </p:clrMapOvr>
  <p:transition spd="slow">
    <p:fade thruBlk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2238233" y="1513490"/>
            <a:ext cx="7274257" cy="1545022"/>
          </a:xfrm>
          <a:prstGeom prst="roundRect">
            <a:avLst/>
          </a:prstGeom>
          <a:solidFill>
            <a:srgbClr val="FDC34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أكثر عمليات التنفُّس اللاهوائيِّ شيوعا هي:</a:t>
            </a:r>
          </a:p>
        </p:txBody>
      </p:sp>
      <p:sp>
        <p:nvSpPr>
          <p:cNvPr id="3" name="صحيح">
            <a:extLst>
              <a:ext uri="{FF2B5EF4-FFF2-40B4-BE49-F238E27FC236}">
                <a16:creationId xmlns:a16="http://schemas.microsoft.com/office/drawing/2014/main" id="{4CF3EE6F-489B-4AEC-A890-FA2D2E1D649E}"/>
              </a:ext>
            </a:extLst>
          </p:cNvPr>
          <p:cNvSpPr/>
          <p:nvPr/>
        </p:nvSpPr>
        <p:spPr>
          <a:xfrm>
            <a:off x="3276600" y="4901698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accent6">
              <a:lumMod val="20000"/>
              <a:lumOff val="80000"/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التخمُّر</a:t>
            </a:r>
          </a:p>
        </p:txBody>
      </p:sp>
      <p:sp>
        <p:nvSpPr>
          <p:cNvPr id="4" name="خطأ 1">
            <a:extLst>
              <a:ext uri="{FF2B5EF4-FFF2-40B4-BE49-F238E27FC236}">
                <a16:creationId xmlns:a16="http://schemas.microsoft.com/office/drawing/2014/main" id="{F0F94600-2CA7-4BAA-9D78-C966FF7436F1}"/>
              </a:ext>
            </a:extLst>
          </p:cNvPr>
          <p:cNvSpPr/>
          <p:nvPr/>
        </p:nvSpPr>
        <p:spPr>
          <a:xfrm>
            <a:off x="3276600" y="3326852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accent6">
              <a:lumMod val="20000"/>
              <a:lumOff val="80000"/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الانتشار</a:t>
            </a:r>
          </a:p>
        </p:txBody>
      </p:sp>
      <p:sp>
        <p:nvSpPr>
          <p:cNvPr id="5" name="خطأ 2">
            <a:extLst>
              <a:ext uri="{FF2B5EF4-FFF2-40B4-BE49-F238E27FC236}">
                <a16:creationId xmlns:a16="http://schemas.microsoft.com/office/drawing/2014/main" id="{22755E7E-38CA-411A-8C15-F2E628E658A7}"/>
              </a:ext>
            </a:extLst>
          </p:cNvPr>
          <p:cNvSpPr/>
          <p:nvPr/>
        </p:nvSpPr>
        <p:spPr>
          <a:xfrm>
            <a:off x="3276600" y="4100608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accent6">
              <a:lumMod val="20000"/>
              <a:lumOff val="80000"/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البناء الضوئي</a:t>
            </a: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6285053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8230538"/>
      </p:ext>
    </p:extLst>
  </p:cSld>
  <p:clrMapOvr>
    <a:masterClrMapping/>
  </p:clrMapOvr>
  <p:transition spd="slow">
    <p:fade thruBlk="1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2388358" y="1780224"/>
            <a:ext cx="7206018" cy="1655783"/>
          </a:xfrm>
          <a:prstGeom prst="roundRect">
            <a:avLst/>
          </a:prstGeom>
          <a:solidFill>
            <a:srgbClr val="A1B7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العملية التي تنتج فيها الخلية نسخة مماثلة لها تسمَّى:</a:t>
            </a:r>
          </a:p>
          <a:p>
            <a:pPr algn="ctr"/>
            <a:endParaRPr lang="ar-SA" sz="2800" b="1" dirty="0">
              <a:solidFill>
                <a:srgbClr val="C00000"/>
              </a:solidFill>
            </a:endParaRPr>
          </a:p>
          <a:p>
            <a:pPr algn="ctr"/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3" name="صحيح">
            <a:extLst>
              <a:ext uri="{FF2B5EF4-FFF2-40B4-BE49-F238E27FC236}">
                <a16:creationId xmlns:a16="http://schemas.microsoft.com/office/drawing/2014/main" id="{4CF3EE6F-489B-4AEC-A890-FA2D2E1D649E}"/>
              </a:ext>
            </a:extLst>
          </p:cNvPr>
          <p:cNvSpPr/>
          <p:nvPr/>
        </p:nvSpPr>
        <p:spPr>
          <a:xfrm>
            <a:off x="3276600" y="3804655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الانقسام المتساوي</a:t>
            </a:r>
          </a:p>
        </p:txBody>
      </p:sp>
      <p:sp>
        <p:nvSpPr>
          <p:cNvPr id="4" name="خطأ 1">
            <a:extLst>
              <a:ext uri="{FF2B5EF4-FFF2-40B4-BE49-F238E27FC236}">
                <a16:creationId xmlns:a16="http://schemas.microsoft.com/office/drawing/2014/main" id="{F0F94600-2CA7-4BAA-9D78-C966FF7436F1}"/>
              </a:ext>
            </a:extLst>
          </p:cNvPr>
          <p:cNvSpPr/>
          <p:nvPr/>
        </p:nvSpPr>
        <p:spPr>
          <a:xfrm>
            <a:off x="3276600" y="4556716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 الانقسام المنصِّف</a:t>
            </a:r>
          </a:p>
        </p:txBody>
      </p:sp>
      <p:sp>
        <p:nvSpPr>
          <p:cNvPr id="5" name="خطأ 2">
            <a:extLst>
              <a:ext uri="{FF2B5EF4-FFF2-40B4-BE49-F238E27FC236}">
                <a16:creationId xmlns:a16="http://schemas.microsoft.com/office/drawing/2014/main" id="{22755E7E-38CA-411A-8C15-F2E628E658A7}"/>
              </a:ext>
            </a:extLst>
          </p:cNvPr>
          <p:cNvSpPr/>
          <p:nvPr/>
        </p:nvSpPr>
        <p:spPr>
          <a:xfrm>
            <a:off x="3276600" y="5308777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دورة الخلية</a:t>
            </a: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6285053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46027219"/>
      </p:ext>
    </p:extLst>
  </p:cSld>
  <p:clrMapOvr>
    <a:masterClrMapping/>
  </p:clrMapOvr>
  <p:transition spd="slow">
    <p:fade thruBlk="1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2983831" y="1933903"/>
            <a:ext cx="6256421" cy="1495097"/>
          </a:xfrm>
          <a:prstGeom prst="roundRect">
            <a:avLst/>
          </a:prstGeom>
          <a:solidFill>
            <a:srgbClr val="78FCC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الانقسام الذي يحدث في  الخلايا الجنسية</a:t>
            </a:r>
          </a:p>
          <a:p>
            <a:pPr algn="ctr"/>
            <a:r>
              <a:rPr lang="ar-SA" sz="2800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3" name="صحيح">
            <a:extLst>
              <a:ext uri="{FF2B5EF4-FFF2-40B4-BE49-F238E27FC236}">
                <a16:creationId xmlns:a16="http://schemas.microsoft.com/office/drawing/2014/main" id="{4CF3EE6F-489B-4AEC-A890-FA2D2E1D649E}"/>
              </a:ext>
            </a:extLst>
          </p:cNvPr>
          <p:cNvSpPr/>
          <p:nvPr/>
        </p:nvSpPr>
        <p:spPr>
          <a:xfrm>
            <a:off x="3276600" y="4613203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الانقسام المنصِّف</a:t>
            </a:r>
          </a:p>
        </p:txBody>
      </p:sp>
      <p:sp>
        <p:nvSpPr>
          <p:cNvPr id="4" name="خطأ 1">
            <a:extLst>
              <a:ext uri="{FF2B5EF4-FFF2-40B4-BE49-F238E27FC236}">
                <a16:creationId xmlns:a16="http://schemas.microsoft.com/office/drawing/2014/main" id="{F0F94600-2CA7-4BAA-9D78-C966FF7436F1}"/>
              </a:ext>
            </a:extLst>
          </p:cNvPr>
          <p:cNvSpPr/>
          <p:nvPr/>
        </p:nvSpPr>
        <p:spPr>
          <a:xfrm>
            <a:off x="3276600" y="3820841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 الحيوان المنويَّ</a:t>
            </a:r>
          </a:p>
        </p:txBody>
      </p:sp>
      <p:sp>
        <p:nvSpPr>
          <p:cNvPr id="5" name="خطأ 2">
            <a:extLst>
              <a:ext uri="{FF2B5EF4-FFF2-40B4-BE49-F238E27FC236}">
                <a16:creationId xmlns:a16="http://schemas.microsoft.com/office/drawing/2014/main" id="{22755E7E-38CA-411A-8C15-F2E628E658A7}"/>
              </a:ext>
            </a:extLst>
          </p:cNvPr>
          <p:cNvSpPr/>
          <p:nvPr/>
        </p:nvSpPr>
        <p:spPr>
          <a:xfrm>
            <a:off x="3276600" y="5354706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الانقسام المتساوي</a:t>
            </a: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6285053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4604848"/>
      </p:ext>
    </p:extLst>
  </p:cSld>
  <p:clrMapOvr>
    <a:masterClrMapping/>
  </p:clrMapOvr>
  <p:transition spd="slow">
    <p:fade thruBlk="1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3276600" y="1820917"/>
            <a:ext cx="5638800" cy="1608083"/>
          </a:xfrm>
          <a:prstGeom prst="roundRect">
            <a:avLst/>
          </a:prstGeom>
          <a:solidFill>
            <a:srgbClr val="FDC34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ماذا يحدث في الانقسام المنصِّف؟</a:t>
            </a:r>
          </a:p>
        </p:txBody>
      </p:sp>
      <p:sp>
        <p:nvSpPr>
          <p:cNvPr id="3" name="صحيح">
            <a:extLst>
              <a:ext uri="{FF2B5EF4-FFF2-40B4-BE49-F238E27FC236}">
                <a16:creationId xmlns:a16="http://schemas.microsoft.com/office/drawing/2014/main" id="{4CF3EE6F-489B-4AEC-A890-FA2D2E1D649E}"/>
              </a:ext>
            </a:extLst>
          </p:cNvPr>
          <p:cNvSpPr/>
          <p:nvPr/>
        </p:nvSpPr>
        <p:spPr>
          <a:xfrm>
            <a:off x="3276600" y="3745035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تنقسم نواة الخلية مرتين</a:t>
            </a:r>
          </a:p>
        </p:txBody>
      </p:sp>
      <p:sp>
        <p:nvSpPr>
          <p:cNvPr id="4" name="خطأ 1">
            <a:extLst>
              <a:ext uri="{FF2B5EF4-FFF2-40B4-BE49-F238E27FC236}">
                <a16:creationId xmlns:a16="http://schemas.microsoft.com/office/drawing/2014/main" id="{F0F94600-2CA7-4BAA-9D78-C966FF7436F1}"/>
              </a:ext>
            </a:extLst>
          </p:cNvPr>
          <p:cNvSpPr/>
          <p:nvPr/>
        </p:nvSpPr>
        <p:spPr>
          <a:xfrm>
            <a:off x="3276600" y="4527751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لا تتضاعف الكروموسومات نفسها.</a:t>
            </a:r>
          </a:p>
        </p:txBody>
      </p:sp>
      <p:sp>
        <p:nvSpPr>
          <p:cNvPr id="5" name="خطأ 2">
            <a:extLst>
              <a:ext uri="{FF2B5EF4-FFF2-40B4-BE49-F238E27FC236}">
                <a16:creationId xmlns:a16="http://schemas.microsoft.com/office/drawing/2014/main" id="{22755E7E-38CA-411A-8C15-F2E628E658A7}"/>
              </a:ext>
            </a:extLst>
          </p:cNvPr>
          <p:cNvSpPr/>
          <p:nvPr/>
        </p:nvSpPr>
        <p:spPr>
          <a:xfrm>
            <a:off x="3276600" y="5308777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تتكون صفيحة خلوية </a:t>
            </a: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6285053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8097400"/>
      </p:ext>
    </p:extLst>
  </p:cSld>
  <p:clrMapOvr>
    <a:masterClrMapping/>
  </p:clrMapOvr>
  <p:transition spd="slow">
    <p:fade thruBlk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3276600" y="1923393"/>
            <a:ext cx="5638800" cy="1702676"/>
          </a:xfrm>
          <a:prstGeom prst="roundRect">
            <a:avLst/>
          </a:prstGeom>
          <a:solidFill>
            <a:srgbClr val="A1B7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الصفة التي تتأثَّر بالبيئة أو التدريب تعرف ب:</a:t>
            </a:r>
          </a:p>
        </p:txBody>
      </p:sp>
      <p:sp>
        <p:nvSpPr>
          <p:cNvPr id="3" name="صحيح">
            <a:extLst>
              <a:ext uri="{FF2B5EF4-FFF2-40B4-BE49-F238E27FC236}">
                <a16:creationId xmlns:a16="http://schemas.microsoft.com/office/drawing/2014/main" id="{4CF3EE6F-489B-4AEC-A890-FA2D2E1D649E}"/>
              </a:ext>
            </a:extLst>
          </p:cNvPr>
          <p:cNvSpPr/>
          <p:nvPr/>
        </p:nvSpPr>
        <p:spPr>
          <a:xfrm>
            <a:off x="3276600" y="4655243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الصفة المكتسبة</a:t>
            </a:r>
          </a:p>
        </p:txBody>
      </p:sp>
      <p:sp>
        <p:nvSpPr>
          <p:cNvPr id="4" name="خطأ 1">
            <a:extLst>
              <a:ext uri="{FF2B5EF4-FFF2-40B4-BE49-F238E27FC236}">
                <a16:creationId xmlns:a16="http://schemas.microsoft.com/office/drawing/2014/main" id="{F0F94600-2CA7-4BAA-9D78-C966FF7436F1}"/>
              </a:ext>
            </a:extLst>
          </p:cNvPr>
          <p:cNvSpPr/>
          <p:nvPr/>
        </p:nvSpPr>
        <p:spPr>
          <a:xfrm>
            <a:off x="3276600" y="3862881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الصفة السائدة</a:t>
            </a:r>
          </a:p>
        </p:txBody>
      </p:sp>
      <p:sp>
        <p:nvSpPr>
          <p:cNvPr id="5" name="خطأ 2">
            <a:extLst>
              <a:ext uri="{FF2B5EF4-FFF2-40B4-BE49-F238E27FC236}">
                <a16:creationId xmlns:a16="http://schemas.microsoft.com/office/drawing/2014/main" id="{22755E7E-38CA-411A-8C15-F2E628E658A7}"/>
              </a:ext>
            </a:extLst>
          </p:cNvPr>
          <p:cNvSpPr/>
          <p:nvPr/>
        </p:nvSpPr>
        <p:spPr>
          <a:xfrm>
            <a:off x="3276600" y="5396746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الصفة المتنحية</a:t>
            </a: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6285053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94520194"/>
      </p:ext>
    </p:extLst>
  </p:cSld>
  <p:clrMapOvr>
    <a:masterClrMapping/>
  </p:clrMapOvr>
  <p:transition spd="slow">
    <p:fade thruBlk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الإجابة-الصحيح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3276600" y="2165131"/>
            <a:ext cx="5638800" cy="1263869"/>
          </a:xfrm>
          <a:prstGeom prst="roundRect">
            <a:avLst/>
          </a:prstGeom>
          <a:solidFill>
            <a:srgbClr val="78FCC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مهارة صغير العنكبوت بعد ولادته في نسج شبكة مثال على:</a:t>
            </a:r>
          </a:p>
        </p:txBody>
      </p:sp>
      <p:sp>
        <p:nvSpPr>
          <p:cNvPr id="3" name="صحيح">
            <a:extLst>
              <a:ext uri="{FF2B5EF4-FFF2-40B4-BE49-F238E27FC236}">
                <a16:creationId xmlns:a16="http://schemas.microsoft.com/office/drawing/2014/main" id="{4CF3EE6F-489B-4AEC-A890-FA2D2E1D649E}"/>
              </a:ext>
            </a:extLst>
          </p:cNvPr>
          <p:cNvSpPr/>
          <p:nvPr/>
        </p:nvSpPr>
        <p:spPr>
          <a:xfrm>
            <a:off x="3276600" y="3709279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الغريزة</a:t>
            </a:r>
          </a:p>
        </p:txBody>
      </p:sp>
      <p:sp>
        <p:nvSpPr>
          <p:cNvPr id="4" name="خطأ 1">
            <a:extLst>
              <a:ext uri="{FF2B5EF4-FFF2-40B4-BE49-F238E27FC236}">
                <a16:creationId xmlns:a16="http://schemas.microsoft.com/office/drawing/2014/main" id="{F0F94600-2CA7-4BAA-9D78-C966FF7436F1}"/>
              </a:ext>
            </a:extLst>
          </p:cNvPr>
          <p:cNvSpPr/>
          <p:nvPr/>
        </p:nvSpPr>
        <p:spPr>
          <a:xfrm>
            <a:off x="3276600" y="4397225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الصفة المكتسبة</a:t>
            </a:r>
          </a:p>
        </p:txBody>
      </p:sp>
      <p:sp>
        <p:nvSpPr>
          <p:cNvPr id="5" name="خطأ 2">
            <a:extLst>
              <a:ext uri="{FF2B5EF4-FFF2-40B4-BE49-F238E27FC236}">
                <a16:creationId xmlns:a16="http://schemas.microsoft.com/office/drawing/2014/main" id="{22755E7E-38CA-411A-8C15-F2E628E658A7}"/>
              </a:ext>
            </a:extLst>
          </p:cNvPr>
          <p:cNvSpPr/>
          <p:nvPr/>
        </p:nvSpPr>
        <p:spPr>
          <a:xfrm>
            <a:off x="3276600" y="5077551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الصفة المتنحية</a:t>
            </a: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6285053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4069799"/>
      </p:ext>
    </p:extLst>
  </p:cSld>
  <p:clrMapOvr>
    <a:masterClrMapping/>
  </p:clrMapOvr>
  <p:transition spd="slow">
    <p:fade thruBlk="1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3015916" y="2045491"/>
            <a:ext cx="5899484" cy="1359531"/>
          </a:xfrm>
          <a:prstGeom prst="roundRect">
            <a:avLst/>
          </a:prstGeom>
          <a:solidFill>
            <a:srgbClr val="FDC34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انتقال الصفات من الآباء إلى الأبناء تسمَّى:</a:t>
            </a:r>
          </a:p>
        </p:txBody>
      </p:sp>
      <p:sp>
        <p:nvSpPr>
          <p:cNvPr id="3" name="صحيح">
            <a:extLst>
              <a:ext uri="{FF2B5EF4-FFF2-40B4-BE49-F238E27FC236}">
                <a16:creationId xmlns:a16="http://schemas.microsoft.com/office/drawing/2014/main" id="{4CF3EE6F-489B-4AEC-A890-FA2D2E1D649E}"/>
              </a:ext>
            </a:extLst>
          </p:cNvPr>
          <p:cNvSpPr/>
          <p:nvPr/>
        </p:nvSpPr>
        <p:spPr>
          <a:xfrm>
            <a:off x="3276600" y="5227520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صفات موروثة</a:t>
            </a:r>
          </a:p>
        </p:txBody>
      </p:sp>
      <p:sp>
        <p:nvSpPr>
          <p:cNvPr id="4" name="خطأ 1">
            <a:extLst>
              <a:ext uri="{FF2B5EF4-FFF2-40B4-BE49-F238E27FC236}">
                <a16:creationId xmlns:a16="http://schemas.microsoft.com/office/drawing/2014/main" id="{F0F94600-2CA7-4BAA-9D78-C966FF7436F1}"/>
              </a:ext>
            </a:extLst>
          </p:cNvPr>
          <p:cNvSpPr/>
          <p:nvPr/>
        </p:nvSpPr>
        <p:spPr>
          <a:xfrm>
            <a:off x="3276600" y="3652674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الصفة المكتسبة</a:t>
            </a:r>
          </a:p>
        </p:txBody>
      </p:sp>
      <p:sp>
        <p:nvSpPr>
          <p:cNvPr id="5" name="خطأ 2">
            <a:extLst>
              <a:ext uri="{FF2B5EF4-FFF2-40B4-BE49-F238E27FC236}">
                <a16:creationId xmlns:a16="http://schemas.microsoft.com/office/drawing/2014/main" id="{22755E7E-38CA-411A-8C15-F2E628E658A7}"/>
              </a:ext>
            </a:extLst>
          </p:cNvPr>
          <p:cNvSpPr/>
          <p:nvPr/>
        </p:nvSpPr>
        <p:spPr>
          <a:xfrm>
            <a:off x="3276600" y="4439682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الصفة المتنحية</a:t>
            </a: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6285053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51486385"/>
      </p:ext>
    </p:extLst>
  </p:cSld>
  <p:clrMapOvr>
    <a:masterClrMapping/>
  </p:clrMapOvr>
  <p:transition spd="slow">
    <p:fade thruBlk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الإجابة-الصحيح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2438400" y="1962796"/>
            <a:ext cx="7010399" cy="1466204"/>
          </a:xfrm>
          <a:prstGeom prst="roundRect">
            <a:avLst/>
          </a:prstGeom>
          <a:solidFill>
            <a:srgbClr val="A1B7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 err="1">
                <a:solidFill>
                  <a:srgbClr val="C00000"/>
                </a:solidFill>
              </a:rPr>
              <a:t>یحتوي</a:t>
            </a:r>
            <a:r>
              <a:rPr lang="ar-SA" sz="2800" b="1" dirty="0">
                <a:solidFill>
                  <a:srgbClr val="C00000"/>
                </a:solidFill>
              </a:rPr>
              <a:t> على المعلومات </a:t>
            </a:r>
            <a:r>
              <a:rPr lang="ar-SA" sz="2800" b="1" dirty="0" err="1">
                <a:solidFill>
                  <a:srgbClr val="C00000"/>
                </a:solidFill>
              </a:rPr>
              <a:t>الكیمیائیة</a:t>
            </a:r>
            <a:r>
              <a:rPr lang="ar-SA" sz="2800" b="1" dirty="0">
                <a:solidFill>
                  <a:srgbClr val="C00000"/>
                </a:solidFill>
              </a:rPr>
              <a:t> للصفة الموروثة </a:t>
            </a:r>
            <a:r>
              <a:rPr lang="ar-SA" sz="2800" b="1" dirty="0" err="1">
                <a:solidFill>
                  <a:srgbClr val="C00000"/>
                </a:solidFill>
              </a:rPr>
              <a:t>یسمى</a:t>
            </a:r>
            <a:r>
              <a:rPr lang="ar-SA" sz="2800" b="1" dirty="0">
                <a:solidFill>
                  <a:srgbClr val="C00000"/>
                </a:solidFill>
              </a:rPr>
              <a:t> :</a:t>
            </a:r>
          </a:p>
        </p:txBody>
      </p:sp>
      <p:sp>
        <p:nvSpPr>
          <p:cNvPr id="3" name="صحيح">
            <a:extLst>
              <a:ext uri="{FF2B5EF4-FFF2-40B4-BE49-F238E27FC236}">
                <a16:creationId xmlns:a16="http://schemas.microsoft.com/office/drawing/2014/main" id="{4CF3EE6F-489B-4AEC-A890-FA2D2E1D649E}"/>
              </a:ext>
            </a:extLst>
          </p:cNvPr>
          <p:cNvSpPr/>
          <p:nvPr/>
        </p:nvSpPr>
        <p:spPr>
          <a:xfrm>
            <a:off x="3276600" y="5227516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الجين</a:t>
            </a:r>
          </a:p>
        </p:txBody>
      </p:sp>
      <p:sp>
        <p:nvSpPr>
          <p:cNvPr id="4" name="خطأ 1">
            <a:extLst>
              <a:ext uri="{FF2B5EF4-FFF2-40B4-BE49-F238E27FC236}">
                <a16:creationId xmlns:a16="http://schemas.microsoft.com/office/drawing/2014/main" id="{F0F94600-2CA7-4BAA-9D78-C966FF7436F1}"/>
              </a:ext>
            </a:extLst>
          </p:cNvPr>
          <p:cNvSpPr/>
          <p:nvPr/>
        </p:nvSpPr>
        <p:spPr>
          <a:xfrm>
            <a:off x="3276600" y="3652670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الوراثة</a:t>
            </a:r>
          </a:p>
        </p:txBody>
      </p:sp>
      <p:sp>
        <p:nvSpPr>
          <p:cNvPr id="5" name="خطأ 2">
            <a:extLst>
              <a:ext uri="{FF2B5EF4-FFF2-40B4-BE49-F238E27FC236}">
                <a16:creationId xmlns:a16="http://schemas.microsoft.com/office/drawing/2014/main" id="{22755E7E-38CA-411A-8C15-F2E628E658A7}"/>
              </a:ext>
            </a:extLst>
          </p:cNvPr>
          <p:cNvSpPr/>
          <p:nvPr/>
        </p:nvSpPr>
        <p:spPr>
          <a:xfrm>
            <a:off x="3276600" y="4426426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الغريزة</a:t>
            </a: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6285053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8612496"/>
      </p:ext>
    </p:extLst>
  </p:cSld>
  <p:clrMapOvr>
    <a:masterClrMapping/>
  </p:clrMapOvr>
  <p:transition spd="slow">
    <p:fade thruBlk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2315570" y="1069192"/>
            <a:ext cx="7560860" cy="1650124"/>
          </a:xfrm>
          <a:prstGeom prst="roundRect">
            <a:avLst/>
          </a:prstGeom>
          <a:solidFill>
            <a:srgbClr val="78FCC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أصغر </a:t>
            </a:r>
            <a:r>
              <a:rPr lang="ar-SA" sz="2800" b="1" dirty="0" err="1">
                <a:solidFill>
                  <a:srgbClr val="C00000"/>
                </a:solidFill>
              </a:rPr>
              <a:t>الوحدا</a:t>
            </a:r>
            <a:r>
              <a:rPr lang="ar-SA" sz="2800" b="1" dirty="0">
                <a:solidFill>
                  <a:srgbClr val="C00000"/>
                </a:solidFill>
              </a:rPr>
              <a:t> ت البنائية في المخلوقات الحية التي يمكن أن تقوم بالعمليات الحيوية هي:</a:t>
            </a:r>
          </a:p>
        </p:txBody>
      </p:sp>
      <p:sp>
        <p:nvSpPr>
          <p:cNvPr id="3" name="صحيح">
            <a:extLst>
              <a:ext uri="{FF2B5EF4-FFF2-40B4-BE49-F238E27FC236}">
                <a16:creationId xmlns:a16="http://schemas.microsoft.com/office/drawing/2014/main" id="{4CF3EE6F-489B-4AEC-A890-FA2D2E1D649E}"/>
              </a:ext>
            </a:extLst>
          </p:cNvPr>
          <p:cNvSpPr/>
          <p:nvPr/>
        </p:nvSpPr>
        <p:spPr>
          <a:xfrm>
            <a:off x="3276600" y="5479767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accent6">
              <a:lumMod val="20000"/>
              <a:lumOff val="80000"/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الخلايا</a:t>
            </a:r>
          </a:p>
        </p:txBody>
      </p:sp>
      <p:sp>
        <p:nvSpPr>
          <p:cNvPr id="4" name="خطأ 1">
            <a:extLst>
              <a:ext uri="{FF2B5EF4-FFF2-40B4-BE49-F238E27FC236}">
                <a16:creationId xmlns:a16="http://schemas.microsoft.com/office/drawing/2014/main" id="{F0F94600-2CA7-4BAA-9D78-C966FF7436F1}"/>
              </a:ext>
            </a:extLst>
          </p:cNvPr>
          <p:cNvSpPr/>
          <p:nvPr/>
        </p:nvSpPr>
        <p:spPr>
          <a:xfrm>
            <a:off x="3276600" y="3883901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accent6">
              <a:lumMod val="20000"/>
              <a:lumOff val="80000"/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العناصر</a:t>
            </a:r>
          </a:p>
        </p:txBody>
      </p:sp>
      <p:sp>
        <p:nvSpPr>
          <p:cNvPr id="5" name="خطأ 2">
            <a:extLst>
              <a:ext uri="{FF2B5EF4-FFF2-40B4-BE49-F238E27FC236}">
                <a16:creationId xmlns:a16="http://schemas.microsoft.com/office/drawing/2014/main" id="{22755E7E-38CA-411A-8C15-F2E628E658A7}"/>
              </a:ext>
            </a:extLst>
          </p:cNvPr>
          <p:cNvSpPr/>
          <p:nvPr/>
        </p:nvSpPr>
        <p:spPr>
          <a:xfrm>
            <a:off x="3276600" y="4668167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accent6">
              <a:lumMod val="20000"/>
              <a:lumOff val="80000"/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المركبات</a:t>
            </a: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6285053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1351479"/>
      </p:ext>
    </p:extLst>
  </p:cSld>
  <p:clrMapOvr>
    <a:masterClrMapping/>
  </p:clrMapOvr>
  <p:transition spd="slow">
    <p:fade thruBlk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2729948" y="2070538"/>
            <a:ext cx="6771861" cy="1613349"/>
          </a:xfrm>
          <a:prstGeom prst="roundRect">
            <a:avLst>
              <a:gd name="adj" fmla="val 6810"/>
            </a:avLst>
          </a:prstGeom>
          <a:solidFill>
            <a:srgbClr val="78FCC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العملیة المستمرة من النمو والانقسام </a:t>
            </a:r>
            <a:r>
              <a:rPr lang="ar-SA" sz="2800" b="1" dirty="0" err="1">
                <a:solidFill>
                  <a:srgbClr val="C00000"/>
                </a:solidFill>
              </a:rPr>
              <a:t>والتعویض</a:t>
            </a:r>
            <a:r>
              <a:rPr lang="ar-SA" sz="2800" b="1" dirty="0">
                <a:solidFill>
                  <a:srgbClr val="C00000"/>
                </a:solidFill>
              </a:rPr>
              <a:t> تسمى :</a:t>
            </a:r>
          </a:p>
        </p:txBody>
      </p:sp>
      <p:sp>
        <p:nvSpPr>
          <p:cNvPr id="3" name="صحيح">
            <a:extLst>
              <a:ext uri="{FF2B5EF4-FFF2-40B4-BE49-F238E27FC236}">
                <a16:creationId xmlns:a16="http://schemas.microsoft.com/office/drawing/2014/main" id="{4CF3EE6F-489B-4AEC-A890-FA2D2E1D649E}"/>
              </a:ext>
            </a:extLst>
          </p:cNvPr>
          <p:cNvSpPr/>
          <p:nvPr/>
        </p:nvSpPr>
        <p:spPr>
          <a:xfrm>
            <a:off x="3276600" y="4728813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دورة </a:t>
            </a:r>
            <a:r>
              <a:rPr lang="ar-SA" sz="2800" b="1" dirty="0" err="1">
                <a:solidFill>
                  <a:schemeClr val="tx1"/>
                </a:solidFill>
              </a:rPr>
              <a:t>الخلیة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4" name="خطأ 1">
            <a:extLst>
              <a:ext uri="{FF2B5EF4-FFF2-40B4-BE49-F238E27FC236}">
                <a16:creationId xmlns:a16="http://schemas.microsoft.com/office/drawing/2014/main" id="{F0F94600-2CA7-4BAA-9D78-C966FF7436F1}"/>
              </a:ext>
            </a:extLst>
          </p:cNvPr>
          <p:cNvSpPr/>
          <p:nvPr/>
        </p:nvSpPr>
        <p:spPr>
          <a:xfrm>
            <a:off x="3276600" y="3936451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مدة </a:t>
            </a:r>
            <a:r>
              <a:rPr lang="ar-SA" sz="2800" b="1" dirty="0" err="1">
                <a:solidFill>
                  <a:schemeClr val="tx1"/>
                </a:solidFill>
              </a:rPr>
              <a:t>الحیاة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5" name="خطأ 2">
            <a:extLst>
              <a:ext uri="{FF2B5EF4-FFF2-40B4-BE49-F238E27FC236}">
                <a16:creationId xmlns:a16="http://schemas.microsoft.com/office/drawing/2014/main" id="{22755E7E-38CA-411A-8C15-F2E628E658A7}"/>
              </a:ext>
            </a:extLst>
          </p:cNvPr>
          <p:cNvSpPr/>
          <p:nvPr/>
        </p:nvSpPr>
        <p:spPr>
          <a:xfrm>
            <a:off x="3276600" y="5470316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الانقسام المنصف</a:t>
            </a: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6285053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1618140"/>
      </p:ext>
    </p:extLst>
  </p:cSld>
  <p:clrMapOvr>
    <a:masterClrMapping/>
  </p:clrMapOvr>
  <p:transition spd="slow">
    <p:fade thruBlk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الإجابة-الصحيح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1537252" y="1364771"/>
            <a:ext cx="8431943" cy="1650124"/>
          </a:xfrm>
          <a:prstGeom prst="roundRect">
            <a:avLst/>
          </a:prstGeom>
          <a:solidFill>
            <a:srgbClr val="78FCC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تفقد النباتات الماء إلى الغلاف الجويِّ عبر </a:t>
            </a:r>
            <a:r>
              <a:rPr lang="ar-SA" sz="2800" b="1" dirty="0" err="1">
                <a:solidFill>
                  <a:srgbClr val="C00000"/>
                </a:solidFill>
              </a:rPr>
              <a:t>الأورا</a:t>
            </a:r>
            <a:r>
              <a:rPr lang="ar-SA" sz="2800" b="1" dirty="0">
                <a:solidFill>
                  <a:srgbClr val="C00000"/>
                </a:solidFill>
              </a:rPr>
              <a:t> ق في عملية تسمَّى:</a:t>
            </a:r>
          </a:p>
        </p:txBody>
      </p:sp>
      <p:sp>
        <p:nvSpPr>
          <p:cNvPr id="3" name="صحيح">
            <a:extLst>
              <a:ext uri="{FF2B5EF4-FFF2-40B4-BE49-F238E27FC236}">
                <a16:creationId xmlns:a16="http://schemas.microsoft.com/office/drawing/2014/main" id="{4CF3EE6F-489B-4AEC-A890-FA2D2E1D649E}"/>
              </a:ext>
            </a:extLst>
          </p:cNvPr>
          <p:cNvSpPr/>
          <p:nvPr/>
        </p:nvSpPr>
        <p:spPr>
          <a:xfrm>
            <a:off x="3276600" y="5479767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accent6">
              <a:lumMod val="20000"/>
              <a:lumOff val="80000"/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النتح</a:t>
            </a:r>
          </a:p>
        </p:txBody>
      </p:sp>
      <p:sp>
        <p:nvSpPr>
          <p:cNvPr id="4" name="خطأ 1">
            <a:extLst>
              <a:ext uri="{FF2B5EF4-FFF2-40B4-BE49-F238E27FC236}">
                <a16:creationId xmlns:a16="http://schemas.microsoft.com/office/drawing/2014/main" id="{F0F94600-2CA7-4BAA-9D78-C966FF7436F1}"/>
              </a:ext>
            </a:extLst>
          </p:cNvPr>
          <p:cNvSpPr/>
          <p:nvPr/>
        </p:nvSpPr>
        <p:spPr>
          <a:xfrm>
            <a:off x="3276600" y="3883901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accent6">
              <a:lumMod val="20000"/>
              <a:lumOff val="80000"/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التلقيح</a:t>
            </a:r>
          </a:p>
        </p:txBody>
      </p:sp>
      <p:sp>
        <p:nvSpPr>
          <p:cNvPr id="5" name="خطأ 2">
            <a:extLst>
              <a:ext uri="{FF2B5EF4-FFF2-40B4-BE49-F238E27FC236}">
                <a16:creationId xmlns:a16="http://schemas.microsoft.com/office/drawing/2014/main" id="{22755E7E-38CA-411A-8C15-F2E628E658A7}"/>
              </a:ext>
            </a:extLst>
          </p:cNvPr>
          <p:cNvSpPr/>
          <p:nvPr/>
        </p:nvSpPr>
        <p:spPr>
          <a:xfrm>
            <a:off x="3276600" y="4668167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accent6">
              <a:lumMod val="20000"/>
              <a:lumOff val="80000"/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الانتشار</a:t>
            </a: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6285053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2337979"/>
      </p:ext>
    </p:extLst>
  </p:cSld>
  <p:clrMapOvr>
    <a:masterClrMapping/>
  </p:clrMapOvr>
  <p:transition spd="slow">
    <p:fade thruBlk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2238233" y="1513490"/>
            <a:ext cx="7274257" cy="1545022"/>
          </a:xfrm>
          <a:prstGeom prst="roundRect">
            <a:avLst/>
          </a:prstGeom>
          <a:solidFill>
            <a:srgbClr val="FDC34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الفطريات المجهرية والطلائعيات والبكتيريا أنواع مختلفة من:</a:t>
            </a:r>
          </a:p>
        </p:txBody>
      </p:sp>
      <p:sp>
        <p:nvSpPr>
          <p:cNvPr id="3" name="صحيح">
            <a:extLst>
              <a:ext uri="{FF2B5EF4-FFF2-40B4-BE49-F238E27FC236}">
                <a16:creationId xmlns:a16="http://schemas.microsoft.com/office/drawing/2014/main" id="{4CF3EE6F-489B-4AEC-A890-FA2D2E1D649E}"/>
              </a:ext>
            </a:extLst>
          </p:cNvPr>
          <p:cNvSpPr/>
          <p:nvPr/>
        </p:nvSpPr>
        <p:spPr>
          <a:xfrm>
            <a:off x="3276600" y="4901698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accent6">
              <a:lumMod val="20000"/>
              <a:lumOff val="80000"/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المخلوقات الحية الدقيقة</a:t>
            </a:r>
          </a:p>
        </p:txBody>
      </p:sp>
      <p:sp>
        <p:nvSpPr>
          <p:cNvPr id="4" name="خطأ 1">
            <a:extLst>
              <a:ext uri="{FF2B5EF4-FFF2-40B4-BE49-F238E27FC236}">
                <a16:creationId xmlns:a16="http://schemas.microsoft.com/office/drawing/2014/main" id="{F0F94600-2CA7-4BAA-9D78-C966FF7436F1}"/>
              </a:ext>
            </a:extLst>
          </p:cNvPr>
          <p:cNvSpPr/>
          <p:nvPr/>
        </p:nvSpPr>
        <p:spPr>
          <a:xfrm>
            <a:off x="3276600" y="3326852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accent6">
              <a:lumMod val="20000"/>
              <a:lumOff val="80000"/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الشوكيات </a:t>
            </a:r>
          </a:p>
        </p:txBody>
      </p:sp>
      <p:sp>
        <p:nvSpPr>
          <p:cNvPr id="5" name="خطأ 2">
            <a:extLst>
              <a:ext uri="{FF2B5EF4-FFF2-40B4-BE49-F238E27FC236}">
                <a16:creationId xmlns:a16="http://schemas.microsoft.com/office/drawing/2014/main" id="{22755E7E-38CA-411A-8C15-F2E628E658A7}"/>
              </a:ext>
            </a:extLst>
          </p:cNvPr>
          <p:cNvSpPr/>
          <p:nvPr/>
        </p:nvSpPr>
        <p:spPr>
          <a:xfrm>
            <a:off x="3276600" y="4100608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accent6">
              <a:lumMod val="20000"/>
              <a:lumOff val="80000"/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السوطيات</a:t>
            </a: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6285053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0145259"/>
      </p:ext>
    </p:extLst>
  </p:cSld>
  <p:clrMapOvr>
    <a:masterClrMapping/>
  </p:clrMapOvr>
  <p:transition spd="slow">
    <p:fade thruBlk="1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1802295" y="1780224"/>
            <a:ext cx="8163339" cy="1655783"/>
          </a:xfrm>
          <a:prstGeom prst="roundRect">
            <a:avLst/>
          </a:prstGeom>
          <a:solidFill>
            <a:srgbClr val="A1B7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انتقال حبوب اللقاح من متك زهرة إلى ميسم زهرة أخر  يسمَّى.</a:t>
            </a:r>
          </a:p>
        </p:txBody>
      </p:sp>
      <p:sp>
        <p:nvSpPr>
          <p:cNvPr id="3" name="صحيح">
            <a:extLst>
              <a:ext uri="{FF2B5EF4-FFF2-40B4-BE49-F238E27FC236}">
                <a16:creationId xmlns:a16="http://schemas.microsoft.com/office/drawing/2014/main" id="{4CF3EE6F-489B-4AEC-A890-FA2D2E1D649E}"/>
              </a:ext>
            </a:extLst>
          </p:cNvPr>
          <p:cNvSpPr/>
          <p:nvPr/>
        </p:nvSpPr>
        <p:spPr>
          <a:xfrm>
            <a:off x="3276600" y="3804655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تلقيح خلطي</a:t>
            </a:r>
          </a:p>
        </p:txBody>
      </p:sp>
      <p:sp>
        <p:nvSpPr>
          <p:cNvPr id="4" name="خطأ 1">
            <a:extLst>
              <a:ext uri="{FF2B5EF4-FFF2-40B4-BE49-F238E27FC236}">
                <a16:creationId xmlns:a16="http://schemas.microsoft.com/office/drawing/2014/main" id="{F0F94600-2CA7-4BAA-9D78-C966FF7436F1}"/>
              </a:ext>
            </a:extLst>
          </p:cNvPr>
          <p:cNvSpPr/>
          <p:nvPr/>
        </p:nvSpPr>
        <p:spPr>
          <a:xfrm>
            <a:off x="3276600" y="4556716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اقتران</a:t>
            </a:r>
          </a:p>
        </p:txBody>
      </p:sp>
      <p:sp>
        <p:nvSpPr>
          <p:cNvPr id="5" name="خطأ 2">
            <a:extLst>
              <a:ext uri="{FF2B5EF4-FFF2-40B4-BE49-F238E27FC236}">
                <a16:creationId xmlns:a16="http://schemas.microsoft.com/office/drawing/2014/main" id="{22755E7E-38CA-411A-8C15-F2E628E658A7}"/>
              </a:ext>
            </a:extLst>
          </p:cNvPr>
          <p:cNvSpPr/>
          <p:nvPr/>
        </p:nvSpPr>
        <p:spPr>
          <a:xfrm>
            <a:off x="3276600" y="5308777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تبرعم</a:t>
            </a: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6285053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7737910"/>
      </p:ext>
    </p:extLst>
  </p:cSld>
  <p:clrMapOvr>
    <a:masterClrMapping/>
  </p:clrMapOvr>
  <p:transition spd="slow">
    <p:fade thruBlk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2213811" y="1933903"/>
            <a:ext cx="7555831" cy="1495097"/>
          </a:xfrm>
          <a:prstGeom prst="roundRect">
            <a:avLst/>
          </a:prstGeom>
          <a:solidFill>
            <a:srgbClr val="78FCC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مصطلح يستخدم في وصف المخلوقات الحية الدقيقة:</a:t>
            </a:r>
          </a:p>
        </p:txBody>
      </p:sp>
      <p:sp>
        <p:nvSpPr>
          <p:cNvPr id="3" name="صحيح">
            <a:extLst>
              <a:ext uri="{FF2B5EF4-FFF2-40B4-BE49-F238E27FC236}">
                <a16:creationId xmlns:a16="http://schemas.microsoft.com/office/drawing/2014/main" id="{4CF3EE6F-489B-4AEC-A890-FA2D2E1D649E}"/>
              </a:ext>
            </a:extLst>
          </p:cNvPr>
          <p:cNvSpPr/>
          <p:nvPr/>
        </p:nvSpPr>
        <p:spPr>
          <a:xfrm>
            <a:off x="3276600" y="4613203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الميكروبات </a:t>
            </a:r>
          </a:p>
        </p:txBody>
      </p:sp>
      <p:sp>
        <p:nvSpPr>
          <p:cNvPr id="4" name="خطأ 1">
            <a:extLst>
              <a:ext uri="{FF2B5EF4-FFF2-40B4-BE49-F238E27FC236}">
                <a16:creationId xmlns:a16="http://schemas.microsoft.com/office/drawing/2014/main" id="{F0F94600-2CA7-4BAA-9D78-C966FF7436F1}"/>
              </a:ext>
            </a:extLst>
          </p:cNvPr>
          <p:cNvSpPr/>
          <p:nvPr/>
        </p:nvSpPr>
        <p:spPr>
          <a:xfrm>
            <a:off x="3276600" y="3820841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وحيدة الخلية</a:t>
            </a:r>
          </a:p>
        </p:txBody>
      </p:sp>
      <p:sp>
        <p:nvSpPr>
          <p:cNvPr id="5" name="خطأ 2">
            <a:extLst>
              <a:ext uri="{FF2B5EF4-FFF2-40B4-BE49-F238E27FC236}">
                <a16:creationId xmlns:a16="http://schemas.microsoft.com/office/drawing/2014/main" id="{22755E7E-38CA-411A-8C15-F2E628E658A7}"/>
              </a:ext>
            </a:extLst>
          </p:cNvPr>
          <p:cNvSpPr/>
          <p:nvPr/>
        </p:nvSpPr>
        <p:spPr>
          <a:xfrm>
            <a:off x="3276600" y="5354706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متعددة الخلايا</a:t>
            </a: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6285053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66264074"/>
      </p:ext>
    </p:extLst>
  </p:cSld>
  <p:clrMapOvr>
    <a:masterClrMapping/>
  </p:clrMapOvr>
  <p:transition spd="slow">
    <p:fade thruBlk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الإجابة-الصحيح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2955235" y="1820917"/>
            <a:ext cx="5960165" cy="1608083"/>
          </a:xfrm>
          <a:prstGeom prst="roundRect">
            <a:avLst/>
          </a:prstGeom>
          <a:solidFill>
            <a:srgbClr val="FDC34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التركیب الذي </a:t>
            </a:r>
            <a:r>
              <a:rPr lang="ar-SA" sz="2800" b="1" dirty="0" err="1">
                <a:solidFill>
                  <a:srgbClr val="C00000"/>
                </a:solidFill>
              </a:rPr>
              <a:t>یفرز</a:t>
            </a:r>
            <a:r>
              <a:rPr lang="ar-SA" sz="2800" b="1" dirty="0">
                <a:solidFill>
                  <a:srgbClr val="C00000"/>
                </a:solidFill>
              </a:rPr>
              <a:t> </a:t>
            </a:r>
            <a:r>
              <a:rPr lang="ar-SA" sz="2800" b="1" dirty="0" err="1">
                <a:solidFill>
                  <a:srgbClr val="C00000"/>
                </a:solidFill>
              </a:rPr>
              <a:t>الإنزیمات</a:t>
            </a:r>
            <a:r>
              <a:rPr lang="ar-SA" sz="2800" b="1" dirty="0">
                <a:solidFill>
                  <a:srgbClr val="C00000"/>
                </a:solidFill>
              </a:rPr>
              <a:t> في عفن الخبز </a:t>
            </a:r>
            <a:r>
              <a:rPr lang="ar-SA" sz="2800" b="1" dirty="0" err="1">
                <a:solidFill>
                  <a:srgbClr val="C00000"/>
                </a:solidFill>
              </a:rPr>
              <a:t>ھو</a:t>
            </a:r>
            <a:r>
              <a:rPr lang="ar-SA" sz="2800" b="1" dirty="0">
                <a:solidFill>
                  <a:srgbClr val="C00000"/>
                </a:solidFill>
              </a:rPr>
              <a:t> :</a:t>
            </a:r>
          </a:p>
        </p:txBody>
      </p:sp>
      <p:sp>
        <p:nvSpPr>
          <p:cNvPr id="3" name="صحيح">
            <a:extLst>
              <a:ext uri="{FF2B5EF4-FFF2-40B4-BE49-F238E27FC236}">
                <a16:creationId xmlns:a16="http://schemas.microsoft.com/office/drawing/2014/main" id="{4CF3EE6F-489B-4AEC-A890-FA2D2E1D649E}"/>
              </a:ext>
            </a:extLst>
          </p:cNvPr>
          <p:cNvSpPr/>
          <p:nvPr/>
        </p:nvSpPr>
        <p:spPr>
          <a:xfrm>
            <a:off x="3276600" y="3745035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الخيوط الفطرية</a:t>
            </a:r>
          </a:p>
        </p:txBody>
      </p:sp>
      <p:sp>
        <p:nvSpPr>
          <p:cNvPr id="4" name="خطأ 1">
            <a:extLst>
              <a:ext uri="{FF2B5EF4-FFF2-40B4-BE49-F238E27FC236}">
                <a16:creationId xmlns:a16="http://schemas.microsoft.com/office/drawing/2014/main" id="{F0F94600-2CA7-4BAA-9D78-C966FF7436F1}"/>
              </a:ext>
            </a:extLst>
          </p:cNvPr>
          <p:cNvSpPr/>
          <p:nvPr/>
        </p:nvSpPr>
        <p:spPr>
          <a:xfrm>
            <a:off x="3276600" y="4527751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الأهداب</a:t>
            </a:r>
          </a:p>
        </p:txBody>
      </p:sp>
      <p:sp>
        <p:nvSpPr>
          <p:cNvPr id="5" name="خطأ 2">
            <a:extLst>
              <a:ext uri="{FF2B5EF4-FFF2-40B4-BE49-F238E27FC236}">
                <a16:creationId xmlns:a16="http://schemas.microsoft.com/office/drawing/2014/main" id="{22755E7E-38CA-411A-8C15-F2E628E658A7}"/>
              </a:ext>
            </a:extLst>
          </p:cNvPr>
          <p:cNvSpPr/>
          <p:nvPr/>
        </p:nvSpPr>
        <p:spPr>
          <a:xfrm>
            <a:off x="3276600" y="5308777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الأقدام الكاذبة</a:t>
            </a: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6285053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77273927"/>
      </p:ext>
    </p:extLst>
  </p:cSld>
  <p:clrMapOvr>
    <a:masterClrMapping/>
  </p:clrMapOvr>
  <p:transition spd="slow">
    <p:fade thruBlk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2729948" y="2070538"/>
            <a:ext cx="6771861" cy="1613349"/>
          </a:xfrm>
          <a:prstGeom prst="roundRect">
            <a:avLst>
              <a:gd name="adj" fmla="val 6810"/>
            </a:avLst>
          </a:prstGeom>
          <a:solidFill>
            <a:srgbClr val="78FCC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من الحيوانات الثابتة درجة الحرارة:</a:t>
            </a:r>
          </a:p>
        </p:txBody>
      </p:sp>
      <p:sp>
        <p:nvSpPr>
          <p:cNvPr id="3" name="صحيح">
            <a:extLst>
              <a:ext uri="{FF2B5EF4-FFF2-40B4-BE49-F238E27FC236}">
                <a16:creationId xmlns:a16="http://schemas.microsoft.com/office/drawing/2014/main" id="{4CF3EE6F-489B-4AEC-A890-FA2D2E1D649E}"/>
              </a:ext>
            </a:extLst>
          </p:cNvPr>
          <p:cNvSpPr/>
          <p:nvPr/>
        </p:nvSpPr>
        <p:spPr>
          <a:xfrm>
            <a:off x="3276600" y="4728813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الثدييات</a:t>
            </a:r>
          </a:p>
        </p:txBody>
      </p:sp>
      <p:sp>
        <p:nvSpPr>
          <p:cNvPr id="4" name="خطأ 1">
            <a:extLst>
              <a:ext uri="{FF2B5EF4-FFF2-40B4-BE49-F238E27FC236}">
                <a16:creationId xmlns:a16="http://schemas.microsoft.com/office/drawing/2014/main" id="{F0F94600-2CA7-4BAA-9D78-C966FF7436F1}"/>
              </a:ext>
            </a:extLst>
          </p:cNvPr>
          <p:cNvSpPr/>
          <p:nvPr/>
        </p:nvSpPr>
        <p:spPr>
          <a:xfrm>
            <a:off x="3276600" y="3936451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الزواحف</a:t>
            </a:r>
          </a:p>
        </p:txBody>
      </p:sp>
      <p:sp>
        <p:nvSpPr>
          <p:cNvPr id="5" name="خطأ 2">
            <a:extLst>
              <a:ext uri="{FF2B5EF4-FFF2-40B4-BE49-F238E27FC236}">
                <a16:creationId xmlns:a16="http://schemas.microsoft.com/office/drawing/2014/main" id="{22755E7E-38CA-411A-8C15-F2E628E658A7}"/>
              </a:ext>
            </a:extLst>
          </p:cNvPr>
          <p:cNvSpPr/>
          <p:nvPr/>
        </p:nvSpPr>
        <p:spPr>
          <a:xfrm>
            <a:off x="3276600" y="5470316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الاسماك</a:t>
            </a: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6285053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4067710"/>
      </p:ext>
    </p:extLst>
  </p:cSld>
  <p:clrMapOvr>
    <a:masterClrMapping/>
  </p:clrMapOvr>
  <p:transition spd="slow">
    <p:fade thruBlk="1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1537252" y="1364771"/>
            <a:ext cx="8431943" cy="1650124"/>
          </a:xfrm>
          <a:prstGeom prst="roundRect">
            <a:avLst/>
          </a:prstGeom>
          <a:solidFill>
            <a:srgbClr val="78FCC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عضو في الجهاز العصبيِّ:</a:t>
            </a:r>
          </a:p>
        </p:txBody>
      </p:sp>
      <p:sp>
        <p:nvSpPr>
          <p:cNvPr id="3" name="صحيح">
            <a:extLst>
              <a:ext uri="{FF2B5EF4-FFF2-40B4-BE49-F238E27FC236}">
                <a16:creationId xmlns:a16="http://schemas.microsoft.com/office/drawing/2014/main" id="{4CF3EE6F-489B-4AEC-A890-FA2D2E1D649E}"/>
              </a:ext>
            </a:extLst>
          </p:cNvPr>
          <p:cNvSpPr/>
          <p:nvPr/>
        </p:nvSpPr>
        <p:spPr>
          <a:xfrm>
            <a:off x="3276600" y="5479767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accent6">
              <a:lumMod val="20000"/>
              <a:lumOff val="80000"/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الدماغ</a:t>
            </a:r>
          </a:p>
        </p:txBody>
      </p:sp>
      <p:sp>
        <p:nvSpPr>
          <p:cNvPr id="4" name="خطأ 1">
            <a:extLst>
              <a:ext uri="{FF2B5EF4-FFF2-40B4-BE49-F238E27FC236}">
                <a16:creationId xmlns:a16="http://schemas.microsoft.com/office/drawing/2014/main" id="{F0F94600-2CA7-4BAA-9D78-C966FF7436F1}"/>
              </a:ext>
            </a:extLst>
          </p:cNvPr>
          <p:cNvSpPr/>
          <p:nvPr/>
        </p:nvSpPr>
        <p:spPr>
          <a:xfrm>
            <a:off x="3276600" y="3883901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accent6">
              <a:lumMod val="20000"/>
              <a:lumOff val="80000"/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الكلية </a:t>
            </a:r>
          </a:p>
        </p:txBody>
      </p:sp>
      <p:sp>
        <p:nvSpPr>
          <p:cNvPr id="5" name="خطأ 2">
            <a:extLst>
              <a:ext uri="{FF2B5EF4-FFF2-40B4-BE49-F238E27FC236}">
                <a16:creationId xmlns:a16="http://schemas.microsoft.com/office/drawing/2014/main" id="{22755E7E-38CA-411A-8C15-F2E628E658A7}"/>
              </a:ext>
            </a:extLst>
          </p:cNvPr>
          <p:cNvSpPr/>
          <p:nvPr/>
        </p:nvSpPr>
        <p:spPr>
          <a:xfrm>
            <a:off x="3276600" y="4668167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accent6">
              <a:lumMod val="20000"/>
              <a:lumOff val="80000"/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الرئات</a:t>
            </a: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6285053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72274536"/>
      </p:ext>
    </p:extLst>
  </p:cSld>
  <p:clrMapOvr>
    <a:masterClrMapping/>
  </p:clrMapOvr>
  <p:transition spd="slow">
    <p:fade thruBlk="1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2238233" y="1513490"/>
            <a:ext cx="7274257" cy="1545022"/>
          </a:xfrm>
          <a:prstGeom prst="roundRect">
            <a:avLst/>
          </a:prstGeom>
          <a:solidFill>
            <a:srgbClr val="FDC34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بعد ممارسة التمارين الرياضية المجهدة يشُعر الإنسان بآلام في العضلات وذلك لتكُون :</a:t>
            </a:r>
          </a:p>
        </p:txBody>
      </p:sp>
      <p:sp>
        <p:nvSpPr>
          <p:cNvPr id="3" name="صحيح">
            <a:extLst>
              <a:ext uri="{FF2B5EF4-FFF2-40B4-BE49-F238E27FC236}">
                <a16:creationId xmlns:a16="http://schemas.microsoft.com/office/drawing/2014/main" id="{4CF3EE6F-489B-4AEC-A890-FA2D2E1D649E}"/>
              </a:ext>
            </a:extLst>
          </p:cNvPr>
          <p:cNvSpPr/>
          <p:nvPr/>
        </p:nvSpPr>
        <p:spPr>
          <a:xfrm>
            <a:off x="3276600" y="4901698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accent6">
              <a:lumMod val="20000"/>
              <a:lumOff val="80000"/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حمض اللاكتيك	</a:t>
            </a:r>
          </a:p>
        </p:txBody>
      </p:sp>
      <p:sp>
        <p:nvSpPr>
          <p:cNvPr id="4" name="خطأ 1">
            <a:extLst>
              <a:ext uri="{FF2B5EF4-FFF2-40B4-BE49-F238E27FC236}">
                <a16:creationId xmlns:a16="http://schemas.microsoft.com/office/drawing/2014/main" id="{F0F94600-2CA7-4BAA-9D78-C966FF7436F1}"/>
              </a:ext>
            </a:extLst>
          </p:cNvPr>
          <p:cNvSpPr/>
          <p:nvPr/>
        </p:nvSpPr>
        <p:spPr>
          <a:xfrm>
            <a:off x="3276600" y="3326852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accent6">
              <a:lumMod val="20000"/>
              <a:lumOff val="80000"/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حمض الكبريتيك</a:t>
            </a:r>
          </a:p>
        </p:txBody>
      </p:sp>
      <p:sp>
        <p:nvSpPr>
          <p:cNvPr id="5" name="خطأ 2">
            <a:extLst>
              <a:ext uri="{FF2B5EF4-FFF2-40B4-BE49-F238E27FC236}">
                <a16:creationId xmlns:a16="http://schemas.microsoft.com/office/drawing/2014/main" id="{22755E7E-38CA-411A-8C15-F2E628E658A7}"/>
              </a:ext>
            </a:extLst>
          </p:cNvPr>
          <p:cNvSpPr/>
          <p:nvPr/>
        </p:nvSpPr>
        <p:spPr>
          <a:xfrm>
            <a:off x="3276600" y="4100608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accent6">
              <a:lumMod val="20000"/>
              <a:lumOff val="80000"/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حمض الليمون</a:t>
            </a: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6285053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3220211"/>
      </p:ext>
    </p:extLst>
  </p:cSld>
  <p:clrMapOvr>
    <a:masterClrMapping/>
  </p:clrMapOvr>
  <p:transition spd="slow">
    <p:fade thruBlk="1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1802295" y="1780224"/>
            <a:ext cx="8163339" cy="1655783"/>
          </a:xfrm>
          <a:prstGeom prst="roundRect">
            <a:avLst/>
          </a:prstGeom>
          <a:solidFill>
            <a:srgbClr val="A1B7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في أيِّ من الأجهزة التالية توجد الجمجمة؟</a:t>
            </a:r>
          </a:p>
        </p:txBody>
      </p:sp>
      <p:sp>
        <p:nvSpPr>
          <p:cNvPr id="3" name="صحيح">
            <a:extLst>
              <a:ext uri="{FF2B5EF4-FFF2-40B4-BE49-F238E27FC236}">
                <a16:creationId xmlns:a16="http://schemas.microsoft.com/office/drawing/2014/main" id="{4CF3EE6F-489B-4AEC-A890-FA2D2E1D649E}"/>
              </a:ext>
            </a:extLst>
          </p:cNvPr>
          <p:cNvSpPr/>
          <p:nvPr/>
        </p:nvSpPr>
        <p:spPr>
          <a:xfrm>
            <a:off x="3276600" y="3804655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في الجهاز الهيكلي</a:t>
            </a:r>
          </a:p>
        </p:txBody>
      </p:sp>
      <p:sp>
        <p:nvSpPr>
          <p:cNvPr id="4" name="خطأ 1">
            <a:extLst>
              <a:ext uri="{FF2B5EF4-FFF2-40B4-BE49-F238E27FC236}">
                <a16:creationId xmlns:a16="http://schemas.microsoft.com/office/drawing/2014/main" id="{F0F94600-2CA7-4BAA-9D78-C966FF7436F1}"/>
              </a:ext>
            </a:extLst>
          </p:cNvPr>
          <p:cNvSpPr/>
          <p:nvPr/>
        </p:nvSpPr>
        <p:spPr>
          <a:xfrm>
            <a:off x="3276600" y="4556716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في الجهاز </a:t>
            </a:r>
            <a:r>
              <a:rPr lang="ar-SA" sz="2800" b="1" dirty="0" err="1">
                <a:solidFill>
                  <a:schemeClr val="tx1"/>
                </a:solidFill>
              </a:rPr>
              <a:t>الإخراجي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5" name="خطأ 2">
            <a:extLst>
              <a:ext uri="{FF2B5EF4-FFF2-40B4-BE49-F238E27FC236}">
                <a16:creationId xmlns:a16="http://schemas.microsoft.com/office/drawing/2014/main" id="{22755E7E-38CA-411A-8C15-F2E628E658A7}"/>
              </a:ext>
            </a:extLst>
          </p:cNvPr>
          <p:cNvSpPr/>
          <p:nvPr/>
        </p:nvSpPr>
        <p:spPr>
          <a:xfrm>
            <a:off x="3276600" y="5308777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في الجهاز التنفسي</a:t>
            </a: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6285053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04402304"/>
      </p:ext>
    </p:extLst>
  </p:cSld>
  <p:clrMapOvr>
    <a:masterClrMapping/>
  </p:clrMapOvr>
  <p:transition spd="slow">
    <p:fade thruBlk="1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2238233" y="1513490"/>
            <a:ext cx="7274257" cy="1545022"/>
          </a:xfrm>
          <a:prstGeom prst="roundRect">
            <a:avLst/>
          </a:prstGeom>
          <a:solidFill>
            <a:srgbClr val="FDC34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تشكِّل مجموعة الخلايا المتشابهة معا التي تقوم بالوظيفة نفسها:</a:t>
            </a:r>
          </a:p>
        </p:txBody>
      </p:sp>
      <p:sp>
        <p:nvSpPr>
          <p:cNvPr id="3" name="صحيح">
            <a:extLst>
              <a:ext uri="{FF2B5EF4-FFF2-40B4-BE49-F238E27FC236}">
                <a16:creationId xmlns:a16="http://schemas.microsoft.com/office/drawing/2014/main" id="{4CF3EE6F-489B-4AEC-A890-FA2D2E1D649E}"/>
              </a:ext>
            </a:extLst>
          </p:cNvPr>
          <p:cNvSpPr/>
          <p:nvPr/>
        </p:nvSpPr>
        <p:spPr>
          <a:xfrm>
            <a:off x="3276600" y="4901698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accent6">
              <a:lumMod val="20000"/>
              <a:lumOff val="80000"/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نسيج </a:t>
            </a:r>
          </a:p>
        </p:txBody>
      </p:sp>
      <p:sp>
        <p:nvSpPr>
          <p:cNvPr id="4" name="خطأ 1">
            <a:extLst>
              <a:ext uri="{FF2B5EF4-FFF2-40B4-BE49-F238E27FC236}">
                <a16:creationId xmlns:a16="http://schemas.microsoft.com/office/drawing/2014/main" id="{F0F94600-2CA7-4BAA-9D78-C966FF7436F1}"/>
              </a:ext>
            </a:extLst>
          </p:cNvPr>
          <p:cNvSpPr/>
          <p:nvPr/>
        </p:nvSpPr>
        <p:spPr>
          <a:xfrm>
            <a:off x="3276600" y="3326852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accent6">
              <a:lumMod val="20000"/>
              <a:lumOff val="80000"/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جهاز</a:t>
            </a:r>
          </a:p>
        </p:txBody>
      </p:sp>
      <p:sp>
        <p:nvSpPr>
          <p:cNvPr id="5" name="خطأ 2">
            <a:extLst>
              <a:ext uri="{FF2B5EF4-FFF2-40B4-BE49-F238E27FC236}">
                <a16:creationId xmlns:a16="http://schemas.microsoft.com/office/drawing/2014/main" id="{22755E7E-38CA-411A-8C15-F2E628E658A7}"/>
              </a:ext>
            </a:extLst>
          </p:cNvPr>
          <p:cNvSpPr/>
          <p:nvPr/>
        </p:nvSpPr>
        <p:spPr>
          <a:xfrm>
            <a:off x="3276600" y="4100608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accent6">
              <a:lumMod val="20000"/>
              <a:lumOff val="80000"/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عضو</a:t>
            </a: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6285053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49696086"/>
      </p:ext>
    </p:extLst>
  </p:cSld>
  <p:clrMapOvr>
    <a:masterClrMapping/>
  </p:clrMapOvr>
  <p:transition spd="slow">
    <p:fade thruBlk="1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2213811" y="1933903"/>
            <a:ext cx="7555831" cy="1495097"/>
          </a:xfrm>
          <a:prstGeom prst="roundRect">
            <a:avLst/>
          </a:prstGeom>
          <a:solidFill>
            <a:srgbClr val="78FCC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ماذا يحدث قبل أن يحرِّك الحيوان رجله؟</a:t>
            </a:r>
          </a:p>
        </p:txBody>
      </p:sp>
      <p:sp>
        <p:nvSpPr>
          <p:cNvPr id="3" name="صحيح">
            <a:extLst>
              <a:ext uri="{FF2B5EF4-FFF2-40B4-BE49-F238E27FC236}">
                <a16:creationId xmlns:a16="http://schemas.microsoft.com/office/drawing/2014/main" id="{4CF3EE6F-489B-4AEC-A890-FA2D2E1D649E}"/>
              </a:ext>
            </a:extLst>
          </p:cNvPr>
          <p:cNvSpPr/>
          <p:nvPr/>
        </p:nvSpPr>
        <p:spPr>
          <a:xfrm>
            <a:off x="3276600" y="4613203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يرسل الدماغ أوامر إلى عضلات الرِّجل.</a:t>
            </a:r>
          </a:p>
        </p:txBody>
      </p:sp>
      <p:sp>
        <p:nvSpPr>
          <p:cNvPr id="4" name="خطأ 1">
            <a:extLst>
              <a:ext uri="{FF2B5EF4-FFF2-40B4-BE49-F238E27FC236}">
                <a16:creationId xmlns:a16="http://schemas.microsoft.com/office/drawing/2014/main" id="{F0F94600-2CA7-4BAA-9D78-C966FF7436F1}"/>
              </a:ext>
            </a:extLst>
          </p:cNvPr>
          <p:cNvSpPr/>
          <p:nvPr/>
        </p:nvSpPr>
        <p:spPr>
          <a:xfrm>
            <a:off x="3276600" y="3820841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ترسل  العضلات أوامر الى  الدماغ .</a:t>
            </a:r>
          </a:p>
        </p:txBody>
      </p:sp>
      <p:sp>
        <p:nvSpPr>
          <p:cNvPr id="5" name="خطأ 2">
            <a:extLst>
              <a:ext uri="{FF2B5EF4-FFF2-40B4-BE49-F238E27FC236}">
                <a16:creationId xmlns:a16="http://schemas.microsoft.com/office/drawing/2014/main" id="{22755E7E-38CA-411A-8C15-F2E628E658A7}"/>
              </a:ext>
            </a:extLst>
          </p:cNvPr>
          <p:cNvSpPr/>
          <p:nvPr/>
        </p:nvSpPr>
        <p:spPr>
          <a:xfrm>
            <a:off x="3276600" y="5354706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ترسل الأوتار أوامر الى العضلات </a:t>
            </a: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6285053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46586624"/>
      </p:ext>
    </p:extLst>
  </p:cSld>
  <p:clrMapOvr>
    <a:masterClrMapping/>
  </p:clrMapOvr>
  <p:transition spd="slow">
    <p:fade thruBlk="1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2955235" y="1820917"/>
            <a:ext cx="5960165" cy="1608083"/>
          </a:xfrm>
          <a:prstGeom prst="roundRect">
            <a:avLst/>
          </a:prstGeom>
          <a:solidFill>
            <a:srgbClr val="FDC34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يوفر الجهاز الهيكلي:</a:t>
            </a:r>
          </a:p>
        </p:txBody>
      </p:sp>
      <p:sp>
        <p:nvSpPr>
          <p:cNvPr id="3" name="صحيح">
            <a:extLst>
              <a:ext uri="{FF2B5EF4-FFF2-40B4-BE49-F238E27FC236}">
                <a16:creationId xmlns:a16="http://schemas.microsoft.com/office/drawing/2014/main" id="{4CF3EE6F-489B-4AEC-A890-FA2D2E1D649E}"/>
              </a:ext>
            </a:extLst>
          </p:cNvPr>
          <p:cNvSpPr/>
          <p:nvPr/>
        </p:nvSpPr>
        <p:spPr>
          <a:xfrm>
            <a:off x="3276600" y="3745035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حماية الأعضاء الداخلية</a:t>
            </a:r>
          </a:p>
        </p:txBody>
      </p:sp>
      <p:sp>
        <p:nvSpPr>
          <p:cNvPr id="4" name="خطأ 1">
            <a:extLst>
              <a:ext uri="{FF2B5EF4-FFF2-40B4-BE49-F238E27FC236}">
                <a16:creationId xmlns:a16="http://schemas.microsoft.com/office/drawing/2014/main" id="{F0F94600-2CA7-4BAA-9D78-C966FF7436F1}"/>
              </a:ext>
            </a:extLst>
          </p:cNvPr>
          <p:cNvSpPr/>
          <p:nvPr/>
        </p:nvSpPr>
        <p:spPr>
          <a:xfrm>
            <a:off x="3276600" y="4527751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طريق لنقل المواد</a:t>
            </a:r>
          </a:p>
        </p:txBody>
      </p:sp>
      <p:sp>
        <p:nvSpPr>
          <p:cNvPr id="5" name="خطأ 2">
            <a:extLst>
              <a:ext uri="{FF2B5EF4-FFF2-40B4-BE49-F238E27FC236}">
                <a16:creationId xmlns:a16="http://schemas.microsoft.com/office/drawing/2014/main" id="{22755E7E-38CA-411A-8C15-F2E628E658A7}"/>
              </a:ext>
            </a:extLst>
          </p:cNvPr>
          <p:cNvSpPr/>
          <p:nvPr/>
        </p:nvSpPr>
        <p:spPr>
          <a:xfrm>
            <a:off x="3276600" y="5308777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موقعا لتخزين الأكسجين</a:t>
            </a: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6285053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72551915"/>
      </p:ext>
    </p:extLst>
  </p:cSld>
  <p:clrMapOvr>
    <a:masterClrMapping/>
  </p:clrMapOvr>
  <p:transition spd="slow">
    <p:fade thruBlk="1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1895061" y="1923393"/>
            <a:ext cx="8335617" cy="1702676"/>
          </a:xfrm>
          <a:prstGeom prst="roundRect">
            <a:avLst/>
          </a:prstGeom>
          <a:solidFill>
            <a:srgbClr val="A1B7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البروتينات  مادة نقية لا يمكن تجزئتها إلى مادة أبسط وتتكون من نوع واحد من العناصر  .</a:t>
            </a:r>
          </a:p>
        </p:txBody>
      </p:sp>
      <p:sp>
        <p:nvSpPr>
          <p:cNvPr id="3" name="صحيح">
            <a:extLst>
              <a:ext uri="{FF2B5EF4-FFF2-40B4-BE49-F238E27FC236}">
                <a16:creationId xmlns:a16="http://schemas.microsoft.com/office/drawing/2014/main" id="{4CF3EE6F-489B-4AEC-A890-FA2D2E1D649E}"/>
              </a:ext>
            </a:extLst>
          </p:cNvPr>
          <p:cNvSpPr/>
          <p:nvPr/>
        </p:nvSpPr>
        <p:spPr>
          <a:xfrm>
            <a:off x="3276600" y="4954511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خطأ</a:t>
            </a:r>
          </a:p>
        </p:txBody>
      </p:sp>
      <p:sp>
        <p:nvSpPr>
          <p:cNvPr id="4" name="خطأ 1">
            <a:extLst>
              <a:ext uri="{FF2B5EF4-FFF2-40B4-BE49-F238E27FC236}">
                <a16:creationId xmlns:a16="http://schemas.microsoft.com/office/drawing/2014/main" id="{F0F94600-2CA7-4BAA-9D78-C966FF7436F1}"/>
              </a:ext>
            </a:extLst>
          </p:cNvPr>
          <p:cNvSpPr/>
          <p:nvPr/>
        </p:nvSpPr>
        <p:spPr>
          <a:xfrm>
            <a:off x="3276600" y="4209746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صواب</a:t>
            </a: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6285053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54623666"/>
      </p:ext>
    </p:extLst>
  </p:cSld>
  <p:clrMapOvr>
    <a:masterClrMapping/>
  </p:clrMapOvr>
  <p:transition spd="slow">
    <p:fade thruBlk="1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2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3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4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2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2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4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2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3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4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4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6" grpId="0" animBg="1"/>
        </p:bld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1762539" y="2045491"/>
            <a:ext cx="7958977" cy="1359531"/>
          </a:xfrm>
          <a:prstGeom prst="roundRect">
            <a:avLst/>
          </a:prstGeom>
          <a:solidFill>
            <a:srgbClr val="FDC34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جميع الأشياء من حولنا تتكون من جسيمات دقيقة تسمَّى الذرات </a:t>
            </a:r>
          </a:p>
        </p:txBody>
      </p:sp>
      <p:sp>
        <p:nvSpPr>
          <p:cNvPr id="3" name="صحيح">
            <a:extLst>
              <a:ext uri="{FF2B5EF4-FFF2-40B4-BE49-F238E27FC236}">
                <a16:creationId xmlns:a16="http://schemas.microsoft.com/office/drawing/2014/main" id="{4CF3EE6F-489B-4AEC-A890-FA2D2E1D649E}"/>
              </a:ext>
            </a:extLst>
          </p:cNvPr>
          <p:cNvSpPr/>
          <p:nvPr/>
        </p:nvSpPr>
        <p:spPr>
          <a:xfrm>
            <a:off x="3276600" y="3810824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صواب</a:t>
            </a:r>
          </a:p>
        </p:txBody>
      </p:sp>
      <p:sp>
        <p:nvSpPr>
          <p:cNvPr id="4" name="خطأ 1">
            <a:extLst>
              <a:ext uri="{FF2B5EF4-FFF2-40B4-BE49-F238E27FC236}">
                <a16:creationId xmlns:a16="http://schemas.microsoft.com/office/drawing/2014/main" id="{F0F94600-2CA7-4BAA-9D78-C966FF7436F1}"/>
              </a:ext>
            </a:extLst>
          </p:cNvPr>
          <p:cNvSpPr/>
          <p:nvPr/>
        </p:nvSpPr>
        <p:spPr>
          <a:xfrm>
            <a:off x="3276600" y="4707701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خطا</a:t>
            </a: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6285053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58763506"/>
      </p:ext>
    </p:extLst>
  </p:cSld>
  <p:clrMapOvr>
    <a:masterClrMapping/>
  </p:clrMapOvr>
  <p:transition spd="slow">
    <p:fade thruBlk="1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2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3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4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2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2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4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2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3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4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4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6" grpId="0" animBg="1"/>
        </p:bld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3061251" y="1962796"/>
            <a:ext cx="6042991" cy="1466204"/>
          </a:xfrm>
          <a:prstGeom prst="roundRect">
            <a:avLst/>
          </a:prstGeom>
          <a:solidFill>
            <a:srgbClr val="A1B7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الجلد هو أصغر  عضو في الجسم.</a:t>
            </a:r>
          </a:p>
        </p:txBody>
      </p:sp>
      <p:sp>
        <p:nvSpPr>
          <p:cNvPr id="3" name="صحيح">
            <a:extLst>
              <a:ext uri="{FF2B5EF4-FFF2-40B4-BE49-F238E27FC236}">
                <a16:creationId xmlns:a16="http://schemas.microsoft.com/office/drawing/2014/main" id="{4CF3EE6F-489B-4AEC-A890-FA2D2E1D649E}"/>
              </a:ext>
            </a:extLst>
          </p:cNvPr>
          <p:cNvSpPr/>
          <p:nvPr/>
        </p:nvSpPr>
        <p:spPr>
          <a:xfrm>
            <a:off x="3263346" y="4665136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  خطأ</a:t>
            </a:r>
          </a:p>
        </p:txBody>
      </p:sp>
      <p:sp>
        <p:nvSpPr>
          <p:cNvPr id="5" name="خطأ 2">
            <a:extLst>
              <a:ext uri="{FF2B5EF4-FFF2-40B4-BE49-F238E27FC236}">
                <a16:creationId xmlns:a16="http://schemas.microsoft.com/office/drawing/2014/main" id="{22755E7E-38CA-411A-8C15-F2E628E658A7}"/>
              </a:ext>
            </a:extLst>
          </p:cNvPr>
          <p:cNvSpPr/>
          <p:nvPr/>
        </p:nvSpPr>
        <p:spPr>
          <a:xfrm>
            <a:off x="3276600" y="3865975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>
                <a:solidFill>
                  <a:schemeClr val="tx1"/>
                </a:solidFill>
              </a:rPr>
              <a:t>صواب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6285053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06368886"/>
      </p:ext>
    </p:extLst>
  </p:cSld>
  <p:clrMapOvr>
    <a:masterClrMapping/>
  </p:clrMapOvr>
  <p:transition spd="slow">
    <p:fade thruBlk="1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2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3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4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2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2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4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5" grpId="0" animBg="1"/>
          <p:bldP spid="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2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3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4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4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5" grpId="0" animBg="1"/>
          <p:bldP spid="6" grpId="0" animBg="1"/>
        </p:bldLst>
      </p:timing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2238233" y="1513490"/>
            <a:ext cx="7274257" cy="1545022"/>
          </a:xfrm>
          <a:prstGeom prst="roundRect">
            <a:avLst/>
          </a:prstGeom>
          <a:solidFill>
            <a:srgbClr val="FDC34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الأعضاء مجموعة من الخلايا المتشابهة </a:t>
            </a:r>
          </a:p>
        </p:txBody>
      </p:sp>
      <p:sp>
        <p:nvSpPr>
          <p:cNvPr id="3" name="صحيح">
            <a:extLst>
              <a:ext uri="{FF2B5EF4-FFF2-40B4-BE49-F238E27FC236}">
                <a16:creationId xmlns:a16="http://schemas.microsoft.com/office/drawing/2014/main" id="{4CF3EE6F-489B-4AEC-A890-FA2D2E1D649E}"/>
              </a:ext>
            </a:extLst>
          </p:cNvPr>
          <p:cNvSpPr/>
          <p:nvPr/>
        </p:nvSpPr>
        <p:spPr>
          <a:xfrm>
            <a:off x="3276600" y="4802077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accent6">
              <a:lumMod val="20000"/>
              <a:lumOff val="80000"/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>
                <a:solidFill>
                  <a:schemeClr val="tx1"/>
                </a:solidFill>
              </a:rPr>
              <a:t>خطأ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5" name="خطأ 2">
            <a:extLst>
              <a:ext uri="{FF2B5EF4-FFF2-40B4-BE49-F238E27FC236}">
                <a16:creationId xmlns:a16="http://schemas.microsoft.com/office/drawing/2014/main" id="{22755E7E-38CA-411A-8C15-F2E628E658A7}"/>
              </a:ext>
            </a:extLst>
          </p:cNvPr>
          <p:cNvSpPr/>
          <p:nvPr/>
        </p:nvSpPr>
        <p:spPr>
          <a:xfrm>
            <a:off x="3276600" y="3960988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accent6">
              <a:lumMod val="20000"/>
              <a:lumOff val="80000"/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صواب</a:t>
            </a: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6285053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73042550"/>
      </p:ext>
    </p:extLst>
  </p:cSld>
  <p:clrMapOvr>
    <a:masterClrMapping/>
  </p:clrMapOvr>
  <p:transition spd="slow">
    <p:fade thruBlk="1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2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3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4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2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2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4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5" grpId="0" animBg="1"/>
          <p:bldP spid="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2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3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4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4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5" grpId="0" animBg="1"/>
          <p:bldP spid="6" grpId="0" animBg="1"/>
        </p:bldLst>
      </p:timing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2388358" y="1780224"/>
            <a:ext cx="7206018" cy="1655783"/>
          </a:xfrm>
          <a:prstGeom prst="roundRect">
            <a:avLst/>
          </a:prstGeom>
          <a:solidFill>
            <a:srgbClr val="A1B7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 err="1">
                <a:solidFill>
                  <a:srgbClr val="C00000"/>
                </a:solidFill>
              </a:rPr>
              <a:t>البلاستیدات</a:t>
            </a:r>
            <a:r>
              <a:rPr lang="ar-SA" sz="2800" b="1" dirty="0">
                <a:solidFill>
                  <a:srgbClr val="C00000"/>
                </a:solidFill>
              </a:rPr>
              <a:t> الخضراء توجد في </a:t>
            </a:r>
            <a:r>
              <a:rPr lang="ar-SA" sz="2800" b="1" dirty="0" err="1">
                <a:solidFill>
                  <a:srgbClr val="C00000"/>
                </a:solidFill>
              </a:rPr>
              <a:t>الخلایا</a:t>
            </a:r>
            <a:r>
              <a:rPr lang="ar-SA" sz="2800" b="1" dirty="0">
                <a:solidFill>
                  <a:srgbClr val="C00000"/>
                </a:solidFill>
              </a:rPr>
              <a:t> </a:t>
            </a:r>
            <a:r>
              <a:rPr lang="ar-SA" sz="2800" b="1" dirty="0" err="1">
                <a:solidFill>
                  <a:srgbClr val="C00000"/>
                </a:solidFill>
              </a:rPr>
              <a:t>الحیوانیة</a:t>
            </a:r>
            <a:r>
              <a:rPr lang="ar-SA" sz="2800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3" name="صحيح">
            <a:extLst>
              <a:ext uri="{FF2B5EF4-FFF2-40B4-BE49-F238E27FC236}">
                <a16:creationId xmlns:a16="http://schemas.microsoft.com/office/drawing/2014/main" id="{4CF3EE6F-489B-4AEC-A890-FA2D2E1D649E}"/>
              </a:ext>
            </a:extLst>
          </p:cNvPr>
          <p:cNvSpPr/>
          <p:nvPr/>
        </p:nvSpPr>
        <p:spPr>
          <a:xfrm>
            <a:off x="3276600" y="4679263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 خطأ</a:t>
            </a:r>
          </a:p>
        </p:txBody>
      </p:sp>
      <p:sp>
        <p:nvSpPr>
          <p:cNvPr id="4" name="خطأ 1">
            <a:extLst>
              <a:ext uri="{FF2B5EF4-FFF2-40B4-BE49-F238E27FC236}">
                <a16:creationId xmlns:a16="http://schemas.microsoft.com/office/drawing/2014/main" id="{F0F94600-2CA7-4BAA-9D78-C966FF7436F1}"/>
              </a:ext>
            </a:extLst>
          </p:cNvPr>
          <p:cNvSpPr/>
          <p:nvPr/>
        </p:nvSpPr>
        <p:spPr>
          <a:xfrm>
            <a:off x="3276600" y="3870247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>
                <a:solidFill>
                  <a:schemeClr val="tx1"/>
                </a:solidFill>
              </a:rPr>
              <a:t>صواب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6285053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42466033"/>
      </p:ext>
    </p:extLst>
  </p:cSld>
  <p:clrMapOvr>
    <a:masterClrMapping/>
  </p:clrMapOvr>
  <p:transition spd="slow">
    <p:fade thruBlk="1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2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3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4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2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2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4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2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3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4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4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6" grpId="0" animBg="1"/>
        </p:bldLst>
      </p:timing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2438401" y="1933903"/>
            <a:ext cx="6801852" cy="1495097"/>
          </a:xfrm>
          <a:prstGeom prst="roundRect">
            <a:avLst/>
          </a:prstGeom>
          <a:solidFill>
            <a:srgbClr val="78FCC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الفجوات في </a:t>
            </a:r>
            <a:r>
              <a:rPr lang="ar-SA" sz="2800" b="1" dirty="0" err="1">
                <a:solidFill>
                  <a:srgbClr val="C00000"/>
                </a:solidFill>
              </a:rPr>
              <a:t>الخلیة</a:t>
            </a:r>
            <a:r>
              <a:rPr lang="ar-SA" sz="2800" b="1" dirty="0">
                <a:solidFill>
                  <a:srgbClr val="C00000"/>
                </a:solidFill>
              </a:rPr>
              <a:t> </a:t>
            </a:r>
            <a:r>
              <a:rPr lang="ar-SA" sz="2800" b="1" dirty="0" err="1">
                <a:solidFill>
                  <a:srgbClr val="C00000"/>
                </a:solidFill>
              </a:rPr>
              <a:t>الحیوانیة</a:t>
            </a:r>
            <a:r>
              <a:rPr lang="ar-SA" sz="2800" b="1" dirty="0">
                <a:solidFill>
                  <a:srgbClr val="C00000"/>
                </a:solidFill>
              </a:rPr>
              <a:t> أكبر </a:t>
            </a:r>
            <a:r>
              <a:rPr lang="ar-SA" sz="2800" b="1" dirty="0" err="1">
                <a:solidFill>
                  <a:srgbClr val="C00000"/>
                </a:solidFill>
              </a:rPr>
              <a:t>منھا</a:t>
            </a:r>
            <a:r>
              <a:rPr lang="ar-SA" sz="2800" b="1" dirty="0">
                <a:solidFill>
                  <a:srgbClr val="C00000"/>
                </a:solidFill>
              </a:rPr>
              <a:t> في </a:t>
            </a:r>
            <a:r>
              <a:rPr lang="ar-SA" sz="2800" b="1" dirty="0" err="1">
                <a:solidFill>
                  <a:srgbClr val="C00000"/>
                </a:solidFill>
              </a:rPr>
              <a:t>الخلیة</a:t>
            </a:r>
            <a:r>
              <a:rPr lang="ar-SA" sz="2800" b="1" dirty="0">
                <a:solidFill>
                  <a:srgbClr val="C00000"/>
                </a:solidFill>
              </a:rPr>
              <a:t> </a:t>
            </a:r>
            <a:r>
              <a:rPr lang="ar-SA" sz="2800" b="1" dirty="0" err="1">
                <a:solidFill>
                  <a:srgbClr val="C00000"/>
                </a:solidFill>
              </a:rPr>
              <a:t>النباتیة</a:t>
            </a:r>
            <a:r>
              <a:rPr lang="ar-SA" sz="2800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4" name="خطأ 1">
            <a:extLst>
              <a:ext uri="{FF2B5EF4-FFF2-40B4-BE49-F238E27FC236}">
                <a16:creationId xmlns:a16="http://schemas.microsoft.com/office/drawing/2014/main" id="{F0F94600-2CA7-4BAA-9D78-C966FF7436F1}"/>
              </a:ext>
            </a:extLst>
          </p:cNvPr>
          <p:cNvSpPr/>
          <p:nvPr/>
        </p:nvSpPr>
        <p:spPr>
          <a:xfrm>
            <a:off x="3276600" y="4638906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خطأ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5" name="خطأ 2">
            <a:extLst>
              <a:ext uri="{FF2B5EF4-FFF2-40B4-BE49-F238E27FC236}">
                <a16:creationId xmlns:a16="http://schemas.microsoft.com/office/drawing/2014/main" id="{22755E7E-38CA-411A-8C15-F2E628E658A7}"/>
              </a:ext>
            </a:extLst>
          </p:cNvPr>
          <p:cNvSpPr/>
          <p:nvPr/>
        </p:nvSpPr>
        <p:spPr>
          <a:xfrm>
            <a:off x="3292641" y="3903597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 صواب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6285053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64380624"/>
      </p:ext>
    </p:extLst>
  </p:cSld>
  <p:clrMapOvr>
    <a:masterClrMapping/>
  </p:clrMapOvr>
  <p:transition spd="slow">
    <p:fade thruBlk="1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2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2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7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4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4" grpId="0" animBg="1"/>
          <p:bldP spid="5" grpId="0" animBg="1"/>
          <p:bldP spid="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7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4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4" grpId="0" animBg="1"/>
          <p:bldP spid="5" grpId="0" animBg="1"/>
          <p:bldP spid="6" grpId="0" animBg="1"/>
        </p:bldLst>
      </p:timing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2385391" y="1820917"/>
            <a:ext cx="7195931" cy="1608083"/>
          </a:xfrm>
          <a:prstGeom prst="roundRect">
            <a:avLst/>
          </a:prstGeom>
          <a:solidFill>
            <a:srgbClr val="FDC34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الانتشار </a:t>
            </a:r>
            <a:r>
              <a:rPr lang="ar-SA" sz="2800" b="1" dirty="0" err="1">
                <a:solidFill>
                  <a:srgbClr val="C00000"/>
                </a:solidFill>
              </a:rPr>
              <a:t>والخاصیة</a:t>
            </a:r>
            <a:r>
              <a:rPr lang="ar-SA" sz="2800" b="1" dirty="0">
                <a:solidFill>
                  <a:srgbClr val="C00000"/>
                </a:solidFill>
              </a:rPr>
              <a:t> </a:t>
            </a:r>
            <a:r>
              <a:rPr lang="ar-SA" sz="2800" b="1" dirty="0" err="1">
                <a:solidFill>
                  <a:srgbClr val="C00000"/>
                </a:solidFill>
              </a:rPr>
              <a:t>الاسموزیة</a:t>
            </a:r>
            <a:r>
              <a:rPr lang="ar-SA" sz="2800" b="1" dirty="0">
                <a:solidFill>
                  <a:srgbClr val="C00000"/>
                </a:solidFill>
              </a:rPr>
              <a:t> نوعان من أنواع النقل النشط </a:t>
            </a:r>
          </a:p>
        </p:txBody>
      </p:sp>
      <p:sp>
        <p:nvSpPr>
          <p:cNvPr id="3" name="صحيح">
            <a:extLst>
              <a:ext uri="{FF2B5EF4-FFF2-40B4-BE49-F238E27FC236}">
                <a16:creationId xmlns:a16="http://schemas.microsoft.com/office/drawing/2014/main" id="{4CF3EE6F-489B-4AEC-A890-FA2D2E1D649E}"/>
              </a:ext>
            </a:extLst>
          </p:cNvPr>
          <p:cNvSpPr/>
          <p:nvPr/>
        </p:nvSpPr>
        <p:spPr>
          <a:xfrm>
            <a:off x="3276600" y="4625388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خطأ</a:t>
            </a:r>
          </a:p>
        </p:txBody>
      </p:sp>
      <p:sp>
        <p:nvSpPr>
          <p:cNvPr id="5" name="خطأ 2">
            <a:extLst>
              <a:ext uri="{FF2B5EF4-FFF2-40B4-BE49-F238E27FC236}">
                <a16:creationId xmlns:a16="http://schemas.microsoft.com/office/drawing/2014/main" id="{22755E7E-38CA-411A-8C15-F2E628E658A7}"/>
              </a:ext>
            </a:extLst>
          </p:cNvPr>
          <p:cNvSpPr/>
          <p:nvPr/>
        </p:nvSpPr>
        <p:spPr>
          <a:xfrm>
            <a:off x="3276600" y="3795556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صواب </a:t>
            </a: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6285053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86491207"/>
      </p:ext>
    </p:extLst>
  </p:cSld>
  <p:clrMapOvr>
    <a:masterClrMapping/>
  </p:clrMapOvr>
  <p:transition spd="slow">
    <p:fade thruBlk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2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3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4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2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2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4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5" grpId="0" animBg="1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2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3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4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4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5" grpId="0" animBg="1"/>
          <p:bldP spid="6" grpId="0" animBg="1"/>
        </p:bldLst>
      </p:timing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1364974" y="1726324"/>
            <a:ext cx="9316278" cy="1702676"/>
          </a:xfrm>
          <a:prstGeom prst="roundRect">
            <a:avLst/>
          </a:prstGeom>
          <a:solidFill>
            <a:srgbClr val="A1B7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عندما </a:t>
            </a:r>
            <a:r>
              <a:rPr lang="ar-SA" sz="2800" b="1" dirty="0" err="1">
                <a:solidFill>
                  <a:srgbClr val="C00000"/>
                </a:solidFill>
              </a:rPr>
              <a:t>یكون</a:t>
            </a:r>
            <a:r>
              <a:rPr lang="ar-SA" sz="2800" b="1" dirty="0">
                <a:solidFill>
                  <a:srgbClr val="C00000"/>
                </a:solidFill>
              </a:rPr>
              <a:t> </a:t>
            </a:r>
            <a:r>
              <a:rPr lang="ar-SA" sz="2800" b="1" dirty="0" err="1">
                <a:solidFill>
                  <a:srgbClr val="C00000"/>
                </a:solidFill>
              </a:rPr>
              <a:t>تركیز</a:t>
            </a:r>
            <a:r>
              <a:rPr lang="ar-SA" sz="2800" b="1" dirty="0">
                <a:solidFill>
                  <a:srgbClr val="C00000"/>
                </a:solidFill>
              </a:rPr>
              <a:t> المادة </a:t>
            </a:r>
            <a:r>
              <a:rPr lang="ar-SA" sz="2800" b="1" dirty="0" err="1">
                <a:solidFill>
                  <a:srgbClr val="C00000"/>
                </a:solidFill>
              </a:rPr>
              <a:t>متساویا</a:t>
            </a:r>
            <a:r>
              <a:rPr lang="ar-SA" sz="2800" b="1" dirty="0">
                <a:solidFill>
                  <a:srgbClr val="C00000"/>
                </a:solidFill>
              </a:rPr>
              <a:t> على جانبي الغشاء البلازمي فإن المادة تكون في حالة اتزان </a:t>
            </a:r>
          </a:p>
        </p:txBody>
      </p:sp>
      <p:sp>
        <p:nvSpPr>
          <p:cNvPr id="3" name="صحيح">
            <a:extLst>
              <a:ext uri="{FF2B5EF4-FFF2-40B4-BE49-F238E27FC236}">
                <a16:creationId xmlns:a16="http://schemas.microsoft.com/office/drawing/2014/main" id="{4CF3EE6F-489B-4AEC-A890-FA2D2E1D649E}"/>
              </a:ext>
            </a:extLst>
          </p:cNvPr>
          <p:cNvSpPr/>
          <p:nvPr/>
        </p:nvSpPr>
        <p:spPr>
          <a:xfrm>
            <a:off x="3276600" y="4077727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صواب </a:t>
            </a:r>
          </a:p>
        </p:txBody>
      </p:sp>
      <p:sp>
        <p:nvSpPr>
          <p:cNvPr id="5" name="خطأ 2">
            <a:extLst>
              <a:ext uri="{FF2B5EF4-FFF2-40B4-BE49-F238E27FC236}">
                <a16:creationId xmlns:a16="http://schemas.microsoft.com/office/drawing/2014/main" id="{22755E7E-38CA-411A-8C15-F2E628E658A7}"/>
              </a:ext>
            </a:extLst>
          </p:cNvPr>
          <p:cNvSpPr/>
          <p:nvPr/>
        </p:nvSpPr>
        <p:spPr>
          <a:xfrm>
            <a:off x="3276600" y="4819230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خطأ </a:t>
            </a: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6285053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80575081"/>
      </p:ext>
    </p:extLst>
  </p:cSld>
  <p:clrMapOvr>
    <a:masterClrMapping/>
  </p:clrMapOvr>
  <p:transition spd="slow">
    <p:fade thruBlk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2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3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4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2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2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4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5" grpId="0" animBg="1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2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3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4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الإجابة-الصحيح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4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5" grpId="0" animBg="1"/>
          <p:bldP spid="6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2388358" y="1780224"/>
            <a:ext cx="7206018" cy="1655783"/>
          </a:xfrm>
          <a:prstGeom prst="roundRect">
            <a:avLst/>
          </a:prstGeom>
          <a:solidFill>
            <a:srgbClr val="A1B7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الأكسجين والكربون والنيتروجين والهيدروجين جميعها أمثلة على:</a:t>
            </a:r>
          </a:p>
        </p:txBody>
      </p:sp>
      <p:sp>
        <p:nvSpPr>
          <p:cNvPr id="3" name="صحيح">
            <a:extLst>
              <a:ext uri="{FF2B5EF4-FFF2-40B4-BE49-F238E27FC236}">
                <a16:creationId xmlns:a16="http://schemas.microsoft.com/office/drawing/2014/main" id="{4CF3EE6F-489B-4AEC-A890-FA2D2E1D649E}"/>
              </a:ext>
            </a:extLst>
          </p:cNvPr>
          <p:cNvSpPr/>
          <p:nvPr/>
        </p:nvSpPr>
        <p:spPr>
          <a:xfrm>
            <a:off x="3276600" y="3804655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العناصر</a:t>
            </a:r>
          </a:p>
        </p:txBody>
      </p:sp>
      <p:sp>
        <p:nvSpPr>
          <p:cNvPr id="4" name="خطأ 1">
            <a:extLst>
              <a:ext uri="{FF2B5EF4-FFF2-40B4-BE49-F238E27FC236}">
                <a16:creationId xmlns:a16="http://schemas.microsoft.com/office/drawing/2014/main" id="{F0F94600-2CA7-4BAA-9D78-C966FF7436F1}"/>
              </a:ext>
            </a:extLst>
          </p:cNvPr>
          <p:cNvSpPr/>
          <p:nvPr/>
        </p:nvSpPr>
        <p:spPr>
          <a:xfrm>
            <a:off x="3276600" y="4556716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الدهون </a:t>
            </a:r>
          </a:p>
        </p:txBody>
      </p:sp>
      <p:sp>
        <p:nvSpPr>
          <p:cNvPr id="5" name="خطأ 2">
            <a:extLst>
              <a:ext uri="{FF2B5EF4-FFF2-40B4-BE49-F238E27FC236}">
                <a16:creationId xmlns:a16="http://schemas.microsoft.com/office/drawing/2014/main" id="{22755E7E-38CA-411A-8C15-F2E628E658A7}"/>
              </a:ext>
            </a:extLst>
          </p:cNvPr>
          <p:cNvSpPr/>
          <p:nvPr/>
        </p:nvSpPr>
        <p:spPr>
          <a:xfrm>
            <a:off x="3276600" y="5308777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البروتينات </a:t>
            </a: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6285053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8484043"/>
      </p:ext>
    </p:extLst>
  </p:cSld>
  <p:clrMapOvr>
    <a:masterClrMapping/>
  </p:clrMapOvr>
  <p:transition spd="slow">
    <p:fade thruBlk="1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2069431" y="2165131"/>
            <a:ext cx="7723925" cy="1263869"/>
          </a:xfrm>
          <a:prstGeom prst="roundRect">
            <a:avLst/>
          </a:prstGeom>
          <a:solidFill>
            <a:srgbClr val="78FCC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تسمَّى التراكيب التي تشبه الكيس وتخز ن الما ء </a:t>
            </a:r>
            <a:r>
              <a:rPr lang="ar-SA" sz="2800" b="1" dirty="0" err="1">
                <a:solidFill>
                  <a:srgbClr val="C00000"/>
                </a:solidFill>
              </a:rPr>
              <a:t>والغذا</a:t>
            </a:r>
            <a:r>
              <a:rPr lang="ar-SA" sz="2800" b="1" dirty="0">
                <a:solidFill>
                  <a:srgbClr val="C00000"/>
                </a:solidFill>
              </a:rPr>
              <a:t> ء داخل الخلايا الفجوات</a:t>
            </a:r>
          </a:p>
        </p:txBody>
      </p:sp>
      <p:sp>
        <p:nvSpPr>
          <p:cNvPr id="3" name="صحيح">
            <a:extLst>
              <a:ext uri="{FF2B5EF4-FFF2-40B4-BE49-F238E27FC236}">
                <a16:creationId xmlns:a16="http://schemas.microsoft.com/office/drawing/2014/main" id="{4CF3EE6F-489B-4AEC-A890-FA2D2E1D649E}"/>
              </a:ext>
            </a:extLst>
          </p:cNvPr>
          <p:cNvSpPr/>
          <p:nvPr/>
        </p:nvSpPr>
        <p:spPr>
          <a:xfrm>
            <a:off x="3276600" y="3709279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صواب </a:t>
            </a:r>
          </a:p>
        </p:txBody>
      </p:sp>
      <p:sp>
        <p:nvSpPr>
          <p:cNvPr id="4" name="خطأ 1">
            <a:extLst>
              <a:ext uri="{FF2B5EF4-FFF2-40B4-BE49-F238E27FC236}">
                <a16:creationId xmlns:a16="http://schemas.microsoft.com/office/drawing/2014/main" id="{F0F94600-2CA7-4BAA-9D78-C966FF7436F1}"/>
              </a:ext>
            </a:extLst>
          </p:cNvPr>
          <p:cNvSpPr/>
          <p:nvPr/>
        </p:nvSpPr>
        <p:spPr>
          <a:xfrm>
            <a:off x="3276600" y="4397225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خطأ</a:t>
            </a: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6285053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65736979"/>
      </p:ext>
    </p:extLst>
  </p:cSld>
  <p:clrMapOvr>
    <a:masterClrMapping/>
  </p:clrMapOvr>
  <p:transition spd="slow">
    <p:fade thruBlk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2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3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4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2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2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4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2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3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4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4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6" grpId="0" animBg="1"/>
        </p:bldLst>
      </p:timing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2186609" y="2045491"/>
            <a:ext cx="7712765" cy="1359531"/>
          </a:xfrm>
          <a:prstGeom prst="roundRect">
            <a:avLst/>
          </a:prstGeom>
          <a:solidFill>
            <a:srgbClr val="FDC34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يوجد على سطح أوراق النبات فتحات صغيرة جدا تسمى أبواغ </a:t>
            </a:r>
          </a:p>
        </p:txBody>
      </p:sp>
      <p:sp>
        <p:nvSpPr>
          <p:cNvPr id="3" name="صحيح">
            <a:extLst>
              <a:ext uri="{FF2B5EF4-FFF2-40B4-BE49-F238E27FC236}">
                <a16:creationId xmlns:a16="http://schemas.microsoft.com/office/drawing/2014/main" id="{4CF3EE6F-489B-4AEC-A890-FA2D2E1D649E}"/>
              </a:ext>
            </a:extLst>
          </p:cNvPr>
          <p:cNvSpPr/>
          <p:nvPr/>
        </p:nvSpPr>
        <p:spPr>
          <a:xfrm>
            <a:off x="3276600" y="4617920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خطأ</a:t>
            </a:r>
          </a:p>
        </p:txBody>
      </p:sp>
      <p:sp>
        <p:nvSpPr>
          <p:cNvPr id="5" name="خطأ 2">
            <a:extLst>
              <a:ext uri="{FF2B5EF4-FFF2-40B4-BE49-F238E27FC236}">
                <a16:creationId xmlns:a16="http://schemas.microsoft.com/office/drawing/2014/main" id="{22755E7E-38CA-411A-8C15-F2E628E658A7}"/>
              </a:ext>
            </a:extLst>
          </p:cNvPr>
          <p:cNvSpPr/>
          <p:nvPr/>
        </p:nvSpPr>
        <p:spPr>
          <a:xfrm>
            <a:off x="3276600" y="3830082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صواب </a:t>
            </a: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6285053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2208666"/>
      </p:ext>
    </p:extLst>
  </p:cSld>
  <p:clrMapOvr>
    <a:masterClrMapping/>
  </p:clrMapOvr>
  <p:transition spd="slow">
    <p:fade thruBlk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2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3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4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2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2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4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5" grpId="0" animBg="1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2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3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4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الإجابة-الصحيح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4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5" grpId="0" animBg="1"/>
          <p:bldP spid="6" grpId="0" animBg="1"/>
        </p:bldLst>
      </p:timing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1470991" y="1962796"/>
            <a:ext cx="9952383" cy="1466204"/>
          </a:xfrm>
          <a:prstGeom prst="roundRect">
            <a:avLst/>
          </a:prstGeom>
          <a:solidFill>
            <a:srgbClr val="A1B7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مخطط السلالة </a:t>
            </a:r>
            <a:r>
              <a:rPr lang="ar-SA" sz="2800" b="1" dirty="0" err="1">
                <a:solidFill>
                  <a:srgbClr val="C00000"/>
                </a:solidFill>
              </a:rPr>
              <a:t>ھو</a:t>
            </a:r>
            <a:r>
              <a:rPr lang="ar-SA" sz="2800" b="1" dirty="0">
                <a:solidFill>
                  <a:srgbClr val="C00000"/>
                </a:solidFill>
              </a:rPr>
              <a:t> مخطط </a:t>
            </a:r>
            <a:r>
              <a:rPr lang="ar-SA" sz="2800" b="1" dirty="0" err="1">
                <a:solidFill>
                  <a:srgbClr val="C00000"/>
                </a:solidFill>
              </a:rPr>
              <a:t>یستعمل</a:t>
            </a:r>
            <a:r>
              <a:rPr lang="ar-SA" sz="2800" b="1" dirty="0">
                <a:solidFill>
                  <a:srgbClr val="C00000"/>
                </a:solidFill>
              </a:rPr>
              <a:t> لتتبع الصفات في العائلة ودراسة الأنماط </a:t>
            </a:r>
            <a:r>
              <a:rPr lang="ar-SA" sz="2800" b="1" dirty="0" err="1">
                <a:solidFill>
                  <a:srgbClr val="C00000"/>
                </a:solidFill>
              </a:rPr>
              <a:t>الوراثیة</a:t>
            </a:r>
            <a:r>
              <a:rPr lang="ar-SA" sz="2800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3" name="صحيح">
            <a:extLst>
              <a:ext uri="{FF2B5EF4-FFF2-40B4-BE49-F238E27FC236}">
                <a16:creationId xmlns:a16="http://schemas.microsoft.com/office/drawing/2014/main" id="{4CF3EE6F-489B-4AEC-A890-FA2D2E1D649E}"/>
              </a:ext>
            </a:extLst>
          </p:cNvPr>
          <p:cNvSpPr/>
          <p:nvPr/>
        </p:nvSpPr>
        <p:spPr>
          <a:xfrm>
            <a:off x="3276600" y="3640874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صواب </a:t>
            </a:r>
          </a:p>
        </p:txBody>
      </p:sp>
      <p:sp>
        <p:nvSpPr>
          <p:cNvPr id="5" name="خطأ 2">
            <a:extLst>
              <a:ext uri="{FF2B5EF4-FFF2-40B4-BE49-F238E27FC236}">
                <a16:creationId xmlns:a16="http://schemas.microsoft.com/office/drawing/2014/main" id="{22755E7E-38CA-411A-8C15-F2E628E658A7}"/>
              </a:ext>
            </a:extLst>
          </p:cNvPr>
          <p:cNvSpPr/>
          <p:nvPr/>
        </p:nvSpPr>
        <p:spPr>
          <a:xfrm>
            <a:off x="3276600" y="4426426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خطأ</a:t>
            </a: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6285053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30987502"/>
      </p:ext>
    </p:extLst>
  </p:cSld>
  <p:clrMapOvr>
    <a:masterClrMapping/>
  </p:clrMapOvr>
  <p:transition spd="slow">
    <p:fade thruBlk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2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3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4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2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2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4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5" grpId="0" animBg="1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2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3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4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4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5" grpId="0" animBg="1"/>
          <p:bldP spid="6" grpId="0" animBg="1"/>
        </p:bldLst>
      </p:timing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2835965" y="2070538"/>
            <a:ext cx="6665844" cy="1613349"/>
          </a:xfrm>
          <a:prstGeom prst="roundRect">
            <a:avLst/>
          </a:prstGeom>
          <a:solidFill>
            <a:srgbClr val="78FCC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يطلق العلماء اليوم على عوامل مندل اسم الجينات .</a:t>
            </a:r>
          </a:p>
        </p:txBody>
      </p:sp>
      <p:sp>
        <p:nvSpPr>
          <p:cNvPr id="3" name="صحيح">
            <a:extLst>
              <a:ext uri="{FF2B5EF4-FFF2-40B4-BE49-F238E27FC236}">
                <a16:creationId xmlns:a16="http://schemas.microsoft.com/office/drawing/2014/main" id="{4CF3EE6F-489B-4AEC-A890-FA2D2E1D649E}"/>
              </a:ext>
            </a:extLst>
          </p:cNvPr>
          <p:cNvSpPr/>
          <p:nvPr/>
        </p:nvSpPr>
        <p:spPr>
          <a:xfrm>
            <a:off x="3461795" y="4119213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صواب</a:t>
            </a:r>
          </a:p>
        </p:txBody>
      </p:sp>
      <p:sp>
        <p:nvSpPr>
          <p:cNvPr id="5" name="خطأ 2">
            <a:extLst>
              <a:ext uri="{FF2B5EF4-FFF2-40B4-BE49-F238E27FC236}">
                <a16:creationId xmlns:a16="http://schemas.microsoft.com/office/drawing/2014/main" id="{22755E7E-38CA-411A-8C15-F2E628E658A7}"/>
              </a:ext>
            </a:extLst>
          </p:cNvPr>
          <p:cNvSpPr/>
          <p:nvPr/>
        </p:nvSpPr>
        <p:spPr>
          <a:xfrm>
            <a:off x="3461795" y="4860716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خطأ </a:t>
            </a: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6285053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07540160"/>
      </p:ext>
    </p:extLst>
  </p:cSld>
  <p:clrMapOvr>
    <a:masterClrMapping/>
  </p:clrMapOvr>
  <p:transition spd="slow">
    <p:fade thruBlk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2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3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4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2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2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4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5" grpId="0" animBg="1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2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3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4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الإجابة-الصحيح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4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5" grpId="0" animBg="1"/>
          <p:bldP spid="6" grpId="0" animBg="1"/>
        </p:bldLst>
      </p:timing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2835965" y="2070538"/>
            <a:ext cx="6665844" cy="1613349"/>
          </a:xfrm>
          <a:prstGeom prst="roundRect">
            <a:avLst/>
          </a:prstGeom>
          <a:solidFill>
            <a:srgbClr val="78FCC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انتهى   </a:t>
            </a: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6285053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5747755"/>
      </p:ext>
    </p:extLst>
  </p:cSld>
  <p:clrMapOvr>
    <a:masterClrMapping/>
  </p:clrMapOvr>
  <p:transition spd="slow">
    <p:fade thruBlk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6" grpId="0" animBg="1"/>
        </p:bldLst>
      </p:timing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6">
            <a:extLst>
              <a:ext uri="{FF2B5EF4-FFF2-40B4-BE49-F238E27FC236}">
                <a16:creationId xmlns:a16="http://schemas.microsoft.com/office/drawing/2014/main" id="{AA50029E-A926-4796-812A-E17843738960}"/>
              </a:ext>
            </a:extLst>
          </p:cNvPr>
          <p:cNvSpPr txBox="1"/>
          <p:nvPr/>
        </p:nvSpPr>
        <p:spPr>
          <a:xfrm>
            <a:off x="0" y="0"/>
            <a:ext cx="12192000" cy="1431885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49F399BA-7B81-4192-A1D5-28FFF215FA1D}"/>
              </a:ext>
            </a:extLst>
          </p:cNvPr>
          <p:cNvSpPr txBox="1"/>
          <p:nvPr/>
        </p:nvSpPr>
        <p:spPr>
          <a:xfrm>
            <a:off x="3276600" y="72394"/>
            <a:ext cx="5638800" cy="7397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3200" b="1" dirty="0">
                <a:solidFill>
                  <a:srgbClr val="C00000"/>
                </a:solidFill>
              </a:rPr>
              <a:t>مادة العلوم للصف السادس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1F585E33-F715-433F-A1D9-B2073BFB707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" r="-160"/>
          <a:stretch/>
        </p:blipFill>
        <p:spPr>
          <a:xfrm>
            <a:off x="9805747" y="104298"/>
            <a:ext cx="2255520" cy="1223287"/>
          </a:xfrm>
          <a:prstGeom prst="rect">
            <a:avLst/>
          </a:prstGeom>
        </p:spPr>
      </p:pic>
      <p:pic>
        <p:nvPicPr>
          <p:cNvPr id="2" name="كلمة-الختام">
            <a:hlinkClick r:id="" action="ppaction://media"/>
            <a:extLst>
              <a:ext uri="{FF2B5EF4-FFF2-40B4-BE49-F238E27FC236}">
                <a16:creationId xmlns:a16="http://schemas.microsoft.com/office/drawing/2014/main" id="{0CA11500-D73B-4520-9CC4-9E74F5CD41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7978" y="6194425"/>
            <a:ext cx="487363" cy="487363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4A47BED6-04B0-489D-A508-2280AB03A49A}"/>
              </a:ext>
            </a:extLst>
          </p:cNvPr>
          <p:cNvSpPr txBox="1"/>
          <p:nvPr/>
        </p:nvSpPr>
        <p:spPr>
          <a:xfrm>
            <a:off x="3276600" y="514665"/>
            <a:ext cx="5638800" cy="7397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3200" b="1" dirty="0">
                <a:solidFill>
                  <a:srgbClr val="C00000"/>
                </a:solidFill>
              </a:rPr>
              <a:t>أ.يوسف سليمان البلوي </a:t>
            </a:r>
          </a:p>
        </p:txBody>
      </p:sp>
    </p:spTree>
    <p:extLst>
      <p:ext uri="{BB962C8B-B14F-4D97-AF65-F5344CB8AC3E}">
        <p14:creationId xmlns:p14="http://schemas.microsoft.com/office/powerpoint/2010/main" val="320319807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3276600" y="1933903"/>
            <a:ext cx="5638800" cy="1495097"/>
          </a:xfrm>
          <a:prstGeom prst="roundRect">
            <a:avLst/>
          </a:prstGeom>
          <a:solidFill>
            <a:srgbClr val="78FCC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نواتج عملية البناء الضوئيِّ هي:</a:t>
            </a:r>
          </a:p>
        </p:txBody>
      </p:sp>
      <p:sp>
        <p:nvSpPr>
          <p:cNvPr id="3" name="صحيح">
            <a:extLst>
              <a:ext uri="{FF2B5EF4-FFF2-40B4-BE49-F238E27FC236}">
                <a16:creationId xmlns:a16="http://schemas.microsoft.com/office/drawing/2014/main" id="{4CF3EE6F-489B-4AEC-A890-FA2D2E1D649E}"/>
              </a:ext>
            </a:extLst>
          </p:cNvPr>
          <p:cNvSpPr/>
          <p:nvPr/>
        </p:nvSpPr>
        <p:spPr>
          <a:xfrm>
            <a:off x="3276600" y="4613203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الأكسجين والسكر</a:t>
            </a:r>
          </a:p>
        </p:txBody>
      </p:sp>
      <p:sp>
        <p:nvSpPr>
          <p:cNvPr id="4" name="خطأ 1">
            <a:extLst>
              <a:ext uri="{FF2B5EF4-FFF2-40B4-BE49-F238E27FC236}">
                <a16:creationId xmlns:a16="http://schemas.microsoft.com/office/drawing/2014/main" id="{F0F94600-2CA7-4BAA-9D78-C966FF7436F1}"/>
              </a:ext>
            </a:extLst>
          </p:cNvPr>
          <p:cNvSpPr/>
          <p:nvPr/>
        </p:nvSpPr>
        <p:spPr>
          <a:xfrm>
            <a:off x="3276600" y="3820841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السكر والماء</a:t>
            </a:r>
          </a:p>
        </p:txBody>
      </p:sp>
      <p:sp>
        <p:nvSpPr>
          <p:cNvPr id="5" name="خطأ 2">
            <a:extLst>
              <a:ext uri="{FF2B5EF4-FFF2-40B4-BE49-F238E27FC236}">
                <a16:creationId xmlns:a16="http://schemas.microsoft.com/office/drawing/2014/main" id="{22755E7E-38CA-411A-8C15-F2E628E658A7}"/>
              </a:ext>
            </a:extLst>
          </p:cNvPr>
          <p:cNvSpPr/>
          <p:nvPr/>
        </p:nvSpPr>
        <p:spPr>
          <a:xfrm>
            <a:off x="3276600" y="5354706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ثاني أكسيد الكربون والسكر</a:t>
            </a: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6285053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295372"/>
      </p:ext>
    </p:extLst>
  </p:cSld>
  <p:clrMapOvr>
    <a:masterClrMapping/>
  </p:clrMapOvr>
  <p:transition spd="slow">
    <p:fade thruBlk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الإجابة-الصحيح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3276600" y="1820917"/>
            <a:ext cx="5638800" cy="1608083"/>
          </a:xfrm>
          <a:prstGeom prst="roundRect">
            <a:avLst/>
          </a:prstGeom>
          <a:solidFill>
            <a:srgbClr val="FDC34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أيٌّ ممَّا يلي يعدُّ نسيجا ضاما؟</a:t>
            </a:r>
          </a:p>
        </p:txBody>
      </p:sp>
      <p:sp>
        <p:nvSpPr>
          <p:cNvPr id="3" name="صحيح">
            <a:extLst>
              <a:ext uri="{FF2B5EF4-FFF2-40B4-BE49-F238E27FC236}">
                <a16:creationId xmlns:a16="http://schemas.microsoft.com/office/drawing/2014/main" id="{4CF3EE6F-489B-4AEC-A890-FA2D2E1D649E}"/>
              </a:ext>
            </a:extLst>
          </p:cNvPr>
          <p:cNvSpPr/>
          <p:nvPr/>
        </p:nvSpPr>
        <p:spPr>
          <a:xfrm>
            <a:off x="3276600" y="3745035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الدم</a:t>
            </a:r>
          </a:p>
        </p:txBody>
      </p:sp>
      <p:sp>
        <p:nvSpPr>
          <p:cNvPr id="4" name="خطأ 1">
            <a:extLst>
              <a:ext uri="{FF2B5EF4-FFF2-40B4-BE49-F238E27FC236}">
                <a16:creationId xmlns:a16="http://schemas.microsoft.com/office/drawing/2014/main" id="{F0F94600-2CA7-4BAA-9D78-C966FF7436F1}"/>
              </a:ext>
            </a:extLst>
          </p:cNvPr>
          <p:cNvSpPr/>
          <p:nvPr/>
        </p:nvSpPr>
        <p:spPr>
          <a:xfrm>
            <a:off x="3276600" y="4527751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الجلد </a:t>
            </a:r>
          </a:p>
        </p:txBody>
      </p:sp>
      <p:sp>
        <p:nvSpPr>
          <p:cNvPr id="5" name="خطأ 2">
            <a:extLst>
              <a:ext uri="{FF2B5EF4-FFF2-40B4-BE49-F238E27FC236}">
                <a16:creationId xmlns:a16="http://schemas.microsoft.com/office/drawing/2014/main" id="{22755E7E-38CA-411A-8C15-F2E628E658A7}"/>
              </a:ext>
            </a:extLst>
          </p:cNvPr>
          <p:cNvSpPr/>
          <p:nvPr/>
        </p:nvSpPr>
        <p:spPr>
          <a:xfrm>
            <a:off x="3276600" y="5308777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العصب</a:t>
            </a: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6285053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65968402"/>
      </p:ext>
    </p:extLst>
  </p:cSld>
  <p:clrMapOvr>
    <a:masterClrMapping/>
  </p:clrMapOvr>
  <p:transition spd="slow">
    <p:fade thruBlk="1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3276600" y="1923393"/>
            <a:ext cx="5638800" cy="1702676"/>
          </a:xfrm>
          <a:prstGeom prst="roundRect">
            <a:avLst/>
          </a:prstGeom>
          <a:solidFill>
            <a:srgbClr val="A1B7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أول عالم شاهد الخلية وأطلق عليها اسم الخلية.:</a:t>
            </a:r>
          </a:p>
        </p:txBody>
      </p:sp>
      <p:sp>
        <p:nvSpPr>
          <p:cNvPr id="3" name="صحيح">
            <a:extLst>
              <a:ext uri="{FF2B5EF4-FFF2-40B4-BE49-F238E27FC236}">
                <a16:creationId xmlns:a16="http://schemas.microsoft.com/office/drawing/2014/main" id="{4CF3EE6F-489B-4AEC-A890-FA2D2E1D649E}"/>
              </a:ext>
            </a:extLst>
          </p:cNvPr>
          <p:cNvSpPr/>
          <p:nvPr/>
        </p:nvSpPr>
        <p:spPr>
          <a:xfrm>
            <a:off x="3276600" y="4655243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روبرت هوك</a:t>
            </a:r>
          </a:p>
        </p:txBody>
      </p:sp>
      <p:sp>
        <p:nvSpPr>
          <p:cNvPr id="4" name="خطأ 1">
            <a:extLst>
              <a:ext uri="{FF2B5EF4-FFF2-40B4-BE49-F238E27FC236}">
                <a16:creationId xmlns:a16="http://schemas.microsoft.com/office/drawing/2014/main" id="{F0F94600-2CA7-4BAA-9D78-C966FF7436F1}"/>
              </a:ext>
            </a:extLst>
          </p:cNvPr>
          <p:cNvSpPr/>
          <p:nvPr/>
        </p:nvSpPr>
        <p:spPr>
          <a:xfrm>
            <a:off x="3276600" y="3862881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 err="1">
                <a:solidFill>
                  <a:schemeClr val="tx1"/>
                </a:solidFill>
              </a:rPr>
              <a:t>لیفنھوك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5" name="خطأ 2">
            <a:extLst>
              <a:ext uri="{FF2B5EF4-FFF2-40B4-BE49-F238E27FC236}">
                <a16:creationId xmlns:a16="http://schemas.microsoft.com/office/drawing/2014/main" id="{22755E7E-38CA-411A-8C15-F2E628E658A7}"/>
              </a:ext>
            </a:extLst>
          </p:cNvPr>
          <p:cNvSpPr/>
          <p:nvPr/>
        </p:nvSpPr>
        <p:spPr>
          <a:xfrm>
            <a:off x="3276600" y="5396746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 err="1">
                <a:solidFill>
                  <a:schemeClr val="tx1"/>
                </a:solidFill>
              </a:rPr>
              <a:t>شلايدن</a:t>
            </a:r>
            <a:r>
              <a:rPr lang="ar-SA" sz="2800" b="1" dirty="0">
                <a:solidFill>
                  <a:schemeClr val="tx1"/>
                </a:solidFill>
              </a:rPr>
              <a:t>  </a:t>
            </a: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6285053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81584110"/>
      </p:ext>
    </p:extLst>
  </p:cSld>
  <p:clrMapOvr>
    <a:masterClrMapping/>
  </p:clrMapOvr>
  <p:transition spd="slow">
    <p:fade thruBlk="1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3114261" y="2165131"/>
            <a:ext cx="5801139" cy="1263869"/>
          </a:xfrm>
          <a:prstGeom prst="roundRect">
            <a:avLst/>
          </a:prstGeom>
          <a:solidFill>
            <a:srgbClr val="78FCC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العالم الذي  اكتشف النواة في الخلية النباتية هو </a:t>
            </a:r>
          </a:p>
        </p:txBody>
      </p:sp>
      <p:sp>
        <p:nvSpPr>
          <p:cNvPr id="3" name="صحيح">
            <a:extLst>
              <a:ext uri="{FF2B5EF4-FFF2-40B4-BE49-F238E27FC236}">
                <a16:creationId xmlns:a16="http://schemas.microsoft.com/office/drawing/2014/main" id="{4CF3EE6F-489B-4AEC-A890-FA2D2E1D649E}"/>
              </a:ext>
            </a:extLst>
          </p:cNvPr>
          <p:cNvSpPr/>
          <p:nvPr/>
        </p:nvSpPr>
        <p:spPr>
          <a:xfrm>
            <a:off x="3276600" y="3709279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روبرت براون</a:t>
            </a:r>
          </a:p>
        </p:txBody>
      </p:sp>
      <p:sp>
        <p:nvSpPr>
          <p:cNvPr id="4" name="خطأ 1">
            <a:extLst>
              <a:ext uri="{FF2B5EF4-FFF2-40B4-BE49-F238E27FC236}">
                <a16:creationId xmlns:a16="http://schemas.microsoft.com/office/drawing/2014/main" id="{F0F94600-2CA7-4BAA-9D78-C966FF7436F1}"/>
              </a:ext>
            </a:extLst>
          </p:cNvPr>
          <p:cNvSpPr/>
          <p:nvPr/>
        </p:nvSpPr>
        <p:spPr>
          <a:xfrm>
            <a:off x="3276600" y="4397225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 err="1">
                <a:solidFill>
                  <a:schemeClr val="tx1"/>
                </a:solidFill>
              </a:rPr>
              <a:t>لیفنھوك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5" name="خطأ 2">
            <a:extLst>
              <a:ext uri="{FF2B5EF4-FFF2-40B4-BE49-F238E27FC236}">
                <a16:creationId xmlns:a16="http://schemas.microsoft.com/office/drawing/2014/main" id="{22755E7E-38CA-411A-8C15-F2E628E658A7}"/>
              </a:ext>
            </a:extLst>
          </p:cNvPr>
          <p:cNvSpPr/>
          <p:nvPr/>
        </p:nvSpPr>
        <p:spPr>
          <a:xfrm>
            <a:off x="3276600" y="5077551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 err="1">
                <a:solidFill>
                  <a:schemeClr val="tx1"/>
                </a:solidFill>
              </a:rPr>
              <a:t>شلايدن</a:t>
            </a:r>
            <a:r>
              <a:rPr lang="ar-SA" sz="28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6285053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51691380"/>
      </p:ext>
    </p:extLst>
  </p:cSld>
  <p:clrMapOvr>
    <a:masterClrMapping/>
  </p:clrMapOvr>
  <p:transition spd="slow">
    <p:fade thruBlk="1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أسئلة">
            <a:extLst>
              <a:ext uri="{FF2B5EF4-FFF2-40B4-BE49-F238E27FC236}">
                <a16:creationId xmlns:a16="http://schemas.microsoft.com/office/drawing/2014/main" id="{85A5A035-A637-4D1C-AA79-71E073C0B69F}"/>
              </a:ext>
            </a:extLst>
          </p:cNvPr>
          <p:cNvSpPr/>
          <p:nvPr/>
        </p:nvSpPr>
        <p:spPr>
          <a:xfrm>
            <a:off x="3276600" y="2045491"/>
            <a:ext cx="5638800" cy="1359531"/>
          </a:xfrm>
          <a:prstGeom prst="roundRect">
            <a:avLst/>
          </a:prstGeom>
          <a:solidFill>
            <a:srgbClr val="FDC34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مادة تشبه الهلام موجودة بين النواة والغشاء البلازميِّ في الخلية. ؟</a:t>
            </a:r>
          </a:p>
        </p:txBody>
      </p:sp>
      <p:sp>
        <p:nvSpPr>
          <p:cNvPr id="3" name="صحيح">
            <a:extLst>
              <a:ext uri="{FF2B5EF4-FFF2-40B4-BE49-F238E27FC236}">
                <a16:creationId xmlns:a16="http://schemas.microsoft.com/office/drawing/2014/main" id="{4CF3EE6F-489B-4AEC-A890-FA2D2E1D649E}"/>
              </a:ext>
            </a:extLst>
          </p:cNvPr>
          <p:cNvSpPr/>
          <p:nvPr/>
        </p:nvSpPr>
        <p:spPr>
          <a:xfrm>
            <a:off x="3276600" y="5227520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 err="1">
                <a:solidFill>
                  <a:schemeClr val="tx1"/>
                </a:solidFill>
              </a:rPr>
              <a:t>السيتوزبلازم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4" name="خطأ 1">
            <a:extLst>
              <a:ext uri="{FF2B5EF4-FFF2-40B4-BE49-F238E27FC236}">
                <a16:creationId xmlns:a16="http://schemas.microsoft.com/office/drawing/2014/main" id="{F0F94600-2CA7-4BAA-9D78-C966FF7436F1}"/>
              </a:ext>
            </a:extLst>
          </p:cNvPr>
          <p:cNvSpPr/>
          <p:nvPr/>
        </p:nvSpPr>
        <p:spPr>
          <a:xfrm>
            <a:off x="3276600" y="3652674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 err="1">
                <a:solidFill>
                  <a:schemeClr val="tx1"/>
                </a:solidFill>
              </a:rPr>
              <a:t>الميتوكندريا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5" name="خطأ 2">
            <a:extLst>
              <a:ext uri="{FF2B5EF4-FFF2-40B4-BE49-F238E27FC236}">
                <a16:creationId xmlns:a16="http://schemas.microsoft.com/office/drawing/2014/main" id="{22755E7E-38CA-411A-8C15-F2E628E658A7}"/>
              </a:ext>
            </a:extLst>
          </p:cNvPr>
          <p:cNvSpPr/>
          <p:nvPr/>
        </p:nvSpPr>
        <p:spPr>
          <a:xfrm>
            <a:off x="3276600" y="4439682"/>
            <a:ext cx="5638800" cy="585775"/>
          </a:xfrm>
          <a:prstGeom prst="roundRect">
            <a:avLst>
              <a:gd name="adj" fmla="val 29296"/>
            </a:avLst>
          </a:prstGeom>
          <a:solidFill>
            <a:schemeClr val="bg1">
              <a:alpha val="5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الفجوات </a:t>
            </a:r>
          </a:p>
        </p:txBody>
      </p:sp>
      <p:sp>
        <p:nvSpPr>
          <p:cNvPr id="6" name="سهم: بشكل رتبة عسكرية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8B9CDE-63ED-4A21-8E7D-D8EBF79F0BC7}"/>
              </a:ext>
            </a:extLst>
          </p:cNvPr>
          <p:cNvSpPr/>
          <p:nvPr/>
        </p:nvSpPr>
        <p:spPr>
          <a:xfrm flipH="1">
            <a:off x="5910805" y="6285053"/>
            <a:ext cx="370390" cy="370390"/>
          </a:xfrm>
          <a:prstGeom prst="chevron">
            <a:avLst/>
          </a:prstGeom>
          <a:solidFill>
            <a:srgbClr val="0070C0">
              <a:alpha val="65000"/>
            </a:srgbClr>
          </a:solidFill>
          <a:ln w="1905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3600" b="1">
              <a:ln w="3175"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12157942"/>
      </p:ext>
    </p:extLst>
  </p:cSld>
  <p:clrMapOvr>
    <a:masterClrMapping/>
  </p:clrMapOvr>
  <p:transition spd="slow">
    <p:fade thruBlk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الإجابة-الصحيح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4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decel="4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decel="4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26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8000"/>
                                          </p:to>
                                        </p:animClr>
                                        <p:set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الإجابة-الصحيح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3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9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0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الإجابة-الخاطئة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mph" presetSubtype="2" repeatCount="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45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6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الإجابة-الخاطئة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</p:bldLst>
      </p:timing>
    </mc:Fallback>
  </mc:AlternateContent>
</p:sld>
</file>

<file path=ppt/theme/theme1.xml><?xml version="1.0" encoding="utf-8"?>
<a:theme xmlns:a="http://schemas.openxmlformats.org/drawingml/2006/main" name="نسق الجزير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المحيط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نسق المزرع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653</TotalTime>
  <Words>1314</Words>
  <Application>Microsoft Office PowerPoint</Application>
  <PresentationFormat>شاشة عريضة</PresentationFormat>
  <Paragraphs>343</Paragraphs>
  <Slides>45</Slides>
  <Notes>45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2</vt:i4>
      </vt:variant>
      <vt:variant>
        <vt:lpstr>نسق</vt:lpstr>
      </vt:variant>
      <vt:variant>
        <vt:i4>3</vt:i4>
      </vt:variant>
      <vt:variant>
        <vt:lpstr>عناوين الشرائح</vt:lpstr>
      </vt:variant>
      <vt:variant>
        <vt:i4>45</vt:i4>
      </vt:variant>
    </vt:vector>
  </HeadingPairs>
  <TitlesOfParts>
    <vt:vector size="50" baseType="lpstr">
      <vt:lpstr>Arial</vt:lpstr>
      <vt:lpstr>Calibri</vt:lpstr>
      <vt:lpstr>نسق الجزيرة</vt:lpstr>
      <vt:lpstr>نسق المحيط</vt:lpstr>
      <vt:lpstr>نسق المزرعة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قالب مسابقة متعدد النسق</dc:title>
  <dc:creator>أ. يوسف سليمان البلوي</dc:creator>
  <cp:lastModifiedBy>يوسف البلوي</cp:lastModifiedBy>
  <cp:revision>67</cp:revision>
  <dcterms:created xsi:type="dcterms:W3CDTF">2021-08-24T16:16:17Z</dcterms:created>
  <dcterms:modified xsi:type="dcterms:W3CDTF">2022-11-08T15:25:47Z</dcterms:modified>
</cp:coreProperties>
</file>