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3" r:id="rId8"/>
    <p:sldId id="264" r:id="rId9"/>
    <p:sldId id="262" r:id="rId10"/>
    <p:sldId id="278" r:id="rId11"/>
    <p:sldId id="277" r:id="rId12"/>
    <p:sldId id="276" r:id="rId13"/>
    <p:sldId id="275" r:id="rId14"/>
    <p:sldId id="265" r:id="rId15"/>
    <p:sldId id="267" r:id="rId16"/>
    <p:sldId id="279" r:id="rId17"/>
    <p:sldId id="280" r:id="rId18"/>
    <p:sldId id="266" r:id="rId19"/>
    <p:sldId id="268" r:id="rId20"/>
    <p:sldId id="281" r:id="rId21"/>
    <p:sldId id="282" r:id="rId22"/>
    <p:sldId id="270" r:id="rId23"/>
    <p:sldId id="283" r:id="rId24"/>
    <p:sldId id="271" r:id="rId25"/>
    <p:sldId id="272" r:id="rId26"/>
    <p:sldId id="273" r:id="rId27"/>
    <p:sldId id="274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AD47"/>
    <a:srgbClr val="BF3557"/>
    <a:srgbClr val="FFC000"/>
    <a:srgbClr val="FFFFFF"/>
    <a:srgbClr val="0267A5"/>
    <a:srgbClr val="3C3B4D"/>
    <a:srgbClr val="81B198"/>
    <a:srgbClr val="BD88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AA2ADED-1C8C-DB4C-7A59-97C5CCFCFB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8D30B109-8AA9-7DB9-7A91-6974237414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71FC2CE-16D1-F62A-5958-222A5987E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3D13A-26AE-4FD6-B791-37E7D61E79C7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954C8E-91A2-616F-BE51-FBB5B2420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07111A7-BD50-CDA1-EBBA-C45FA81DC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CAB76-C7EA-434F-814F-E61BFCFA946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0017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D0241A2-F2B4-0112-818A-902880AEA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C9A0949-80D7-2071-66A0-01BEAC5D6F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2EDF11E-FE1E-9E15-22DB-44E89EC6F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3D13A-26AE-4FD6-B791-37E7D61E79C7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703B263-1CC8-30E9-8443-EE56C49B1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AC99D1C-D808-1FE7-D3D5-712B37AED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CAB76-C7EA-434F-814F-E61BFCFA946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4257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D42D664B-0B7D-CD4B-29BB-96A854927C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DE85921-7375-F781-02C8-01B93DA9E8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F2F03D-68AF-9144-0154-DC011C36F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3D13A-26AE-4FD6-B791-37E7D61E79C7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CBE584C-3936-3879-D2AE-6464C1A3C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7A4AE23-5FFE-A3B7-5408-82C2084DA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CAB76-C7EA-434F-814F-E61BFCFA946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9608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9B834BE-CED6-4B86-4F62-55D0F3E25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DF35229-1E5D-0315-E143-956D6DF32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AD06A67-8C26-889A-0235-301E47B4E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3D13A-26AE-4FD6-B791-37E7D61E79C7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C48F028-97EE-F918-E7CA-97C88DC29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C633E88-EC2F-283D-6909-43F630ED0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CAB76-C7EA-434F-814F-E61BFCFA946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32527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E65BB0E-9B72-8036-E0AB-2153EC208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0D3993B-8125-375D-32F7-A023A6D2F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991D763-90C7-1713-44A8-6A35F5C41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3D13A-26AE-4FD6-B791-37E7D61E79C7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F200FAB-FF73-FFDE-06D0-BAB3591C7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856605D-CC56-12A5-DA9C-74373B941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CAB76-C7EA-434F-814F-E61BFCFA946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38294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13BD330-2908-8DFE-0A3C-2F03CF49B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D72C599-B1EC-7BDD-F619-7E3C491983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1399104-75CF-F86C-5F52-8C0A890570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68C655E-0A2D-26A3-D3F0-5317AE30A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3D13A-26AE-4FD6-B791-37E7D61E79C7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9A66CCD-2380-BBC4-4BCF-A3F7CD8E1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72E6BEE-61C0-1979-CD5E-35A3348D8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CAB76-C7EA-434F-814F-E61BFCFA946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83989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19ABB94-8FA7-5C7C-5C38-791A1AFBE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10D5E95-C5F8-FDEB-7E0C-CB064C73E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BAF61EB-69A1-1282-218A-42F725276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80D8321-5C36-FA14-AAF0-2055DD38EC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2CC9C53C-BF9A-8C0A-DC22-089394BD86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0A53A534-926E-EAA0-CC1F-54D94827E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3D13A-26AE-4FD6-B791-37E7D61E79C7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7720285-64D6-94A5-6632-D90F16DA7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9A631C65-420C-1E10-1D46-C06D73056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CAB76-C7EA-434F-814F-E61BFCFA946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36105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E157A6E-24DC-CB89-1D89-FAF2F2A29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13414B0-6A84-9101-6153-59879FFEB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3D13A-26AE-4FD6-B791-37E7D61E79C7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92193406-3E0B-7C55-9A88-B8376D057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BEF3C334-CD00-DDCB-039B-AC4D84C7D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CAB76-C7EA-434F-814F-E61BFCFA946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05050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4812C73D-7542-037D-A0D4-9E4FD5201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3D13A-26AE-4FD6-B791-37E7D61E79C7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433B79D8-EE59-7CB1-6513-30E17AAF8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8B11C068-0317-0CAB-8163-274FD00D6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CAB76-C7EA-434F-814F-E61BFCFA946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75289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9C31C2-C9F8-AA7A-948E-54F17427F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CD4ADC7-8CAE-A473-0D68-46C32A922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E79C24F-B226-C1EA-E591-F81993352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FA3081C-EC51-9C59-9109-C9E51BEDC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3D13A-26AE-4FD6-B791-37E7D61E79C7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B9B1E85-F084-BA71-F9FD-1BF330727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714A22F-18AF-7035-6BF6-88952C90D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CAB76-C7EA-434F-814F-E61BFCFA946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72052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25DE143-6078-73CD-EF8C-F05583FEC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CB3F4F6-723B-E605-EA35-1F054B05D8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7F5DF0F-F376-405A-E402-F1AE748477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EE525FF-2237-0C55-517D-E0B01C5D3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3D13A-26AE-4FD6-B791-37E7D61E79C7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16B51A8-6A4C-88BE-21DD-121C1AC9E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ED2EAF3-4042-E65D-D10E-120A7556B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CAB76-C7EA-434F-814F-E61BFCFA946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84035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63E9A0C-6D30-910F-AB48-A4B6F6E30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B53730B-402E-1940-301B-D671755CD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BA140CA-3EB1-9D77-8F7A-DC49DAA94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3D13A-26AE-4FD6-B791-37E7D61E79C7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BE9DB56-D3E4-5A70-DD27-EF77DDE42A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94BACC0-C591-D91E-BA14-896B0BECD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CAB76-C7EA-434F-814F-E61BFCFA946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420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microsoft.com/office/2007/relationships/hdphoto" Target="../media/hdphoto11.wdp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5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8.png"/><Relationship Id="rId5" Type="http://schemas.microsoft.com/office/2007/relationships/hdphoto" Target="../media/hdphoto14.wdp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microsoft.com/office/2007/relationships/hdphoto" Target="../media/hdphoto16.wdp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9.wdp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2.png"/><Relationship Id="rId5" Type="http://schemas.microsoft.com/office/2007/relationships/hdphoto" Target="../media/hdphoto18.wdp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microsoft.com/office/2007/relationships/hdphoto" Target="../media/hdphoto20.wdp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7.png"/><Relationship Id="rId5" Type="http://schemas.microsoft.com/office/2007/relationships/hdphoto" Target="../media/hdphoto21.wdp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microsoft.com/office/2007/relationships/hdphoto" Target="../media/hdphoto22.wdp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7.png"/><Relationship Id="rId5" Type="http://schemas.microsoft.com/office/2007/relationships/hdphoto" Target="../media/hdphoto23.wdp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17/06/relationships/model3d" Target="../media/model3d2.glb"/><Relationship Id="rId3" Type="http://schemas.microsoft.com/office/2007/relationships/hdphoto" Target="../media/hdphoto29.wdp"/><Relationship Id="rId7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microsoft.com/office/2017/06/relationships/model3d" Target="../media/model3d1.glb"/><Relationship Id="rId5" Type="http://schemas.microsoft.com/office/2007/relationships/hdphoto" Target="../media/hdphoto30.wdp"/><Relationship Id="rId4" Type="http://schemas.openxmlformats.org/officeDocument/2006/relationships/image" Target="../media/image35.png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microsoft.com/office/2007/relationships/hdphoto" Target="../media/hdphoto7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morning cup of tea with flowers notepad and pencil">
            <a:extLst>
              <a:ext uri="{FF2B5EF4-FFF2-40B4-BE49-F238E27FC236}">
                <a16:creationId xmlns:a16="http://schemas.microsoft.com/office/drawing/2014/main" id="{542B462C-DE33-0A6A-8DFA-A287B9CD3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402704"/>
            <a:ext cx="59626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98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9AF6F6E6-AD38-70D3-9916-E3D5D5862969}"/>
              </a:ext>
            </a:extLst>
          </p:cNvPr>
          <p:cNvSpPr txBox="1"/>
          <p:nvPr/>
        </p:nvSpPr>
        <p:spPr>
          <a:xfrm>
            <a:off x="924393" y="590560"/>
            <a:ext cx="10583056" cy="165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 rt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b="1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</a:rPr>
              <a:t>selling</a:t>
            </a:r>
            <a:r>
              <a:rPr lang="en-US" sz="3600" b="1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 is giving something to someone and taking their money.</a:t>
            </a:r>
            <a:endParaRPr lang="ar-SA" sz="3600" b="1" dirty="0">
              <a:solidFill>
                <a:srgbClr val="0070C0"/>
              </a:solidFill>
            </a:endParaRPr>
          </a:p>
        </p:txBody>
      </p:sp>
      <p:pic>
        <p:nvPicPr>
          <p:cNvPr id="4098" name="Picture 2" descr="Seller at the counter vector illustration">
            <a:extLst>
              <a:ext uri="{FF2B5EF4-FFF2-40B4-BE49-F238E27FC236}">
                <a16:creationId xmlns:a16="http://schemas.microsoft.com/office/drawing/2014/main" id="{9DF6DC50-F4C0-D254-4895-E5CC89F77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b="6083"/>
          <a:stretch/>
        </p:blipFill>
        <p:spPr bwMode="auto">
          <a:xfrm>
            <a:off x="125309" y="2415171"/>
            <a:ext cx="4185612" cy="367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سهم: لليسار 2">
            <a:extLst>
              <a:ext uri="{FF2B5EF4-FFF2-40B4-BE49-F238E27FC236}">
                <a16:creationId xmlns:a16="http://schemas.microsoft.com/office/drawing/2014/main" id="{F131CF8A-C2D9-E227-0DBE-7B1E375420D7}"/>
              </a:ext>
            </a:extLst>
          </p:cNvPr>
          <p:cNvSpPr/>
          <p:nvPr/>
        </p:nvSpPr>
        <p:spPr>
          <a:xfrm rot="10800000" flipH="1">
            <a:off x="4310921" y="3671551"/>
            <a:ext cx="1439056" cy="479686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A570001F-50A9-0612-6210-A68912543A48}"/>
              </a:ext>
            </a:extLst>
          </p:cNvPr>
          <p:cNvSpPr txBox="1"/>
          <p:nvPr/>
        </p:nvSpPr>
        <p:spPr>
          <a:xfrm>
            <a:off x="6442025" y="3671551"/>
            <a:ext cx="41856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3600" b="1" dirty="0">
                <a:effectLst/>
                <a:latin typeface="Roboto" panose="02000000000000000000" pitchFamily="2" charset="0"/>
              </a:rPr>
              <a:t>He is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</a:rPr>
              <a:t>selling</a:t>
            </a:r>
            <a:r>
              <a:rPr lang="en-US" sz="3600" b="1" dirty="0">
                <a:effectLst/>
                <a:latin typeface="Roboto" panose="02000000000000000000" pitchFamily="2" charset="0"/>
              </a:rPr>
              <a:t> bread</a:t>
            </a:r>
            <a:endParaRPr lang="ar-SA" sz="3600" b="1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D7820CDA-A108-2BE1-EB05-E08290828C0F}"/>
              </a:ext>
            </a:extLst>
          </p:cNvPr>
          <p:cNvSpPr txBox="1"/>
          <p:nvPr/>
        </p:nvSpPr>
        <p:spPr>
          <a:xfrm>
            <a:off x="4519143" y="4742412"/>
            <a:ext cx="7547548" cy="165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He will give you (</a:t>
            </a:r>
            <a:r>
              <a:rPr lang="en-US" sz="3600" b="1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sell you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) the bread if you give him money.</a:t>
            </a:r>
            <a:endParaRPr lang="ar-SA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64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flat design reseller illustration">
            <a:extLst>
              <a:ext uri="{FF2B5EF4-FFF2-40B4-BE49-F238E27FC236}">
                <a16:creationId xmlns:a16="http://schemas.microsoft.com/office/drawing/2014/main" id="{4F454001-8115-BAA5-6FA3-F3244D074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586" y="895350"/>
            <a:ext cx="59626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سهم: لليسار 1">
            <a:extLst>
              <a:ext uri="{FF2B5EF4-FFF2-40B4-BE49-F238E27FC236}">
                <a16:creationId xmlns:a16="http://schemas.microsoft.com/office/drawing/2014/main" id="{FB481098-9665-F709-8964-6316E0455C22}"/>
              </a:ext>
            </a:extLst>
          </p:cNvPr>
          <p:cNvSpPr/>
          <p:nvPr/>
        </p:nvSpPr>
        <p:spPr>
          <a:xfrm rot="12061271">
            <a:off x="1904684" y="1908781"/>
            <a:ext cx="1439056" cy="479686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C82B9DF6-C515-ED09-4867-6DCE48681826}"/>
              </a:ext>
            </a:extLst>
          </p:cNvPr>
          <p:cNvSpPr/>
          <p:nvPr/>
        </p:nvSpPr>
        <p:spPr>
          <a:xfrm>
            <a:off x="4138479" y="2148624"/>
            <a:ext cx="2158583" cy="29230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DC5DFBE1-6192-8046-2E0B-420F01B8C7DA}"/>
              </a:ext>
            </a:extLst>
          </p:cNvPr>
          <p:cNvSpPr txBox="1"/>
          <p:nvPr/>
        </p:nvSpPr>
        <p:spPr>
          <a:xfrm>
            <a:off x="413479" y="3168789"/>
            <a:ext cx="31541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4000" b="1" dirty="0">
                <a:solidFill>
                  <a:srgbClr val="C00000"/>
                </a:solidFill>
                <a:effectLst/>
                <a:latin typeface="Roboto" panose="02000000000000000000" pitchFamily="2" charset="0"/>
              </a:rPr>
              <a:t>He is selling</a:t>
            </a:r>
            <a:endParaRPr lang="ar-SA" sz="4000" b="1" dirty="0">
              <a:solidFill>
                <a:srgbClr val="C00000"/>
              </a:solidFill>
            </a:endParaRPr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1198E634-2761-1755-B341-900AE79F0C90}"/>
              </a:ext>
            </a:extLst>
          </p:cNvPr>
          <p:cNvSpPr/>
          <p:nvPr/>
        </p:nvSpPr>
        <p:spPr>
          <a:xfrm>
            <a:off x="6600821" y="2148624"/>
            <a:ext cx="2158583" cy="2923082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14BEC60-0F5A-2F31-0E8D-FD47D692BC8A}"/>
              </a:ext>
            </a:extLst>
          </p:cNvPr>
          <p:cNvSpPr txBox="1"/>
          <p:nvPr/>
        </p:nvSpPr>
        <p:spPr>
          <a:xfrm>
            <a:off x="9098714" y="3256222"/>
            <a:ext cx="31541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4000" b="1" dirty="0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He is buying</a:t>
            </a:r>
            <a:endParaRPr lang="ar-SA" sz="4000" b="1" dirty="0">
              <a:solidFill>
                <a:srgbClr val="002060"/>
              </a:solidFill>
            </a:endParaRPr>
          </a:p>
        </p:txBody>
      </p:sp>
      <p:sp>
        <p:nvSpPr>
          <p:cNvPr id="7" name="سهم: لليسار 6">
            <a:extLst>
              <a:ext uri="{FF2B5EF4-FFF2-40B4-BE49-F238E27FC236}">
                <a16:creationId xmlns:a16="http://schemas.microsoft.com/office/drawing/2014/main" id="{687A754F-529A-5880-9B98-C139462E650A}"/>
              </a:ext>
            </a:extLst>
          </p:cNvPr>
          <p:cNvSpPr/>
          <p:nvPr/>
        </p:nvSpPr>
        <p:spPr>
          <a:xfrm rot="9538729" flipH="1">
            <a:off x="9605937" y="1908782"/>
            <a:ext cx="1439056" cy="479686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528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 animBg="1"/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lat design farmers market illustration">
            <a:extLst>
              <a:ext uri="{FF2B5EF4-FFF2-40B4-BE49-F238E27FC236}">
                <a16:creationId xmlns:a16="http://schemas.microsoft.com/office/drawing/2014/main" id="{1F159AC4-8C9C-2ABB-3D69-0D85873ED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05" b="93291" l="9585" r="89617">
                        <a14:foregroundMark x1="41374" y1="89617" x2="86262" y2="90415"/>
                        <a14:foregroundMark x1="86262" y1="90415" x2="21406" y2="91214"/>
                        <a14:foregroundMark x1="21406" y1="91214" x2="20927" y2="70767"/>
                        <a14:foregroundMark x1="20927" y1="70767" x2="19489" y2="66933"/>
                        <a14:foregroundMark x1="19489" y1="66933" x2="16773" y2="85304"/>
                        <a14:foregroundMark x1="16773" y1="85304" x2="41534" y2="90096"/>
                        <a14:foregroundMark x1="41534" y1="90096" x2="53355" y2="78754"/>
                        <a14:foregroundMark x1="53355" y1="78754" x2="25719" y2="85463"/>
                        <a14:foregroundMark x1="25719" y1="85463" x2="44409" y2="83866"/>
                        <a14:foregroundMark x1="44409" y1="83866" x2="24441" y2="86741"/>
                        <a14:foregroundMark x1="24441" y1="86741" x2="53834" y2="84185"/>
                        <a14:foregroundMark x1="53834" y1="84185" x2="42652" y2="91374"/>
                        <a14:foregroundMark x1="42652" y1="91374" x2="65176" y2="89776"/>
                        <a14:foregroundMark x1="65176" y1="89776" x2="55272" y2="92812"/>
                        <a14:foregroundMark x1="55272" y1="92812" x2="63578" y2="93450"/>
                        <a14:foregroundMark x1="63578" y1="93450" x2="69489" y2="92173"/>
                        <a14:foregroundMark x1="69489" y1="92173" x2="68211" y2="92492"/>
                        <a14:foregroundMark x1="68211" y1="92492" x2="71086" y2="57987"/>
                        <a14:foregroundMark x1="71086" y1="57987" x2="66773" y2="47125"/>
                        <a14:foregroundMark x1="66773" y1="47125" x2="60383" y2="54313"/>
                        <a14:foregroundMark x1="60383" y1="54313" x2="59904" y2="60064"/>
                        <a14:foregroundMark x1="14696" y1="9425" x2="26038" y2="9105"/>
                        <a14:foregroundMark x1="26038" y1="9105" x2="29553" y2="9585"/>
                        <a14:foregroundMark x1="29553" y1="9585" x2="19649" y2="19489"/>
                        <a14:foregroundMark x1="19649" y1="19489" x2="17891" y2="11821"/>
                        <a14:foregroundMark x1="17891" y1="11821" x2="54153" y2="16454"/>
                        <a14:foregroundMark x1="15335" y1="19010" x2="15016" y2="15495"/>
                        <a14:foregroundMark x1="48722" y1="37220" x2="52236" y2="44569"/>
                        <a14:foregroundMark x1="52236" y1="44569" x2="57508" y2="43770"/>
                        <a14:foregroundMark x1="50639" y1="39137" x2="51438" y2="39297"/>
                        <a14:foregroundMark x1="51438" y1="39297" x2="48562" y2="37859"/>
                        <a14:foregroundMark x1="48562" y1="37859" x2="50000" y2="36102"/>
                        <a14:foregroundMark x1="50000" y1="36102" x2="48562" y2="33866"/>
                        <a14:foregroundMark x1="48562" y1="33866" x2="47923" y2="38019"/>
                        <a14:foregroundMark x1="47923" y1="38019" x2="51597" y2="38019"/>
                        <a14:foregroundMark x1="51597" y1="38019" x2="52716" y2="38019"/>
                        <a14:foregroundMark x1="52716" y1="38019" x2="51757" y2="40415"/>
                        <a14:foregroundMark x1="38658" y1="48722" x2="34984" y2="48722"/>
                        <a14:foregroundMark x1="34984" y1="48722" x2="33067" y2="48722"/>
                        <a14:foregroundMark x1="33067" y1="48722" x2="34026" y2="46965"/>
                        <a14:foregroundMark x1="34026" y1="46965" x2="39137" y2="47444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DA14E571-DC55-E73A-55A7-3FF112CDD9B7}"/>
              </a:ext>
            </a:extLst>
          </p:cNvPr>
          <p:cNvSpPr/>
          <p:nvPr/>
        </p:nvSpPr>
        <p:spPr>
          <a:xfrm>
            <a:off x="3162925" y="1469036"/>
            <a:ext cx="2158583" cy="29230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17083330-5A3F-2F7B-7D34-32CBA50D3E40}"/>
              </a:ext>
            </a:extLst>
          </p:cNvPr>
          <p:cNvSpPr txBox="1"/>
          <p:nvPr/>
        </p:nvSpPr>
        <p:spPr>
          <a:xfrm>
            <a:off x="6910466" y="929389"/>
            <a:ext cx="52815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4000" b="1" dirty="0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He is a </a:t>
            </a:r>
            <a:r>
              <a:rPr lang="en-US" sz="4000" b="1" u="sng" dirty="0">
                <a:solidFill>
                  <a:srgbClr val="002060"/>
                </a:solidFill>
                <a:latin typeface="Roboto" panose="02000000000000000000" pitchFamily="2" charset="0"/>
              </a:rPr>
              <a:t>Salesperson</a:t>
            </a:r>
            <a:endParaRPr lang="ar-SA" sz="4000" b="1" u="sng" dirty="0">
              <a:solidFill>
                <a:srgbClr val="002060"/>
              </a:solidFill>
            </a:endParaRPr>
          </a:p>
        </p:txBody>
      </p:sp>
      <p:sp>
        <p:nvSpPr>
          <p:cNvPr id="5" name="سهم: لليسار 4">
            <a:extLst>
              <a:ext uri="{FF2B5EF4-FFF2-40B4-BE49-F238E27FC236}">
                <a16:creationId xmlns:a16="http://schemas.microsoft.com/office/drawing/2014/main" id="{000246AA-64B1-0465-8FA9-46EF77BC246B}"/>
              </a:ext>
            </a:extLst>
          </p:cNvPr>
          <p:cNvSpPr/>
          <p:nvPr/>
        </p:nvSpPr>
        <p:spPr>
          <a:xfrm rot="19980831">
            <a:off x="5871148" y="1937664"/>
            <a:ext cx="1439056" cy="479686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B9E681C-6282-3426-27D7-10C1D6A08C32}"/>
              </a:ext>
            </a:extLst>
          </p:cNvPr>
          <p:cNvSpPr txBox="1"/>
          <p:nvPr/>
        </p:nvSpPr>
        <p:spPr>
          <a:xfrm>
            <a:off x="6858000" y="2695254"/>
            <a:ext cx="45195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4000" b="1" dirty="0">
                <a:solidFill>
                  <a:srgbClr val="C00000"/>
                </a:solidFill>
                <a:latin typeface="Roboto" panose="02000000000000000000" pitchFamily="2" charset="0"/>
              </a:rPr>
              <a:t>What is he selling?</a:t>
            </a:r>
            <a:endParaRPr lang="ar-SA" sz="4000" b="1" dirty="0">
              <a:solidFill>
                <a:srgbClr val="C0000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A83D46F7-177A-ACC6-E6CB-18B3E9F131E7}"/>
              </a:ext>
            </a:extLst>
          </p:cNvPr>
          <p:cNvSpPr txBox="1"/>
          <p:nvPr/>
        </p:nvSpPr>
        <p:spPr>
          <a:xfrm>
            <a:off x="7340694" y="4332343"/>
            <a:ext cx="34072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4000" b="1" dirty="0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( Vegetables )</a:t>
            </a:r>
            <a:endParaRPr lang="ar-SA" sz="4000" b="1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95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A103F13-8DE5-0BBE-A9CF-081636EC2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988" y="1375347"/>
            <a:ext cx="7000653" cy="4669436"/>
          </a:xfrm>
          <a:prstGeom prst="rect">
            <a:avLst/>
          </a:prstGeom>
        </p:spPr>
      </p:pic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4C00C5E7-9CC2-0881-04D9-E8939B96083E}"/>
              </a:ext>
            </a:extLst>
          </p:cNvPr>
          <p:cNvSpPr/>
          <p:nvPr/>
        </p:nvSpPr>
        <p:spPr>
          <a:xfrm>
            <a:off x="6699415" y="1678897"/>
            <a:ext cx="2158583" cy="29230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سهم: لليسار 4">
            <a:extLst>
              <a:ext uri="{FF2B5EF4-FFF2-40B4-BE49-F238E27FC236}">
                <a16:creationId xmlns:a16="http://schemas.microsoft.com/office/drawing/2014/main" id="{3B6804FC-04A0-548B-5D07-B0A85F5B8B2F}"/>
              </a:ext>
            </a:extLst>
          </p:cNvPr>
          <p:cNvSpPr/>
          <p:nvPr/>
        </p:nvSpPr>
        <p:spPr>
          <a:xfrm rot="12897129">
            <a:off x="2993036" y="693481"/>
            <a:ext cx="1439056" cy="479686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FDD1323-4A4A-968A-BF90-4295FF298FB0}"/>
              </a:ext>
            </a:extLst>
          </p:cNvPr>
          <p:cNvSpPr txBox="1"/>
          <p:nvPr/>
        </p:nvSpPr>
        <p:spPr>
          <a:xfrm>
            <a:off x="211052" y="2203552"/>
            <a:ext cx="52815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4000" b="1" dirty="0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He is a </a:t>
            </a:r>
            <a:r>
              <a:rPr lang="en-US" sz="4000" b="1" u="sng" dirty="0">
                <a:solidFill>
                  <a:srgbClr val="002060"/>
                </a:solidFill>
                <a:latin typeface="Roboto" panose="02000000000000000000" pitchFamily="2" charset="0"/>
              </a:rPr>
              <a:t>Salesperson</a:t>
            </a:r>
            <a:endParaRPr lang="ar-SA" sz="4000" b="1" u="sng" dirty="0">
              <a:solidFill>
                <a:srgbClr val="00206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E8D669B-200C-1AA9-D4E7-6967251E630B}"/>
              </a:ext>
            </a:extLst>
          </p:cNvPr>
          <p:cNvSpPr txBox="1"/>
          <p:nvPr/>
        </p:nvSpPr>
        <p:spPr>
          <a:xfrm>
            <a:off x="282318" y="3572871"/>
            <a:ext cx="45195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4000" b="1" dirty="0">
                <a:solidFill>
                  <a:srgbClr val="C00000"/>
                </a:solidFill>
                <a:latin typeface="Roboto" panose="02000000000000000000" pitchFamily="2" charset="0"/>
              </a:rPr>
              <a:t>What is he selling?</a:t>
            </a:r>
            <a:endParaRPr lang="ar-SA" sz="4000" b="1" dirty="0">
              <a:solidFill>
                <a:srgbClr val="C00000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4F47C2B-006F-1E04-F305-82A1439A20D7}"/>
              </a:ext>
            </a:extLst>
          </p:cNvPr>
          <p:cNvSpPr txBox="1"/>
          <p:nvPr/>
        </p:nvSpPr>
        <p:spPr>
          <a:xfrm>
            <a:off x="718536" y="4873717"/>
            <a:ext cx="34072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4000" b="1" dirty="0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( furniture )</a:t>
            </a:r>
            <a:endParaRPr lang="ar-SA" sz="4000" b="1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78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9E5E015B-C687-09C6-6BE3-EC9BD0E907BE}"/>
              </a:ext>
            </a:extLst>
          </p:cNvPr>
          <p:cNvGrpSpPr/>
          <p:nvPr/>
        </p:nvGrpSpPr>
        <p:grpSpPr>
          <a:xfrm>
            <a:off x="277191" y="1427922"/>
            <a:ext cx="11578523" cy="3029642"/>
            <a:chOff x="277191" y="1427922"/>
            <a:chExt cx="11578523" cy="3029642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4541AA51-EDA0-9FF1-FF2D-7332BE5884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6630" b="76495" l="58828" r="81548">
                          <a14:foregroundMark x1="65195" y1="45652" x2="65991" y2="76902"/>
                          <a14:foregroundMark x1="65991" y1="76902" x2="58900" y2="30163"/>
                          <a14:foregroundMark x1="58900" y1="30163" x2="58900" y2="30027"/>
                          <a14:foregroundMark x1="58900" y1="30027" x2="66787" y2="26766"/>
                          <a14:foregroundMark x1="66787" y1="26766" x2="75253" y2="29076"/>
                          <a14:foregroundMark x1="80029" y1="58832" x2="81548" y2="72962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03" t="25123" r="16640" b="23162"/>
            <a:stretch/>
          </p:blipFill>
          <p:spPr>
            <a:xfrm>
              <a:off x="9113048" y="1427922"/>
              <a:ext cx="2742666" cy="2844247"/>
            </a:xfrm>
            <a:prstGeom prst="rect">
              <a:avLst/>
            </a:prstGeom>
          </p:spPr>
        </p:pic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58069302-8157-3D75-4248-2235DF3588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92" t="60757" r="6066" b="13926"/>
            <a:stretch/>
          </p:blipFill>
          <p:spPr>
            <a:xfrm>
              <a:off x="277191" y="1547843"/>
              <a:ext cx="8835857" cy="2909721"/>
            </a:xfrm>
            <a:prstGeom prst="rect">
              <a:avLst/>
            </a:prstGeom>
          </p:spPr>
        </p:pic>
      </p:grpSp>
      <p:pic>
        <p:nvPicPr>
          <p:cNvPr id="6" name="مقطع صوتي واتساب بتاريخ 1445-01-05 في 23.21.38">
            <a:hlinkClick r:id="" action="ppaction://media"/>
            <a:extLst>
              <a:ext uri="{FF2B5EF4-FFF2-40B4-BE49-F238E27FC236}">
                <a16:creationId xmlns:a16="http://schemas.microsoft.com/office/drawing/2014/main" id="{67EB8203-ABB1-41C9-3262-93B6B265D4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07.20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04525" y="4398880"/>
            <a:ext cx="1822554" cy="182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8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9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A7C384D-D85F-C28A-122C-7E730619EC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2" t="16495" r="6066" b="40313"/>
          <a:stretch/>
        </p:blipFill>
        <p:spPr>
          <a:xfrm>
            <a:off x="263352" y="893788"/>
            <a:ext cx="9660135" cy="5427175"/>
          </a:xfrm>
          <a:prstGeom prst="rect">
            <a:avLst/>
          </a:prstGeom>
        </p:spPr>
      </p:pic>
      <p:pic>
        <p:nvPicPr>
          <p:cNvPr id="4" name="مقطع صوتي واتساب بتاريخ 1445-01-06 في 01.12.00">
            <a:hlinkClick r:id="" action="ppaction://media"/>
            <a:extLst>
              <a:ext uri="{FF2B5EF4-FFF2-40B4-BE49-F238E27FC236}">
                <a16:creationId xmlns:a16="http://schemas.microsoft.com/office/drawing/2014/main" id="{F59A89A5-25EE-ADA1-730E-9785B67B0D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84727" y="2607039"/>
            <a:ext cx="1643921" cy="164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9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AEC852AC-16DA-9D8A-E307-888530C6BEB9}"/>
              </a:ext>
            </a:extLst>
          </p:cNvPr>
          <p:cNvGrpSpPr/>
          <p:nvPr/>
        </p:nvGrpSpPr>
        <p:grpSpPr>
          <a:xfrm>
            <a:off x="5117579" y="703651"/>
            <a:ext cx="1956841" cy="830997"/>
            <a:chOff x="5036695" y="208976"/>
            <a:chExt cx="1956841" cy="830997"/>
          </a:xfrm>
        </p:grpSpPr>
        <p:sp>
          <p:nvSpPr>
            <p:cNvPr id="3" name="مربع نص 2">
              <a:extLst>
                <a:ext uri="{FF2B5EF4-FFF2-40B4-BE49-F238E27FC236}">
                  <a16:creationId xmlns:a16="http://schemas.microsoft.com/office/drawing/2014/main" id="{741414E7-963B-886D-0FE4-987D0C88F256}"/>
                </a:ext>
              </a:extLst>
            </p:cNvPr>
            <p:cNvSpPr txBox="1"/>
            <p:nvPr/>
          </p:nvSpPr>
          <p:spPr>
            <a:xfrm>
              <a:off x="5198464" y="208976"/>
              <a:ext cx="179507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en-US" sz="4800" b="1" i="0" dirty="0">
                  <a:solidFill>
                    <a:srgbClr val="FF0000"/>
                  </a:solidFill>
                  <a:effectLst/>
                  <a:latin typeface="ProximaNova-Light"/>
                </a:rPr>
                <a:t>nurse</a:t>
              </a:r>
              <a:r>
                <a:rPr lang="en-US" sz="4800" b="1" dirty="0"/>
                <a:t> </a:t>
              </a:r>
              <a:endParaRPr lang="ar-SA" sz="4800" b="1" dirty="0"/>
            </a:p>
          </p:txBody>
        </p:sp>
        <p:sp>
          <p:nvSpPr>
            <p:cNvPr id="4" name="شكل بيضاوي 3">
              <a:extLst>
                <a:ext uri="{FF2B5EF4-FFF2-40B4-BE49-F238E27FC236}">
                  <a16:creationId xmlns:a16="http://schemas.microsoft.com/office/drawing/2014/main" id="{C323CADD-7774-71E9-7AAD-59C5170EAFA5}"/>
                </a:ext>
              </a:extLst>
            </p:cNvPr>
            <p:cNvSpPr/>
            <p:nvPr/>
          </p:nvSpPr>
          <p:spPr>
            <a:xfrm>
              <a:off x="5036695" y="288006"/>
              <a:ext cx="1902814" cy="75196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5122" name="Picture 2" descr="Free vector hand drawn nurse team">
            <a:extLst>
              <a:ext uri="{FF2B5EF4-FFF2-40B4-BE49-F238E27FC236}">
                <a16:creationId xmlns:a16="http://schemas.microsoft.com/office/drawing/2014/main" id="{B7A52E3F-57AC-AF3C-B1A0-746D2E635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85" b="87220" l="42173" r="60703">
                        <a14:foregroundMark x1="47604" y1="84505" x2="50319" y2="76038"/>
                        <a14:foregroundMark x1="50319" y1="76038" x2="52396" y2="83706"/>
                        <a14:foregroundMark x1="52396" y1="83706" x2="54313" y2="86102"/>
                        <a14:foregroundMark x1="54313" y1="86102" x2="54633" y2="83227"/>
                        <a14:foregroundMark x1="54633" y1="83227" x2="55591" y2="86102"/>
                        <a14:foregroundMark x1="47764" y1="86102" x2="48562" y2="82588"/>
                        <a14:foregroundMark x1="48403" y1="23962" x2="50319" y2="26038"/>
                        <a14:foregroundMark x1="50319" y1="26038" x2="50319" y2="30032"/>
                        <a14:foregroundMark x1="49521" y1="87380" x2="51278" y2="82748"/>
                        <a14:foregroundMark x1="51118" y1="23962" x2="51118" y2="21885"/>
                        <a14:foregroundMark x1="54792" y1="86581" x2="51278" y2="8562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28" t="18923" r="36843" b="9930"/>
          <a:stretch/>
        </p:blipFill>
        <p:spPr bwMode="auto">
          <a:xfrm>
            <a:off x="1828800" y="2038662"/>
            <a:ext cx="1379096" cy="424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سهم: لليسار 4">
            <a:extLst>
              <a:ext uri="{FF2B5EF4-FFF2-40B4-BE49-F238E27FC236}">
                <a16:creationId xmlns:a16="http://schemas.microsoft.com/office/drawing/2014/main" id="{7385F088-9A4F-DE3F-E2B8-8BE0E2A5EE1D}"/>
              </a:ext>
            </a:extLst>
          </p:cNvPr>
          <p:cNvSpPr/>
          <p:nvPr/>
        </p:nvSpPr>
        <p:spPr>
          <a:xfrm>
            <a:off x="4183191" y="3429000"/>
            <a:ext cx="1439056" cy="479686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C6E9FD1-EBCC-A58B-D1A1-02D19F545C5B}"/>
              </a:ext>
            </a:extLst>
          </p:cNvPr>
          <p:cNvSpPr txBox="1"/>
          <p:nvPr/>
        </p:nvSpPr>
        <p:spPr>
          <a:xfrm>
            <a:off x="6343339" y="3314900"/>
            <a:ext cx="37600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4000" b="1" dirty="0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She is a </a:t>
            </a:r>
            <a:r>
              <a:rPr lang="en-US" sz="4000" b="1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nurse</a:t>
            </a:r>
            <a:r>
              <a:rPr lang="en-US" sz="4000" b="1" dirty="0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.</a:t>
            </a:r>
            <a:endParaRPr lang="ar-SA" sz="4000" b="1" u="sng" dirty="0">
              <a:solidFill>
                <a:srgbClr val="00206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FDA628A-7710-6E5B-312D-185C3E0519FD}"/>
              </a:ext>
            </a:extLst>
          </p:cNvPr>
          <p:cNvSpPr txBox="1"/>
          <p:nvPr/>
        </p:nvSpPr>
        <p:spPr>
          <a:xfrm>
            <a:off x="4047344" y="4411680"/>
            <a:ext cx="74051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3600" b="1" dirty="0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(</a:t>
            </a:r>
            <a:r>
              <a:rPr lang="en-US" sz="3600" b="1" dirty="0">
                <a:effectLst/>
                <a:latin typeface="Roboto" panose="02000000000000000000" pitchFamily="2" charset="0"/>
              </a:rPr>
              <a:t>a nurse: </a:t>
            </a:r>
            <a:r>
              <a:rPr lang="en-US" sz="3600" b="1" dirty="0">
                <a:solidFill>
                  <a:srgbClr val="00B0F0"/>
                </a:solidFill>
                <a:effectLst/>
                <a:latin typeface="Roboto" panose="02000000000000000000" pitchFamily="2" charset="0"/>
              </a:rPr>
              <a:t>takes care of sick people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)</a:t>
            </a:r>
            <a:endParaRPr lang="ar-SA" sz="3600" b="1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36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ow to create a good nurse/doctor relationship - Richmond Nursing ...">
            <a:extLst>
              <a:ext uri="{FF2B5EF4-FFF2-40B4-BE49-F238E27FC236}">
                <a16:creationId xmlns:a16="http://schemas.microsoft.com/office/drawing/2014/main" id="{7DDF82A1-AA1E-4C20-BFE7-1704DE6FE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159" y="1743439"/>
            <a:ext cx="7671841" cy="511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5F7D96B6-3C77-90F4-A689-DCCB497BD84D}"/>
              </a:ext>
            </a:extLst>
          </p:cNvPr>
          <p:cNvSpPr/>
          <p:nvPr/>
        </p:nvSpPr>
        <p:spPr>
          <a:xfrm>
            <a:off x="6715594" y="2839178"/>
            <a:ext cx="2158583" cy="29230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سهم: لليسار 2">
            <a:extLst>
              <a:ext uri="{FF2B5EF4-FFF2-40B4-BE49-F238E27FC236}">
                <a16:creationId xmlns:a16="http://schemas.microsoft.com/office/drawing/2014/main" id="{FA42950E-3E39-8947-437C-D0B57E257B8E}"/>
              </a:ext>
            </a:extLst>
          </p:cNvPr>
          <p:cNvSpPr/>
          <p:nvPr/>
        </p:nvSpPr>
        <p:spPr>
          <a:xfrm rot="13124750">
            <a:off x="5127572" y="2364699"/>
            <a:ext cx="1439056" cy="479686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28EA487A-6AE0-0076-E2A3-5ADA9515D11F}"/>
              </a:ext>
            </a:extLst>
          </p:cNvPr>
          <p:cNvSpPr txBox="1"/>
          <p:nvPr/>
        </p:nvSpPr>
        <p:spPr>
          <a:xfrm>
            <a:off x="524696" y="2250599"/>
            <a:ext cx="36101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4000" b="1" dirty="0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She is a nurse.</a:t>
            </a:r>
            <a:endParaRPr lang="ar-SA" sz="4000" b="1" u="sng" dirty="0">
              <a:solidFill>
                <a:srgbClr val="002060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A9096516-AB42-7FFC-3B40-84F5AF2A1F50}"/>
              </a:ext>
            </a:extLst>
          </p:cNvPr>
          <p:cNvSpPr txBox="1"/>
          <p:nvPr/>
        </p:nvSpPr>
        <p:spPr>
          <a:xfrm>
            <a:off x="362263" y="3489662"/>
            <a:ext cx="3934996" cy="18340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 rt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b="1" dirty="0">
                <a:solidFill>
                  <a:srgbClr val="00B0F0"/>
                </a:solidFill>
                <a:latin typeface="Roboto" panose="02000000000000000000" pitchFamily="2" charset="0"/>
              </a:rPr>
              <a:t>a</a:t>
            </a:r>
            <a:r>
              <a:rPr lang="en-US" sz="4000" b="1" dirty="0">
                <a:solidFill>
                  <a:srgbClr val="00B0F0"/>
                </a:solidFill>
                <a:effectLst/>
                <a:latin typeface="Roboto" panose="02000000000000000000" pitchFamily="2" charset="0"/>
              </a:rPr>
              <a:t> nurse helps the doctor.</a:t>
            </a:r>
            <a:endParaRPr lang="ar-SA" sz="4000" b="1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2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765A24B4-0CA3-6D77-0878-DF14ECB0AD69}"/>
              </a:ext>
            </a:extLst>
          </p:cNvPr>
          <p:cNvGrpSpPr/>
          <p:nvPr/>
        </p:nvGrpSpPr>
        <p:grpSpPr>
          <a:xfrm>
            <a:off x="664564" y="1598460"/>
            <a:ext cx="10987174" cy="3882454"/>
            <a:chOff x="664564" y="1598460"/>
            <a:chExt cx="10987174" cy="3882454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AB30B7F5-BC1D-40A0-B6B2-8AF48A3834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0" t="25124" r="19836" b="13234"/>
            <a:stretch/>
          </p:blipFill>
          <p:spPr>
            <a:xfrm>
              <a:off x="8234598" y="1598460"/>
              <a:ext cx="3417140" cy="3882454"/>
            </a:xfrm>
            <a:prstGeom prst="rect">
              <a:avLst/>
            </a:prstGeom>
          </p:spPr>
        </p:pic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191FD20B-AE15-C934-9AE6-1FE04F70A3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06" t="32973" r="6312" b="26394"/>
            <a:stretch/>
          </p:blipFill>
          <p:spPr>
            <a:xfrm>
              <a:off x="664564" y="1995700"/>
              <a:ext cx="7160302" cy="1997168"/>
            </a:xfrm>
            <a:prstGeom prst="rect">
              <a:avLst/>
            </a:prstGeom>
          </p:spPr>
        </p:pic>
      </p:grpSp>
      <p:pic>
        <p:nvPicPr>
          <p:cNvPr id="11" name="مقطع صوتي واتساب بتاريخ 1445-01-05 في 23.35.54">
            <a:hlinkClick r:id="" action="ppaction://media"/>
            <a:extLst>
              <a:ext uri="{FF2B5EF4-FFF2-40B4-BE49-F238E27FC236}">
                <a16:creationId xmlns:a16="http://schemas.microsoft.com/office/drawing/2014/main" id="{664CD4CC-8D56-2BE5-73CA-EF7E0D78FF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07830" y="4353393"/>
            <a:ext cx="1873770" cy="187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9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0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1D3546D-20D5-540F-1F0F-DA739F147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63" b="93750" l="43488" r="89074">
                        <a14:foregroundMark x1="70839" y1="46196" x2="68886" y2="73913"/>
                        <a14:foregroundMark x1="68886" y1="73913" x2="54559" y2="79891"/>
                        <a14:foregroundMark x1="54559" y1="79891" x2="87192" y2="76902"/>
                        <a14:foregroundMark x1="87192" y1="76902" x2="87192" y2="76902"/>
                        <a14:foregroundMark x1="87192" y1="76902" x2="59841" y2="82609"/>
                        <a14:foregroundMark x1="59841" y1="82609" x2="88133" y2="82880"/>
                        <a14:foregroundMark x1="88133" y1="82880" x2="77424" y2="45788"/>
                        <a14:foregroundMark x1="77424" y1="45788" x2="75760" y2="43478"/>
                        <a14:foregroundMark x1="75760" y1="43478" x2="81259" y2="26630"/>
                        <a14:foregroundMark x1="81259" y1="26630" x2="79884" y2="55163"/>
                        <a14:foregroundMark x1="79884" y1="55163" x2="85311" y2="16440"/>
                        <a14:foregroundMark x1="85311" y1="16440" x2="59045" y2="45516"/>
                        <a14:foregroundMark x1="59045" y1="45516" x2="83502" y2="74321"/>
                        <a14:foregroundMark x1="83502" y1="74321" x2="43632" y2="58832"/>
                        <a14:foregroundMark x1="43632" y1="58832" x2="64906" y2="51495"/>
                        <a14:foregroundMark x1="64906" y1="51495" x2="63965" y2="93478"/>
                        <a14:foregroundMark x1="63965" y1="93478" x2="86469" y2="83560"/>
                        <a14:foregroundMark x1="86469" y1="83560" x2="89146" y2="84511"/>
                        <a14:foregroundMark x1="89146" y1="84511" x2="85818" y2="45516"/>
                        <a14:foregroundMark x1="85818" y1="45516" x2="84732" y2="11141"/>
                        <a14:foregroundMark x1="59247" y1="35814" x2="49928" y2="44837"/>
                        <a14:foregroundMark x1="59622" y1="35451" x2="59380" y2="35686"/>
                        <a14:foregroundMark x1="75689" y1="19896" x2="60931" y2="34184"/>
                        <a14:foregroundMark x1="84732" y1="11141" x2="78745" y2="16937"/>
                        <a14:foregroundMark x1="71923" y1="15301" x2="73300" y2="13451"/>
                        <a14:foregroundMark x1="63345" y1="26819" x2="69603" y2="18416"/>
                        <a14:foregroundMark x1="49928" y1="44837" x2="58294" y2="33601"/>
                        <a14:foregroundMark x1="60709" y1="58424" x2="58032" y2="81522"/>
                        <a14:foregroundMark x1="58032" y1="81522" x2="56657" y2="62636"/>
                        <a14:foregroundMark x1="56657" y1="62636" x2="82851" y2="38587"/>
                        <a14:foregroundMark x1="82851" y1="38587" x2="83502" y2="93750"/>
                        <a14:foregroundMark x1="83502" y1="93750" x2="84081" y2="39266"/>
                        <a14:foregroundMark x1="84081" y1="39266" x2="84370" y2="38315"/>
                        <a14:foregroundMark x1="84370" y1="38315" x2="85962" y2="19701"/>
                        <a14:foregroundMark x1="85962" y1="19701" x2="88061" y2="33696"/>
                        <a14:foregroundMark x1="88061" y1="33696" x2="85962" y2="5299"/>
                        <a14:foregroundMark x1="67366" y1="53125" x2="75615" y2="47554"/>
                        <a14:foregroundMark x1="57878" y1="12802" x2="53980" y2="5163"/>
                        <a14:foregroundMark x1="75615" y1="47554" x2="62751" y2="22348"/>
                        <a14:foregroundMark x1="60680" y1="34699" x2="62301" y2="41848"/>
                        <a14:foregroundMark x1="53980" y1="5163" x2="57378" y2="20146"/>
                        <a14:backgroundMark x1="77424" y1="18478" x2="63459" y2="15082"/>
                        <a14:backgroundMark x1="61071" y1="18071" x2="59624" y2="29620"/>
                        <a14:backgroundMark x1="59624" y1="29620" x2="59986" y2="32337"/>
                        <a14:backgroundMark x1="59986" y1="32337" x2="61722" y2="19837"/>
                        <a14:backgroundMark x1="61722" y1="19837" x2="60637" y2="32337"/>
                        <a14:backgroundMark x1="61722" y1="23370" x2="62229" y2="28125"/>
                        <a14:backgroundMark x1="62229" y1="28125" x2="59045" y2="34647"/>
                        <a14:backgroundMark x1="59045" y1="34647" x2="58177" y2="12908"/>
                        <a14:backgroundMark x1="58177" y1="12908" x2="60709" y2="12908"/>
                        <a14:backgroundMark x1="60709" y1="12908" x2="58755" y2="20516"/>
                        <a14:backgroundMark x1="58755" y1="20516" x2="55789" y2="28125"/>
                        <a14:backgroundMark x1="58538" y1="25000" x2="58538" y2="27446"/>
                        <a14:backgroundMark x1="76990" y1="18886" x2="79305" y2="188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155" t="15659" r="12951" b="12888"/>
          <a:stretch/>
        </p:blipFill>
        <p:spPr>
          <a:xfrm>
            <a:off x="6505731" y="257060"/>
            <a:ext cx="4816839" cy="6343880"/>
          </a:xfrm>
          <a:prstGeom prst="rect">
            <a:avLst/>
          </a:prstGeom>
        </p:spPr>
      </p:pic>
      <p:pic>
        <p:nvPicPr>
          <p:cNvPr id="3" name="مقطع صوتي واتساب بتاريخ 1445-01-05 في 23.38.16">
            <a:hlinkClick r:id="" action="ppaction://media"/>
            <a:extLst>
              <a:ext uri="{FF2B5EF4-FFF2-40B4-BE49-F238E27FC236}">
                <a16:creationId xmlns:a16="http://schemas.microsoft.com/office/drawing/2014/main" id="{E21D9B1D-B4B2-CD95-940D-30709ED615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18216" y="2659504"/>
            <a:ext cx="1853784" cy="185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9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oto hand choosing happy face">
            <a:extLst>
              <a:ext uri="{FF2B5EF4-FFF2-40B4-BE49-F238E27FC236}">
                <a16:creationId xmlns:a16="http://schemas.microsoft.com/office/drawing/2014/main" id="{C0AE83A0-4BAD-D8F6-5967-37C050E06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180" y="0"/>
            <a:ext cx="67988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A1A86B3E-30C1-6472-D7B3-69EE9102F58D}"/>
              </a:ext>
            </a:extLst>
          </p:cNvPr>
          <p:cNvSpPr txBox="1"/>
          <p:nvPr/>
        </p:nvSpPr>
        <p:spPr>
          <a:xfrm>
            <a:off x="239843" y="2648953"/>
            <a:ext cx="4931764" cy="201433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4400" b="1" dirty="0">
                <a:solidFill>
                  <a:srgbClr val="BF3557"/>
                </a:solidFill>
              </a:rPr>
              <a:t>How are you feeling today?</a:t>
            </a:r>
            <a:endParaRPr lang="ar-SA" sz="4400" b="1" dirty="0">
              <a:solidFill>
                <a:srgbClr val="BF35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3122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6AF832F2-447C-3007-046B-BA1F37E1C823}"/>
              </a:ext>
            </a:extLst>
          </p:cNvPr>
          <p:cNvGrpSpPr/>
          <p:nvPr/>
        </p:nvGrpSpPr>
        <p:grpSpPr>
          <a:xfrm>
            <a:off x="4172576" y="830354"/>
            <a:ext cx="3846848" cy="830997"/>
            <a:chOff x="7929798" y="215758"/>
            <a:chExt cx="3846848" cy="830997"/>
          </a:xfrm>
        </p:grpSpPr>
        <p:sp>
          <p:nvSpPr>
            <p:cNvPr id="3" name="مربع نص 2">
              <a:extLst>
                <a:ext uri="{FF2B5EF4-FFF2-40B4-BE49-F238E27FC236}">
                  <a16:creationId xmlns:a16="http://schemas.microsoft.com/office/drawing/2014/main" id="{5CA7026E-5EDC-6306-01DC-C8D93F4B6B0E}"/>
                </a:ext>
              </a:extLst>
            </p:cNvPr>
            <p:cNvSpPr txBox="1"/>
            <p:nvPr/>
          </p:nvSpPr>
          <p:spPr>
            <a:xfrm>
              <a:off x="8242715" y="215758"/>
              <a:ext cx="353393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en-US" sz="4800" b="1" i="0" dirty="0">
                  <a:solidFill>
                    <a:srgbClr val="FFC000"/>
                  </a:solidFill>
                  <a:effectLst/>
                  <a:latin typeface="ProximaNova-Light"/>
                </a:rPr>
                <a:t>travel agent</a:t>
              </a:r>
              <a:r>
                <a:rPr lang="en-US" sz="4800" b="1" dirty="0">
                  <a:solidFill>
                    <a:srgbClr val="FFC000"/>
                  </a:solidFill>
                </a:rPr>
                <a:t> </a:t>
              </a:r>
              <a:endParaRPr lang="ar-SA" dirty="0">
                <a:solidFill>
                  <a:srgbClr val="FFC000"/>
                </a:solidFill>
              </a:endParaRPr>
            </a:p>
          </p:txBody>
        </p:sp>
        <p:sp>
          <p:nvSpPr>
            <p:cNvPr id="4" name="شكل بيضاوي 3">
              <a:extLst>
                <a:ext uri="{FF2B5EF4-FFF2-40B4-BE49-F238E27FC236}">
                  <a16:creationId xmlns:a16="http://schemas.microsoft.com/office/drawing/2014/main" id="{ED1EF6D4-DA64-5A96-60D1-B1A50A47C3A7}"/>
                </a:ext>
              </a:extLst>
            </p:cNvPr>
            <p:cNvSpPr/>
            <p:nvPr/>
          </p:nvSpPr>
          <p:spPr>
            <a:xfrm>
              <a:off x="7929798" y="215758"/>
              <a:ext cx="3779086" cy="824215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3B300AE0-2859-51A2-9ABB-7E2E72FDBE21}"/>
              </a:ext>
            </a:extLst>
          </p:cNvPr>
          <p:cNvSpPr txBox="1"/>
          <p:nvPr/>
        </p:nvSpPr>
        <p:spPr>
          <a:xfrm>
            <a:off x="1304144" y="2532461"/>
            <a:ext cx="10208302" cy="2224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3200" b="1" i="0" dirty="0">
                <a:effectLst/>
                <a:latin typeface="Roboto" panose="02000000000000000000" pitchFamily="2" charset="0"/>
              </a:rPr>
              <a:t>Is a person or company that arranges tickets, hotel rooms, etc. for people going on holiday or making a journey.</a:t>
            </a:r>
            <a:endParaRPr lang="ar-SA" sz="3200" dirty="0"/>
          </a:p>
        </p:txBody>
      </p:sp>
    </p:spTree>
    <p:extLst>
      <p:ext uri="{BB962C8B-B14F-4D97-AF65-F5344CB8AC3E}">
        <p14:creationId xmlns:p14="http://schemas.microsoft.com/office/powerpoint/2010/main" val="139813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ree vector vacation and holidays background with realistic globe suitcase and photo camera">
            <a:extLst>
              <a:ext uri="{FF2B5EF4-FFF2-40B4-BE49-F238E27FC236}">
                <a16:creationId xmlns:a16="http://schemas.microsoft.com/office/drawing/2014/main" id="{5915BE29-5569-751D-9CFF-2562A561E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54" y="447675"/>
            <a:ext cx="59626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48DC2F9F-28B8-C3DA-AE05-8BE45F6365D3}"/>
              </a:ext>
            </a:extLst>
          </p:cNvPr>
          <p:cNvSpPr txBox="1"/>
          <p:nvPr/>
        </p:nvSpPr>
        <p:spPr>
          <a:xfrm>
            <a:off x="6475750" y="2532461"/>
            <a:ext cx="5036695" cy="2224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3200" b="1" i="0" dirty="0">
                <a:effectLst/>
                <a:latin typeface="Roboto" panose="02000000000000000000" pitchFamily="2" charset="0"/>
              </a:rPr>
              <a:t>A 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travel agent </a:t>
            </a:r>
            <a:r>
              <a:rPr lang="en-US" sz="3200" b="1" i="0" dirty="0">
                <a:effectLst/>
                <a:latin typeface="Roboto" panose="02000000000000000000" pitchFamily="2" charset="0"/>
              </a:rPr>
              <a:t>will prepare everything for you: hotel, tickets, </a:t>
            </a:r>
            <a:r>
              <a:rPr lang="en-US" sz="3200" b="1" dirty="0" err="1">
                <a:latin typeface="Roboto" panose="02000000000000000000" pitchFamily="2" charset="0"/>
              </a:rPr>
              <a:t>etc</a:t>
            </a:r>
            <a:r>
              <a:rPr lang="en-US" sz="3200" b="1" dirty="0">
                <a:latin typeface="Roboto" panose="02000000000000000000" pitchFamily="2" charset="0"/>
              </a:rPr>
              <a:t>…</a:t>
            </a:r>
            <a:endParaRPr lang="ar-SA" sz="3200" dirty="0"/>
          </a:p>
        </p:txBody>
      </p:sp>
    </p:spTree>
    <p:extLst>
      <p:ext uri="{BB962C8B-B14F-4D97-AF65-F5344CB8AC3E}">
        <p14:creationId xmlns:p14="http://schemas.microsoft.com/office/powerpoint/2010/main" val="303724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5FE3FAC7-EF9A-092C-D6FD-17BD8409755B}"/>
              </a:ext>
            </a:extLst>
          </p:cNvPr>
          <p:cNvGrpSpPr/>
          <p:nvPr/>
        </p:nvGrpSpPr>
        <p:grpSpPr>
          <a:xfrm>
            <a:off x="229849" y="713811"/>
            <a:ext cx="11732302" cy="5748727"/>
            <a:chOff x="229849" y="713811"/>
            <a:chExt cx="11732302" cy="5748727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EACEC8D1-1808-8841-4175-80CDDB0D5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46" t="29280" r="22049" b="10695"/>
            <a:stretch/>
          </p:blipFill>
          <p:spPr>
            <a:xfrm>
              <a:off x="229849" y="713811"/>
              <a:ext cx="6205006" cy="4157993"/>
            </a:xfrm>
            <a:prstGeom prst="rect">
              <a:avLst/>
            </a:prstGeom>
          </p:spPr>
        </p:pic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AC5AA183-0879-8966-B675-ABAF40264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48" t="13119" r="39385" b="7232"/>
            <a:stretch/>
          </p:blipFill>
          <p:spPr>
            <a:xfrm>
              <a:off x="6766756" y="878702"/>
              <a:ext cx="5195395" cy="5583836"/>
            </a:xfrm>
            <a:prstGeom prst="rect">
              <a:avLst/>
            </a:prstGeom>
          </p:spPr>
        </p:pic>
      </p:grpSp>
      <p:pic>
        <p:nvPicPr>
          <p:cNvPr id="5" name="مقطع صوتي واتساب بتاريخ 1445-01-05 في 23.59.47">
            <a:hlinkClick r:id="" action="ppaction://media"/>
            <a:extLst>
              <a:ext uri="{FF2B5EF4-FFF2-40B4-BE49-F238E27FC236}">
                <a16:creationId xmlns:a16="http://schemas.microsoft.com/office/drawing/2014/main" id="{D3D53BE1-3B2A-9060-AA85-48381CD97A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32352" y="487180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17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357AF60B-9875-9EDF-AEC1-DEDC1A9BA00C}"/>
              </a:ext>
            </a:extLst>
          </p:cNvPr>
          <p:cNvGrpSpPr/>
          <p:nvPr/>
        </p:nvGrpSpPr>
        <p:grpSpPr>
          <a:xfrm>
            <a:off x="2490242" y="525907"/>
            <a:ext cx="7211515" cy="854083"/>
            <a:chOff x="2502110" y="1395337"/>
            <a:chExt cx="7211515" cy="854083"/>
          </a:xfrm>
        </p:grpSpPr>
        <p:sp>
          <p:nvSpPr>
            <p:cNvPr id="3" name="مربع نص 2">
              <a:extLst>
                <a:ext uri="{FF2B5EF4-FFF2-40B4-BE49-F238E27FC236}">
                  <a16:creationId xmlns:a16="http://schemas.microsoft.com/office/drawing/2014/main" id="{CC48079C-19B5-E876-CC9D-8F8B34101D9E}"/>
                </a:ext>
              </a:extLst>
            </p:cNvPr>
            <p:cNvSpPr txBox="1"/>
            <p:nvPr/>
          </p:nvSpPr>
          <p:spPr>
            <a:xfrm>
              <a:off x="2865620" y="1395337"/>
              <a:ext cx="672683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en-US" sz="4800" b="1" i="0" dirty="0">
                  <a:solidFill>
                    <a:srgbClr val="7030A0"/>
                  </a:solidFill>
                  <a:effectLst/>
                  <a:latin typeface="ProximaNova-Light"/>
                </a:rPr>
                <a:t>call center representative</a:t>
              </a:r>
              <a:r>
                <a:rPr lang="en-US" sz="4800" b="1" dirty="0">
                  <a:solidFill>
                    <a:srgbClr val="7030A0"/>
                  </a:solidFill>
                </a:rPr>
                <a:t> </a:t>
              </a:r>
              <a:endParaRPr lang="ar-SA" dirty="0">
                <a:solidFill>
                  <a:srgbClr val="7030A0"/>
                </a:solidFill>
              </a:endParaRPr>
            </a:p>
          </p:txBody>
        </p:sp>
        <p:sp>
          <p:nvSpPr>
            <p:cNvPr id="4" name="شكل بيضاوي 3">
              <a:extLst>
                <a:ext uri="{FF2B5EF4-FFF2-40B4-BE49-F238E27FC236}">
                  <a16:creationId xmlns:a16="http://schemas.microsoft.com/office/drawing/2014/main" id="{1E842BFC-2FBB-2B1D-F44E-1E91E15F5A39}"/>
                </a:ext>
              </a:extLst>
            </p:cNvPr>
            <p:cNvSpPr/>
            <p:nvPr/>
          </p:nvSpPr>
          <p:spPr>
            <a:xfrm>
              <a:off x="2502110" y="1418423"/>
              <a:ext cx="7211515" cy="830997"/>
            </a:xfrm>
            <a:prstGeom prst="ellips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2991C9C-DF90-BDD8-12A0-945E6F12AADE}"/>
              </a:ext>
            </a:extLst>
          </p:cNvPr>
          <p:cNvSpPr txBox="1"/>
          <p:nvPr/>
        </p:nvSpPr>
        <p:spPr>
          <a:xfrm>
            <a:off x="894412" y="2157708"/>
            <a:ext cx="10403173" cy="747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 rtl="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b="1" i="0" dirty="0">
                <a:effectLst/>
                <a:latin typeface="Roboto" panose="02000000000000000000" pitchFamily="2" charset="0"/>
              </a:rPr>
              <a:t> also called: 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Customer Service</a:t>
            </a:r>
            <a:endParaRPr lang="ar-SA" sz="3200" dirty="0">
              <a:solidFill>
                <a:srgbClr val="FF0000"/>
              </a:solidFill>
            </a:endParaRPr>
          </a:p>
        </p:txBody>
      </p:sp>
      <p:pic>
        <p:nvPicPr>
          <p:cNvPr id="9218" name="Picture 2" descr="Customer Service - Town of Selma, NC">
            <a:extLst>
              <a:ext uri="{FF2B5EF4-FFF2-40B4-BE49-F238E27FC236}">
                <a16:creationId xmlns:a16="http://schemas.microsoft.com/office/drawing/2014/main" id="{D5B8BCEC-4877-5CC0-EDAD-BB3886873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34" y="3297836"/>
            <a:ext cx="4181215" cy="329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4B1F3329-122C-8D05-2B94-A71C0BEBED41}"/>
              </a:ext>
            </a:extLst>
          </p:cNvPr>
          <p:cNvSpPr txBox="1"/>
          <p:nvPr/>
        </p:nvSpPr>
        <p:spPr>
          <a:xfrm>
            <a:off x="6096000" y="4228840"/>
            <a:ext cx="5916118" cy="2224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 rtl="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a</a:t>
            </a:r>
            <a:r>
              <a:rPr lang="en-US" sz="3200" b="1" dirty="0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customer service </a:t>
            </a:r>
            <a:r>
              <a:rPr lang="en-US" sz="3200" b="1" dirty="0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answers people’s questions on the phone.</a:t>
            </a:r>
            <a:endParaRPr lang="ar-SA" sz="3200" b="1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30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E5C45A4-DC1E-90BE-A095-68E3BCFCD9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34" t="25123" r="10000" b="23162"/>
          <a:stretch/>
        </p:blipFill>
        <p:spPr>
          <a:xfrm>
            <a:off x="796843" y="565877"/>
            <a:ext cx="10598314" cy="4107306"/>
          </a:xfrm>
          <a:prstGeom prst="rect">
            <a:avLst/>
          </a:prstGeom>
        </p:spPr>
      </p:pic>
      <p:pic>
        <p:nvPicPr>
          <p:cNvPr id="2" name="مقطع صوتي واتساب بتاريخ 1445-01-06 في 00.05.48">
            <a:hlinkClick r:id="" action="ppaction://media"/>
            <a:extLst>
              <a:ext uri="{FF2B5EF4-FFF2-40B4-BE49-F238E27FC236}">
                <a16:creationId xmlns:a16="http://schemas.microsoft.com/office/drawing/2014/main" id="{978BA447-4C22-6CF3-465A-AA469E7172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1553" y="4564508"/>
            <a:ext cx="1697634" cy="169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76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E52DB01-EC7B-935C-C613-CB2185EB84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74" t="35513" r="10615" b="10002"/>
          <a:stretch/>
        </p:blipFill>
        <p:spPr>
          <a:xfrm>
            <a:off x="0" y="1140211"/>
            <a:ext cx="8798946" cy="5230609"/>
          </a:xfrm>
          <a:prstGeom prst="rect">
            <a:avLst/>
          </a:prstGeom>
        </p:spPr>
      </p:pic>
      <p:pic>
        <p:nvPicPr>
          <p:cNvPr id="3" name="مقطع صوتي واتساب بتاريخ 1445-01-06 في 00.59.59">
            <a:hlinkClick r:id="" action="ppaction://media"/>
            <a:extLst>
              <a:ext uri="{FF2B5EF4-FFF2-40B4-BE49-F238E27FC236}">
                <a16:creationId xmlns:a16="http://schemas.microsoft.com/office/drawing/2014/main" id="{026BC031-AE48-7170-1DCD-F1F1E819ED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33613" y="2869368"/>
            <a:ext cx="1553980" cy="155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81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70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FF8D0B8-F1F0-F560-299D-BB09F7E928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53" t="16581" r="18238" b="9079"/>
          <a:stretch/>
        </p:blipFill>
        <p:spPr>
          <a:xfrm>
            <a:off x="284813" y="1015583"/>
            <a:ext cx="7974767" cy="4826834"/>
          </a:xfrm>
          <a:prstGeom prst="rect">
            <a:avLst/>
          </a:prstGeom>
        </p:spPr>
      </p:pic>
      <p:pic>
        <p:nvPicPr>
          <p:cNvPr id="4" name="مقطع صوتي واتساب بتاريخ 1445-01-06 في 01.02.41">
            <a:hlinkClick r:id="" action="ppaction://media"/>
            <a:extLst>
              <a:ext uri="{FF2B5EF4-FFF2-40B4-BE49-F238E27FC236}">
                <a16:creationId xmlns:a16="http://schemas.microsoft.com/office/drawing/2014/main" id="{ED7CF9F1-B75F-F841-0984-F112626C4D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40" end="860.469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93769" y="2614534"/>
            <a:ext cx="1404079" cy="140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3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A43F1D0-1193-330A-931C-45DF3E965F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875" b="86549" l="13242" r="75109">
                        <a14:foregroundMark x1="21418" y1="31793" x2="21491" y2="84918"/>
                        <a14:foregroundMark x1="21491" y1="84918" x2="13386" y2="39402"/>
                        <a14:foregroundMark x1="13386" y1="39402" x2="30825" y2="23505"/>
                        <a14:foregroundMark x1="30825" y1="23505" x2="28437" y2="68478"/>
                        <a14:foregroundMark x1="28437" y1="68478" x2="48698" y2="66712"/>
                        <a14:foregroundMark x1="48698" y1="66712" x2="29233" y2="47554"/>
                        <a14:foregroundMark x1="29233" y1="47554" x2="57670" y2="48641"/>
                        <a14:foregroundMark x1="57670" y1="48641" x2="58104" y2="57609"/>
                        <a14:foregroundMark x1="58104" y1="57609" x2="51158" y2="68750"/>
                        <a14:foregroundMark x1="51158" y1="68750" x2="65630" y2="59239"/>
                        <a14:foregroundMark x1="65630" y1="59239" x2="69826" y2="51223"/>
                        <a14:foregroundMark x1="69826" y1="51223" x2="50072" y2="59783"/>
                        <a14:foregroundMark x1="50072" y1="59783" x2="68379" y2="44022"/>
                        <a14:foregroundMark x1="68379" y1="44022" x2="48046" y2="86549"/>
                        <a14:foregroundMark x1="48046" y1="86549" x2="64689" y2="72011"/>
                        <a14:foregroundMark x1="64689" y1="72011" x2="21129" y2="84239"/>
                        <a14:foregroundMark x1="21129" y1="84239" x2="55789" y2="78397"/>
                        <a14:foregroundMark x1="55789" y1="78397" x2="35384" y2="71739"/>
                        <a14:foregroundMark x1="35384" y1="71739" x2="50145" y2="75408"/>
                        <a14:foregroundMark x1="50145" y1="75408" x2="64327" y2="74592"/>
                        <a14:foregroundMark x1="64327" y1="74592" x2="58755" y2="84647"/>
                        <a14:foregroundMark x1="58755" y1="84647" x2="45152" y2="84511"/>
                        <a14:foregroundMark x1="45152" y1="84511" x2="75109" y2="80978"/>
                        <a14:foregroundMark x1="75109" y1="80978" x2="50072" y2="79212"/>
                        <a14:foregroundMark x1="50072" y1="79212" x2="28003" y2="85190"/>
                        <a14:foregroundMark x1="28003" y1="85190" x2="37410" y2="85598"/>
                        <a14:foregroundMark x1="37410" y1="85598" x2="46599" y2="85326"/>
                        <a14:foregroundMark x1="39580" y1="53940" x2="47323" y2="53940"/>
                        <a14:foregroundMark x1="47323" y1="53940" x2="36614" y2="52582"/>
                        <a14:foregroundMark x1="36614" y1="52582" x2="45876" y2="72418"/>
                        <a14:foregroundMark x1="63314" y1="46332" x2="54993" y2="47011"/>
                        <a14:foregroundMark x1="54993" y1="47011" x2="43560" y2="48234"/>
                        <a14:foregroundMark x1="43560" y1="48234" x2="35166" y2="46603"/>
                        <a14:foregroundMark x1="32706" y1="39402" x2="31331" y2="22826"/>
                        <a14:foregroundMark x1="32055" y1="30707" x2="31910" y2="23098"/>
                        <a14:foregroundMark x1="31910" y1="23098" x2="31621" y2="21875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6" t="18890" r="35697" b="15081"/>
          <a:stretch/>
        </p:blipFill>
        <p:spPr>
          <a:xfrm>
            <a:off x="375488" y="412853"/>
            <a:ext cx="9757863" cy="6445147"/>
          </a:xfrm>
          <a:prstGeom prst="rect">
            <a:avLst/>
          </a:prstGeom>
        </p:spPr>
      </p:pic>
      <p:pic>
        <p:nvPicPr>
          <p:cNvPr id="4" name="مقطع صوتي واتساب بتاريخ 1445-01-06 في 01.08.43">
            <a:hlinkClick r:id="" action="ppaction://media"/>
            <a:extLst>
              <a:ext uri="{FF2B5EF4-FFF2-40B4-BE49-F238E27FC236}">
                <a16:creationId xmlns:a16="http://schemas.microsoft.com/office/drawing/2014/main" id="{EB67D3A0-592D-C5D8-9AE6-D91D5D5220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160" y="755754"/>
            <a:ext cx="1823803" cy="182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9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5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748C81D9-FBF8-1986-44B2-EF6B5383072A}"/>
              </a:ext>
            </a:extLst>
          </p:cNvPr>
          <p:cNvGrpSpPr/>
          <p:nvPr/>
        </p:nvGrpSpPr>
        <p:grpSpPr>
          <a:xfrm>
            <a:off x="4413665" y="305302"/>
            <a:ext cx="3364669" cy="830997"/>
            <a:chOff x="7722430" y="2598003"/>
            <a:chExt cx="3364669" cy="830997"/>
          </a:xfrm>
        </p:grpSpPr>
        <p:sp>
          <p:nvSpPr>
            <p:cNvPr id="3" name="مربع نص 2">
              <a:extLst>
                <a:ext uri="{FF2B5EF4-FFF2-40B4-BE49-F238E27FC236}">
                  <a16:creationId xmlns:a16="http://schemas.microsoft.com/office/drawing/2014/main" id="{E4F22BF7-988C-C94E-0409-2CFBCCD150EC}"/>
                </a:ext>
              </a:extLst>
            </p:cNvPr>
            <p:cNvSpPr txBox="1"/>
            <p:nvPr/>
          </p:nvSpPr>
          <p:spPr>
            <a:xfrm>
              <a:off x="8242715" y="2598003"/>
              <a:ext cx="269948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en-US" sz="4800" b="1" i="0" dirty="0">
                  <a:solidFill>
                    <a:schemeClr val="accent6"/>
                  </a:solidFill>
                  <a:effectLst/>
                  <a:latin typeface="ProximaNova-Light"/>
                </a:rPr>
                <a:t>engineer</a:t>
              </a:r>
              <a:r>
                <a:rPr lang="en-US" sz="4800" b="1" dirty="0"/>
                <a:t> </a:t>
              </a:r>
              <a:endParaRPr lang="ar-SA" dirty="0"/>
            </a:p>
          </p:txBody>
        </p:sp>
        <p:sp>
          <p:nvSpPr>
            <p:cNvPr id="4" name="شكل بيضاوي 3">
              <a:extLst>
                <a:ext uri="{FF2B5EF4-FFF2-40B4-BE49-F238E27FC236}">
                  <a16:creationId xmlns:a16="http://schemas.microsoft.com/office/drawing/2014/main" id="{70FCF451-14FF-73FE-6118-EC1064B10D68}"/>
                </a:ext>
              </a:extLst>
            </p:cNvPr>
            <p:cNvSpPr/>
            <p:nvPr/>
          </p:nvSpPr>
          <p:spPr>
            <a:xfrm>
              <a:off x="7722430" y="2664088"/>
              <a:ext cx="3364669" cy="751967"/>
            </a:xfrm>
            <a:prstGeom prst="ellipse">
              <a:avLst/>
            </a:prstGeom>
            <a:noFill/>
            <a:ln w="28575">
              <a:solidFill>
                <a:srgbClr val="70AD4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10242" name="Picture 2" descr="Free vector organic flat engineer working on construction">
            <a:extLst>
              <a:ext uri="{FF2B5EF4-FFF2-40B4-BE49-F238E27FC236}">
                <a16:creationId xmlns:a16="http://schemas.microsoft.com/office/drawing/2014/main" id="{5966E77E-28D5-E31C-A4EC-5C71960FE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5746"/>
            <a:ext cx="5292254" cy="529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C96B0777-B6E3-40D7-FB55-2839FA731DE7}"/>
              </a:ext>
            </a:extLst>
          </p:cNvPr>
          <p:cNvSpPr/>
          <p:nvPr/>
        </p:nvSpPr>
        <p:spPr>
          <a:xfrm>
            <a:off x="2620419" y="2750332"/>
            <a:ext cx="2158583" cy="29230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سهم: لليسار 5">
            <a:extLst>
              <a:ext uri="{FF2B5EF4-FFF2-40B4-BE49-F238E27FC236}">
                <a16:creationId xmlns:a16="http://schemas.microsoft.com/office/drawing/2014/main" id="{BCFE5E14-3489-9AF5-399F-42A12A381DA3}"/>
              </a:ext>
            </a:extLst>
          </p:cNvPr>
          <p:cNvSpPr/>
          <p:nvPr/>
        </p:nvSpPr>
        <p:spPr>
          <a:xfrm rot="20272724">
            <a:off x="5781207" y="2510489"/>
            <a:ext cx="1439056" cy="479686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C6109A0-18CC-1CED-5FA4-1B2AA292BD6E}"/>
              </a:ext>
            </a:extLst>
          </p:cNvPr>
          <p:cNvSpPr txBox="1"/>
          <p:nvPr/>
        </p:nvSpPr>
        <p:spPr>
          <a:xfrm>
            <a:off x="5531371" y="3429000"/>
            <a:ext cx="6660629" cy="2490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a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n </a:t>
            </a:r>
            <a:r>
              <a:rPr lang="en-US" sz="3600" b="1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engineer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 is a person who oversees construction projects (buildings).</a:t>
            </a:r>
            <a:endParaRPr lang="ar-SA" sz="3600" b="1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89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678B9DA-1DAB-7D4A-E5C0-42FD8150BB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53" t="24893" r="11353" b="21315"/>
          <a:stretch/>
        </p:blipFill>
        <p:spPr>
          <a:xfrm>
            <a:off x="1299149" y="1154241"/>
            <a:ext cx="10013428" cy="5006715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571FF303-6095-D312-50AA-5469396337BF}"/>
              </a:ext>
            </a:extLst>
          </p:cNvPr>
          <p:cNvSpPr txBox="1"/>
          <p:nvPr/>
        </p:nvSpPr>
        <p:spPr>
          <a:xfrm>
            <a:off x="7220263" y="2551224"/>
            <a:ext cx="3932419" cy="747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3200" b="1" i="0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Customer Service</a:t>
            </a:r>
            <a:endParaRPr lang="ar-SA" sz="3200" dirty="0">
              <a:solidFill>
                <a:srgbClr val="0070C0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5F2B2A80-DCB4-AABF-5409-A3B15BBB73A8}"/>
              </a:ext>
            </a:extLst>
          </p:cNvPr>
          <p:cNvSpPr txBox="1"/>
          <p:nvPr/>
        </p:nvSpPr>
        <p:spPr>
          <a:xfrm>
            <a:off x="5041691" y="3055468"/>
            <a:ext cx="3932419" cy="747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3200" b="1" i="0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Travel agent</a:t>
            </a:r>
            <a:endParaRPr lang="ar-SA" sz="3200" dirty="0">
              <a:solidFill>
                <a:srgbClr val="0070C0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6CC6835-F9AB-F5D9-CE02-FCDD62533BC9}"/>
              </a:ext>
            </a:extLst>
          </p:cNvPr>
          <p:cNvSpPr txBox="1"/>
          <p:nvPr/>
        </p:nvSpPr>
        <p:spPr>
          <a:xfrm>
            <a:off x="6210924" y="3437942"/>
            <a:ext cx="3932419" cy="747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3200" b="1" i="0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nurse</a:t>
            </a:r>
            <a:endParaRPr lang="ar-SA" sz="3200" dirty="0">
              <a:solidFill>
                <a:srgbClr val="0070C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3569474-F724-BF26-44BD-C50C5638A2C6}"/>
              </a:ext>
            </a:extLst>
          </p:cNvPr>
          <p:cNvSpPr txBox="1"/>
          <p:nvPr/>
        </p:nvSpPr>
        <p:spPr>
          <a:xfrm>
            <a:off x="6210924" y="3920224"/>
            <a:ext cx="3932419" cy="747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3200" b="1" i="0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salesperson</a:t>
            </a:r>
            <a:endParaRPr lang="ar-SA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76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ector advantage or skill to boost fast career or business to win competition motivation agility or innovation for success leadership concept businessman prepare to start running with ignite firework">
            <a:extLst>
              <a:ext uri="{FF2B5EF4-FFF2-40B4-BE49-F238E27FC236}">
                <a16:creationId xmlns:a16="http://schemas.microsoft.com/office/drawing/2014/main" id="{C45D2543-3CB4-B879-D5C8-AFCC0F3C6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813" y="1"/>
            <a:ext cx="73351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F91E546-99F7-7BAF-166E-848FCB9E1FD9}"/>
              </a:ext>
            </a:extLst>
          </p:cNvPr>
          <p:cNvSpPr txBox="1"/>
          <p:nvPr/>
        </p:nvSpPr>
        <p:spPr>
          <a:xfrm>
            <a:off x="239843" y="2229229"/>
            <a:ext cx="4272196" cy="3029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4400" b="1" dirty="0">
                <a:solidFill>
                  <a:srgbClr val="0267A5"/>
                </a:solidFill>
              </a:rPr>
              <a:t>Get ready..!</a:t>
            </a:r>
          </a:p>
          <a:p>
            <a:pPr algn="ctr" rtl="0">
              <a:lnSpc>
                <a:spcPct val="150000"/>
              </a:lnSpc>
            </a:pPr>
            <a:r>
              <a:rPr lang="en-US" sz="4400" b="1" dirty="0">
                <a:solidFill>
                  <a:srgbClr val="BF3557"/>
                </a:solidFill>
              </a:rPr>
              <a:t>We will start</a:t>
            </a:r>
          </a:p>
          <a:p>
            <a:pPr algn="ctr" rtl="0">
              <a:lnSpc>
                <a:spcPct val="150000"/>
              </a:lnSpc>
            </a:pP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 3 </a:t>
            </a:r>
            <a:r>
              <a:rPr lang="en-US" sz="4400" b="1" dirty="0">
                <a:solidFill>
                  <a:srgbClr val="BF3557"/>
                </a:solidFill>
              </a:rPr>
              <a:t>today</a:t>
            </a:r>
            <a:endParaRPr lang="ar-SA" sz="4000" b="1" dirty="0">
              <a:solidFill>
                <a:srgbClr val="BF35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48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B62BCD1-A685-58FA-5281-1A9B7CFAF9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022" b="83967" l="24168" r="96889">
                        <a14:foregroundMark x1="36903" y1="29076" x2="71708" y2="31793"/>
                        <a14:foregroundMark x1="71708" y1="31793" x2="40449" y2="50815"/>
                        <a14:foregroundMark x1="40449" y1="50815" x2="60275" y2="27853"/>
                        <a14:foregroundMark x1="60275" y1="27853" x2="33936" y2="28397"/>
                        <a14:foregroundMark x1="33936" y1="28397" x2="49638" y2="62500"/>
                        <a14:foregroundMark x1="49638" y1="62500" x2="69320" y2="53940"/>
                        <a14:foregroundMark x1="69320" y1="53940" x2="46237" y2="41304"/>
                        <a14:foregroundMark x1="46237" y1="41304" x2="40810" y2="25815"/>
                        <a14:foregroundMark x1="40810" y1="25815" x2="33936" y2="25408"/>
                        <a14:foregroundMark x1="33936" y1="25408" x2="49783" y2="22690"/>
                        <a14:foregroundMark x1="49783" y1="22690" x2="61360" y2="23098"/>
                        <a14:foregroundMark x1="61360" y1="23098" x2="80029" y2="29755"/>
                        <a14:foregroundMark x1="80029" y1="29755" x2="42547" y2="38451"/>
                        <a14:foregroundMark x1="42547" y1="38451" x2="60854" y2="60870"/>
                        <a14:foregroundMark x1="60854" y1="60870" x2="78654" y2="35462"/>
                        <a14:foregroundMark x1="78654" y1="35462" x2="29378" y2="53125"/>
                        <a14:foregroundMark x1="45051" y1="69053" x2="49566" y2="73641"/>
                        <a14:foregroundMark x1="29378" y1="53125" x2="41869" y2="65819"/>
                        <a14:foregroundMark x1="49566" y1="73641" x2="49566" y2="73641"/>
                        <a14:foregroundMark x1="49566" y1="73641" x2="73661" y2="69429"/>
                        <a14:foregroundMark x1="73661" y1="69429" x2="77569" y2="56250"/>
                        <a14:foregroundMark x1="77569" y1="56250" x2="76122" y2="44022"/>
                        <a14:foregroundMark x1="76122" y1="44022" x2="24240" y2="51630"/>
                        <a14:foregroundMark x1="24240" y1="51630" x2="60854" y2="61549"/>
                        <a14:foregroundMark x1="60854" y1="61549" x2="76845" y2="56793"/>
                        <a14:foregroundMark x1="76845" y1="56793" x2="48842" y2="67391"/>
                        <a14:foregroundMark x1="34894" y1="70988" x2="31983" y2="71739"/>
                        <a14:foregroundMark x1="48842" y1="67391" x2="45745" y2="68190"/>
                        <a14:foregroundMark x1="31983" y1="71739" x2="31693" y2="40761"/>
                        <a14:foregroundMark x1="31693" y1="40761" x2="39942" y2="20788"/>
                        <a14:foregroundMark x1="39942" y1="20788" x2="28654" y2="22418"/>
                        <a14:foregroundMark x1="28654" y1="22418" x2="62880" y2="19022"/>
                        <a14:foregroundMark x1="62880" y1="19022" x2="79812" y2="19837"/>
                        <a14:foregroundMark x1="79812" y1="19837" x2="80680" y2="44565"/>
                        <a14:foregroundMark x1="80680" y1="44565" x2="80318" y2="66168"/>
                        <a14:foregroundMark x1="80318" y1="66168" x2="61867" y2="83288"/>
                        <a14:foregroundMark x1="32368" y1="73615" x2="31621" y2="73370"/>
                        <a14:foregroundMark x1="61867" y1="83288" x2="41326" y2="76552"/>
                        <a14:foregroundMark x1="41870" y1="73221" x2="96889" y2="72418"/>
                        <a14:foregroundMark x1="31621" y1="73370" x2="34660" y2="73325"/>
                        <a14:foregroundMark x1="96889" y1="72418" x2="66281" y2="83967"/>
                        <a14:foregroundMark x1="66281" y1="83967" x2="90521" y2="82201"/>
                        <a14:backgroundMark x1="37771" y1="71332" x2="37482" y2="68750"/>
                        <a14:backgroundMark x1="37482" y1="68750" x2="36614" y2="70652"/>
                        <a14:backgroundMark x1="36614" y1="70652" x2="36179" y2="65353"/>
                        <a14:backgroundMark x1="36179" y1="65353" x2="35528" y2="70788"/>
                        <a14:backgroundMark x1="35528" y1="70788" x2="35745" y2="68071"/>
                        <a14:backgroundMark x1="35745" y1="68071" x2="37771" y2="66712"/>
                        <a14:backgroundMark x1="37771" y1="66712" x2="35166" y2="66712"/>
                        <a14:backgroundMark x1="35166" y1="66712" x2="36035" y2="70109"/>
                        <a14:backgroundMark x1="36035" y1="70109" x2="35890" y2="67120"/>
                        <a14:backgroundMark x1="35890" y1="67120" x2="39580" y2="67120"/>
                        <a14:backgroundMark x1="39580" y1="67120" x2="39580" y2="70109"/>
                        <a14:backgroundMark x1="39580" y1="70109" x2="37627" y2="71332"/>
                        <a14:backgroundMark x1="37627" y1="71332" x2="36035" y2="64538"/>
                        <a14:backgroundMark x1="36035" y1="64538" x2="38133" y2="66033"/>
                        <a14:backgroundMark x1="38133" y1="66033" x2="39001" y2="69701"/>
                        <a14:backgroundMark x1="39001" y1="69701" x2="39580" y2="71060"/>
                        <a14:backgroundMark x1="39580" y1="71060" x2="38640" y2="69022"/>
                        <a14:backgroundMark x1="38640" y1="69022" x2="35094" y2="65489"/>
                        <a14:backgroundMark x1="35094" y1="65489" x2="36397" y2="70788"/>
                        <a14:backgroundMark x1="36397" y1="70788" x2="36614" y2="65761"/>
                        <a14:backgroundMark x1="36614" y1="65761" x2="35673" y2="70109"/>
                        <a14:backgroundMark x1="35673" y1="70109" x2="34949" y2="71332"/>
                        <a14:backgroundMark x1="34949" y1="71332" x2="34515" y2="65353"/>
                        <a14:backgroundMark x1="34515" y1="65353" x2="36035" y2="65353"/>
                        <a14:backgroundMark x1="36035" y1="65353" x2="38495" y2="65353"/>
                        <a14:backgroundMark x1="38495" y1="65353" x2="39580" y2="68342"/>
                        <a14:backgroundMark x1="39580" y1="68342" x2="41100" y2="71467"/>
                        <a14:backgroundMark x1="41100" y1="71467" x2="39363" y2="72690"/>
                        <a14:backgroundMark x1="39363" y1="72690" x2="37410" y2="68478"/>
                        <a14:backgroundMark x1="37410" y1="68478" x2="38857" y2="71332"/>
                        <a14:backgroundMark x1="38857" y1="71332" x2="35022" y2="71467"/>
                        <a14:backgroundMark x1="35022" y1="71467" x2="35311" y2="68478"/>
                        <a14:backgroundMark x1="35311" y1="68478" x2="37265" y2="69158"/>
                        <a14:backgroundMark x1="39219" y1="67120" x2="39725" y2="71332"/>
                        <a14:backgroundMark x1="39725" y1="71332" x2="38857" y2="69158"/>
                        <a14:backgroundMark x1="38857" y1="69158" x2="41462" y2="68750"/>
                        <a14:backgroundMark x1="41462" y1="68750" x2="40087" y2="72011"/>
                        <a14:backgroundMark x1="40087" y1="72011" x2="41100" y2="69429"/>
                        <a14:backgroundMark x1="41100" y1="69429" x2="42402" y2="67799"/>
                        <a14:backgroundMark x1="42402" y1="67799" x2="45224" y2="66848"/>
                        <a14:backgroundMark x1="45224" y1="66848" x2="43777" y2="67391"/>
                        <a14:backgroundMark x1="43777" y1="67391" x2="42402" y2="67391"/>
                        <a14:backgroundMark x1="42402" y1="67391" x2="45152" y2="66440"/>
                        <a14:backgroundMark x1="45152" y1="66440" x2="45876" y2="66848"/>
                        <a14:backgroundMark x1="41100" y1="71332" x2="40666" y2="74321"/>
                        <a14:backgroundMark x1="40666" y1="74321" x2="37988" y2="71739"/>
                        <a14:backgroundMark x1="37988" y1="71739" x2="38495" y2="80978"/>
                        <a14:backgroundMark x1="38495" y1="80978" x2="38495" y2="80978"/>
                        <a14:backgroundMark x1="38495" y1="80978" x2="37410" y2="75408"/>
                        <a14:backgroundMark x1="37410" y1="75408" x2="40593" y2="76359"/>
                        <a14:backgroundMark x1="40593" y1="76359" x2="33792" y2="77989"/>
                        <a14:backgroundMark x1="33792" y1="77989" x2="36758" y2="75000"/>
                        <a14:backgroundMark x1="36758" y1="75000" x2="32055" y2="75679"/>
                        <a14:backgroundMark x1="32055" y1="75679" x2="36397" y2="77582"/>
                        <a14:backgroundMark x1="36397" y1="77582" x2="39870" y2="77310"/>
                        <a14:backgroundMark x1="39870" y1="77310" x2="41172" y2="79212"/>
                        <a14:backgroundMark x1="41172" y1="79212" x2="39580" y2="74592"/>
                        <a14:backgroundMark x1="39580" y1="74592" x2="36035" y2="75408"/>
                        <a14:backgroundMark x1="36035" y1="75408" x2="33936" y2="75408"/>
                        <a14:backgroundMark x1="33936" y1="75408" x2="33575" y2="75951"/>
                        <a14:backgroundMark x1="33575" y1="75951" x2="38423" y2="76902"/>
                        <a14:backgroundMark x1="38423" y1="76902" x2="37988" y2="78261"/>
                        <a14:backgroundMark x1="37988" y1="78261" x2="40232" y2="77989"/>
                        <a14:backgroundMark x1="40232" y1="77989" x2="34443" y2="78668"/>
                        <a14:backgroundMark x1="34443" y1="78668" x2="32344" y2="78668"/>
                        <a14:backgroundMark x1="39363" y1="73777" x2="40666" y2="78668"/>
                        <a14:backgroundMark x1="40666" y1="78668" x2="40087" y2="74049"/>
                        <a14:backgroundMark x1="40087" y1="74049" x2="40955" y2="76902"/>
                        <a14:backgroundMark x1="40955" y1="76902" x2="40955" y2="77717"/>
                        <a14:backgroundMark x1="40955" y1="77717" x2="34805" y2="77582"/>
                        <a14:backgroundMark x1="34805" y1="77582" x2="34515" y2="77717"/>
                        <a14:backgroundMark x1="34515" y1="77717" x2="36614" y2="77989"/>
                        <a14:backgroundMark x1="90159" y1="37364" x2="90159" y2="37364"/>
                        <a14:backgroundMark x1="90159" y1="37364" x2="88857" y2="37364"/>
                        <a14:backgroundMark x1="88857" y1="37364" x2="89580" y2="36821"/>
                        <a14:backgroundMark x1="89580" y1="36821" x2="91027" y2="36821"/>
                        <a14:backgroundMark x1="91027" y1="36821" x2="90593" y2="40625"/>
                        <a14:backgroundMark x1="90593" y1="40625" x2="88133" y2="34511"/>
                        <a14:backgroundMark x1="88133" y1="34511" x2="90666" y2="34647"/>
                        <a14:backgroundMark x1="90666" y1="34647" x2="90666" y2="39674"/>
                        <a14:backgroundMark x1="90666" y1="39674" x2="88567" y2="36277"/>
                        <a14:backgroundMark x1="88567" y1="36277" x2="89436" y2="38723"/>
                        <a14:backgroundMark x1="89436" y1="38723" x2="89870" y2="36005"/>
                        <a14:backgroundMark x1="89870" y1="36005" x2="89870" y2="3532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12" t="21661" r="8894" b="21546"/>
          <a:stretch/>
        </p:blipFill>
        <p:spPr>
          <a:xfrm>
            <a:off x="2043294" y="1394087"/>
            <a:ext cx="8405215" cy="443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88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BD5ECEE-9968-CE1D-89F3-A2F13C20A2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85" t="19583" r="13689" b="15312"/>
          <a:stretch/>
        </p:blipFill>
        <p:spPr>
          <a:xfrm>
            <a:off x="3082977" y="1315386"/>
            <a:ext cx="6026046" cy="422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6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5D2C0421-6DE0-9B62-7FA9-177CF0A930EC}"/>
              </a:ext>
            </a:extLst>
          </p:cNvPr>
          <p:cNvSpPr txBox="1"/>
          <p:nvPr/>
        </p:nvSpPr>
        <p:spPr>
          <a:xfrm>
            <a:off x="704537" y="4200993"/>
            <a:ext cx="10348209" cy="1909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ar-SA" sz="3200" b="1" i="0" dirty="0">
                <a:solidFill>
                  <a:srgbClr val="002060"/>
                </a:solidFill>
                <a:effectLst/>
                <a:latin typeface="DroidArabicKufi-Regular"/>
              </a:rPr>
              <a:t>قال صلّى الله عليه وسلّم: (</a:t>
            </a:r>
            <a:r>
              <a:rPr lang="ar-SA" sz="3200" b="1" i="0" dirty="0">
                <a:solidFill>
                  <a:srgbClr val="00B050"/>
                </a:solidFill>
                <a:effectLst/>
                <a:latin typeface="DroidArabicKufi-Regular"/>
              </a:rPr>
              <a:t>لَأَنْ يَحْتَطِبَ أَحَدُكُمْ حُزْمَةً علَى ظَهْرِهِ، خَيْرٌ له مِن أَنْ يَسْأَلَ أَحَدًا فيُعْطِيَهُ أَوْ يَمْنَعَهُ</a:t>
            </a:r>
            <a:r>
              <a:rPr lang="ar-SA" sz="3200" b="1" i="0" dirty="0">
                <a:solidFill>
                  <a:srgbClr val="002060"/>
                </a:solidFill>
                <a:effectLst/>
                <a:latin typeface="DroidArabicKufi-Regular"/>
              </a:rPr>
              <a:t>).</a:t>
            </a:r>
            <a:endParaRPr lang="ar-SA" sz="3200" b="1" dirty="0">
              <a:solidFill>
                <a:srgbClr val="002060"/>
              </a:solidFill>
            </a:endParaRP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4804620E-5CB7-1110-0848-78A4DD36F06A}"/>
              </a:ext>
            </a:extLst>
          </p:cNvPr>
          <p:cNvGrpSpPr/>
          <p:nvPr/>
        </p:nvGrpSpPr>
        <p:grpSpPr>
          <a:xfrm>
            <a:off x="3195403" y="595329"/>
            <a:ext cx="5801193" cy="747064"/>
            <a:chOff x="3195402" y="546557"/>
            <a:chExt cx="5801193" cy="747064"/>
          </a:xfrm>
        </p:grpSpPr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62F4CF59-2A9F-E07A-4269-CF62D278A90F}"/>
                </a:ext>
              </a:extLst>
            </p:cNvPr>
            <p:cNvSpPr txBox="1"/>
            <p:nvPr/>
          </p:nvSpPr>
          <p:spPr>
            <a:xfrm>
              <a:off x="3195402" y="546557"/>
              <a:ext cx="5801193" cy="7470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>
                <a:lnSpc>
                  <a:spcPct val="150000"/>
                </a:lnSpc>
              </a:pPr>
              <a:r>
                <a:rPr lang="en-US" sz="3200" b="1" dirty="0">
                  <a:solidFill>
                    <a:srgbClr val="C00000"/>
                  </a:solidFill>
                  <a:latin typeface="Roboto" panose="02000000000000000000" pitchFamily="2" charset="0"/>
                </a:rPr>
                <a:t>Linking this lesson to Religion</a:t>
              </a:r>
              <a:endParaRPr lang="ar-SA" sz="3200" b="1" u="sng" dirty="0">
                <a:solidFill>
                  <a:srgbClr val="C00000"/>
                </a:solidFill>
              </a:endParaRPr>
            </a:p>
          </p:txBody>
        </p:sp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09328895-2090-D610-0F02-F7C6D1083D22}"/>
                </a:ext>
              </a:extLst>
            </p:cNvPr>
            <p:cNvSpPr/>
            <p:nvPr/>
          </p:nvSpPr>
          <p:spPr>
            <a:xfrm>
              <a:off x="3195402" y="749508"/>
              <a:ext cx="5648795" cy="544113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3BC0984-E7AE-B3E1-8060-F528B3DD3B11}"/>
              </a:ext>
            </a:extLst>
          </p:cNvPr>
          <p:cNvSpPr txBox="1"/>
          <p:nvPr/>
        </p:nvSpPr>
        <p:spPr>
          <a:xfrm>
            <a:off x="704537" y="1914049"/>
            <a:ext cx="6215920" cy="747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 rtl="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b="1" i="0" dirty="0">
                <a:effectLst/>
                <a:latin typeface="Roboto" panose="02000000000000000000" pitchFamily="2" charset="0"/>
              </a:rPr>
              <a:t>Today we talked about “jobs”.</a:t>
            </a:r>
            <a:endParaRPr lang="ar-SA" sz="3200" dirty="0">
              <a:solidFill>
                <a:srgbClr val="FF0000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AFBC66E-E7AA-2610-32EF-BE00C905CFAC}"/>
              </a:ext>
            </a:extLst>
          </p:cNvPr>
          <p:cNvSpPr txBox="1"/>
          <p:nvPr/>
        </p:nvSpPr>
        <p:spPr>
          <a:xfrm>
            <a:off x="637080" y="3053256"/>
            <a:ext cx="9676151" cy="751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 rt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rgbClr val="0070C0"/>
                </a:solidFill>
              </a:rPr>
              <a:t>Having a job is better than asking people for money!</a:t>
            </a:r>
            <a:endParaRPr lang="ar-SA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75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69F46D60-CAFC-EEFA-4F78-F7977BA4C628}"/>
              </a:ext>
            </a:extLst>
          </p:cNvPr>
          <p:cNvGrpSpPr/>
          <p:nvPr/>
        </p:nvGrpSpPr>
        <p:grpSpPr>
          <a:xfrm>
            <a:off x="2589550" y="261743"/>
            <a:ext cx="7012900" cy="747064"/>
            <a:chOff x="3195402" y="546557"/>
            <a:chExt cx="7012900" cy="747064"/>
          </a:xfrm>
        </p:grpSpPr>
        <p:sp>
          <p:nvSpPr>
            <p:cNvPr id="3" name="مربع نص 2">
              <a:extLst>
                <a:ext uri="{FF2B5EF4-FFF2-40B4-BE49-F238E27FC236}">
                  <a16:creationId xmlns:a16="http://schemas.microsoft.com/office/drawing/2014/main" id="{98302F2B-90B2-DC2B-D5B1-64445B4983B3}"/>
                </a:ext>
              </a:extLst>
            </p:cNvPr>
            <p:cNvSpPr txBox="1"/>
            <p:nvPr/>
          </p:nvSpPr>
          <p:spPr>
            <a:xfrm>
              <a:off x="3195402" y="546557"/>
              <a:ext cx="7012900" cy="7470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>
                <a:lnSpc>
                  <a:spcPct val="150000"/>
                </a:lnSpc>
              </a:pPr>
              <a:r>
                <a:rPr lang="en-US" sz="3200" b="1" dirty="0">
                  <a:solidFill>
                    <a:srgbClr val="C00000"/>
                  </a:solidFill>
                  <a:latin typeface="Roboto" panose="02000000000000000000" pitchFamily="2" charset="0"/>
                </a:rPr>
                <a:t>Linking this lesson to my Country</a:t>
              </a:r>
              <a:endParaRPr lang="ar-SA" sz="3200" b="1" u="sng" dirty="0">
                <a:solidFill>
                  <a:srgbClr val="C00000"/>
                </a:solidFill>
              </a:endParaRPr>
            </a:p>
          </p:txBody>
        </p:sp>
        <p:sp>
          <p:nvSpPr>
            <p:cNvPr id="4" name="مستطيل: زوايا مستديرة 3">
              <a:extLst>
                <a:ext uri="{FF2B5EF4-FFF2-40B4-BE49-F238E27FC236}">
                  <a16:creationId xmlns:a16="http://schemas.microsoft.com/office/drawing/2014/main" id="{6ADD1800-35B0-FD44-472E-62234D66E778}"/>
                </a:ext>
              </a:extLst>
            </p:cNvPr>
            <p:cNvSpPr/>
            <p:nvPr/>
          </p:nvSpPr>
          <p:spPr>
            <a:xfrm>
              <a:off x="3195402" y="749508"/>
              <a:ext cx="6233411" cy="544113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5" name="فيديو واتساب بتاريخ 1445-01-06 في 12.35.41">
            <a:hlinkClick r:id="" action="ppaction://media"/>
            <a:extLst>
              <a:ext uri="{FF2B5EF4-FFF2-40B4-BE49-F238E27FC236}">
                <a16:creationId xmlns:a16="http://schemas.microsoft.com/office/drawing/2014/main" id="{19DFB5F6-D6EF-6B26-3E87-1C7FCF91C8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11843" y="1451602"/>
            <a:ext cx="7380157" cy="5406398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24364917-74EE-8DA5-6B8C-48304A3F8104}"/>
              </a:ext>
            </a:extLst>
          </p:cNvPr>
          <p:cNvSpPr txBox="1"/>
          <p:nvPr/>
        </p:nvSpPr>
        <p:spPr>
          <a:xfrm>
            <a:off x="0" y="3411019"/>
            <a:ext cx="4616970" cy="148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3200" b="1" i="0" dirty="0">
                <a:effectLst/>
                <a:latin typeface="Roboto" panose="02000000000000000000" pitchFamily="2" charset="0"/>
              </a:rPr>
              <a:t>“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Jobs</a:t>
            </a:r>
            <a:r>
              <a:rPr lang="en-US" sz="3200" b="1" i="0" dirty="0">
                <a:effectLst/>
                <a:latin typeface="Roboto" panose="02000000000000000000" pitchFamily="2" charset="0"/>
              </a:rPr>
              <a:t>” in </a:t>
            </a:r>
            <a:r>
              <a:rPr lang="en-US" sz="3200" b="1" i="0" dirty="0">
                <a:solidFill>
                  <a:srgbClr val="70AD47"/>
                </a:solidFill>
                <a:effectLst/>
                <a:latin typeface="Roboto" panose="02000000000000000000" pitchFamily="2" charset="0"/>
              </a:rPr>
              <a:t>Saudi Arabia </a:t>
            </a:r>
            <a:r>
              <a:rPr lang="en-US" sz="3200" b="1" i="0" dirty="0">
                <a:effectLst/>
                <a:latin typeface="Roboto" panose="02000000000000000000" pitchFamily="2" charset="0"/>
              </a:rPr>
              <a:t>are now more than ever!</a:t>
            </a:r>
            <a:endParaRPr lang="ar-SA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53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50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vector finish line concept illustration">
            <a:extLst>
              <a:ext uri="{FF2B5EF4-FFF2-40B4-BE49-F238E27FC236}">
                <a16:creationId xmlns:a16="http://schemas.microsoft.com/office/drawing/2014/main" id="{30A67CBA-B657-1556-67F0-5136A2F4D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551" y="1385234"/>
            <a:ext cx="4440368" cy="444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3F931594-27E6-EE42-0574-C9D83349FDCF}"/>
              </a:ext>
            </a:extLst>
          </p:cNvPr>
          <p:cNvSpPr txBox="1"/>
          <p:nvPr/>
        </p:nvSpPr>
        <p:spPr>
          <a:xfrm>
            <a:off x="734518" y="2393733"/>
            <a:ext cx="2998033" cy="1328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6000" b="1" dirty="0">
                <a:solidFill>
                  <a:srgbClr val="FF0000"/>
                </a:solidFill>
              </a:rPr>
              <a:t>End Of</a:t>
            </a:r>
            <a:endParaRPr lang="ar-SA" sz="6000" b="1" dirty="0">
              <a:solidFill>
                <a:srgbClr val="FF0000"/>
              </a:solidFill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C1B37234-3A44-BB2D-4B2E-1616190582E1}"/>
              </a:ext>
            </a:extLst>
          </p:cNvPr>
          <p:cNvSpPr txBox="1"/>
          <p:nvPr/>
        </p:nvSpPr>
        <p:spPr>
          <a:xfrm>
            <a:off x="8172919" y="2393732"/>
            <a:ext cx="2998033" cy="1328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6000" b="1" dirty="0">
                <a:solidFill>
                  <a:srgbClr val="FF0000"/>
                </a:solidFill>
              </a:rPr>
              <a:t>Class</a:t>
            </a:r>
            <a:endParaRPr lang="ar-SA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963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D32CDC2-0695-2AD5-81B6-834421A01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68" y="493668"/>
            <a:ext cx="3574049" cy="311996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7985209-790F-360B-493F-2077486FBF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570"/>
          <a:stretch/>
        </p:blipFill>
        <p:spPr>
          <a:xfrm>
            <a:off x="4777455" y="493668"/>
            <a:ext cx="4116262" cy="3119969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1F5986D5-A301-55DB-D5CE-B54D8F5CB63E}"/>
              </a:ext>
            </a:extLst>
          </p:cNvPr>
          <p:cNvSpPr txBox="1"/>
          <p:nvPr/>
        </p:nvSpPr>
        <p:spPr>
          <a:xfrm>
            <a:off x="0" y="4092136"/>
            <a:ext cx="12191999" cy="23321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2400" b="1" dirty="0"/>
              <a:t>تم تصميم هذا العرض من قبل: </a:t>
            </a:r>
            <a:r>
              <a:rPr lang="ar-SA" sz="2400" b="1" dirty="0">
                <a:solidFill>
                  <a:srgbClr val="FF0000"/>
                </a:solidFill>
              </a:rPr>
              <a:t>فريق عمل البوابة الإنجليزية </a:t>
            </a:r>
            <a:r>
              <a:rPr lang="ar-SA" sz="2400" b="1" dirty="0"/>
              <a:t>، وهو </a:t>
            </a:r>
            <a:r>
              <a:rPr lang="ar-SA" sz="2400" b="1" dirty="0">
                <a:solidFill>
                  <a:srgbClr val="00B050"/>
                </a:solidFill>
              </a:rPr>
              <a:t>مجاني </a:t>
            </a:r>
            <a:r>
              <a:rPr lang="ar-SA" sz="2400" b="1" dirty="0"/>
              <a:t>لكي يستفيد منه معلمي اللغة الإنجليزية.</a:t>
            </a:r>
          </a:p>
          <a:p>
            <a:pPr algn="ctr">
              <a:lnSpc>
                <a:spcPct val="250000"/>
              </a:lnSpc>
            </a:pPr>
            <a:r>
              <a:rPr lang="ar-SA" sz="2400" b="1" dirty="0"/>
              <a:t>هذه الشريحة تعتبر كـ"حفظ حقوق" نتمنى عدم حذفها حال مشاركة العرض مع معلمين آخرين.</a:t>
            </a:r>
          </a:p>
          <a:p>
            <a:pPr algn="ctr">
              <a:lnSpc>
                <a:spcPct val="250000"/>
              </a:lnSpc>
            </a:pPr>
            <a:r>
              <a:rPr lang="ar-SA" sz="2400" b="1" dirty="0"/>
              <a:t>نسمح بحذف الحقوق في حالة واحدة فقط: اذا أراد معلم الإنجليزي إضافة هذا العرض كـ </a:t>
            </a:r>
            <a:r>
              <a:rPr lang="ar-SA" sz="2400" b="1" dirty="0">
                <a:solidFill>
                  <a:srgbClr val="7030A0"/>
                </a:solidFill>
              </a:rPr>
              <a:t>انتاج معرفي </a:t>
            </a:r>
            <a:r>
              <a:rPr lang="ar-SA" sz="2400" b="1" dirty="0"/>
              <a:t>خاص فيه.</a:t>
            </a:r>
          </a:p>
        </p:txBody>
      </p:sp>
      <p:sp>
        <p:nvSpPr>
          <p:cNvPr id="7" name="مخطط انسيابي: رابط 6">
            <a:extLst>
              <a:ext uri="{FF2B5EF4-FFF2-40B4-BE49-F238E27FC236}">
                <a16:creationId xmlns:a16="http://schemas.microsoft.com/office/drawing/2014/main" id="{2AB47E63-DB79-DF4C-4829-128FEE5C2C62}"/>
              </a:ext>
            </a:extLst>
          </p:cNvPr>
          <p:cNvSpPr/>
          <p:nvPr/>
        </p:nvSpPr>
        <p:spPr>
          <a:xfrm>
            <a:off x="10874828" y="5103102"/>
            <a:ext cx="326571" cy="310244"/>
          </a:xfrm>
          <a:prstGeom prst="flowChartConnector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خطط انسيابي: رابط 7">
            <a:extLst>
              <a:ext uri="{FF2B5EF4-FFF2-40B4-BE49-F238E27FC236}">
                <a16:creationId xmlns:a16="http://schemas.microsoft.com/office/drawing/2014/main" id="{6B286860-172B-BDFA-C43C-F0A7E5A42B07}"/>
              </a:ext>
            </a:extLst>
          </p:cNvPr>
          <p:cNvSpPr/>
          <p:nvPr/>
        </p:nvSpPr>
        <p:spPr>
          <a:xfrm>
            <a:off x="11680371" y="6054088"/>
            <a:ext cx="326571" cy="310244"/>
          </a:xfrm>
          <a:prstGeom prst="flowChartConnector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نموذج ثلاثي الأبعاد 8" descr="Red heart">
                <a:extLst>
                  <a:ext uri="{FF2B5EF4-FFF2-40B4-BE49-F238E27FC236}">
                    <a16:creationId xmlns:a16="http://schemas.microsoft.com/office/drawing/2014/main" id="{E4D7249A-4FCA-07DE-A90A-9CC97F1DA6C8}"/>
                  </a:ext>
                </a:extLst>
              </p:cNvPr>
              <p:cNvGraphicFramePr/>
              <p:nvPr/>
            </p:nvGraphicFramePr>
            <p:xfrm>
              <a:off x="185058" y="5955711"/>
              <a:ext cx="405510" cy="408621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405510" cy="408621"/>
                    </a:xfrm>
                    <a:prstGeom prst="rect">
                      <a:avLst/>
                    </a:prstGeom>
                  </am3d:spPr>
                  <am3d:camera>
                    <am3d:pos x="0" y="0" z="7035031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73780" d="1000000"/>
                    <am3d:preTrans dx="0" dy="-16579315" dz="29605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62809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نموذج ثلاثي الأبعاد 8" descr="Red heart">
                <a:extLst>
                  <a:ext uri="{FF2B5EF4-FFF2-40B4-BE49-F238E27FC236}">
                    <a16:creationId xmlns:a16="http://schemas.microsoft.com/office/drawing/2014/main" id="{E4D7249A-4FCA-07DE-A90A-9CC97F1DA6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5058" y="5955711"/>
                <a:ext cx="405510" cy="4086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نموذج ثلاثي الأبعاد 9" descr="Smiling Face With Smiling Eyes Emoji">
                <a:extLst>
                  <a:ext uri="{FF2B5EF4-FFF2-40B4-BE49-F238E27FC236}">
                    <a16:creationId xmlns:a16="http://schemas.microsoft.com/office/drawing/2014/main" id="{44E3217B-DA1E-0518-C123-44A61F84494C}"/>
                  </a:ext>
                </a:extLst>
              </p:cNvPr>
              <p:cNvGraphicFramePr/>
              <p:nvPr/>
            </p:nvGraphicFramePr>
            <p:xfrm>
              <a:off x="990601" y="5053945"/>
              <a:ext cx="432464" cy="408557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432464" cy="408557"/>
                    </a:xfrm>
                    <a:prstGeom prst="rect">
                      <a:avLst/>
                    </a:prstGeom>
                  </am3d:spPr>
                  <am3d:camera>
                    <am3d:pos x="0" y="0" z="8135858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5044" d="1000000"/>
                    <am3d:preTrans dx="3" dy="-17963324" dz="-3666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7228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نموذج ثلاثي الأبعاد 9" descr="Smiling Face With Smiling Eyes Emoji">
                <a:extLst>
                  <a:ext uri="{FF2B5EF4-FFF2-40B4-BE49-F238E27FC236}">
                    <a16:creationId xmlns:a16="http://schemas.microsoft.com/office/drawing/2014/main" id="{44E3217B-DA1E-0518-C123-44A61F8449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90601" y="5053945"/>
                <a:ext cx="432464" cy="408557"/>
              </a:xfrm>
              <a:prstGeom prst="rect">
                <a:avLst/>
              </a:prstGeom>
            </p:spPr>
          </p:pic>
        </mc:Fallback>
      </mc:AlternateContent>
      <p:sp>
        <p:nvSpPr>
          <p:cNvPr id="2" name="مربع نص 1">
            <a:extLst>
              <a:ext uri="{FF2B5EF4-FFF2-40B4-BE49-F238E27FC236}">
                <a16:creationId xmlns:a16="http://schemas.microsoft.com/office/drawing/2014/main" id="{F0D02990-4106-54FB-8326-13FD428AE592}"/>
              </a:ext>
            </a:extLst>
          </p:cNvPr>
          <p:cNvSpPr txBox="1"/>
          <p:nvPr/>
        </p:nvSpPr>
        <p:spPr>
          <a:xfrm>
            <a:off x="9317083" y="1625167"/>
            <a:ext cx="2526573" cy="11406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2400" b="1" dirty="0"/>
              <a:t>Pictures by: </a:t>
            </a:r>
          </a:p>
          <a:p>
            <a:pPr algn="ctr" rtl="0">
              <a:lnSpc>
                <a:spcPct val="150000"/>
              </a:lnSpc>
            </a:pPr>
            <a:r>
              <a:rPr lang="en-US" sz="2400" b="1" dirty="0"/>
              <a:t>www.freepik.com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3011655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FC680F0-8C95-473D-318F-D9FC6C0179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10" t="37591" r="10737" b="34012"/>
          <a:stretch/>
        </p:blipFill>
        <p:spPr>
          <a:xfrm>
            <a:off x="2478373" y="164892"/>
            <a:ext cx="7480093" cy="184379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F56DD14D-AE3F-3D91-6733-2FE347A3A027}"/>
              </a:ext>
            </a:extLst>
          </p:cNvPr>
          <p:cNvSpPr txBox="1"/>
          <p:nvPr/>
        </p:nvSpPr>
        <p:spPr>
          <a:xfrm>
            <a:off x="2478373" y="2620249"/>
            <a:ext cx="347771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5400" b="1" dirty="0">
                <a:solidFill>
                  <a:srgbClr val="C00000"/>
                </a:solidFill>
              </a:rPr>
              <a:t>Objectives:</a:t>
            </a:r>
            <a:endParaRPr lang="ar-SA" sz="5400" b="1" dirty="0">
              <a:solidFill>
                <a:srgbClr val="C00000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124C65F-6B24-5239-A65F-B6350661EF3D}"/>
              </a:ext>
            </a:extLst>
          </p:cNvPr>
          <p:cNvSpPr txBox="1"/>
          <p:nvPr/>
        </p:nvSpPr>
        <p:spPr>
          <a:xfrm>
            <a:off x="2248525" y="3776086"/>
            <a:ext cx="8979108" cy="23782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71500" indent="-571500" algn="l" rtl="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4000" b="1" dirty="0">
                <a:solidFill>
                  <a:srgbClr val="002060"/>
                </a:solidFill>
              </a:rPr>
              <a:t>Listen and answer some questions.</a:t>
            </a:r>
          </a:p>
          <a:p>
            <a:pPr marL="571500" indent="-571500" algn="l" rtl="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4000" b="1" dirty="0">
                <a:solidFill>
                  <a:srgbClr val="002060"/>
                </a:solidFill>
              </a:rPr>
              <a:t>Learn new words.</a:t>
            </a:r>
            <a:endParaRPr lang="ar-SA" sz="4000" b="1" dirty="0">
              <a:solidFill>
                <a:srgbClr val="002060"/>
              </a:solidFill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DA30D66C-AC95-7EA4-B5C8-5D83F518C855}"/>
              </a:ext>
            </a:extLst>
          </p:cNvPr>
          <p:cNvSpPr/>
          <p:nvPr/>
        </p:nvSpPr>
        <p:spPr>
          <a:xfrm>
            <a:off x="2478373" y="2743199"/>
            <a:ext cx="3477718" cy="764499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6050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8AC628B5-4532-5641-ABF7-DBF6F3D82535}"/>
              </a:ext>
            </a:extLst>
          </p:cNvPr>
          <p:cNvCxnSpPr/>
          <p:nvPr/>
        </p:nvCxnSpPr>
        <p:spPr>
          <a:xfrm flipH="1">
            <a:off x="0" y="3642610"/>
            <a:ext cx="12192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88D94C07-ABB4-F389-CD45-9E7BF57FF67F}"/>
              </a:ext>
            </a:extLst>
          </p:cNvPr>
          <p:cNvSpPr txBox="1"/>
          <p:nvPr/>
        </p:nvSpPr>
        <p:spPr>
          <a:xfrm>
            <a:off x="748882" y="4131765"/>
            <a:ext cx="110277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 rtl="0">
              <a:buFont typeface="Wingdings" panose="05000000000000000000" pitchFamily="2" charset="2"/>
              <a:buChar char="q"/>
            </a:pPr>
            <a:r>
              <a:rPr lang="en-US" sz="3600" b="1" i="0" dirty="0">
                <a:effectLst/>
                <a:latin typeface="ProximaNova-Light"/>
              </a:rPr>
              <a:t>These are names of jobs. 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ProximaNova-Light"/>
              </a:rPr>
              <a:t>Do you know what they mean?</a:t>
            </a:r>
            <a:r>
              <a:rPr lang="en-US" sz="3600" b="1" dirty="0"/>
              <a:t> </a:t>
            </a:r>
            <a:endParaRPr lang="ar-SA" sz="3600" b="1" dirty="0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0ACBDF32-634C-7F74-06D6-A78149D2F2D0}"/>
              </a:ext>
            </a:extLst>
          </p:cNvPr>
          <p:cNvSpPr txBox="1"/>
          <p:nvPr/>
        </p:nvSpPr>
        <p:spPr>
          <a:xfrm>
            <a:off x="715155" y="5468906"/>
            <a:ext cx="110277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 rtl="0">
              <a:buFont typeface="Wingdings" panose="05000000000000000000" pitchFamily="2" charset="2"/>
              <a:buChar char="ü"/>
            </a:pPr>
            <a:r>
              <a:rPr lang="en-US" sz="3600" b="1" i="0" dirty="0">
                <a:solidFill>
                  <a:srgbClr val="0267A5"/>
                </a:solidFill>
                <a:effectLst/>
                <a:latin typeface="ProximaNova-Light"/>
              </a:rPr>
              <a:t>If you don’t, that’s totally fine, we will study them together!</a:t>
            </a:r>
            <a:endParaRPr lang="ar-SA" sz="3600" b="1" dirty="0">
              <a:solidFill>
                <a:srgbClr val="0267A5"/>
              </a:solidFill>
            </a:endParaRP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89D53518-DBB6-2F7E-C572-2D52A10D3569}"/>
              </a:ext>
            </a:extLst>
          </p:cNvPr>
          <p:cNvGrpSpPr/>
          <p:nvPr/>
        </p:nvGrpSpPr>
        <p:grpSpPr>
          <a:xfrm>
            <a:off x="284813" y="215758"/>
            <a:ext cx="3364669" cy="830997"/>
            <a:chOff x="284813" y="215758"/>
            <a:chExt cx="3364669" cy="830997"/>
          </a:xfrm>
        </p:grpSpPr>
        <p:sp>
          <p:nvSpPr>
            <p:cNvPr id="3" name="مربع نص 2">
              <a:extLst>
                <a:ext uri="{FF2B5EF4-FFF2-40B4-BE49-F238E27FC236}">
                  <a16:creationId xmlns:a16="http://schemas.microsoft.com/office/drawing/2014/main" id="{6B2E96FF-66DC-22EE-075D-D42D0E7FD57A}"/>
                </a:ext>
              </a:extLst>
            </p:cNvPr>
            <p:cNvSpPr txBox="1"/>
            <p:nvPr/>
          </p:nvSpPr>
          <p:spPr>
            <a:xfrm>
              <a:off x="415354" y="215758"/>
              <a:ext cx="323412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en-US" sz="4800" b="1" i="0" dirty="0">
                  <a:solidFill>
                    <a:srgbClr val="242021"/>
                  </a:solidFill>
                  <a:effectLst/>
                  <a:latin typeface="ProximaNova-Light"/>
                </a:rPr>
                <a:t>salesperson</a:t>
              </a:r>
              <a:r>
                <a:rPr lang="en-US" sz="3600" dirty="0"/>
                <a:t> </a:t>
              </a:r>
              <a:endParaRPr lang="ar-SA" sz="3600" dirty="0"/>
            </a:p>
          </p:txBody>
        </p:sp>
        <p:sp>
          <p:nvSpPr>
            <p:cNvPr id="18" name="شكل بيضاوي 17">
              <a:extLst>
                <a:ext uri="{FF2B5EF4-FFF2-40B4-BE49-F238E27FC236}">
                  <a16:creationId xmlns:a16="http://schemas.microsoft.com/office/drawing/2014/main" id="{02557FFB-2CA1-2AFF-E1A6-7F0B76898550}"/>
                </a:ext>
              </a:extLst>
            </p:cNvPr>
            <p:cNvSpPr/>
            <p:nvPr/>
          </p:nvSpPr>
          <p:spPr>
            <a:xfrm>
              <a:off x="284813" y="271701"/>
              <a:ext cx="3364669" cy="75196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19F016DB-BFEB-CC5B-6ADF-2281CF8B39DA}"/>
              </a:ext>
            </a:extLst>
          </p:cNvPr>
          <p:cNvGrpSpPr/>
          <p:nvPr/>
        </p:nvGrpSpPr>
        <p:grpSpPr>
          <a:xfrm>
            <a:off x="5036695" y="208976"/>
            <a:ext cx="1956841" cy="830997"/>
            <a:chOff x="5036695" y="208976"/>
            <a:chExt cx="1956841" cy="830997"/>
          </a:xfrm>
        </p:grpSpPr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876D13FC-264F-A255-3CD0-9CD55469E757}"/>
                </a:ext>
              </a:extLst>
            </p:cNvPr>
            <p:cNvSpPr txBox="1"/>
            <p:nvPr/>
          </p:nvSpPr>
          <p:spPr>
            <a:xfrm>
              <a:off x="5198464" y="208976"/>
              <a:ext cx="179507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en-US" sz="4800" b="1" i="0" dirty="0">
                  <a:solidFill>
                    <a:srgbClr val="FF0000"/>
                  </a:solidFill>
                  <a:effectLst/>
                  <a:latin typeface="ProximaNova-Light"/>
                </a:rPr>
                <a:t>nurse</a:t>
              </a:r>
              <a:r>
                <a:rPr lang="en-US" sz="4800" b="1" dirty="0"/>
                <a:t> </a:t>
              </a:r>
              <a:endParaRPr lang="ar-SA" sz="4800" b="1" dirty="0"/>
            </a:p>
          </p:txBody>
        </p:sp>
        <p:sp>
          <p:nvSpPr>
            <p:cNvPr id="20" name="شكل بيضاوي 19">
              <a:extLst>
                <a:ext uri="{FF2B5EF4-FFF2-40B4-BE49-F238E27FC236}">
                  <a16:creationId xmlns:a16="http://schemas.microsoft.com/office/drawing/2014/main" id="{9EF016AB-8861-8FC4-F064-1DE2B9A27E99}"/>
                </a:ext>
              </a:extLst>
            </p:cNvPr>
            <p:cNvSpPr/>
            <p:nvPr/>
          </p:nvSpPr>
          <p:spPr>
            <a:xfrm>
              <a:off x="5036695" y="288006"/>
              <a:ext cx="1902814" cy="75196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1CC7BD5B-8D27-CA56-54DE-B1375F64EAD8}"/>
              </a:ext>
            </a:extLst>
          </p:cNvPr>
          <p:cNvGrpSpPr/>
          <p:nvPr/>
        </p:nvGrpSpPr>
        <p:grpSpPr>
          <a:xfrm>
            <a:off x="7929798" y="215758"/>
            <a:ext cx="3846848" cy="830997"/>
            <a:chOff x="7929798" y="215758"/>
            <a:chExt cx="3846848" cy="830997"/>
          </a:xfrm>
        </p:grpSpPr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FF26F1E4-86E5-61E2-6F55-BB11A9FF3596}"/>
                </a:ext>
              </a:extLst>
            </p:cNvPr>
            <p:cNvSpPr txBox="1"/>
            <p:nvPr/>
          </p:nvSpPr>
          <p:spPr>
            <a:xfrm>
              <a:off x="8242715" y="215758"/>
              <a:ext cx="353393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en-US" sz="4800" b="1" i="0" dirty="0">
                  <a:solidFill>
                    <a:srgbClr val="FFC000"/>
                  </a:solidFill>
                  <a:effectLst/>
                  <a:latin typeface="ProximaNova-Light"/>
                </a:rPr>
                <a:t>travel agent</a:t>
              </a:r>
              <a:r>
                <a:rPr lang="en-US" sz="4800" b="1" dirty="0">
                  <a:solidFill>
                    <a:srgbClr val="FFC000"/>
                  </a:solidFill>
                </a:rPr>
                <a:t> </a:t>
              </a:r>
              <a:endParaRPr lang="ar-SA" dirty="0">
                <a:solidFill>
                  <a:srgbClr val="FFC000"/>
                </a:solidFill>
              </a:endParaRPr>
            </a:p>
          </p:txBody>
        </p:sp>
        <p:sp>
          <p:nvSpPr>
            <p:cNvPr id="21" name="شكل بيضاوي 20">
              <a:extLst>
                <a:ext uri="{FF2B5EF4-FFF2-40B4-BE49-F238E27FC236}">
                  <a16:creationId xmlns:a16="http://schemas.microsoft.com/office/drawing/2014/main" id="{24900F3B-90C8-5D98-9DB7-0A185EDD213B}"/>
                </a:ext>
              </a:extLst>
            </p:cNvPr>
            <p:cNvSpPr/>
            <p:nvPr/>
          </p:nvSpPr>
          <p:spPr>
            <a:xfrm>
              <a:off x="7929798" y="215758"/>
              <a:ext cx="3779086" cy="824215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B693E18A-7E3C-9105-AC79-8B5AD90ED0C3}"/>
              </a:ext>
            </a:extLst>
          </p:cNvPr>
          <p:cNvGrpSpPr/>
          <p:nvPr/>
        </p:nvGrpSpPr>
        <p:grpSpPr>
          <a:xfrm>
            <a:off x="2502110" y="1395337"/>
            <a:ext cx="7211515" cy="854083"/>
            <a:chOff x="2502110" y="1395337"/>
            <a:chExt cx="7211515" cy="854083"/>
          </a:xfrm>
        </p:grpSpPr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3ABEF805-C958-D05D-4A77-2B5700E6DF40}"/>
                </a:ext>
              </a:extLst>
            </p:cNvPr>
            <p:cNvSpPr txBox="1"/>
            <p:nvPr/>
          </p:nvSpPr>
          <p:spPr>
            <a:xfrm>
              <a:off x="2865620" y="1395337"/>
              <a:ext cx="672683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en-US" sz="4800" b="1" i="0" dirty="0">
                  <a:solidFill>
                    <a:srgbClr val="7030A0"/>
                  </a:solidFill>
                  <a:effectLst/>
                  <a:latin typeface="ProximaNova-Light"/>
                </a:rPr>
                <a:t>call center representative</a:t>
              </a:r>
              <a:r>
                <a:rPr lang="en-US" sz="4800" b="1" dirty="0">
                  <a:solidFill>
                    <a:srgbClr val="7030A0"/>
                  </a:solidFill>
                </a:rPr>
                <a:t> </a:t>
              </a:r>
              <a:endParaRPr lang="ar-SA" dirty="0">
                <a:solidFill>
                  <a:srgbClr val="7030A0"/>
                </a:solidFill>
              </a:endParaRPr>
            </a:p>
          </p:txBody>
        </p:sp>
        <p:sp>
          <p:nvSpPr>
            <p:cNvPr id="22" name="شكل بيضاوي 21">
              <a:extLst>
                <a:ext uri="{FF2B5EF4-FFF2-40B4-BE49-F238E27FC236}">
                  <a16:creationId xmlns:a16="http://schemas.microsoft.com/office/drawing/2014/main" id="{78CFFB95-9275-60F7-275C-EA064C4C7599}"/>
                </a:ext>
              </a:extLst>
            </p:cNvPr>
            <p:cNvSpPr/>
            <p:nvPr/>
          </p:nvSpPr>
          <p:spPr>
            <a:xfrm>
              <a:off x="2502110" y="1418423"/>
              <a:ext cx="7211515" cy="830997"/>
            </a:xfrm>
            <a:prstGeom prst="ellips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ADE46948-873F-AD16-AEAA-1439DD305E74}"/>
              </a:ext>
            </a:extLst>
          </p:cNvPr>
          <p:cNvGrpSpPr/>
          <p:nvPr/>
        </p:nvGrpSpPr>
        <p:grpSpPr>
          <a:xfrm>
            <a:off x="715155" y="2598003"/>
            <a:ext cx="4895224" cy="869493"/>
            <a:chOff x="715155" y="2598003"/>
            <a:chExt cx="4895224" cy="869493"/>
          </a:xfrm>
        </p:grpSpPr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E2F1A95A-D7BF-D019-8104-C980BEB32CB6}"/>
                </a:ext>
              </a:extLst>
            </p:cNvPr>
            <p:cNvSpPr txBox="1"/>
            <p:nvPr/>
          </p:nvSpPr>
          <p:spPr>
            <a:xfrm>
              <a:off x="1104901" y="2598003"/>
              <a:ext cx="445707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en-US" sz="4800" b="1" i="0" dirty="0">
                  <a:solidFill>
                    <a:srgbClr val="BF3557"/>
                  </a:solidFill>
                  <a:effectLst/>
                  <a:latin typeface="ProximaNova-Light"/>
                </a:rPr>
                <a:t>graphic designer</a:t>
              </a:r>
              <a:r>
                <a:rPr lang="en-US" sz="4800" b="1" dirty="0">
                  <a:solidFill>
                    <a:srgbClr val="BF3557"/>
                  </a:solidFill>
                </a:rPr>
                <a:t> </a:t>
              </a:r>
              <a:endParaRPr lang="ar-SA" dirty="0">
                <a:solidFill>
                  <a:srgbClr val="BF3557"/>
                </a:solidFill>
              </a:endParaRPr>
            </a:p>
          </p:txBody>
        </p:sp>
        <p:sp>
          <p:nvSpPr>
            <p:cNvPr id="23" name="شكل بيضاوي 22">
              <a:extLst>
                <a:ext uri="{FF2B5EF4-FFF2-40B4-BE49-F238E27FC236}">
                  <a16:creationId xmlns:a16="http://schemas.microsoft.com/office/drawing/2014/main" id="{103C5C9F-E6AA-292D-3CF1-3AFEDE5C5C42}"/>
                </a:ext>
              </a:extLst>
            </p:cNvPr>
            <p:cNvSpPr/>
            <p:nvPr/>
          </p:nvSpPr>
          <p:spPr>
            <a:xfrm>
              <a:off x="715155" y="2612648"/>
              <a:ext cx="4895224" cy="854848"/>
            </a:xfrm>
            <a:prstGeom prst="ellipse">
              <a:avLst/>
            </a:prstGeom>
            <a:noFill/>
            <a:ln w="28575">
              <a:solidFill>
                <a:srgbClr val="BF355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B63A8D0C-EFE1-EF31-324E-B3E049ECD746}"/>
              </a:ext>
            </a:extLst>
          </p:cNvPr>
          <p:cNvGrpSpPr/>
          <p:nvPr/>
        </p:nvGrpSpPr>
        <p:grpSpPr>
          <a:xfrm>
            <a:off x="7722430" y="2598003"/>
            <a:ext cx="3364669" cy="830997"/>
            <a:chOff x="7722430" y="2598003"/>
            <a:chExt cx="3364669" cy="830997"/>
          </a:xfrm>
        </p:grpSpPr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B6C69B03-9BB2-5E1D-632E-AE686BFA23E9}"/>
                </a:ext>
              </a:extLst>
            </p:cNvPr>
            <p:cNvSpPr txBox="1"/>
            <p:nvPr/>
          </p:nvSpPr>
          <p:spPr>
            <a:xfrm>
              <a:off x="8242715" y="2598003"/>
              <a:ext cx="269948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en-US" sz="4800" b="1" i="0" dirty="0">
                  <a:solidFill>
                    <a:schemeClr val="accent6"/>
                  </a:solidFill>
                  <a:effectLst/>
                  <a:latin typeface="ProximaNova-Light"/>
                </a:rPr>
                <a:t>engineer</a:t>
              </a:r>
              <a:r>
                <a:rPr lang="en-US" sz="4800" b="1" dirty="0"/>
                <a:t> </a:t>
              </a:r>
              <a:endParaRPr lang="ar-SA" dirty="0"/>
            </a:p>
          </p:txBody>
        </p:sp>
        <p:sp>
          <p:nvSpPr>
            <p:cNvPr id="24" name="شكل بيضاوي 23">
              <a:extLst>
                <a:ext uri="{FF2B5EF4-FFF2-40B4-BE49-F238E27FC236}">
                  <a16:creationId xmlns:a16="http://schemas.microsoft.com/office/drawing/2014/main" id="{A2FF7656-D1E8-76A3-6780-EBB71DB1E63F}"/>
                </a:ext>
              </a:extLst>
            </p:cNvPr>
            <p:cNvSpPr/>
            <p:nvPr/>
          </p:nvSpPr>
          <p:spPr>
            <a:xfrm>
              <a:off x="7722430" y="2664088"/>
              <a:ext cx="3364669" cy="751967"/>
            </a:xfrm>
            <a:prstGeom prst="ellipse">
              <a:avLst/>
            </a:prstGeom>
            <a:noFill/>
            <a:ln w="28575">
              <a:solidFill>
                <a:srgbClr val="70AD4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287827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3F38D801-60FB-218A-F42F-FBBAAA5B1C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04" t="58600" r="10860" b="24085"/>
          <a:stretch/>
        </p:blipFill>
        <p:spPr>
          <a:xfrm>
            <a:off x="2295993" y="2567065"/>
            <a:ext cx="7600013" cy="112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6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B5B3B00-18D9-639B-D1BE-AE98E3B150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7" t="21661" r="20205" b="18083"/>
          <a:stretch/>
        </p:blipFill>
        <p:spPr>
          <a:xfrm>
            <a:off x="815184" y="2113614"/>
            <a:ext cx="10561631" cy="4601980"/>
          </a:xfrm>
          <a:prstGeom prst="rect">
            <a:avLst/>
          </a:prstGeom>
        </p:spPr>
      </p:pic>
      <p:pic>
        <p:nvPicPr>
          <p:cNvPr id="4" name="مقطع صوتي واتساب بتاريخ 1445-01-05 في 23.08.46">
            <a:hlinkClick r:id="" action="ppaction://media"/>
            <a:extLst>
              <a:ext uri="{FF2B5EF4-FFF2-40B4-BE49-F238E27FC236}">
                <a16:creationId xmlns:a16="http://schemas.microsoft.com/office/drawing/2014/main" id="{CB7A7C9B-081E-A59C-876A-68AE78E45A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16.75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16642" y="299806"/>
            <a:ext cx="1620186" cy="162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1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B7FC5F8-201C-387E-763A-6621DD0801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418" b="82880" l="19899" r="82200">
                        <a14:foregroundMark x1="32200" y1="55435" x2="58249" y2="52582"/>
                        <a14:foregroundMark x1="58249" y1="52582" x2="23010" y2="32337"/>
                        <a14:foregroundMark x1="23010" y1="32337" x2="28871" y2="66848"/>
                        <a14:foregroundMark x1="28871" y1="66848" x2="57887" y2="73098"/>
                        <a14:foregroundMark x1="57887" y1="73098" x2="72938" y2="54891"/>
                        <a14:foregroundMark x1="66136" y1="72690" x2="75253" y2="68342"/>
                        <a14:foregroundMark x1="75253" y1="68342" x2="68958" y2="37092"/>
                        <a14:foregroundMark x1="66643" y1="26495" x2="43054" y2="27717"/>
                        <a14:foregroundMark x1="43054" y1="27717" x2="32594" y2="27804"/>
                        <a14:foregroundMark x1="22359" y1="37772" x2="23589" y2="72962"/>
                        <a14:foregroundMark x1="23589" y1="72962" x2="43777" y2="80707"/>
                        <a14:foregroundMark x1="43777" y1="80707" x2="51375" y2="76902"/>
                        <a14:foregroundMark x1="51375" y1="76902" x2="20043" y2="72283"/>
                        <a14:foregroundMark x1="20043" y1="72283" x2="27424" y2="76087"/>
                        <a14:foregroundMark x1="27424" y1="76087" x2="29740" y2="76630"/>
                        <a14:foregroundMark x1="29740" y1="76630" x2="35745" y2="39266"/>
                        <a14:foregroundMark x1="25832" y1="49864" x2="42041" y2="46332"/>
                        <a14:foregroundMark x1="42041" y1="46332" x2="43271" y2="73370"/>
                        <a14:foregroundMark x1="43271" y1="73370" x2="24602" y2="44973"/>
                        <a14:foregroundMark x1="24602" y1="44973" x2="33213" y2="37636"/>
                        <a14:foregroundMark x1="33213" y1="37636" x2="51520" y2="33696"/>
                        <a14:foregroundMark x1="26051" y1="28966" x2="25181" y2="28804"/>
                        <a14:foregroundMark x1="51520" y1="33696" x2="30601" y2="29811"/>
                        <a14:foregroundMark x1="30233" y1="29924" x2="56440" y2="35734"/>
                        <a14:foregroundMark x1="25181" y1="28804" x2="26042" y2="28995"/>
                        <a14:foregroundMark x1="56440" y1="35734" x2="50868" y2="71739"/>
                        <a14:foregroundMark x1="50868" y1="71739" x2="47178" y2="57201"/>
                        <a14:foregroundMark x1="47178" y1="57201" x2="67004" y2="78668"/>
                        <a14:foregroundMark x1="67004" y1="78668" x2="71418" y2="50272"/>
                        <a14:foregroundMark x1="71418" y1="50272" x2="71418" y2="29484"/>
                        <a14:foregroundMark x1="71418" y1="29484" x2="63314" y2="27446"/>
                        <a14:foregroundMark x1="63314" y1="27446" x2="68886" y2="23913"/>
                        <a14:foregroundMark x1="68886" y1="23913" x2="56223" y2="22826"/>
                        <a14:foregroundMark x1="56223" y1="22826" x2="82344" y2="27717"/>
                        <a14:foregroundMark x1="59262" y1="75679" x2="42764" y2="82880"/>
                        <a14:foregroundMark x1="42764" y1="82880" x2="20550" y2="79348"/>
                        <a14:foregroundMark x1="20550" y1="79348" x2="20043" y2="41984"/>
                        <a14:backgroundMark x1="26194" y1="28533" x2="30825" y2="28125"/>
                        <a14:backgroundMark x1="30825" y1="28125" x2="31114" y2="27853"/>
                        <a14:backgroundMark x1="31114" y1="27853" x2="32706" y2="2744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48" t="20506" r="26721" b="17390"/>
          <a:stretch/>
        </p:blipFill>
        <p:spPr>
          <a:xfrm>
            <a:off x="3612628" y="1019332"/>
            <a:ext cx="7959777" cy="5049952"/>
          </a:xfrm>
          <a:prstGeom prst="rect">
            <a:avLst/>
          </a:prstGeom>
        </p:spPr>
      </p:pic>
      <p:pic>
        <p:nvPicPr>
          <p:cNvPr id="4" name="مقطع صوتي واتساب بتاريخ 1445-01-05 في 23.13.27">
            <a:hlinkClick r:id="" action="ppaction://media"/>
            <a:extLst>
              <a:ext uri="{FF2B5EF4-FFF2-40B4-BE49-F238E27FC236}">
                <a16:creationId xmlns:a16="http://schemas.microsoft.com/office/drawing/2014/main" id="{3E76E431-19F7-5674-C1BE-19719B4259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4248" y="1019332"/>
            <a:ext cx="1598951" cy="159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1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27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010EE595-B8F3-DE3B-6A78-191B75DD08ED}"/>
              </a:ext>
            </a:extLst>
          </p:cNvPr>
          <p:cNvGrpSpPr/>
          <p:nvPr/>
        </p:nvGrpSpPr>
        <p:grpSpPr>
          <a:xfrm>
            <a:off x="4033603" y="819755"/>
            <a:ext cx="4124793" cy="923330"/>
            <a:chOff x="4182255" y="2921168"/>
            <a:chExt cx="4124793" cy="923330"/>
          </a:xfrm>
        </p:grpSpPr>
        <p:sp>
          <p:nvSpPr>
            <p:cNvPr id="2" name="مربع نص 1">
              <a:extLst>
                <a:ext uri="{FF2B5EF4-FFF2-40B4-BE49-F238E27FC236}">
                  <a16:creationId xmlns:a16="http://schemas.microsoft.com/office/drawing/2014/main" id="{04813E07-3615-0355-8CA5-CC20559917E6}"/>
                </a:ext>
              </a:extLst>
            </p:cNvPr>
            <p:cNvSpPr txBox="1"/>
            <p:nvPr/>
          </p:nvSpPr>
          <p:spPr>
            <a:xfrm>
              <a:off x="4182256" y="2921168"/>
              <a:ext cx="4060149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5400" b="1" i="0" dirty="0">
                  <a:solidFill>
                    <a:srgbClr val="242021"/>
                  </a:solidFill>
                  <a:effectLst/>
                  <a:latin typeface="ProximaNova-Light"/>
                </a:rPr>
                <a:t>salesperson</a:t>
              </a:r>
              <a:r>
                <a:rPr lang="en-US" sz="3200" dirty="0"/>
                <a:t> </a:t>
              </a:r>
              <a:endParaRPr lang="ar-SA" sz="3200" dirty="0"/>
            </a:p>
          </p:txBody>
        </p:sp>
        <p:sp>
          <p:nvSpPr>
            <p:cNvPr id="3" name="شكل بيضاوي 2">
              <a:extLst>
                <a:ext uri="{FF2B5EF4-FFF2-40B4-BE49-F238E27FC236}">
                  <a16:creationId xmlns:a16="http://schemas.microsoft.com/office/drawing/2014/main" id="{9CA8D1A5-6869-80FB-2423-60148CEA5D18}"/>
                </a:ext>
              </a:extLst>
            </p:cNvPr>
            <p:cNvSpPr/>
            <p:nvPr/>
          </p:nvSpPr>
          <p:spPr>
            <a:xfrm>
              <a:off x="4182255" y="3045794"/>
              <a:ext cx="4124793" cy="79870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F00993C8-9A8B-03CD-B35F-9109788E9AF9}"/>
              </a:ext>
            </a:extLst>
          </p:cNvPr>
          <p:cNvSpPr txBox="1"/>
          <p:nvPr/>
        </p:nvSpPr>
        <p:spPr>
          <a:xfrm>
            <a:off x="1762593" y="2529590"/>
            <a:ext cx="95849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 rtl="0">
              <a:buFont typeface="Wingdings" panose="05000000000000000000" pitchFamily="2" charset="2"/>
              <a:buChar char="§"/>
            </a:pPr>
            <a:r>
              <a:rPr lang="en-US" sz="4000" b="1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a person whose job is selling things.</a:t>
            </a:r>
            <a:endParaRPr lang="ar-SA" sz="4000" b="1" dirty="0">
              <a:solidFill>
                <a:srgbClr val="0070C0"/>
              </a:solidFill>
            </a:endParaRPr>
          </a:p>
        </p:txBody>
      </p:sp>
      <p:sp>
        <p:nvSpPr>
          <p:cNvPr id="7" name="سهم: لليسار 6">
            <a:extLst>
              <a:ext uri="{FF2B5EF4-FFF2-40B4-BE49-F238E27FC236}">
                <a16:creationId xmlns:a16="http://schemas.microsoft.com/office/drawing/2014/main" id="{AB76C530-5BDA-E8DE-6B4F-1DA03B49FEAB}"/>
              </a:ext>
            </a:extLst>
          </p:cNvPr>
          <p:cNvSpPr/>
          <p:nvPr/>
        </p:nvSpPr>
        <p:spPr>
          <a:xfrm rot="6577121">
            <a:off x="6971359" y="3947444"/>
            <a:ext cx="1439056" cy="479686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9DA65CE-5D90-B736-7592-CBDA9CBFF1A4}"/>
              </a:ext>
            </a:extLst>
          </p:cNvPr>
          <p:cNvSpPr txBox="1"/>
          <p:nvPr/>
        </p:nvSpPr>
        <p:spPr>
          <a:xfrm>
            <a:off x="1762594" y="5559676"/>
            <a:ext cx="51328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 rtl="0">
              <a:buFont typeface="Wingdings" panose="05000000000000000000" pitchFamily="2" charset="2"/>
              <a:buChar char="§"/>
            </a:pPr>
            <a:r>
              <a:rPr lang="en-US" sz="4000" b="1" dirty="0">
                <a:solidFill>
                  <a:srgbClr val="C00000"/>
                </a:solidFill>
                <a:effectLst/>
                <a:latin typeface="Roboto" panose="02000000000000000000" pitchFamily="2" charset="0"/>
              </a:rPr>
              <a:t>What is “Selling”?</a:t>
            </a:r>
            <a:endParaRPr lang="ar-SA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73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383</Words>
  <Application>Microsoft Office PowerPoint</Application>
  <PresentationFormat>شاشة عريضة</PresentationFormat>
  <Paragraphs>59</Paragraphs>
  <Slides>35</Slides>
  <Notes>0</Notes>
  <HiddenSlides>0</HiddenSlides>
  <MMClips>12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35</vt:i4>
      </vt:variant>
    </vt:vector>
  </HeadingPairs>
  <TitlesOfParts>
    <vt:vector size="43" baseType="lpstr">
      <vt:lpstr>Arial</vt:lpstr>
      <vt:lpstr>Calibri</vt:lpstr>
      <vt:lpstr>Calibri Light</vt:lpstr>
      <vt:lpstr>DroidArabicKufi-Regular</vt:lpstr>
      <vt:lpstr>ProximaNova-Light</vt:lpstr>
      <vt:lpstr>Roboto</vt:lpstr>
      <vt:lpstr>Wingdings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أمجاد الحربي</dc:creator>
  <cp:lastModifiedBy>أمجاد الحربي</cp:lastModifiedBy>
  <cp:revision>9</cp:revision>
  <dcterms:created xsi:type="dcterms:W3CDTF">2023-07-23T16:32:58Z</dcterms:created>
  <dcterms:modified xsi:type="dcterms:W3CDTF">2023-08-24T06:41:48Z</dcterms:modified>
</cp:coreProperties>
</file>