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5" r:id="rId6"/>
    <p:sldId id="261" r:id="rId7"/>
    <p:sldId id="263" r:id="rId8"/>
    <p:sldId id="262" r:id="rId9"/>
    <p:sldId id="264" r:id="rId10"/>
    <p:sldId id="266" r:id="rId11"/>
    <p:sldId id="267" r:id="rId12"/>
    <p:sldId id="275" r:id="rId13"/>
    <p:sldId id="26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6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866"/>
    <a:srgbClr val="41A2E4"/>
    <a:srgbClr val="07CB86"/>
    <a:srgbClr val="F67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39666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EB0BED3-C1C9-4592-A153-3DE2E4D1BC84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F8412B-3A64-429A-91D6-E4F1259A939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0545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8412B-3A64-429A-91D6-E4F1259A9392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87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6D453D-42EE-D411-89F5-DCBA695DE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AD358AC-DA48-5038-C235-EEE69A07D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EF8EE7-2534-A974-2EAF-7D85D8DD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15EF1F-41F5-3E17-D124-8A6665A0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D752A0-7E67-A070-36D5-45E6A025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824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3F0A3C-690B-B2E6-AD30-9BE5FFAD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19CE765-D3B5-4865-8057-039405D29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687DD0-F06F-E631-6227-C7DBFDFC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D9D7F4-36BC-F06F-F918-115B18FB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0B9CD4-8939-F539-11AC-E11F149C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851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0DFCCB1-C973-F6EA-B1E3-1CD79DDF1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5FBBD1E-A9A2-969C-5AE8-63BB4BD7E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36DAF8-BEBC-43E4-243B-E9768CF3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5614AE-EE57-EFD7-676F-503A1407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0F7D20-95F2-8917-BF48-97BBB6C3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1279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596202-44DF-DED5-CE99-AEEFE78C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656BDA1-AE70-4750-1B1D-547AFF481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E20A67-0331-9BD5-4444-96B43DAA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5CDD46-D423-EF82-287F-577F795E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E502F1-C907-EC08-0495-2C47E13F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667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988D37-70E5-EA67-8262-5CC08130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6280AF-E514-84E9-2BB2-61FD91424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41D857-EF83-D838-31F4-B5F509FE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E69F6D-5249-9064-13CB-67A279D3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C77586-1376-BEDB-3B14-2A55AFAF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308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78C19A-0234-1E08-3573-3F98BC4DF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E9BDEF-F182-4080-903B-BAFB39553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14298BD-84FC-C692-3739-484A39913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FFBAF80-8D5B-4C0D-DA3E-D9DAB30B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B997D33-0931-269F-60F2-279A127D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D01067-A274-BA4A-490C-25647532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407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417B58-BCEC-1206-FAB3-27416C27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913303D-18C0-EDB4-4157-64BCE57D8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1CBB850-8BEB-C2E2-A7E1-11284198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985A071-5511-B720-D986-5C4EEE9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488267F-06A0-ED07-2486-FA2F5046C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E7E4E19-3C40-9081-D37E-812CB34A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79B42A1-53E1-DFCF-2BE4-174D1623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0BD68EB-675B-0ADB-5144-C9D7FCA4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799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AB2170-5AA9-F11C-8CD0-2EC7353A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B5F4A34-8EF3-5862-4F5F-FE323177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5241F3E-C651-78FD-9B62-9AFA28D6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95273D6-D36E-12E5-1061-2AA2A657B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972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4F2A2AD-05DD-83D5-A9F1-5903F7E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2F6F781-C9E3-8692-6E1A-A6913DA6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728A579-8B43-B969-354C-1A2B3447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659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F2A90B-ABE7-32C7-6495-162F35F2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E9D7E1-8CEA-35A5-B912-199BED36F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767F118-B41E-DA46-F352-EB43F96D2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729765-B932-B120-3A57-F723B32B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94F19B-7A65-5E96-DE2D-506BB7D3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32B04E0-E9EC-D47E-EDCE-86066FB2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833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389DDD-DD90-6D91-ACEC-C83EC464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8A00D6A-19C6-D521-2675-E8BAFBD7B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553E9C-A641-733F-D2C6-61A67E44D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BC9AC1C-FBE5-6DF4-18AD-BCC6D2CC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92A8CF-F86A-0B5A-47AE-229C6759B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895F364-41FB-00F0-6610-BF346DFF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94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BB28C31-9FFD-51F7-5343-5E51E49C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99E7C57-B064-8FAC-1612-D06B1C56C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D9DD60-01B5-64E8-77F6-4D35B601F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746B0-BFB6-422B-8A61-03109039F7B8}" type="datetimeFigureOut">
              <a:rPr lang="ar-SA" smtClean="0"/>
              <a:t>08/02/45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CF5368A-FB21-3FDA-FFC1-539D90367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FBD2F7-4ECA-978D-11AE-F3D0024D7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71E9E-1528-4373-B15B-B6B5C961037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597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20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photo good morning cubic blocks with cup of coffee on wooden desk">
            <a:extLst>
              <a:ext uri="{FF2B5EF4-FFF2-40B4-BE49-F238E27FC236}">
                <a16:creationId xmlns:a16="http://schemas.microsoft.com/office/drawing/2014/main" id="{C6F5891C-6B5C-C085-1467-69C9D1F6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90" y="15170"/>
            <a:ext cx="7605010" cy="684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64C1520-4815-4D86-C6F6-E0E70B1CF47E}"/>
              </a:ext>
            </a:extLst>
          </p:cNvPr>
          <p:cNvGrpSpPr/>
          <p:nvPr/>
        </p:nvGrpSpPr>
        <p:grpSpPr>
          <a:xfrm>
            <a:off x="869430" y="3105834"/>
            <a:ext cx="2368446" cy="646331"/>
            <a:chOff x="1109273" y="2038662"/>
            <a:chExt cx="2368446" cy="646331"/>
          </a:xfrm>
        </p:grpSpPr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29EA3BDC-91F3-56E6-9F67-816BE0C7DA65}"/>
                </a:ext>
              </a:extLst>
            </p:cNvPr>
            <p:cNvSpPr txBox="1"/>
            <p:nvPr/>
          </p:nvSpPr>
          <p:spPr>
            <a:xfrm>
              <a:off x="1109273" y="2038662"/>
              <a:ext cx="236844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600" b="1" dirty="0"/>
                <a:t>Hello Class</a:t>
              </a:r>
              <a:endParaRPr lang="ar-SA" sz="3600" b="1" dirty="0"/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09373AFC-55C6-9EFF-1957-D10A36964F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9193" y="2684993"/>
              <a:ext cx="19637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48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ector waving flag saudi arabia on flagpole isolated on white">
            <a:extLst>
              <a:ext uri="{FF2B5EF4-FFF2-40B4-BE49-F238E27FC236}">
                <a16:creationId xmlns:a16="http://schemas.microsoft.com/office/drawing/2014/main" id="{812F39D0-21B9-55F8-DA21-7625D36DA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-44971"/>
            <a:ext cx="5516380" cy="45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ree vector illustration vector of various careers and professions">
            <a:extLst>
              <a:ext uri="{FF2B5EF4-FFF2-40B4-BE49-F238E27FC236}">
                <a16:creationId xmlns:a16="http://schemas.microsoft.com/office/drawing/2014/main" id="{0A024565-9225-F19D-CFB3-1DA1E700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81" y="762468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D30F31E-98C8-ED39-CE0B-FAC1C4EDE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32512" r="3976" b="39784"/>
          <a:stretch/>
        </p:blipFill>
        <p:spPr>
          <a:xfrm>
            <a:off x="602104" y="434287"/>
            <a:ext cx="4045408" cy="83987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8C21E97-8871-FA11-6DF4-0B5A3AC93298}"/>
              </a:ext>
            </a:extLst>
          </p:cNvPr>
          <p:cNvSpPr txBox="1"/>
          <p:nvPr/>
        </p:nvSpPr>
        <p:spPr>
          <a:xfrm>
            <a:off x="1738858" y="1617654"/>
            <a:ext cx="83944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</a:rPr>
              <a:t>The “Reading passage” today is about: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D36D331-B9FC-5A0A-28A0-9338CB81F4CF}"/>
              </a:ext>
            </a:extLst>
          </p:cNvPr>
          <p:cNvSpPr txBox="1"/>
          <p:nvPr/>
        </p:nvSpPr>
        <p:spPr>
          <a:xfrm>
            <a:off x="1618937" y="2259796"/>
            <a:ext cx="8394491" cy="40193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2060"/>
                </a:solidFill>
              </a:rPr>
              <a:t>Jobs in Saudi Arabia.</a:t>
            </a:r>
          </a:p>
          <a:p>
            <a:pPr marL="571500" indent="-571500" algn="l" rtl="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2060"/>
                </a:solidFill>
              </a:rPr>
              <a:t>Healthy food.</a:t>
            </a:r>
          </a:p>
          <a:p>
            <a:pPr marL="571500" indent="-571500" algn="l" rtl="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2060"/>
                </a:solidFill>
              </a:rPr>
              <a:t>Friendship.</a:t>
            </a:r>
            <a:endParaRPr lang="ar-SA" sz="3600" b="1" dirty="0">
              <a:solidFill>
                <a:srgbClr val="002060"/>
              </a:solidFill>
            </a:endParaRPr>
          </a:p>
        </p:txBody>
      </p:sp>
      <p:pic>
        <p:nvPicPr>
          <p:cNvPr id="10244" name="Picture 4" descr="Cute little kid boy holding hand with his friend">
            <a:extLst>
              <a:ext uri="{FF2B5EF4-FFF2-40B4-BE49-F238E27FC236}">
                <a16:creationId xmlns:a16="http://schemas.microsoft.com/office/drawing/2014/main" id="{52490B43-55CC-9F4D-3CD1-55F18027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51" y="4728067"/>
            <a:ext cx="2174904" cy="217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ector fresh vegetables, salad, organic food, natural products, online food ordering, recipes.">
            <a:extLst>
              <a:ext uri="{FF2B5EF4-FFF2-40B4-BE49-F238E27FC236}">
                <a16:creationId xmlns:a16="http://schemas.microsoft.com/office/drawing/2014/main" id="{58EAB4A1-6470-97C4-9131-21FB0B26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52" y="3755402"/>
            <a:ext cx="1900937" cy="18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ree vector jobs concept design">
            <a:extLst>
              <a:ext uri="{FF2B5EF4-FFF2-40B4-BE49-F238E27FC236}">
                <a16:creationId xmlns:a16="http://schemas.microsoft.com/office/drawing/2014/main" id="{DAAF39AA-1B55-A2AB-0B2D-39CB0C59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89" y="2787249"/>
            <a:ext cx="1283501" cy="128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FF81EB9A-BEA9-4F3A-96D2-BF16D37F3253}"/>
              </a:ext>
            </a:extLst>
          </p:cNvPr>
          <p:cNvSpPr/>
          <p:nvPr/>
        </p:nvSpPr>
        <p:spPr>
          <a:xfrm>
            <a:off x="1379095" y="2771740"/>
            <a:ext cx="5111646" cy="8398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78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good job congratulations concept. business person hands. vector">
            <a:extLst>
              <a:ext uri="{FF2B5EF4-FFF2-40B4-BE49-F238E27FC236}">
                <a16:creationId xmlns:a16="http://schemas.microsoft.com/office/drawing/2014/main" id="{71273D43-123C-7FB3-6574-A1CC2889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07" y="44767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2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295D80C-879F-FACE-1E8A-AE66105774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32512" r="3976" b="39784"/>
          <a:stretch/>
        </p:blipFill>
        <p:spPr>
          <a:xfrm>
            <a:off x="2790668" y="2742772"/>
            <a:ext cx="6610664" cy="13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6165B1C-0199-5023-3EBC-2B74913C3CBD}"/>
              </a:ext>
            </a:extLst>
          </p:cNvPr>
          <p:cNvGrpSpPr/>
          <p:nvPr/>
        </p:nvGrpSpPr>
        <p:grpSpPr>
          <a:xfrm>
            <a:off x="1831298" y="1139253"/>
            <a:ext cx="8529404" cy="4897342"/>
            <a:chOff x="1831298" y="1139253"/>
            <a:chExt cx="8529404" cy="489734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C84C7BF-D780-7FA6-9782-0C55DECAB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7" t="39668" r="3483" b="50000"/>
            <a:stretch/>
          </p:blipFill>
          <p:spPr>
            <a:xfrm>
              <a:off x="1831298" y="1139253"/>
              <a:ext cx="8529404" cy="670810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8111D914-0162-AA68-F2DD-F18AA039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2" t="35051" r="18483" b="14735"/>
            <a:stretch/>
          </p:blipFill>
          <p:spPr>
            <a:xfrm>
              <a:off x="1831298" y="2293494"/>
              <a:ext cx="7555043" cy="3743101"/>
            </a:xfrm>
            <a:prstGeom prst="rect">
              <a:avLst/>
            </a:prstGeom>
          </p:spPr>
        </p:pic>
      </p:grpSp>
      <p:pic>
        <p:nvPicPr>
          <p:cNvPr id="6" name="مقطع صوتي واتساب بتاريخ 1445-01-08 في 11.45.03">
            <a:hlinkClick r:id="" action="ppaction://media"/>
            <a:extLst>
              <a:ext uri="{FF2B5EF4-FFF2-40B4-BE49-F238E27FC236}">
                <a16:creationId xmlns:a16="http://schemas.microsoft.com/office/drawing/2014/main" id="{3A90F59B-6044-E7D0-58E7-60F0BF88C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3436" y="3244121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B816918-EBF1-182B-1107-FDC69D07FF10}"/>
              </a:ext>
            </a:extLst>
          </p:cNvPr>
          <p:cNvGrpSpPr/>
          <p:nvPr/>
        </p:nvGrpSpPr>
        <p:grpSpPr>
          <a:xfrm>
            <a:off x="164893" y="83369"/>
            <a:ext cx="6700603" cy="6497313"/>
            <a:chOff x="164893" y="83369"/>
            <a:chExt cx="6700603" cy="6497313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B827BDF4-D418-603B-2088-9A027B155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5" t="43824" r="14303" b="42786"/>
            <a:stretch/>
          </p:blipFill>
          <p:spPr>
            <a:xfrm>
              <a:off x="164893" y="5613816"/>
              <a:ext cx="6618028" cy="966866"/>
            </a:xfrm>
            <a:prstGeom prst="rect">
              <a:avLst/>
            </a:prstGeom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11B2D7EF-8567-AFC0-11B6-F0A976CDA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76" t="16120" r="20574" b="8156"/>
            <a:stretch/>
          </p:blipFill>
          <p:spPr>
            <a:xfrm>
              <a:off x="164893" y="83369"/>
              <a:ext cx="6700603" cy="5635379"/>
            </a:xfrm>
            <a:prstGeom prst="rect">
              <a:avLst/>
            </a:prstGeom>
          </p:spPr>
        </p:pic>
      </p:grpSp>
      <p:pic>
        <p:nvPicPr>
          <p:cNvPr id="7" name="مقطع صوتي واتساب بتاريخ 1445-01-08 في 11.51.20">
            <a:hlinkClick r:id="" action="ppaction://media"/>
            <a:extLst>
              <a:ext uri="{FF2B5EF4-FFF2-40B4-BE49-F238E27FC236}">
                <a16:creationId xmlns:a16="http://schemas.microsoft.com/office/drawing/2014/main" id="{E7CAAFE5-7BBE-B0B2-5957-6175540BF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9390" y="2629525"/>
            <a:ext cx="1374098" cy="13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72E7B4F-9A52-47ED-8725-D7F996C7835A}"/>
              </a:ext>
            </a:extLst>
          </p:cNvPr>
          <p:cNvGrpSpPr/>
          <p:nvPr/>
        </p:nvGrpSpPr>
        <p:grpSpPr>
          <a:xfrm>
            <a:off x="274819" y="254834"/>
            <a:ext cx="11642362" cy="6348332"/>
            <a:chOff x="274819" y="254834"/>
            <a:chExt cx="11642362" cy="634833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BD5E416C-65AE-784F-40FC-E64037127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8" t="25124" r="3361" b="30549"/>
            <a:stretch/>
          </p:blipFill>
          <p:spPr>
            <a:xfrm>
              <a:off x="274819" y="254834"/>
              <a:ext cx="9224420" cy="3185412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7D5FD767-55B4-C41B-2FE6-1C860983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15" t="30895" r="4099" b="17621"/>
            <a:stretch/>
          </p:blipFill>
          <p:spPr>
            <a:xfrm>
              <a:off x="5591331" y="3260359"/>
              <a:ext cx="6325850" cy="3342807"/>
            </a:xfrm>
            <a:prstGeom prst="rect">
              <a:avLst/>
            </a:prstGeom>
          </p:spPr>
        </p:pic>
      </p:grpSp>
      <p:pic>
        <p:nvPicPr>
          <p:cNvPr id="6" name="مقطع صوتي واتساب بتاريخ 1445-01-08 في 11.56.39">
            <a:hlinkClick r:id="" action="ppaction://media"/>
            <a:extLst>
              <a:ext uri="{FF2B5EF4-FFF2-40B4-BE49-F238E27FC236}">
                <a16:creationId xmlns:a16="http://schemas.microsoft.com/office/drawing/2014/main" id="{4BC0CE5A-ED69-9E3C-4DB3-E927BF6A9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154" y="3979889"/>
            <a:ext cx="2083633" cy="20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AD2D1B6-E74C-526E-3287-92D14046F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65" b="93478" l="19682" r="92909">
                        <a14:foregroundMark x1="72069" y1="46875" x2="45224" y2="28125"/>
                        <a14:foregroundMark x1="45224" y1="28125" x2="49711" y2="53397"/>
                        <a14:foregroundMark x1="49711" y1="53397" x2="86107" y2="50815"/>
                        <a14:foregroundMark x1="86107" y1="50815" x2="81838" y2="40489"/>
                        <a14:foregroundMark x1="81838" y1="40489" x2="58394" y2="45788"/>
                        <a14:foregroundMark x1="58394" y1="45788" x2="65195" y2="64130"/>
                        <a14:foregroundMark x1="65195" y1="64130" x2="65412" y2="36957"/>
                        <a14:foregroundMark x1="65412" y1="36957" x2="65051" y2="36957"/>
                        <a14:foregroundMark x1="65051" y1="36957" x2="39580" y2="40625"/>
                        <a14:foregroundMark x1="39580" y1="40625" x2="36831" y2="56658"/>
                        <a14:foregroundMark x1="36831" y1="56658" x2="40376" y2="53397"/>
                        <a14:foregroundMark x1="40376" y1="53397" x2="35456" y2="80299"/>
                        <a14:foregroundMark x1="35456" y1="80299" x2="68452" y2="79212"/>
                        <a14:foregroundMark x1="68452" y1="79212" x2="85094" y2="77310"/>
                        <a14:foregroundMark x1="85094" y1="77310" x2="89074" y2="51630"/>
                        <a14:foregroundMark x1="89074" y1="51630" x2="85528" y2="29620"/>
                        <a14:foregroundMark x1="85528" y1="29620" x2="32779" y2="40217"/>
                        <a14:foregroundMark x1="32779" y1="40217" x2="29161" y2="26495"/>
                        <a14:foregroundMark x1="29161" y1="26495" x2="57670" y2="35190"/>
                        <a14:foregroundMark x1="57670" y1="35190" x2="45731" y2="77717"/>
                        <a14:foregroundMark x1="45731" y1="77717" x2="22648" y2="54484"/>
                        <a14:foregroundMark x1="22648" y1="54484" x2="67438" y2="61821"/>
                        <a14:foregroundMark x1="67438" y1="61821" x2="82706" y2="58696"/>
                        <a14:foregroundMark x1="82706" y1="58696" x2="49711" y2="78668"/>
                        <a14:foregroundMark x1="49711" y1="78668" x2="92981" y2="72826"/>
                        <a14:foregroundMark x1="92981" y1="72826" x2="88640" y2="34918"/>
                        <a14:foregroundMark x1="88640" y1="34918" x2="90738" y2="19701"/>
                        <a14:foregroundMark x1="28727" y1="76495" x2="19682" y2="93478"/>
                        <a14:foregroundMark x1="29183" y1="75638" x2="28727" y2="76495"/>
                        <a14:foregroundMark x1="30765" y1="72667" x2="29329" y2="75364"/>
                        <a14:foregroundMark x1="32200" y1="69973" x2="30853" y2="72502"/>
                        <a14:foregroundMark x1="26556" y1="72283" x2="26122" y2="74864"/>
                        <a14:backgroundMark x1="32417" y1="72011" x2="32706" y2="71332"/>
                        <a14:backgroundMark x1="33792" y1="71332" x2="34009" y2="71196"/>
                        <a14:backgroundMark x1="35166" y1="71196" x2="35384" y2="71332"/>
                        <a14:backgroundMark x1="31404" y1="69973" x2="31404" y2="69973"/>
                        <a14:backgroundMark x1="30318" y1="70924" x2="30174" y2="70924"/>
                        <a14:backgroundMark x1="29088" y1="71875" x2="29088" y2="72011"/>
                        <a14:backgroundMark x1="29305" y1="75272" x2="29016" y2="75000"/>
                        <a14:backgroundMark x1="28148" y1="76495" x2="28148" y2="76495"/>
                        <a14:backgroundMark x1="25904" y1="71196" x2="26122" y2="7092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42" t="24431" r="8893" b="28770"/>
          <a:stretch/>
        </p:blipFill>
        <p:spPr>
          <a:xfrm>
            <a:off x="557579" y="785188"/>
            <a:ext cx="11076842" cy="423651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24469B7-D457-53E0-8913-CA0E63ED6265}"/>
              </a:ext>
            </a:extLst>
          </p:cNvPr>
          <p:cNvSpPr txBox="1"/>
          <p:nvPr/>
        </p:nvSpPr>
        <p:spPr>
          <a:xfrm>
            <a:off x="1693889" y="2308486"/>
            <a:ext cx="102982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0070C0"/>
                </a:solidFill>
              </a:rPr>
              <a:t>They started a “job creation team” to help people find jobs.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0FB16F2-F634-B4BC-4B3D-36DF826ADE2F}"/>
              </a:ext>
            </a:extLst>
          </p:cNvPr>
          <p:cNvSpPr txBox="1"/>
          <p:nvPr/>
        </p:nvSpPr>
        <p:spPr>
          <a:xfrm>
            <a:off x="1515034" y="2844225"/>
            <a:ext cx="102982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0070C0"/>
                </a:solidFill>
              </a:rPr>
              <a:t>They assist new businesses that give people jobs &amp; training.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47F95A8-10B5-60A6-4B61-F854525D0457}"/>
              </a:ext>
            </a:extLst>
          </p:cNvPr>
          <p:cNvSpPr txBox="1"/>
          <p:nvPr/>
        </p:nvSpPr>
        <p:spPr>
          <a:xfrm>
            <a:off x="1604462" y="3338004"/>
            <a:ext cx="102982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0070C0"/>
                </a:solidFill>
              </a:rPr>
              <a:t>They give advice to people who are looking for jobs.</a:t>
            </a:r>
            <a:endParaRPr lang="ar-SA" sz="3200" b="1" dirty="0">
              <a:solidFill>
                <a:srgbClr val="0070C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C70DBF1-F5ED-0E29-BFA1-03678C37905F}"/>
              </a:ext>
            </a:extLst>
          </p:cNvPr>
          <p:cNvSpPr txBox="1"/>
          <p:nvPr/>
        </p:nvSpPr>
        <p:spPr>
          <a:xfrm>
            <a:off x="3421283" y="4324674"/>
            <a:ext cx="14805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solidFill>
                  <a:srgbClr val="0070C0"/>
                </a:solidFill>
              </a:rPr>
              <a:t>50 %</a:t>
            </a:r>
            <a:endParaRPr lang="ar-SA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D18C991-79FC-696E-761E-52FB6A1A7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65" b="93478" l="19682" r="92909">
                        <a14:foregroundMark x1="72069" y1="46875" x2="45224" y2="28125"/>
                        <a14:foregroundMark x1="45224" y1="28125" x2="49711" y2="53397"/>
                        <a14:foregroundMark x1="49711" y1="53397" x2="86107" y2="50815"/>
                        <a14:foregroundMark x1="86107" y1="50815" x2="81838" y2="40489"/>
                        <a14:foregroundMark x1="81838" y1="40489" x2="58394" y2="45788"/>
                        <a14:foregroundMark x1="58394" y1="45788" x2="65195" y2="64130"/>
                        <a14:foregroundMark x1="65195" y1="64130" x2="65412" y2="36957"/>
                        <a14:foregroundMark x1="65412" y1="36957" x2="65051" y2="36957"/>
                        <a14:foregroundMark x1="65051" y1="36957" x2="39580" y2="40625"/>
                        <a14:foregroundMark x1="39580" y1="40625" x2="36831" y2="56658"/>
                        <a14:foregroundMark x1="36831" y1="56658" x2="40376" y2="53397"/>
                        <a14:foregroundMark x1="40376" y1="53397" x2="35456" y2="80299"/>
                        <a14:foregroundMark x1="35456" y1="80299" x2="68452" y2="79212"/>
                        <a14:foregroundMark x1="68452" y1="79212" x2="85094" y2="77310"/>
                        <a14:foregroundMark x1="85094" y1="77310" x2="89074" y2="51630"/>
                        <a14:foregroundMark x1="89074" y1="51630" x2="85528" y2="29620"/>
                        <a14:foregroundMark x1="85528" y1="29620" x2="32779" y2="40217"/>
                        <a14:foregroundMark x1="32779" y1="40217" x2="29161" y2="26495"/>
                        <a14:foregroundMark x1="29161" y1="26495" x2="57670" y2="35190"/>
                        <a14:foregroundMark x1="57670" y1="35190" x2="45731" y2="77717"/>
                        <a14:foregroundMark x1="45731" y1="77717" x2="22648" y2="54484"/>
                        <a14:foregroundMark x1="22648" y1="54484" x2="67438" y2="61821"/>
                        <a14:foregroundMark x1="67438" y1="61821" x2="82706" y2="58696"/>
                        <a14:foregroundMark x1="82706" y1="58696" x2="49711" y2="78668"/>
                        <a14:foregroundMark x1="49711" y1="78668" x2="92981" y2="72826"/>
                        <a14:foregroundMark x1="92981" y1="72826" x2="88640" y2="34918"/>
                        <a14:foregroundMark x1="88640" y1="34918" x2="90738" y2="19701"/>
                        <a14:foregroundMark x1="28727" y1="76495" x2="19682" y2="93478"/>
                        <a14:foregroundMark x1="29183" y1="75638" x2="28727" y2="76495"/>
                        <a14:foregroundMark x1="30765" y1="72667" x2="29329" y2="75364"/>
                        <a14:foregroundMark x1="32200" y1="69973" x2="30853" y2="72502"/>
                        <a14:foregroundMark x1="26556" y1="72283" x2="26122" y2="74864"/>
                        <a14:backgroundMark x1="32417" y1="72011" x2="32706" y2="71332"/>
                        <a14:backgroundMark x1="33792" y1="71332" x2="34009" y2="71196"/>
                        <a14:backgroundMark x1="35166" y1="71196" x2="35384" y2="71332"/>
                        <a14:backgroundMark x1="31404" y1="69973" x2="31404" y2="69973"/>
                        <a14:backgroundMark x1="30318" y1="70924" x2="30174" y2="70924"/>
                        <a14:backgroundMark x1="29088" y1="71875" x2="29088" y2="72011"/>
                        <a14:backgroundMark x1="29305" y1="75272" x2="29016" y2="75000"/>
                        <a14:backgroundMark x1="28148" y1="76495" x2="28148" y2="76495"/>
                        <a14:backgroundMark x1="25904" y1="71196" x2="26122" y2="7092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42" t="71230" r="8893" b="17159"/>
          <a:stretch/>
        </p:blipFill>
        <p:spPr>
          <a:xfrm>
            <a:off x="767441" y="1308515"/>
            <a:ext cx="11076842" cy="105110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4050FAD3-7B8A-5D1B-DDFA-F623DF7B43B7}"/>
              </a:ext>
            </a:extLst>
          </p:cNvPr>
          <p:cNvSpPr txBox="1"/>
          <p:nvPr/>
        </p:nvSpPr>
        <p:spPr>
          <a:xfrm>
            <a:off x="302745" y="3286514"/>
            <a:ext cx="102982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0070C0"/>
                </a:solidFill>
              </a:rPr>
              <a:t>3. A culture of determination and achieving goals.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0271986-F6CD-0128-5363-D31D2787FFFD}"/>
              </a:ext>
            </a:extLst>
          </p:cNvPr>
          <p:cNvSpPr txBox="1"/>
          <p:nvPr/>
        </p:nvSpPr>
        <p:spPr>
          <a:xfrm>
            <a:off x="302745" y="4735523"/>
            <a:ext cx="112746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0070C0"/>
                </a:solidFill>
              </a:rPr>
              <a:t>4. To lower the rate of unemployment from 11.6 % to 7 % .</a:t>
            </a:r>
            <a:endParaRPr lang="ar-S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6866750-86C8-4BD9-7048-EEC5722A5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79" r="15287" b="18775"/>
          <a:stretch/>
        </p:blipFill>
        <p:spPr>
          <a:xfrm>
            <a:off x="3094219" y="1015584"/>
            <a:ext cx="6003561" cy="50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hoto top view of face with emotions for blue monday">
            <a:extLst>
              <a:ext uri="{FF2B5EF4-FFF2-40B4-BE49-F238E27FC236}">
                <a16:creationId xmlns:a16="http://schemas.microsoft.com/office/drawing/2014/main" id="{2F3AE5B7-E2F6-33C9-874C-822237DDF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17562"/>
          <a:stretch/>
        </p:blipFill>
        <p:spPr bwMode="auto">
          <a:xfrm>
            <a:off x="5631304" y="0"/>
            <a:ext cx="65606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B006DCD-5653-C6E8-6F92-8D749B13A14E}"/>
              </a:ext>
            </a:extLst>
          </p:cNvPr>
          <p:cNvGrpSpPr/>
          <p:nvPr/>
        </p:nvGrpSpPr>
        <p:grpSpPr>
          <a:xfrm>
            <a:off x="179882" y="3090844"/>
            <a:ext cx="5766216" cy="650621"/>
            <a:chOff x="1109273" y="2038662"/>
            <a:chExt cx="2368446" cy="646331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94610BF3-C995-F95C-A523-D05CCCCD2AD4}"/>
                </a:ext>
              </a:extLst>
            </p:cNvPr>
            <p:cNvSpPr txBox="1"/>
            <p:nvPr/>
          </p:nvSpPr>
          <p:spPr>
            <a:xfrm>
              <a:off x="1109273" y="2038662"/>
              <a:ext cx="2368446" cy="64207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3600" b="1" dirty="0">
                  <a:solidFill>
                    <a:srgbClr val="002060"/>
                  </a:solidFill>
                </a:rPr>
                <a:t>How are you feeling today?</a:t>
              </a:r>
              <a:endParaRPr lang="ar-SA" sz="36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795E9A7D-C63C-F024-327F-D06667B4D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7002" y="2684993"/>
              <a:ext cx="2015903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6673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70701D8-C4B8-39E1-3848-7767A91A2001}"/>
              </a:ext>
            </a:extLst>
          </p:cNvPr>
          <p:cNvSpPr txBox="1"/>
          <p:nvPr/>
        </p:nvSpPr>
        <p:spPr>
          <a:xfrm>
            <a:off x="2850629" y="659567"/>
            <a:ext cx="649074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Class</a:t>
            </a:r>
            <a:endParaRPr lang="ar-SA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3326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" y="493668"/>
            <a:ext cx="3574049" cy="31199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4777455" y="493668"/>
            <a:ext cx="4116262" cy="311996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0" y="4092136"/>
            <a:ext cx="12191999" cy="2332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b="1" dirty="0"/>
              <a:t>تم تصميم هذا العرض من قبل: </a:t>
            </a:r>
            <a:r>
              <a:rPr lang="ar-SA" sz="24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2400" b="1" dirty="0"/>
              <a:t>، وهو </a:t>
            </a:r>
            <a:r>
              <a:rPr lang="ar-SA" sz="2400" b="1" dirty="0">
                <a:solidFill>
                  <a:srgbClr val="00B050"/>
                </a:solidFill>
              </a:rPr>
              <a:t>مجاني </a:t>
            </a:r>
            <a:r>
              <a:rPr lang="ar-SA" sz="24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2400" b="1" dirty="0"/>
              <a:t>نسمح بحذف الحقوق في حالة واحدة فقط: اذا أراد معلم الإنجليزي إضافة هذا العرض كـ </a:t>
            </a:r>
            <a:r>
              <a:rPr lang="ar-SA" sz="2400" b="1" dirty="0">
                <a:solidFill>
                  <a:srgbClr val="7030A0"/>
                </a:solidFill>
              </a:rPr>
              <a:t>انتاج معرفي </a:t>
            </a:r>
            <a:r>
              <a:rPr lang="ar-SA" sz="24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0874828" y="5103102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1680371" y="6054088"/>
            <a:ext cx="326571" cy="310244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185058" y="5955711"/>
              <a:ext cx="405510" cy="40862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05510" cy="408621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6280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058" y="5955711"/>
                <a:ext cx="405510" cy="408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990601" y="5053945"/>
              <a:ext cx="432464" cy="4085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32464" cy="408557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7228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601" y="5053945"/>
                <a:ext cx="432464" cy="40855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مربع نص 1">
            <a:extLst>
              <a:ext uri="{FF2B5EF4-FFF2-40B4-BE49-F238E27FC236}">
                <a16:creationId xmlns:a16="http://schemas.microsoft.com/office/drawing/2014/main" id="{F0D02990-4106-54FB-8326-13FD428AE592}"/>
              </a:ext>
            </a:extLst>
          </p:cNvPr>
          <p:cNvSpPr txBox="1"/>
          <p:nvPr/>
        </p:nvSpPr>
        <p:spPr>
          <a:xfrm>
            <a:off x="9317083" y="1625167"/>
            <a:ext cx="2526573" cy="11406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/>
              <a:t>Pictures by: 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/>
              <a:t>www.freepik.com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oto top view of legs in sneakers at the start. beginning and beginning of the new 2022, goals and plans for the next year">
            <a:extLst>
              <a:ext uri="{FF2B5EF4-FFF2-40B4-BE49-F238E27FC236}">
                <a16:creationId xmlns:a16="http://schemas.microsoft.com/office/drawing/2014/main" id="{9F05E8E6-FCED-8B7D-B194-649299FB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895" y="1438275"/>
            <a:ext cx="59626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6F25CB-DC5B-26A4-9505-2BE988003A09}"/>
              </a:ext>
            </a:extLst>
          </p:cNvPr>
          <p:cNvSpPr txBox="1"/>
          <p:nvPr/>
        </p:nvSpPr>
        <p:spPr>
          <a:xfrm>
            <a:off x="401455" y="2964146"/>
            <a:ext cx="52498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</a:rPr>
              <a:t>Let’s Start our new lesson!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6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rget">
            <a:extLst>
              <a:ext uri="{FF2B5EF4-FFF2-40B4-BE49-F238E27FC236}">
                <a16:creationId xmlns:a16="http://schemas.microsoft.com/office/drawing/2014/main" id="{14934BF4-0DD3-AFD0-8244-9AD98C8D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87" y="2140471"/>
            <a:ext cx="2577058" cy="257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6EAB7E-4D0D-DF7D-B1A2-5EBEA604FF84}"/>
              </a:ext>
            </a:extLst>
          </p:cNvPr>
          <p:cNvGrpSpPr/>
          <p:nvPr/>
        </p:nvGrpSpPr>
        <p:grpSpPr>
          <a:xfrm>
            <a:off x="6280879" y="902281"/>
            <a:ext cx="3357796" cy="769441"/>
            <a:chOff x="1109273" y="2038662"/>
            <a:chExt cx="2368446" cy="671589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184A0EB5-2C3C-44E7-0FAA-0255A9050929}"/>
                </a:ext>
              </a:extLst>
            </p:cNvPr>
            <p:cNvSpPr txBox="1"/>
            <p:nvPr/>
          </p:nvSpPr>
          <p:spPr>
            <a:xfrm>
              <a:off x="1109273" y="2038662"/>
              <a:ext cx="2368446" cy="67158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4400" b="1" dirty="0">
                  <a:solidFill>
                    <a:srgbClr val="F74866"/>
                  </a:solidFill>
                </a:rPr>
                <a:t>Objectives</a:t>
              </a:r>
              <a:endParaRPr lang="ar-SA" sz="4400" b="1" dirty="0">
                <a:solidFill>
                  <a:srgbClr val="F74866"/>
                </a:solidFill>
              </a:endParaRPr>
            </a:p>
          </p:txBody>
        </p:sp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1EDDBA1C-7C67-2867-49C3-063410286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9916" y="2684993"/>
              <a:ext cx="1638880" cy="0"/>
            </a:xfrm>
            <a:prstGeom prst="line">
              <a:avLst/>
            </a:prstGeom>
            <a:ln w="38100">
              <a:solidFill>
                <a:srgbClr val="F7486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91E51BE-A057-23EB-F618-AFCD2E65C56E}"/>
              </a:ext>
            </a:extLst>
          </p:cNvPr>
          <p:cNvSpPr txBox="1"/>
          <p:nvPr/>
        </p:nvSpPr>
        <p:spPr>
          <a:xfrm>
            <a:off x="5573061" y="2792755"/>
            <a:ext cx="5684552" cy="21496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2060"/>
                </a:solidFill>
              </a:rPr>
              <a:t>Practice “Reading”.</a:t>
            </a:r>
          </a:p>
          <a:p>
            <a:pPr marL="571500" indent="-571500" algn="l" rtl="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002060"/>
                </a:solidFill>
              </a:rPr>
              <a:t>Answer some Questions.</a:t>
            </a:r>
            <a:endParaRPr lang="ar-SA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75384D5-6BE5-2B3A-6726-F6C5857A8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41977" r="8279" b="36321"/>
          <a:stretch/>
        </p:blipFill>
        <p:spPr>
          <a:xfrm>
            <a:off x="3882454" y="526800"/>
            <a:ext cx="4766872" cy="86503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1E2DDAD-76B9-7DD3-C447-F835E66DE259}"/>
              </a:ext>
            </a:extLst>
          </p:cNvPr>
          <p:cNvSpPr txBox="1"/>
          <p:nvPr/>
        </p:nvSpPr>
        <p:spPr>
          <a:xfrm>
            <a:off x="3013022" y="2051199"/>
            <a:ext cx="69554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l" rtl="0">
              <a:buFont typeface="Wingdings" panose="05000000000000000000" pitchFamily="2" charset="2"/>
              <a:buChar char="q"/>
            </a:pPr>
            <a:r>
              <a:rPr lang="en-US" sz="3600" b="1" dirty="0"/>
              <a:t>I will show you some pictures….</a:t>
            </a:r>
            <a:endParaRPr lang="ar-SA" sz="36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38F96CA-A2A3-C541-5C2D-C62333DF9E20}"/>
              </a:ext>
            </a:extLst>
          </p:cNvPr>
          <p:cNvSpPr txBox="1"/>
          <p:nvPr/>
        </p:nvSpPr>
        <p:spPr>
          <a:xfrm>
            <a:off x="509666" y="4617928"/>
            <a:ext cx="11512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7030A0"/>
                </a:solidFill>
              </a:rPr>
              <a:t>then try to guess what the Reading passage today is about!</a:t>
            </a:r>
            <a:endParaRPr lang="ar-SA" sz="3600" b="1" dirty="0">
              <a:solidFill>
                <a:srgbClr val="7030A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6EC487A-58FB-30F5-826B-C0C67975CE35}"/>
              </a:ext>
            </a:extLst>
          </p:cNvPr>
          <p:cNvSpPr txBox="1"/>
          <p:nvPr/>
        </p:nvSpPr>
        <p:spPr>
          <a:xfrm>
            <a:off x="4741265" y="3356898"/>
            <a:ext cx="304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600" b="1" dirty="0">
                <a:solidFill>
                  <a:srgbClr val="C00000"/>
                </a:solidFill>
              </a:rPr>
              <a:t>Look at them…</a:t>
            </a:r>
          </a:p>
        </p:txBody>
      </p:sp>
    </p:spTree>
    <p:extLst>
      <p:ext uri="{BB962C8B-B14F-4D97-AF65-F5344CB8AC3E}">
        <p14:creationId xmlns:p14="http://schemas.microsoft.com/office/powerpoint/2010/main" val="133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ree vector teacher with a blackboard design">
            <a:extLst>
              <a:ext uri="{FF2B5EF4-FFF2-40B4-BE49-F238E27FC236}">
                <a16:creationId xmlns:a16="http://schemas.microsoft.com/office/drawing/2014/main" id="{5B6E1803-2403-7F0D-0777-4DD27E32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702508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94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ector cartoon male doctor holding a clipboard">
            <a:extLst>
              <a:ext uri="{FF2B5EF4-FFF2-40B4-BE49-F238E27FC236}">
                <a16:creationId xmlns:a16="http://schemas.microsoft.com/office/drawing/2014/main" id="{930ED71C-90C0-FAF0-47BB-AFB841BB5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402705"/>
            <a:ext cx="52578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ector welcome to travel by plane">
            <a:extLst>
              <a:ext uri="{FF2B5EF4-FFF2-40B4-BE49-F238E27FC236}">
                <a16:creationId xmlns:a16="http://schemas.microsoft.com/office/drawing/2014/main" id="{3AEB0C59-C3C6-DAB8-FD3E-49F7B5C9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23" y="567596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9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ector happy cute little kid wearing firefighter uniform and holding hose">
            <a:extLst>
              <a:ext uri="{FF2B5EF4-FFF2-40B4-BE49-F238E27FC236}">
                <a16:creationId xmlns:a16="http://schemas.microsoft.com/office/drawing/2014/main" id="{85A42B00-53E3-A160-577A-060F7E2E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02704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20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200</Words>
  <Application>Microsoft Office PowerPoint</Application>
  <PresentationFormat>شاشة عريضة</PresentationFormat>
  <Paragraphs>26</Paragraphs>
  <Slides>21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أمجاد الحربي</dc:creator>
  <cp:lastModifiedBy>أمجاد الحربي</cp:lastModifiedBy>
  <cp:revision>6</cp:revision>
  <dcterms:created xsi:type="dcterms:W3CDTF">2023-07-26T05:53:57Z</dcterms:created>
  <dcterms:modified xsi:type="dcterms:W3CDTF">2023-08-24T06:42:46Z</dcterms:modified>
</cp:coreProperties>
</file>