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nl2733802nf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3.xml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6.xml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10752"/>
            <a:ext cx="10371318" cy="43594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الخامس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5552.jpeg" descr="IMG_5552.jpeg"/>
          <p:cNvPicPr>
            <a:picLocks noChangeAspect="1"/>
          </p:cNvPicPr>
          <p:nvPr/>
        </p:nvPicPr>
        <p:blipFill>
          <a:blip r:embed="rId3">
            <a:extLst/>
          </a:blip>
          <a:srcRect l="1351" t="0" r="1351" b="0"/>
          <a:stretch>
            <a:fillRect/>
          </a:stretch>
        </p:blipFill>
        <p:spPr>
          <a:xfrm>
            <a:off x="16127378" y="5047855"/>
            <a:ext cx="1545654" cy="154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374183" y="194882"/>
            <a:ext cx="10009817" cy="2303113"/>
            <a:chOff x="0" y="0"/>
            <a:chExt cx="100098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241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182801" y="3048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4326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٥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108" name="القياس:الطول والكتلة والسعة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القياس:الطول والكتلة والسعة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67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8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0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548.png" descr="IMG_5548.png"/>
          <p:cNvPicPr>
            <a:picLocks noChangeAspect="1"/>
          </p:cNvPicPr>
          <p:nvPr/>
        </p:nvPicPr>
        <p:blipFill>
          <a:blip r:embed="rId4">
            <a:extLst/>
          </a:blip>
          <a:srcRect l="8246" t="8465" r="0" b="5376"/>
          <a:stretch>
            <a:fillRect/>
          </a:stretch>
        </p:blipFill>
        <p:spPr>
          <a:xfrm>
            <a:off x="4849392" y="939667"/>
            <a:ext cx="15114369" cy="905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السنتيمتر"/>
          <p:cNvSpPr txBox="1"/>
          <p:nvPr/>
        </p:nvSpPr>
        <p:spPr>
          <a:xfrm>
            <a:off x="9495394" y="4598045"/>
            <a:ext cx="3716806" cy="10030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السنتيمتر</a:t>
            </a:r>
          </a:p>
        </p:txBody>
      </p:sp>
      <p:sp>
        <p:nvSpPr>
          <p:cNvPr id="173" name="المتر"/>
          <p:cNvSpPr txBox="1"/>
          <p:nvPr/>
        </p:nvSpPr>
        <p:spPr>
          <a:xfrm>
            <a:off x="9495394" y="6730750"/>
            <a:ext cx="3716806" cy="10030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المتر</a:t>
            </a:r>
          </a:p>
        </p:txBody>
      </p:sp>
      <p:sp>
        <p:nvSpPr>
          <p:cNvPr id="174" name="الكيلو متر"/>
          <p:cNvSpPr txBox="1"/>
          <p:nvPr/>
        </p:nvSpPr>
        <p:spPr>
          <a:xfrm>
            <a:off x="9495394" y="8529997"/>
            <a:ext cx="3716806" cy="10030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الكيلو متر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627948" y="2710167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5549.png" descr="IMG_5549.png"/>
          <p:cNvPicPr>
            <a:picLocks noChangeAspect="1"/>
          </p:cNvPicPr>
          <p:nvPr/>
        </p:nvPicPr>
        <p:blipFill>
          <a:blip r:embed="rId4">
            <a:extLst/>
          </a:blip>
          <a:srcRect l="11833" t="5559" r="743" b="5559"/>
          <a:stretch>
            <a:fillRect/>
          </a:stretch>
        </p:blipFill>
        <p:spPr>
          <a:xfrm>
            <a:off x="5716416" y="972004"/>
            <a:ext cx="16963014" cy="6342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8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549.png" descr="IMG_5549.png"/>
          <p:cNvPicPr>
            <a:picLocks noChangeAspect="1"/>
          </p:cNvPicPr>
          <p:nvPr/>
        </p:nvPicPr>
        <p:blipFill>
          <a:blip r:embed="rId4">
            <a:extLst/>
          </a:blip>
          <a:srcRect l="92811" t="10067" r="0" b="67627"/>
          <a:stretch>
            <a:fillRect/>
          </a:stretch>
        </p:blipFill>
        <p:spPr>
          <a:xfrm>
            <a:off x="21609198" y="880244"/>
            <a:ext cx="1355298" cy="15466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تجميع"/>
          <p:cNvGrpSpPr/>
          <p:nvPr/>
        </p:nvGrpSpPr>
        <p:grpSpPr>
          <a:xfrm>
            <a:off x="4917078" y="1311424"/>
            <a:ext cx="14165148" cy="10838652"/>
            <a:chOff x="0" y="0"/>
            <a:chExt cx="14165147" cy="10838650"/>
          </a:xfrm>
        </p:grpSpPr>
        <p:sp>
          <p:nvSpPr>
            <p:cNvPr id="185" name="افهم…"/>
            <p:cNvSpPr txBox="1"/>
            <p:nvPr/>
          </p:nvSpPr>
          <p:spPr>
            <a:xfrm>
              <a:off x="0" y="0"/>
              <a:ext cx="14165148" cy="108386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0957" tIns="60957" rIns="60957" bIns="60957" numCol="1" anchor="t">
              <a:spAutoFit/>
            </a:bodyPr>
            <a:lstStyle/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rPr sz="5500">
                  <a:solidFill>
                    <a:srgbClr val="B92D5D"/>
                  </a:solidFill>
                </a:rPr>
                <a:t>افهم</a:t>
              </a:r>
              <a:r>
                <a:t> 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rPr i="1" u="sng">
                  <a:solidFill>
                    <a:srgbClr val="B92D5D"/>
                  </a:solidFill>
                </a:rPr>
                <a:t>المعطى:</a:t>
              </a:r>
              <a:r>
                <a:t> تريد رقية أن تستعمل كوباً سعته ربع لتر لملء حوض أسماك في بيتها سعته ١٠ لترات 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rPr i="1" u="sng">
                  <a:solidFill>
                    <a:srgbClr val="B92D5D"/>
                  </a:solidFill>
                </a:rPr>
                <a:t>المطلوب:</a:t>
              </a:r>
              <a:r>
                <a:t> اشرح كيف يمكنها أن تملأ الحوض باستعمال هذا الكوب ؟ 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rPr sz="5500">
                  <a:solidFill>
                    <a:srgbClr val="B92D5D"/>
                  </a:solidFill>
                </a:rPr>
                <a:t>خطط:</a:t>
              </a:r>
              <a:r>
                <a:t>  استعمل مقياس مرجعي .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t> 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rPr sz="5500">
                  <a:solidFill>
                    <a:srgbClr val="B92D5D"/>
                  </a:solidFill>
                </a:rPr>
                <a:t>حل: </a:t>
              </a:r>
              <a:r>
                <a:t>لتعبئة لتر واحد تحتاج رقية إلى ملء الكوب ٤ مرات .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t> لذا فإنها تحتاج إلى ملء الكوب ٤٠ مرة وإفراغه في حوض الأسماك حتى يمتلئ تماماً   ( ١٠ ÷       = ٤٠   )</a:t>
              </a: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</a:p>
            <a:p>
              <a:pPr algn="r" rtl="0">
                <a:lnSpc>
                  <a:spcPct val="125000"/>
                </a:lnSpc>
                <a:defRPr b="1" sz="4400">
                  <a:solidFill>
                    <a:srgbClr val="0056D6"/>
                  </a:solidFill>
                </a:defRPr>
              </a:pPr>
              <a:r>
                <a:t> </a:t>
              </a:r>
              <a:r>
                <a:rPr sz="5500">
                  <a:solidFill>
                    <a:srgbClr val="B92D5D"/>
                  </a:solidFill>
                </a:rPr>
                <a:t>تحقق:</a:t>
              </a:r>
              <a:r>
                <a:t> الإجابة معقولة .</a:t>
              </a:r>
            </a:p>
          </p:txBody>
        </p:sp>
        <p:grpSp>
          <p:nvGrpSpPr>
            <p:cNvPr id="189" name="تجميع"/>
            <p:cNvGrpSpPr/>
            <p:nvPr/>
          </p:nvGrpSpPr>
          <p:grpSpPr>
            <a:xfrm>
              <a:off x="9456619" y="8024177"/>
              <a:ext cx="767013" cy="1372042"/>
              <a:chOff x="0" y="0"/>
              <a:chExt cx="767011" cy="1372040"/>
            </a:xfrm>
          </p:grpSpPr>
          <p:sp>
            <p:nvSpPr>
              <p:cNvPr id="186" name="١"/>
              <p:cNvSpPr txBox="1"/>
              <p:nvPr/>
            </p:nvSpPr>
            <p:spPr>
              <a:xfrm>
                <a:off x="0" y="0"/>
                <a:ext cx="640012" cy="68438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7" tIns="60957" rIns="60957" bIns="60957" numCol="1" anchor="t">
                <a:spAutoFit/>
              </a:bodyPr>
              <a:lstStyle>
                <a:lvl1pPr algn="r">
                  <a:defRPr b="1" sz="4400">
                    <a:solidFill>
                      <a:srgbClr val="0056D6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87" name="٤"/>
              <p:cNvSpPr txBox="1"/>
              <p:nvPr/>
            </p:nvSpPr>
            <p:spPr>
              <a:xfrm>
                <a:off x="76200" y="687654"/>
                <a:ext cx="640012" cy="684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0957" tIns="60957" rIns="60957" bIns="60957" numCol="1" anchor="t">
                <a:spAutoFit/>
              </a:bodyPr>
              <a:lstStyle>
                <a:lvl1pPr algn="r">
                  <a:defRPr b="1" sz="4400">
                    <a:solidFill>
                      <a:srgbClr val="0056D6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188" name="خط"/>
              <p:cNvSpPr/>
              <p:nvPr/>
            </p:nvSpPr>
            <p:spPr>
              <a:xfrm>
                <a:off x="127000" y="673590"/>
                <a:ext cx="640012" cy="1"/>
              </a:xfrm>
              <a:prstGeom prst="line">
                <a:avLst/>
              </a:prstGeom>
              <a:noFill/>
              <a:ln w="63500" cap="flat">
                <a:solidFill>
                  <a:srgbClr val="0061FE"/>
                </a:solidFill>
                <a:prstDash val="solid"/>
                <a:round/>
              </a:ln>
              <a:effectLst>
                <a:outerShdw sx="100000" sy="100000" kx="0" ky="0" algn="b" rotWithShape="0" blurRad="254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7" tIns="121917" rIns="121917" bIns="121917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30033" y="1127741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5550.png" descr="IMG_5550.png"/>
          <p:cNvPicPr>
            <a:picLocks noChangeAspect="1"/>
          </p:cNvPicPr>
          <p:nvPr/>
        </p:nvPicPr>
        <p:blipFill>
          <a:blip r:embed="rId4">
            <a:extLst/>
          </a:blip>
          <a:srcRect l="3575" t="12750" r="0" b="10008"/>
          <a:stretch>
            <a:fillRect/>
          </a:stretch>
        </p:blipFill>
        <p:spPr>
          <a:xfrm>
            <a:off x="4821552" y="939667"/>
            <a:ext cx="17505213" cy="677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97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8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0" name="IMG_5550.png" descr="IMG_5550.png"/>
          <p:cNvPicPr>
            <a:picLocks noChangeAspect="1"/>
          </p:cNvPicPr>
          <p:nvPr/>
        </p:nvPicPr>
        <p:blipFill>
          <a:blip r:embed="rId4">
            <a:extLst/>
          </a:blip>
          <a:srcRect l="3575" t="12750" r="0" b="10008"/>
          <a:stretch>
            <a:fillRect/>
          </a:stretch>
        </p:blipFill>
        <p:spPr>
          <a:xfrm>
            <a:off x="4821552" y="939667"/>
            <a:ext cx="17007843" cy="658047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جرام       ١٥٠ جم"/>
          <p:cNvSpPr txBox="1"/>
          <p:nvPr/>
        </p:nvSpPr>
        <p:spPr>
          <a:xfrm>
            <a:off x="7144125" y="4229959"/>
            <a:ext cx="6181269" cy="10030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جرام       ١٥٠ جم </a:t>
            </a:r>
          </a:p>
        </p:txBody>
      </p:sp>
      <p:sp>
        <p:nvSpPr>
          <p:cNvPr id="202" name="لتر       ٢ ل"/>
          <p:cNvSpPr txBox="1"/>
          <p:nvPr/>
        </p:nvSpPr>
        <p:spPr>
          <a:xfrm>
            <a:off x="9136298" y="6040007"/>
            <a:ext cx="3957242" cy="100302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r" defTabSz="243840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لتر       ٢ ل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2061033" y="11456263"/>
            <a:ext cx="1194134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5544.png" descr="IMG_55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41449" y="775496"/>
            <a:ext cx="9476637" cy="10856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5545.png" descr="IMG_5545.png"/>
          <p:cNvPicPr>
            <a:picLocks noChangeAspect="1"/>
          </p:cNvPicPr>
          <p:nvPr/>
        </p:nvPicPr>
        <p:blipFill>
          <a:blip r:embed="rId5">
            <a:extLst/>
          </a:blip>
          <a:srcRect l="23354" t="6132" r="18017" b="2190"/>
          <a:stretch>
            <a:fillRect/>
          </a:stretch>
        </p:blipFill>
        <p:spPr>
          <a:xfrm>
            <a:off x="8259022" y="2078698"/>
            <a:ext cx="6759953" cy="10064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6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9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5544.png" descr="IMG_5544.png"/>
          <p:cNvPicPr>
            <a:picLocks noChangeAspect="1"/>
          </p:cNvPicPr>
          <p:nvPr/>
        </p:nvPicPr>
        <p:blipFill>
          <a:blip r:embed="rId4">
            <a:extLst/>
          </a:blip>
          <a:srcRect l="36012" t="15387" r="7690" b="2158"/>
          <a:stretch>
            <a:fillRect/>
          </a:stretch>
        </p:blipFill>
        <p:spPr>
          <a:xfrm>
            <a:off x="14089684" y="1055435"/>
            <a:ext cx="6022389" cy="1010519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٤٫٨    بالقسمة على ١٠"/>
          <p:cNvSpPr txBox="1"/>
          <p:nvPr/>
        </p:nvSpPr>
        <p:spPr>
          <a:xfrm>
            <a:off x="5935843" y="1263001"/>
            <a:ext cx="6794380" cy="1264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٤٫٨   </a:t>
            </a:r>
            <a:r>
              <a:rPr>
                <a:solidFill>
                  <a:srgbClr val="B92D5D"/>
                </a:solidFill>
              </a:rPr>
              <a:t> بالقسمة على ١٠</a:t>
            </a:r>
          </a:p>
        </p:txBody>
      </p:sp>
      <p:sp>
        <p:nvSpPr>
          <p:cNvPr id="122" name="٢٠٠    بالضرب في ١٠٠"/>
          <p:cNvSpPr txBox="1"/>
          <p:nvPr/>
        </p:nvSpPr>
        <p:spPr>
          <a:xfrm>
            <a:off x="6279372" y="3008369"/>
            <a:ext cx="6626075" cy="1264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٢٠٠   </a:t>
            </a:r>
            <a:r>
              <a:rPr>
                <a:solidFill>
                  <a:srgbClr val="B92D5D"/>
                </a:solidFill>
              </a:rPr>
              <a:t> بالضرب في ١٠٠</a:t>
            </a:r>
          </a:p>
        </p:txBody>
      </p:sp>
      <p:sp>
        <p:nvSpPr>
          <p:cNvPr id="123" name="٧٠    بالضرب في ١٠"/>
          <p:cNvSpPr txBox="1"/>
          <p:nvPr/>
        </p:nvSpPr>
        <p:spPr>
          <a:xfrm>
            <a:off x="7433463" y="4843136"/>
            <a:ext cx="5471985" cy="1264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٧٠   </a:t>
            </a:r>
            <a:r>
              <a:rPr>
                <a:solidFill>
                  <a:srgbClr val="B92D5D"/>
                </a:solidFill>
              </a:rPr>
              <a:t> بالضرب في ١٠</a:t>
            </a:r>
          </a:p>
        </p:txBody>
      </p:sp>
      <p:sp>
        <p:nvSpPr>
          <p:cNvPr id="124" name="٣٠٠٠    بالضرب في ١٠٠٠"/>
          <p:cNvSpPr txBox="1"/>
          <p:nvPr/>
        </p:nvSpPr>
        <p:spPr>
          <a:xfrm>
            <a:off x="6279372" y="6315617"/>
            <a:ext cx="6794380" cy="1264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٣٠٠٠   </a:t>
            </a:r>
            <a:r>
              <a:rPr>
                <a:solidFill>
                  <a:srgbClr val="B92D5D"/>
                </a:solidFill>
              </a:rPr>
              <a:t> بالضرب في ١٠٠٠</a:t>
            </a:r>
          </a:p>
        </p:txBody>
      </p:sp>
      <p:sp>
        <p:nvSpPr>
          <p:cNvPr id="125" name="٤٨٠    بالضرب في ١٠"/>
          <p:cNvSpPr txBox="1"/>
          <p:nvPr/>
        </p:nvSpPr>
        <p:spPr>
          <a:xfrm>
            <a:off x="6531830" y="8304717"/>
            <a:ext cx="6289465" cy="1264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٤٨٠   </a:t>
            </a:r>
            <a:r>
              <a:rPr>
                <a:solidFill>
                  <a:srgbClr val="B92D5D"/>
                </a:solidFill>
              </a:rPr>
              <a:t> بالضرب في ١٠</a:t>
            </a:r>
          </a:p>
        </p:txBody>
      </p:sp>
      <p:sp>
        <p:nvSpPr>
          <p:cNvPr id="126" name="٨٠٠٠    بالضرب في ١٠٠٠"/>
          <p:cNvSpPr txBox="1"/>
          <p:nvPr/>
        </p:nvSpPr>
        <p:spPr>
          <a:xfrm>
            <a:off x="5906632" y="10293818"/>
            <a:ext cx="7371555" cy="12649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6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٨٠٠٠   </a:t>
            </a:r>
            <a:r>
              <a:rPr>
                <a:solidFill>
                  <a:srgbClr val="B92D5D"/>
                </a:solidFill>
              </a:rPr>
              <a:t> بالضرب في ١٠٠٠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28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5545.png" descr="IMG_5545.png"/>
          <p:cNvPicPr>
            <a:picLocks noChangeAspect="1"/>
          </p:cNvPicPr>
          <p:nvPr/>
        </p:nvPicPr>
        <p:blipFill>
          <a:blip r:embed="rId4">
            <a:extLst/>
          </a:blip>
          <a:srcRect l="23354" t="6132" r="18017" b="2190"/>
          <a:stretch>
            <a:fillRect/>
          </a:stretch>
        </p:blipFill>
        <p:spPr>
          <a:xfrm>
            <a:off x="13205992" y="1825624"/>
            <a:ext cx="6759954" cy="1006455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٨٠٠٠    بالضرب في ١٠٠٠"/>
          <p:cNvSpPr txBox="1"/>
          <p:nvPr/>
        </p:nvSpPr>
        <p:spPr>
          <a:xfrm>
            <a:off x="5641600" y="10525545"/>
            <a:ext cx="6615705" cy="1188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٨٠٠٠   </a:t>
            </a:r>
            <a:r>
              <a:rPr>
                <a:solidFill>
                  <a:srgbClr val="B92D5D"/>
                </a:solidFill>
              </a:rPr>
              <a:t> بالضرب في ١٠٠٠</a:t>
            </a:r>
          </a:p>
        </p:txBody>
      </p:sp>
      <p:sp>
        <p:nvSpPr>
          <p:cNvPr id="134" name="٠٫٣٢٨    بالقسمة على ١٠٠٠"/>
          <p:cNvSpPr txBox="1"/>
          <p:nvPr/>
        </p:nvSpPr>
        <p:spPr>
          <a:xfrm>
            <a:off x="5388046" y="1745600"/>
            <a:ext cx="6809703" cy="1188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٠٫٣٢٨   </a:t>
            </a:r>
            <a:r>
              <a:rPr>
                <a:solidFill>
                  <a:srgbClr val="B92D5D"/>
                </a:solidFill>
              </a:rPr>
              <a:t> بالقسمة على ١٠٠٠</a:t>
            </a:r>
          </a:p>
        </p:txBody>
      </p:sp>
      <p:sp>
        <p:nvSpPr>
          <p:cNvPr id="135" name="٦    بالقسمة على ١٠٠٠"/>
          <p:cNvSpPr txBox="1"/>
          <p:nvPr/>
        </p:nvSpPr>
        <p:spPr>
          <a:xfrm>
            <a:off x="5790513" y="3501589"/>
            <a:ext cx="6109139" cy="11887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٦   </a:t>
            </a:r>
            <a:r>
              <a:rPr>
                <a:solidFill>
                  <a:srgbClr val="B92D5D"/>
                </a:solidFill>
              </a:rPr>
              <a:t> بالقسمة على ١٠٠٠</a:t>
            </a:r>
          </a:p>
        </p:txBody>
      </p:sp>
      <p:sp>
        <p:nvSpPr>
          <p:cNvPr id="136" name="٠٫١٥    بالقسمة على ١٠٠٠"/>
          <p:cNvSpPr txBox="1"/>
          <p:nvPr/>
        </p:nvSpPr>
        <p:spPr>
          <a:xfrm>
            <a:off x="5289424" y="5257578"/>
            <a:ext cx="6902576" cy="1188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٠٫١٥   </a:t>
            </a:r>
            <a:r>
              <a:rPr>
                <a:solidFill>
                  <a:srgbClr val="B92D5D"/>
                </a:solidFill>
              </a:rPr>
              <a:t> بالقسمة على ١٠٠٠</a:t>
            </a:r>
          </a:p>
        </p:txBody>
      </p:sp>
      <p:sp>
        <p:nvSpPr>
          <p:cNvPr id="137" name="٠٫٠٥٧    بالقسمة على ١٠٠٠"/>
          <p:cNvSpPr txBox="1"/>
          <p:nvPr/>
        </p:nvSpPr>
        <p:spPr>
          <a:xfrm>
            <a:off x="5596787" y="7013567"/>
            <a:ext cx="6809702" cy="1188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٠٫٠٥٧   </a:t>
            </a:r>
            <a:r>
              <a:rPr>
                <a:solidFill>
                  <a:srgbClr val="B92D5D"/>
                </a:solidFill>
              </a:rPr>
              <a:t> بالقسمة على ١٠٠٠</a:t>
            </a:r>
          </a:p>
        </p:txBody>
      </p:sp>
      <p:sp>
        <p:nvSpPr>
          <p:cNvPr id="138" name="١    بالقسمة على ١٠٠٠"/>
          <p:cNvSpPr txBox="1"/>
          <p:nvPr/>
        </p:nvSpPr>
        <p:spPr>
          <a:xfrm>
            <a:off x="5842698" y="8769556"/>
            <a:ext cx="6109139" cy="11887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b="1" sz="6200">
                <a:solidFill>
                  <a:srgbClr val="0061FE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   </a:t>
            </a:r>
            <a:r>
              <a:rPr>
                <a:solidFill>
                  <a:srgbClr val="B92D5D"/>
                </a:solidFill>
              </a:rPr>
              <a:t> بالقسمة على ١٠٠٠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71940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5546.png" descr="IMG_5546.png"/>
          <p:cNvPicPr>
            <a:picLocks noChangeAspect="1"/>
          </p:cNvPicPr>
          <p:nvPr/>
        </p:nvPicPr>
        <p:blipFill>
          <a:blip r:embed="rId5">
            <a:extLst/>
          </a:blip>
          <a:srcRect l="1538" t="0" r="6781" b="6499"/>
          <a:stretch>
            <a:fillRect/>
          </a:stretch>
        </p:blipFill>
        <p:spPr>
          <a:xfrm>
            <a:off x="7107377" y="939667"/>
            <a:ext cx="15765234" cy="10030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44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5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7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G_5546.png" descr="IMG_5546.png"/>
          <p:cNvPicPr>
            <a:picLocks noChangeAspect="1"/>
          </p:cNvPicPr>
          <p:nvPr/>
        </p:nvPicPr>
        <p:blipFill>
          <a:blip r:embed="rId4">
            <a:extLst/>
          </a:blip>
          <a:srcRect l="1538" t="0" r="6781" b="6499"/>
          <a:stretch>
            <a:fillRect/>
          </a:stretch>
        </p:blipFill>
        <p:spPr>
          <a:xfrm>
            <a:off x="4523955" y="939667"/>
            <a:ext cx="15765234" cy="1003055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التقدير : ٢ سم…"/>
          <p:cNvSpPr txBox="1"/>
          <p:nvPr/>
        </p:nvSpPr>
        <p:spPr>
          <a:xfrm>
            <a:off x="7144125" y="4229959"/>
            <a:ext cx="6181269" cy="21425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التقدير : ٢ سم</a:t>
            </a:r>
          </a:p>
          <a:p>
            <a:pPr algn="r" defTabSz="2438400" rtl="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الحقيقي : ٤ سم</a:t>
            </a:r>
          </a:p>
        </p:txBody>
      </p:sp>
      <p:sp>
        <p:nvSpPr>
          <p:cNvPr id="150" name="التقدير : ٤ سم…"/>
          <p:cNvSpPr txBox="1"/>
          <p:nvPr/>
        </p:nvSpPr>
        <p:spPr>
          <a:xfrm>
            <a:off x="3611849" y="9069494"/>
            <a:ext cx="6181269" cy="21425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التقدير : ٤ سم</a:t>
            </a:r>
          </a:p>
          <a:p>
            <a:pPr algn="r" defTabSz="2438400" rtl="0">
              <a:lnSpc>
                <a:spcPct val="90000"/>
              </a:lnSpc>
              <a:spcBef>
                <a:spcPts val="2600"/>
              </a:spcBef>
              <a:defRPr sz="6900">
                <a:solidFill>
                  <a:srgbClr val="0061FE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الحقيقي : ٤ سم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538478" y="2297358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5547.png" descr="IMG_5547.png"/>
          <p:cNvPicPr>
            <a:picLocks noChangeAspect="1"/>
          </p:cNvPicPr>
          <p:nvPr/>
        </p:nvPicPr>
        <p:blipFill>
          <a:blip r:embed="rId4">
            <a:extLst/>
          </a:blip>
          <a:srcRect l="6374" t="5116" r="3314" b="8101"/>
          <a:stretch>
            <a:fillRect/>
          </a:stretch>
        </p:blipFill>
        <p:spPr>
          <a:xfrm>
            <a:off x="9715155" y="1020348"/>
            <a:ext cx="12772885" cy="9787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56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7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5547.png" descr="IMG_5547.png"/>
          <p:cNvPicPr>
            <a:picLocks noChangeAspect="1"/>
          </p:cNvPicPr>
          <p:nvPr/>
        </p:nvPicPr>
        <p:blipFill>
          <a:blip r:embed="rId4">
            <a:extLst/>
          </a:blip>
          <a:srcRect l="6374" t="5116" r="3314" b="8101"/>
          <a:stretch>
            <a:fillRect/>
          </a:stretch>
        </p:blipFill>
        <p:spPr>
          <a:xfrm>
            <a:off x="6019975" y="939667"/>
            <a:ext cx="12772885" cy="978749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مستطيل"/>
          <p:cNvSpPr/>
          <p:nvPr/>
        </p:nvSpPr>
        <p:spPr>
          <a:xfrm>
            <a:off x="14689748" y="8141549"/>
            <a:ext cx="3383679" cy="1185230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4383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5548.png" descr="IMG_5548.png"/>
          <p:cNvPicPr>
            <a:picLocks noChangeAspect="1"/>
          </p:cNvPicPr>
          <p:nvPr/>
        </p:nvPicPr>
        <p:blipFill>
          <a:blip r:embed="rId4">
            <a:extLst/>
          </a:blip>
          <a:srcRect l="8246" t="8465" r="0" b="5376"/>
          <a:stretch>
            <a:fillRect/>
          </a:stretch>
        </p:blipFill>
        <p:spPr>
          <a:xfrm>
            <a:off x="6524757" y="1015065"/>
            <a:ext cx="15114369" cy="905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