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92" r:id="rId5"/>
    <p:sldId id="258" r:id="rId6"/>
    <p:sldId id="272" r:id="rId7"/>
    <p:sldId id="293" r:id="rId8"/>
    <p:sldId id="294" r:id="rId9"/>
    <p:sldId id="295" r:id="rId10"/>
    <p:sldId id="296" r:id="rId11"/>
    <p:sldId id="297" r:id="rId12"/>
    <p:sldId id="299" r:id="rId13"/>
    <p:sldId id="298" r:id="rId14"/>
    <p:sldId id="291" r:id="rId15"/>
    <p:sldId id="289" r:id="rId16"/>
    <p:sldId id="302" r:id="rId17"/>
    <p:sldId id="290" r:id="rId18"/>
    <p:sldId id="300" r:id="rId19"/>
    <p:sldId id="301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هيفاء خالد" initials="هيفاء" lastIdx="1" clrIdx="0">
    <p:extLst>
      <p:ext uri="{19B8F6BF-5375-455C-9EA6-DF929625EA0E}">
        <p15:presenceInfo xmlns:p15="http://schemas.microsoft.com/office/powerpoint/2012/main" userId="de13c16f7749df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6018"/>
  </p:normalViewPr>
  <p:slideViewPr>
    <p:cSldViewPr snapToGrid="0" snapToObjects="1">
      <p:cViewPr varScale="1">
        <p:scale>
          <a:sx n="128" d="100"/>
          <a:sy n="128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D515AB-DD67-104D-81B8-BF732A003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FC8D65-A4AA-4E4E-9793-681D61629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F56872-3431-6848-B97D-2BEF3034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DD8CD7-A03C-DF44-A682-584ADC3A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DD60D6-B71C-CB4F-9146-2B835BC7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15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FEBC-3723-CC48-989A-E015AAD6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8EC08E9-0B07-9D4A-B168-4BE5CB429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650DA9-2C00-B94A-9829-850FED67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A7D16A-A3DF-334F-A26D-EFA9FF6F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67D2B5-2FF1-5A43-A624-3CF663A4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61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EEE7BCA-C4CD-5646-B171-81428C5CC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FC791FA-3932-AC46-8295-C980680D7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F9D74A-8A19-7E40-B811-4CF3734F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0E6F7D-5C4C-4740-A184-3E6F6057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28FC09-6CB8-6048-8D46-253E7469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9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881CF3-C643-7F4E-B5AD-9C8DDE21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54021E-6F87-5A49-AEB9-799D83AC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2D6B18-FAB1-B040-8694-54B76227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701F04-1B54-3048-82C6-D7617543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3EAC06-A034-394F-9E42-288087FF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2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2BAB62-3E0F-7A49-AB10-525DB72E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52D20B-3DD6-1649-86DA-E0E3CD5BB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54605B-BCD0-D94A-B3D5-2ECFAB55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90A1DD-1A29-7947-A510-C9CFA29F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B216EC-05D7-6047-875C-E1CA4E86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1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6D34A8-E0E5-3541-91A9-E694075A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715E25-4B7E-5242-B90A-34CF75D79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6CB1FD2-41CA-2249-BD18-FF9822A81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A103CB-E3C4-0345-8B06-3F607375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495EE8-9D55-8B4D-B7C0-ED873C68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DD87E3-D343-B441-88F8-6717561B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088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10710B-22BC-7149-97A3-D5E97A20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BF3FC9-B784-954C-A884-9A00C85BB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AC905C7-862D-D04F-8CAD-3F2D94EA1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E2932AF-E0B7-494B-82BD-B14C5F9CB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F16778B-EF4B-7746-B7B1-DE0C44370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898032-8189-4346-B4B3-915A1D2A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45126D9-4A25-4F4B-9C91-F356E7F5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D0DB68D-F034-B04A-B739-94C35BA1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46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A028A1-26CB-274F-86FE-837F4854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22C0BD5-1A90-8F47-9521-F2A1AD52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44000F0-DBE8-4D4D-9E01-C419AF72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EB12CD5-51F9-2F44-959D-CC4DC013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424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5F8106-15E9-4647-8577-B78B635C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0B77602-3094-8E4D-984E-2C16EF00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EEC24C4-1972-A340-BBED-9A3B2946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601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B659D2-6337-BD42-83DD-51A5A909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8E20FC-8608-D74E-B3E9-343E632F8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DB8C0C-939E-EF41-8478-A9DECAD98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CBEB54-C128-984E-ABCA-05C13E4B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A98652-922D-B64B-9209-C96B93F0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CADD6E2-4721-104A-BED0-222D18CD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6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A699B3-FA6D-D84E-BCE4-E483F022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0F3E66D-4F3F-714E-96AB-FE997673C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286C805-7467-A94D-BADC-2BA03B482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E28DDB0-B894-3D46-9EEE-5191A9DB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465CFC7-D0A4-2F4A-A978-DF014822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A47644-65E2-EE47-BC73-4D0F839F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4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708CE9-F110-C547-B398-C8B68CD7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4C2A7AA-A4E5-C645-B499-48C02CB1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F6D0E3-6606-064B-8D1C-6F8439055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F9DB-4904-5243-8D9C-E4F89DBA1FFD}" type="datetimeFigureOut">
              <a:rPr lang="ar-SA" smtClean="0"/>
              <a:t>13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1BBF59-A60A-F940-8EB1-FAA509E21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CC80B0-5B96-EC49-836B-7EE983A3B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D40D-8074-EB4F-AFDD-87E086F920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76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g ideas for sustaining the Earth">
            <a:extLst>
              <a:ext uri="{FF2B5EF4-FFF2-40B4-BE49-F238E27FC236}">
                <a16:creationId xmlns:a16="http://schemas.microsoft.com/office/drawing/2014/main" id="{8D6CA8A0-6901-AA4B-AE66-BDE14C311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r="14720"/>
          <a:stretch/>
        </p:blipFill>
        <p:spPr bwMode="auto">
          <a:xfrm>
            <a:off x="0" y="0"/>
            <a:ext cx="12192000" cy="68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E4DEA12-C837-EC4C-85ED-5E1CB533CDA5}"/>
              </a:ext>
            </a:extLst>
          </p:cNvPr>
          <p:cNvSpPr/>
          <p:nvPr/>
        </p:nvSpPr>
        <p:spPr>
          <a:xfrm>
            <a:off x="2673204" y="239925"/>
            <a:ext cx="684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914400" rtl="0" eaLnBrk="1" latinLnBrk="0" hangingPunct="1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Around The World</a:t>
            </a:r>
            <a:endParaRPr lang="ar-SA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3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BAAC50E-D940-DF49-A933-FC77060A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5" y="1971303"/>
            <a:ext cx="12062540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17CD65-C3B6-144D-8A88-375728D6C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" y="0"/>
            <a:ext cx="11744696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50BF6AB-FA08-7747-BCB6-2D3EC84926CD}"/>
              </a:ext>
            </a:extLst>
          </p:cNvPr>
          <p:cNvSpPr/>
          <p:nvPr/>
        </p:nvSpPr>
        <p:spPr>
          <a:xfrm>
            <a:off x="4860967" y="58426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ar-SA" sz="2400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الطلبات والعروض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C54F246-6DB5-B044-8113-2B43CB6DD5E9}"/>
              </a:ext>
            </a:extLst>
          </p:cNvPr>
          <p:cNvSpPr/>
          <p:nvPr/>
        </p:nvSpPr>
        <p:spPr>
          <a:xfrm>
            <a:off x="5003471" y="1178028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ar-SA" sz="2400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القبول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4C23D2F-4818-444F-9DD8-AB378CFA956F}"/>
              </a:ext>
            </a:extLst>
          </p:cNvPr>
          <p:cNvSpPr/>
          <p:nvPr/>
        </p:nvSpPr>
        <p:spPr>
          <a:xfrm>
            <a:off x="7711045" y="1189904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ar-SA" sz="2400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الرفض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A548D80-42B8-764E-B6E0-56A9366CE151}"/>
              </a:ext>
            </a:extLst>
          </p:cNvPr>
          <p:cNvSpPr/>
          <p:nvPr/>
        </p:nvSpPr>
        <p:spPr>
          <a:xfrm>
            <a:off x="2165269" y="120415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ar-SA" sz="2400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الطلب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05BA487-5A68-2C4B-9EEB-EB4BD59F967E}"/>
              </a:ext>
            </a:extLst>
          </p:cNvPr>
          <p:cNvSpPr/>
          <p:nvPr/>
        </p:nvSpPr>
        <p:spPr>
          <a:xfrm>
            <a:off x="1770344" y="3393375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ar-SA" sz="2400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العرض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F713423-569D-404E-8970-921C5B3C6822}"/>
              </a:ext>
            </a:extLst>
          </p:cNvPr>
          <p:cNvSpPr/>
          <p:nvPr/>
        </p:nvSpPr>
        <p:spPr>
          <a:xfrm>
            <a:off x="5154812" y="3424248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ar-SA" sz="2400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القبول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BF86303-2D04-1044-B28D-8236BAA1046F}"/>
              </a:ext>
            </a:extLst>
          </p:cNvPr>
          <p:cNvSpPr/>
          <p:nvPr/>
        </p:nvSpPr>
        <p:spPr>
          <a:xfrm>
            <a:off x="7743105" y="3429000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ar-SA" sz="2400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الرفض</a:t>
            </a:r>
          </a:p>
        </p:txBody>
      </p:sp>
    </p:spTree>
    <p:extLst>
      <p:ext uri="{BB962C8B-B14F-4D97-AF65-F5344CB8AC3E}">
        <p14:creationId xmlns:p14="http://schemas.microsoft.com/office/powerpoint/2010/main" val="31412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E11E249C-9DC1-A940-B0D1-6D7605D62ABE}"/>
                  </a:ext>
                </a:extLst>
              </p:cNvPr>
              <p:cNvSpPr txBox="1"/>
              <p:nvPr/>
            </p:nvSpPr>
            <p:spPr>
              <a:xfrm>
                <a:off x="533399" y="1844092"/>
                <a:ext cx="3460830" cy="19697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" sz="32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Request: </a:t>
                </a:r>
                <a:r>
                  <a:rPr lang="ar-SA" sz="32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  </a:t>
                </a:r>
                <a:r>
                  <a:rPr lang="ar-SA" sz="2400" b="1" dirty="0">
                    <a:solidFill>
                      <a:srgbClr val="C00000"/>
                    </a:solidFill>
                    <a:latin typeface="DecoType Naskh" pitchFamily="2" charset="-78"/>
                    <a:cs typeface="DecoType Naskh" pitchFamily="2" charset="-78"/>
                  </a:rPr>
                  <a:t>الطلب</a:t>
                </a:r>
                <a:endParaRPr lang="ar-SA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algn="l" rtl="0"/>
                <a:endParaRPr lang="en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algn="l" rtl="0"/>
                <a:r>
                  <a:rPr lang="en" sz="2400" b="1" u="sng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Will</a:t>
                </a:r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you  </a:t>
                </a:r>
                <a14:m>
                  <m:oMath xmlns:m="http://schemas.openxmlformats.org/officeDocument/2006/math">
                    <m:r>
                      <a:rPr lang="e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V  …?</a:t>
                </a:r>
              </a:p>
              <a:p>
                <a:pPr algn="l" rtl="0"/>
                <a:r>
                  <a:rPr lang="en" sz="2400" b="1" u="sng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Can</a:t>
                </a:r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you  </a:t>
                </a:r>
                <a14:m>
                  <m:oMath xmlns:m="http://schemas.openxmlformats.org/officeDocument/2006/math">
                    <m:r>
                      <a:rPr lang="e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V  …?</a:t>
                </a:r>
              </a:p>
              <a:p>
                <a:pPr marL="0" algn="l" defTabSz="914400" rtl="0" eaLnBrk="1" latinLnBrk="0" hangingPunct="1"/>
                <a:endParaRPr lang="ar-SA" dirty="0"/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E11E249C-9DC1-A940-B0D1-6D7605D62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1844092"/>
                <a:ext cx="3460830" cy="1969770"/>
              </a:xfrm>
              <a:prstGeom prst="rect">
                <a:avLst/>
              </a:prstGeom>
              <a:blipFill>
                <a:blip r:embed="rId2"/>
                <a:stretch>
                  <a:fillRect l="-4380" t="-5128" b="-384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ربع نص 4">
            <a:extLst>
              <a:ext uri="{FF2B5EF4-FFF2-40B4-BE49-F238E27FC236}">
                <a16:creationId xmlns:a16="http://schemas.microsoft.com/office/drawing/2014/main" id="{40BB058D-CF41-1C41-8DCC-5F51777A8C8B}"/>
              </a:ext>
            </a:extLst>
          </p:cNvPr>
          <p:cNvSpPr txBox="1"/>
          <p:nvPr/>
        </p:nvSpPr>
        <p:spPr>
          <a:xfrm>
            <a:off x="4064639" y="1990847"/>
            <a:ext cx="3624808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مثال:</a:t>
            </a:r>
          </a:p>
          <a:p>
            <a:pPr algn="l" rtl="0"/>
            <a:endParaRPr lang="en" sz="24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pPr algn="l" rtl="0"/>
            <a:r>
              <a:rPr lang="en" sz="2400" b="1" dirty="0">
                <a:latin typeface="Comic Sans MS" panose="030F0902030302020204" pitchFamily="66" charset="0"/>
              </a:rPr>
              <a:t>Will you open the door?</a:t>
            </a:r>
          </a:p>
          <a:p>
            <a:pPr algn="l" rtl="0"/>
            <a:r>
              <a:rPr lang="en" sz="2400" b="1" dirty="0">
                <a:latin typeface="Comic Sans MS" panose="030F0902030302020204" pitchFamily="66" charset="0"/>
              </a:rPr>
              <a:t>Can  you help me?</a:t>
            </a:r>
          </a:p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934A08-9E72-A84F-AF1B-60CED633DEDF}"/>
              </a:ext>
            </a:extLst>
          </p:cNvPr>
          <p:cNvSpPr txBox="1"/>
          <p:nvPr/>
        </p:nvSpPr>
        <p:spPr>
          <a:xfrm>
            <a:off x="7875610" y="1990847"/>
            <a:ext cx="1882814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Agree: </a:t>
            </a:r>
            <a:r>
              <a:rPr lang="ar-SA" sz="2000" b="1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القبول</a:t>
            </a:r>
            <a:endParaRPr lang="en" sz="2000" b="1" dirty="0">
              <a:solidFill>
                <a:srgbClr val="C00000"/>
              </a:solidFill>
              <a:latin typeface="Comic Sans MS" panose="030F0902030302020204" pitchFamily="66" charset="0"/>
              <a:cs typeface="DecoType Naskh" pitchFamily="2" charset="-78"/>
            </a:endParaRPr>
          </a:p>
          <a:p>
            <a:pPr algn="l"/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Sure.</a:t>
            </a:r>
            <a:b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</a:br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Of course. </a:t>
            </a:r>
            <a:endParaRPr lang="ar-SA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 algn="l"/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OK.</a:t>
            </a:r>
            <a:b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</a:br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No problem. </a:t>
            </a:r>
            <a:endParaRPr lang="en" sz="2400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7848746-F6F9-814C-8AAF-94F0DA8E846E}"/>
              </a:ext>
            </a:extLst>
          </p:cNvPr>
          <p:cNvSpPr txBox="1"/>
          <p:nvPr/>
        </p:nvSpPr>
        <p:spPr>
          <a:xfrm>
            <a:off x="9758424" y="1990847"/>
            <a:ext cx="1882814" cy="1185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Refuse: </a:t>
            </a:r>
            <a:r>
              <a:rPr lang="ar-SA" sz="2000" b="1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الرفض</a:t>
            </a:r>
            <a:endParaRPr lang="ar-SA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Sorry. I’m busy. Sorry. I can’t</a:t>
            </a:r>
          </a:p>
        </p:txBody>
      </p:sp>
      <p:cxnSp>
        <p:nvCxnSpPr>
          <p:cNvPr id="8" name="موصل مستقيم 7">
            <a:extLst>
              <a:ext uri="{FF2B5EF4-FFF2-40B4-BE49-F238E27FC236}">
                <a16:creationId xmlns:a16="http://schemas.microsoft.com/office/drawing/2014/main" id="{C5CCC15E-5CCB-D04D-95A5-AC37E4A79CE5}"/>
              </a:ext>
            </a:extLst>
          </p:cNvPr>
          <p:cNvCxnSpPr>
            <a:cxnSpLocks/>
          </p:cNvCxnSpPr>
          <p:nvPr/>
        </p:nvCxnSpPr>
        <p:spPr>
          <a:xfrm flipH="1">
            <a:off x="1352144" y="4030884"/>
            <a:ext cx="9165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FA7F947-5CFE-484A-B813-2160B259BB7E}"/>
                  </a:ext>
                </a:extLst>
              </p:cNvPr>
              <p:cNvSpPr txBox="1"/>
              <p:nvPr/>
            </p:nvSpPr>
            <p:spPr>
              <a:xfrm>
                <a:off x="487102" y="4247907"/>
                <a:ext cx="3460830" cy="19697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" sz="32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Offer:  </a:t>
                </a:r>
                <a:r>
                  <a:rPr lang="ar-SA" sz="32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  </a:t>
                </a:r>
                <a:r>
                  <a:rPr lang="ar-SA" sz="2400" b="1" dirty="0">
                    <a:solidFill>
                      <a:srgbClr val="C00000"/>
                    </a:solidFill>
                    <a:latin typeface="DecoType Naskh" pitchFamily="2" charset="-78"/>
                    <a:cs typeface="DecoType Naskh" pitchFamily="2" charset="-78"/>
                  </a:rPr>
                  <a:t>العرض</a:t>
                </a:r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endParaRPr lang="ar-SA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algn="l" rtl="0"/>
                <a:endParaRPr lang="en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I  </a:t>
                </a:r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</a:t>
                </a:r>
                <a:r>
                  <a:rPr lang="en" sz="2400" b="1" u="sng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will</a:t>
                </a:r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 V  …</a:t>
                </a:r>
              </a:p>
              <a:p>
                <a:pPr algn="l" rtl="0"/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I   </a:t>
                </a:r>
                <a14:m>
                  <m:oMath xmlns:m="http://schemas.openxmlformats.org/officeDocument/2006/math">
                    <m:r>
                      <a:rPr lang="e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ar-SA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" sz="2400" b="1" u="sng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can</a:t>
                </a:r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ar-SA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V </a:t>
                </a:r>
                <a:r>
                  <a:rPr lang="ar-SA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…</a:t>
                </a:r>
              </a:p>
              <a:p>
                <a:pPr marL="0" algn="l" defTabSz="914400" rtl="0" eaLnBrk="1" latinLnBrk="0" hangingPunct="1"/>
                <a:endParaRPr lang="ar-SA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FA7F947-5CFE-484A-B813-2160B259B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02" y="4247907"/>
                <a:ext cx="3460830" cy="1969770"/>
              </a:xfrm>
              <a:prstGeom prst="rect">
                <a:avLst/>
              </a:prstGeom>
              <a:blipFill>
                <a:blip r:embed="rId3"/>
                <a:stretch>
                  <a:fillRect l="-4380" t="-5128" b="-384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E59B69-6A3B-0640-A939-C5E81C4EDF3E}"/>
              </a:ext>
            </a:extLst>
          </p:cNvPr>
          <p:cNvSpPr txBox="1"/>
          <p:nvPr/>
        </p:nvSpPr>
        <p:spPr>
          <a:xfrm>
            <a:off x="4158204" y="4456255"/>
            <a:ext cx="3168571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مثال</a:t>
            </a:r>
            <a:r>
              <a:rPr lang="ar-SA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:</a:t>
            </a:r>
          </a:p>
          <a:p>
            <a:pPr algn="l" rtl="0"/>
            <a:endParaRPr lang="en" sz="2400" b="1" dirty="0">
              <a:latin typeface="Comic Sans MS" panose="030F0902030302020204" pitchFamily="66" charset="0"/>
            </a:endParaRPr>
          </a:p>
          <a:p>
            <a:pPr algn="l" rtl="0"/>
            <a:r>
              <a:rPr lang="en" sz="2400" b="1" dirty="0">
                <a:latin typeface="Comic Sans MS" panose="030F0902030302020204" pitchFamily="66" charset="0"/>
              </a:rPr>
              <a:t>I will open the door.</a:t>
            </a:r>
          </a:p>
          <a:p>
            <a:pPr algn="l" rtl="0"/>
            <a:r>
              <a:rPr lang="en" sz="2400" b="1" dirty="0">
                <a:latin typeface="Comic Sans MS" panose="030F0902030302020204" pitchFamily="66" charset="0"/>
              </a:rPr>
              <a:t>I can help you.</a:t>
            </a:r>
          </a:p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FC1A757-25FC-8C40-BE81-BB6D8163032C}"/>
              </a:ext>
            </a:extLst>
          </p:cNvPr>
          <p:cNvSpPr txBox="1"/>
          <p:nvPr/>
        </p:nvSpPr>
        <p:spPr>
          <a:xfrm>
            <a:off x="7829311" y="4456255"/>
            <a:ext cx="1882814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Agree: </a:t>
            </a:r>
            <a:r>
              <a:rPr lang="ar-SA" sz="2000" b="1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القبول</a:t>
            </a:r>
            <a:endParaRPr lang="en" sz="2000" b="1" dirty="0">
              <a:solidFill>
                <a:srgbClr val="C00000"/>
              </a:solidFill>
              <a:latin typeface="Comic Sans MS" panose="030F0902030302020204" pitchFamily="66" charset="0"/>
              <a:cs typeface="DecoType Naskh" pitchFamily="2" charset="-78"/>
            </a:endParaRPr>
          </a:p>
          <a:p>
            <a:pPr algn="l"/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Thank you.</a:t>
            </a:r>
          </a:p>
          <a:p>
            <a:pPr algn="l"/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 All right. </a:t>
            </a:r>
          </a:p>
          <a:p>
            <a:pPr algn="l"/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OK. </a:t>
            </a:r>
          </a:p>
          <a:p>
            <a:pPr algn="l"/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Thanks.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3FA9D65-6E4E-C44F-89C5-E5ADA93DCA67}"/>
              </a:ext>
            </a:extLst>
          </p:cNvPr>
          <p:cNvSpPr txBox="1"/>
          <p:nvPr/>
        </p:nvSpPr>
        <p:spPr>
          <a:xfrm>
            <a:off x="9607952" y="4456255"/>
            <a:ext cx="2303362" cy="16006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Refuse: </a:t>
            </a:r>
            <a:r>
              <a:rPr lang="ar-SA" sz="2000" b="1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الرفض</a:t>
            </a:r>
            <a:endParaRPr lang="ar-SA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No thanks.</a:t>
            </a:r>
            <a:b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</a:br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No, that’s all right. </a:t>
            </a:r>
          </a:p>
          <a:p>
            <a:pPr algn="l">
              <a:lnSpc>
                <a:spcPct val="150000"/>
              </a:lnSpc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No, that’s OK.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41D9BBB-C11C-4244-9EE5-7666820FFBB3}"/>
              </a:ext>
            </a:extLst>
          </p:cNvPr>
          <p:cNvSpPr/>
          <p:nvPr/>
        </p:nvSpPr>
        <p:spPr>
          <a:xfrm>
            <a:off x="227760" y="2914176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ar-SA" b="1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ممكن</a:t>
            </a:r>
            <a:endParaRPr lang="ar-SA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B877888-5A71-F44A-B843-A36B87289B79}"/>
              </a:ext>
            </a:extLst>
          </p:cNvPr>
          <p:cNvSpPr/>
          <p:nvPr/>
        </p:nvSpPr>
        <p:spPr>
          <a:xfrm>
            <a:off x="1422557" y="486346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ar-SA" b="1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سوف</a:t>
            </a:r>
            <a:endParaRPr lang="ar-SA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01AACDD-5C4B-AB4B-A7A0-50D5D718D7B8}"/>
              </a:ext>
            </a:extLst>
          </p:cNvPr>
          <p:cNvSpPr/>
          <p:nvPr/>
        </p:nvSpPr>
        <p:spPr>
          <a:xfrm>
            <a:off x="1387291" y="5779694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ar-SA" b="1" dirty="0">
                <a:solidFill>
                  <a:srgbClr val="C00000"/>
                </a:solidFill>
                <a:latin typeface="DecoType Naskh" pitchFamily="2" charset="-78"/>
                <a:cs typeface="DecoType Naskh" pitchFamily="2" charset="-78"/>
              </a:rPr>
              <a:t>استطيع</a:t>
            </a:r>
            <a:endParaRPr lang="ar-SA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D421878-CE18-9649-B353-7C6AA5DBAEE5}"/>
              </a:ext>
            </a:extLst>
          </p:cNvPr>
          <p:cNvSpPr/>
          <p:nvPr/>
        </p:nvSpPr>
        <p:spPr>
          <a:xfrm>
            <a:off x="3604774" y="447144"/>
            <a:ext cx="48333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902030302020204" pitchFamily="66" charset="0"/>
              </a:rPr>
              <a:t>Request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902030302020204" pitchFamily="66" charset="0"/>
              </a:rPr>
              <a:t>s and Offers</a:t>
            </a:r>
            <a:r>
              <a:rPr lang="e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902030302020204" pitchFamily="66" charset="0"/>
              </a:rPr>
              <a:t> </a:t>
            </a:r>
            <a:endParaRPr lang="ar-SA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3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BC412B-4B22-954F-860B-D5854CD9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42900"/>
            <a:ext cx="10541000" cy="637853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73A18D2-7D11-184F-B775-58BBD0582BC1}"/>
              </a:ext>
            </a:extLst>
          </p:cNvPr>
          <p:cNvSpPr/>
          <p:nvPr/>
        </p:nvSpPr>
        <p:spPr>
          <a:xfrm>
            <a:off x="2406049" y="1863599"/>
            <a:ext cx="4753224" cy="565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Will / Can you give me your email address?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3B78B73-B21C-DB48-ABB9-F1FFEAC25A09}"/>
              </a:ext>
            </a:extLst>
          </p:cNvPr>
          <p:cNvSpPr/>
          <p:nvPr/>
        </p:nvSpPr>
        <p:spPr>
          <a:xfrm>
            <a:off x="2406049" y="2481116"/>
            <a:ext cx="4892686" cy="565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Will / Can you write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yourtelephone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number?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3E34110-CF89-B544-8A45-A63B5D2C7CCD}"/>
              </a:ext>
            </a:extLst>
          </p:cNvPr>
          <p:cNvSpPr/>
          <p:nvPr/>
        </p:nvSpPr>
        <p:spPr>
          <a:xfrm>
            <a:off x="2406049" y="3146134"/>
            <a:ext cx="6377067" cy="565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Will / Can you tell me the country code for Saudi Arabia?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AC5528B-D601-CF49-AC38-314EDBC6B36F}"/>
              </a:ext>
            </a:extLst>
          </p:cNvPr>
          <p:cNvSpPr/>
          <p:nvPr/>
        </p:nvSpPr>
        <p:spPr>
          <a:xfrm>
            <a:off x="2406049" y="3786576"/>
            <a:ext cx="3512500" cy="565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Will / Can you spell your name?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9CAA593-9AB1-7545-A363-A8FF33D8D3C9}"/>
              </a:ext>
            </a:extLst>
          </p:cNvPr>
          <p:cNvSpPr/>
          <p:nvPr/>
        </p:nvSpPr>
        <p:spPr>
          <a:xfrm>
            <a:off x="2406049" y="4451594"/>
            <a:ext cx="3122971" cy="565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Will / Can you repeat that?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teacher10.jpg"/>
          <p:cNvPicPr>
            <a:picLocks noChangeAspect="1"/>
          </p:cNvPicPr>
          <p:nvPr/>
        </p:nvPicPr>
        <p:blipFill>
          <a:blip r:embed="rId2"/>
          <a:srcRect l="6404" t="11458" r="7615" b="8333"/>
          <a:stretch>
            <a:fillRect/>
          </a:stretch>
        </p:blipFill>
        <p:spPr>
          <a:xfrm>
            <a:off x="4095736" y="2751824"/>
            <a:ext cx="3786214" cy="4106176"/>
          </a:xfrm>
          <a:prstGeom prst="rect">
            <a:avLst/>
          </a:prstGeom>
        </p:spPr>
      </p:pic>
      <p:sp>
        <p:nvSpPr>
          <p:cNvPr id="11" name="وسيلة شرح مستطيلة مستديرة الزوايا 10"/>
          <p:cNvSpPr/>
          <p:nvPr/>
        </p:nvSpPr>
        <p:spPr>
          <a:xfrm>
            <a:off x="2952728" y="571480"/>
            <a:ext cx="6500858" cy="1428760"/>
          </a:xfrm>
          <a:prstGeom prst="wedgeRoundRectCallout">
            <a:avLst>
              <a:gd name="adj1" fmla="val -7709"/>
              <a:gd name="adj2" fmla="val 804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Now open your book  p.102+103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and do exercise </a:t>
            </a:r>
            <a:r>
              <a:rPr lang="en-US" sz="3200">
                <a:solidFill>
                  <a:schemeClr val="tx1"/>
                </a:solidFill>
                <a:latin typeface="Comic Sans MS" pitchFamily="66" charset="0"/>
              </a:rPr>
              <a:t>C+E</a:t>
            </a:r>
            <a:endParaRPr lang="ar-SA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F3DB494-FBD6-6C49-BB30-F706E5063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4" y="0"/>
            <a:ext cx="10865921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4A302CA-011A-444D-84D4-45E11E54BB1F}"/>
              </a:ext>
            </a:extLst>
          </p:cNvPr>
          <p:cNvSpPr txBox="1"/>
          <p:nvPr/>
        </p:nvSpPr>
        <p:spPr>
          <a:xfrm>
            <a:off x="4655128" y="3823854"/>
            <a:ext cx="4275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is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A39296B-8BA5-5B47-A591-93733AEC19FC}"/>
              </a:ext>
            </a:extLst>
          </p:cNvPr>
          <p:cNvSpPr txBox="1"/>
          <p:nvPr/>
        </p:nvSpPr>
        <p:spPr>
          <a:xfrm>
            <a:off x="3289466" y="4191989"/>
            <a:ext cx="4275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m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9BAEC17-A566-B34D-8977-39F8F1CD9955}"/>
              </a:ext>
            </a:extLst>
          </p:cNvPr>
          <p:cNvSpPr txBox="1"/>
          <p:nvPr/>
        </p:nvSpPr>
        <p:spPr>
          <a:xfrm>
            <a:off x="5902038" y="4191988"/>
            <a:ext cx="4275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is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50B424-F5D9-8243-9917-FA40B45A346B}"/>
              </a:ext>
            </a:extLst>
          </p:cNvPr>
          <p:cNvSpPr txBox="1"/>
          <p:nvPr/>
        </p:nvSpPr>
        <p:spPr>
          <a:xfrm>
            <a:off x="4868883" y="4536373"/>
            <a:ext cx="6650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are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F80EE96-0E9C-A046-886D-FD58FFE95DC2}"/>
              </a:ext>
            </a:extLst>
          </p:cNvPr>
          <p:cNvSpPr txBox="1"/>
          <p:nvPr/>
        </p:nvSpPr>
        <p:spPr>
          <a:xfrm>
            <a:off x="3895108" y="6241975"/>
            <a:ext cx="890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isn’t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9172A69-716A-1140-83FA-AA295EF395C5}"/>
              </a:ext>
            </a:extLst>
          </p:cNvPr>
          <p:cNvSpPr txBox="1"/>
          <p:nvPr/>
        </p:nvSpPr>
        <p:spPr>
          <a:xfrm>
            <a:off x="3301342" y="4974286"/>
            <a:ext cx="4275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m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6FEF100-AA8F-D34E-968D-08497C5D802F}"/>
              </a:ext>
            </a:extLst>
          </p:cNvPr>
          <p:cNvSpPr txBox="1"/>
          <p:nvPr/>
        </p:nvSpPr>
        <p:spPr>
          <a:xfrm>
            <a:off x="3562599" y="5916143"/>
            <a:ext cx="534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Is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7A49291-5B05-D345-8345-387DCE02C552}"/>
              </a:ext>
            </a:extLst>
          </p:cNvPr>
          <p:cNvSpPr txBox="1"/>
          <p:nvPr/>
        </p:nvSpPr>
        <p:spPr>
          <a:xfrm>
            <a:off x="4785756" y="5157594"/>
            <a:ext cx="7956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Are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121FDFE-35DD-044A-8D43-51306A28D2FF}"/>
              </a:ext>
            </a:extLst>
          </p:cNvPr>
          <p:cNvSpPr txBox="1"/>
          <p:nvPr/>
        </p:nvSpPr>
        <p:spPr>
          <a:xfrm>
            <a:off x="5320145" y="6260501"/>
            <a:ext cx="4275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is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96C35AB2-6AE4-4B4F-A6EB-77A222F26757}"/>
              </a:ext>
            </a:extLst>
          </p:cNvPr>
          <p:cNvSpPr/>
          <p:nvPr/>
        </p:nvSpPr>
        <p:spPr>
          <a:xfrm>
            <a:off x="4868883" y="4998038"/>
            <a:ext cx="349490" cy="321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88482DA-5340-C448-94FD-0D7F9886A460}"/>
              </a:ext>
            </a:extLst>
          </p:cNvPr>
          <p:cNvSpPr txBox="1"/>
          <p:nvPr/>
        </p:nvSpPr>
        <p:spPr>
          <a:xfrm>
            <a:off x="3788226" y="5528723"/>
            <a:ext cx="6650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re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95F0F219-0585-0E40-8854-91D6549A4803}"/>
              </a:ext>
            </a:extLst>
          </p:cNvPr>
          <p:cNvSpPr/>
          <p:nvPr/>
        </p:nvSpPr>
        <p:spPr>
          <a:xfrm>
            <a:off x="7099723" y="4998038"/>
            <a:ext cx="349490" cy="321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7EF92510-77E4-7944-B5E5-C73AAAD0EF13}"/>
              </a:ext>
            </a:extLst>
          </p:cNvPr>
          <p:cNvSpPr/>
          <p:nvPr/>
        </p:nvSpPr>
        <p:spPr>
          <a:xfrm>
            <a:off x="5406657" y="5581778"/>
            <a:ext cx="349490" cy="321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612D1BAA-5CF5-3846-BD97-4337B3B4D588}"/>
              </a:ext>
            </a:extLst>
          </p:cNvPr>
          <p:cNvSpPr/>
          <p:nvPr/>
        </p:nvSpPr>
        <p:spPr>
          <a:xfrm>
            <a:off x="6282045" y="6377808"/>
            <a:ext cx="349490" cy="321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CBE890DF-7993-0F4D-9E22-F8356D0767A5}"/>
              </a:ext>
            </a:extLst>
          </p:cNvPr>
          <p:cNvSpPr/>
          <p:nvPr/>
        </p:nvSpPr>
        <p:spPr>
          <a:xfrm>
            <a:off x="7473794" y="5595127"/>
            <a:ext cx="349490" cy="321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2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8" grpId="1" animBg="1"/>
      <p:bldP spid="19" grpId="0"/>
      <p:bldP spid="20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5693B0-84F2-0D4F-8E4F-CF68C283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18053"/>
            <a:ext cx="11303000" cy="632128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3AE5AA1-1FE8-CA48-8DB2-D53703B6336C}"/>
              </a:ext>
            </a:extLst>
          </p:cNvPr>
          <p:cNvSpPr/>
          <p:nvPr/>
        </p:nvSpPr>
        <p:spPr>
          <a:xfrm>
            <a:off x="5667852" y="1375778"/>
            <a:ext cx="361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No, he isn’t.</a:t>
            </a:r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E6A5EBC-78C8-6245-90F4-EC703C0577CF}"/>
              </a:ext>
            </a:extLst>
          </p:cNvPr>
          <p:cNvSpPr/>
          <p:nvPr/>
        </p:nvSpPr>
        <p:spPr>
          <a:xfrm>
            <a:off x="5707609" y="1972126"/>
            <a:ext cx="361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Yes, he is.</a:t>
            </a:r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8F1DFC0-5CFA-2A4B-97ED-A9E343B970B7}"/>
              </a:ext>
            </a:extLst>
          </p:cNvPr>
          <p:cNvSpPr/>
          <p:nvPr/>
        </p:nvSpPr>
        <p:spPr>
          <a:xfrm>
            <a:off x="5707608" y="2508838"/>
            <a:ext cx="361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No, he isn’t.</a:t>
            </a:r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32E16AE-B786-F247-A03D-C6694BCEC774}"/>
              </a:ext>
            </a:extLst>
          </p:cNvPr>
          <p:cNvSpPr/>
          <p:nvPr/>
        </p:nvSpPr>
        <p:spPr>
          <a:xfrm>
            <a:off x="5667852" y="3029851"/>
            <a:ext cx="361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No, he isn’t.</a:t>
            </a:r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87AEBEE-1863-DD41-83C6-331BCB2B1EA7}"/>
              </a:ext>
            </a:extLst>
          </p:cNvPr>
          <p:cNvSpPr/>
          <p:nvPr/>
        </p:nvSpPr>
        <p:spPr>
          <a:xfrm>
            <a:off x="5707607" y="3618854"/>
            <a:ext cx="361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Yes, they are.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7870397-E703-7441-8834-0DA645C516A8}"/>
              </a:ext>
            </a:extLst>
          </p:cNvPr>
          <p:cNvSpPr/>
          <p:nvPr/>
        </p:nvSpPr>
        <p:spPr>
          <a:xfrm>
            <a:off x="5707607" y="4736213"/>
            <a:ext cx="361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No, they aren’t.</a:t>
            </a:r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B2C38BC-C62F-7F42-A00A-010B1B2F25AF}"/>
              </a:ext>
            </a:extLst>
          </p:cNvPr>
          <p:cNvSpPr/>
          <p:nvPr/>
        </p:nvSpPr>
        <p:spPr>
          <a:xfrm>
            <a:off x="5707607" y="4199498"/>
            <a:ext cx="361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Yes, it is..</a:t>
            </a:r>
            <a:endParaRPr lang="ar-SA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1B6B7DA-3BFB-3944-BC31-9AED192831CD}"/>
              </a:ext>
            </a:extLst>
          </p:cNvPr>
          <p:cNvSpPr/>
          <p:nvPr/>
        </p:nvSpPr>
        <p:spPr>
          <a:xfrm>
            <a:off x="5707607" y="5314264"/>
            <a:ext cx="361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No, they aren’t.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549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B439101-CA3F-F645-8CB1-855B519B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3" y="0"/>
            <a:ext cx="11768447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A19B837F-37DC-6E4E-AAE9-FECCEFE6494C}"/>
                  </a:ext>
                </a:extLst>
              </p:cNvPr>
              <p:cNvSpPr txBox="1"/>
              <p:nvPr/>
            </p:nvSpPr>
            <p:spPr>
              <a:xfrm>
                <a:off x="4940135" y="2505691"/>
                <a:ext cx="427511" cy="4231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ar-SA" sz="20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A19B837F-37DC-6E4E-AAE9-FECCEFE64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135" y="2505691"/>
                <a:ext cx="427511" cy="423129"/>
              </a:xfrm>
              <a:prstGeom prst="rect">
                <a:avLst/>
              </a:prstGeom>
              <a:blipFill>
                <a:blip r:embed="rId3"/>
                <a:stretch>
                  <a:fillRect t="-2941" r="-22857" b="-264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3E9DCFA3-CAE7-2A41-9EDC-3AECB659B757}"/>
                  </a:ext>
                </a:extLst>
              </p:cNvPr>
              <p:cNvSpPr txBox="1"/>
              <p:nvPr/>
            </p:nvSpPr>
            <p:spPr>
              <a:xfrm>
                <a:off x="4001985" y="3099457"/>
                <a:ext cx="427511" cy="4231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ar-SA" sz="20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3E9DCFA3-CAE7-2A41-9EDC-3AECB659B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85" y="3099457"/>
                <a:ext cx="427511" cy="423129"/>
              </a:xfrm>
              <a:prstGeom prst="rect">
                <a:avLst/>
              </a:prstGeom>
              <a:blipFill>
                <a:blip r:embed="rId4"/>
                <a:stretch>
                  <a:fillRect r="-22857" b="-2571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D4E3115A-D49A-6345-917C-53E052ADBBBE}"/>
                  </a:ext>
                </a:extLst>
              </p:cNvPr>
              <p:cNvSpPr txBox="1"/>
              <p:nvPr/>
            </p:nvSpPr>
            <p:spPr>
              <a:xfrm>
                <a:off x="8514609" y="3776351"/>
                <a:ext cx="427511" cy="4231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ar-SA" sz="20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D4E3115A-D49A-6345-917C-53E052AD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609" y="3776351"/>
                <a:ext cx="427511" cy="423129"/>
              </a:xfrm>
              <a:prstGeom prst="rect">
                <a:avLst/>
              </a:prstGeom>
              <a:blipFill>
                <a:blip r:embed="rId5"/>
                <a:stretch>
                  <a:fillRect t="-2941" r="-20000" b="-264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CCAF9505-E6F0-AF47-A102-2B23C023EDF8}"/>
                  </a:ext>
                </a:extLst>
              </p:cNvPr>
              <p:cNvSpPr txBox="1"/>
              <p:nvPr/>
            </p:nvSpPr>
            <p:spPr>
              <a:xfrm>
                <a:off x="8514608" y="5697963"/>
                <a:ext cx="427511" cy="4231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ar-SA" sz="20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CCAF9505-E6F0-AF47-A102-2B23C023E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608" y="5697963"/>
                <a:ext cx="427511" cy="423129"/>
              </a:xfrm>
              <a:prstGeom prst="rect">
                <a:avLst/>
              </a:prstGeom>
              <a:blipFill>
                <a:blip r:embed="rId6"/>
                <a:stretch>
                  <a:fillRect t="-2941" r="-20000" b="-264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C521697-E31F-034E-89FE-68A61A41D6DB}"/>
                  </a:ext>
                </a:extLst>
              </p:cNvPr>
              <p:cNvSpPr txBox="1"/>
              <p:nvPr/>
            </p:nvSpPr>
            <p:spPr>
              <a:xfrm>
                <a:off x="5153890" y="4845130"/>
                <a:ext cx="427511" cy="4231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ar-SA" sz="20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C521697-E31F-034E-89FE-68A61A41D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890" y="4845130"/>
                <a:ext cx="427511" cy="423129"/>
              </a:xfrm>
              <a:prstGeom prst="rect">
                <a:avLst/>
              </a:prstGeom>
              <a:blipFill>
                <a:blip r:embed="rId7"/>
                <a:stretch>
                  <a:fillRect t="-2941" r="-20000" b="-264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5E29C3B4-8A80-7E4A-BDEF-6CF4CE3AC734}"/>
                  </a:ext>
                </a:extLst>
              </p:cNvPr>
              <p:cNvSpPr txBox="1"/>
              <p:nvPr/>
            </p:nvSpPr>
            <p:spPr>
              <a:xfrm>
                <a:off x="4001985" y="5533899"/>
                <a:ext cx="427511" cy="4231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ar-SA" sz="20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5E29C3B4-8A80-7E4A-BDEF-6CF4CE3AC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85" y="5533899"/>
                <a:ext cx="427511" cy="423129"/>
              </a:xfrm>
              <a:prstGeom prst="rect">
                <a:avLst/>
              </a:prstGeom>
              <a:blipFill>
                <a:blip r:embed="rId8"/>
                <a:stretch>
                  <a:fillRect t="-2941" r="-22857" b="-264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3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006D81-9755-354E-9FC2-3AC8801F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27000"/>
            <a:ext cx="11226800" cy="66040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37DCDE-7D9A-EC49-BDBE-0A2DF76E8BB6}"/>
              </a:ext>
            </a:extLst>
          </p:cNvPr>
          <p:cNvSpPr txBox="1"/>
          <p:nvPr/>
        </p:nvSpPr>
        <p:spPr>
          <a:xfrm flipH="1">
            <a:off x="4123269" y="1558977"/>
            <a:ext cx="823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Are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DB9B7F6-06B5-214D-ACD6-9085DA546AE8}"/>
              </a:ext>
            </a:extLst>
          </p:cNvPr>
          <p:cNvSpPr txBox="1"/>
          <p:nvPr/>
        </p:nvSpPr>
        <p:spPr>
          <a:xfrm flipH="1">
            <a:off x="3163897" y="2068643"/>
            <a:ext cx="959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They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33F5D93-C3BB-5745-8A5C-A3A4CE57EBBB}"/>
              </a:ext>
            </a:extLst>
          </p:cNvPr>
          <p:cNvSpPr txBox="1"/>
          <p:nvPr/>
        </p:nvSpPr>
        <p:spPr>
          <a:xfrm flipH="1">
            <a:off x="2744173" y="2578309"/>
            <a:ext cx="1274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Where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11EB03F-A659-E245-840C-87D655E6448D}"/>
              </a:ext>
            </a:extLst>
          </p:cNvPr>
          <p:cNvSpPr txBox="1"/>
          <p:nvPr/>
        </p:nvSpPr>
        <p:spPr>
          <a:xfrm flipH="1">
            <a:off x="2820097" y="3087975"/>
            <a:ext cx="823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I’m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4A00E5A-49DF-1A49-BDB4-7967AFF9793A}"/>
              </a:ext>
            </a:extLst>
          </p:cNvPr>
          <p:cNvSpPr txBox="1"/>
          <p:nvPr/>
        </p:nvSpPr>
        <p:spPr>
          <a:xfrm flipH="1">
            <a:off x="3163896" y="3587194"/>
            <a:ext cx="959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from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DCEE704-EF4D-0E43-8F61-6F5A99AF9BDB}"/>
              </a:ext>
            </a:extLst>
          </p:cNvPr>
          <p:cNvSpPr txBox="1"/>
          <p:nvPr/>
        </p:nvSpPr>
        <p:spPr>
          <a:xfrm flipH="1">
            <a:off x="4318137" y="4144988"/>
            <a:ext cx="959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on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1E92322-8934-EE45-8028-4FA259D2642D}"/>
              </a:ext>
            </a:extLst>
          </p:cNvPr>
          <p:cNvSpPr txBox="1"/>
          <p:nvPr/>
        </p:nvSpPr>
        <p:spPr>
          <a:xfrm flipH="1">
            <a:off x="5136629" y="4639663"/>
            <a:ext cx="1399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vacation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8C3FE47-D6E2-6845-ACE8-4BC2979ADC1E}"/>
              </a:ext>
            </a:extLst>
          </p:cNvPr>
          <p:cNvSpPr txBox="1"/>
          <p:nvPr/>
        </p:nvSpPr>
        <p:spPr>
          <a:xfrm flipH="1">
            <a:off x="2859095" y="5658994"/>
            <a:ext cx="959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Bye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81EE099-2F12-0745-9049-2E4807CF4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0" y="121586"/>
            <a:ext cx="10413523" cy="661482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036F3FD-061D-414E-BC46-73386845A4B6}"/>
              </a:ext>
            </a:extLst>
          </p:cNvPr>
          <p:cNvSpPr txBox="1"/>
          <p:nvPr/>
        </p:nvSpPr>
        <p:spPr>
          <a:xfrm>
            <a:off x="4223658" y="3429000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Carlos Torres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1F5F506-E8EA-8742-8488-7598FABAEA55}"/>
              </a:ext>
            </a:extLst>
          </p:cNvPr>
          <p:cNvSpPr txBox="1"/>
          <p:nvPr/>
        </p:nvSpPr>
        <p:spPr>
          <a:xfrm>
            <a:off x="4212772" y="3864429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Chilean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51582C9-A746-7842-B36D-4D4F04EF48B8}"/>
              </a:ext>
            </a:extLst>
          </p:cNvPr>
          <p:cNvSpPr txBox="1"/>
          <p:nvPr/>
        </p:nvSpPr>
        <p:spPr>
          <a:xfrm>
            <a:off x="3363685" y="4621042"/>
            <a:ext cx="42236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Los Angeles, California, U.S. 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18F276-6917-FC4F-8468-675D31761E24}"/>
              </a:ext>
            </a:extLst>
          </p:cNvPr>
          <p:cNvSpPr txBox="1"/>
          <p:nvPr/>
        </p:nvSpPr>
        <p:spPr>
          <a:xfrm>
            <a:off x="4016828" y="4996543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18 years old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500B08F-ADE1-A84F-8C20-F4B7B13262E6}"/>
              </a:ext>
            </a:extLst>
          </p:cNvPr>
          <p:cNvSpPr txBox="1"/>
          <p:nvPr/>
        </p:nvSpPr>
        <p:spPr>
          <a:xfrm>
            <a:off x="4571998" y="5447895"/>
            <a:ext cx="40386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carlos123@worldnet.com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7CA4931-A3C4-4248-B8D7-3F6094570934}"/>
              </a:ext>
            </a:extLst>
          </p:cNvPr>
          <p:cNvSpPr txBox="1"/>
          <p:nvPr/>
        </p:nvSpPr>
        <p:spPr>
          <a:xfrm>
            <a:off x="4479471" y="5866478"/>
            <a:ext cx="22860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310-555-9901</a:t>
            </a:r>
            <a:endParaRPr lang="ar-SA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FBC1581-A79B-4447-A96C-D36E50A70ABE}"/>
              </a:ext>
            </a:extLst>
          </p:cNvPr>
          <p:cNvSpPr/>
          <p:nvPr/>
        </p:nvSpPr>
        <p:spPr>
          <a:xfrm>
            <a:off x="1458685" y="1556657"/>
            <a:ext cx="91222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b="1" i="0" dirty="0">
                <a:solidFill>
                  <a:srgbClr val="C00000"/>
                </a:solidFill>
                <a:effectLst/>
                <a:latin typeface="Mishafi" pitchFamily="2" charset="-78"/>
                <a:cs typeface="Mishafi" pitchFamily="2" charset="-78"/>
              </a:rPr>
              <a:t>قال تعالى:</a:t>
            </a:r>
          </a:p>
          <a:p>
            <a:pPr algn="ctr"/>
            <a:endParaRPr lang="ar-SA" sz="4000" b="1" dirty="0">
              <a:solidFill>
                <a:srgbClr val="000000"/>
              </a:solidFill>
              <a:latin typeface="Mishafi" pitchFamily="2" charset="-78"/>
              <a:cs typeface="Mishafi" pitchFamily="2" charset="-78"/>
            </a:endParaRPr>
          </a:p>
          <a:p>
            <a:pPr algn="ctr"/>
            <a:r>
              <a:rPr lang="ar-SA" sz="6600" b="1" i="0" dirty="0">
                <a:solidFill>
                  <a:srgbClr val="000000"/>
                </a:solidFill>
                <a:effectLst/>
                <a:latin typeface="Mishafi" pitchFamily="2" charset="-78"/>
                <a:cs typeface="Mishafi" pitchFamily="2" charset="-78"/>
              </a:rPr>
              <a:t>(يَا أَيُّهَا النَّاسُ إِنَّا خَلَقْنَاكُمْ مِنْ ذَكَرٍ وَأُنْثَى وَجَعَلْنَاكُمْ شُعُوبًا وَقَبَائِلَ لِتَعَارَفُوا إِنَّ أَكْرَمَكُمْ عِنْدَ اللَّهِ أَتْقَاكُمْ إِنَّ اللَّهَ عَلِيمٌ خَبِيرٌ )</a:t>
            </a:r>
            <a:endParaRPr lang="ar-SA" sz="6600" dirty="0">
              <a:latin typeface="Mishafi" pitchFamily="2" charset="-78"/>
              <a:cs typeface="Misha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335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teacher.jpg">
            <a:extLst>
              <a:ext uri="{FF2B5EF4-FFF2-40B4-BE49-F238E27FC236}">
                <a16:creationId xmlns:a16="http://schemas.microsoft.com/office/drawing/2014/main" id="{82C5D1A1-195C-FF41-A924-991033B7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72" y="4143923"/>
            <a:ext cx="1481212" cy="2714077"/>
          </a:xfrm>
          <a:prstGeom prst="rect">
            <a:avLst/>
          </a:prstGeom>
        </p:spPr>
      </p:pic>
      <p:pic>
        <p:nvPicPr>
          <p:cNvPr id="5" name="صورة 4" descr="girl3.jpg">
            <a:extLst>
              <a:ext uri="{FF2B5EF4-FFF2-40B4-BE49-F238E27FC236}">
                <a16:creationId xmlns:a16="http://schemas.microsoft.com/office/drawing/2014/main" id="{384D7FCA-E758-5943-A94E-51A157AE7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58" t="14583" r="35417" b="42708"/>
          <a:stretch>
            <a:fillRect/>
          </a:stretch>
        </p:blipFill>
        <p:spPr>
          <a:xfrm>
            <a:off x="7029302" y="4229337"/>
            <a:ext cx="1747604" cy="2653769"/>
          </a:xfrm>
          <a:prstGeom prst="rect">
            <a:avLst/>
          </a:prstGeom>
        </p:spPr>
      </p:pic>
      <p:sp>
        <p:nvSpPr>
          <p:cNvPr id="7" name="وسيلة شرح مستطيلة مستديرة الزوايا 6">
            <a:extLst>
              <a:ext uri="{FF2B5EF4-FFF2-40B4-BE49-F238E27FC236}">
                <a16:creationId xmlns:a16="http://schemas.microsoft.com/office/drawing/2014/main" id="{0445E249-AB26-BD44-B71D-0EC50173C615}"/>
              </a:ext>
            </a:extLst>
          </p:cNvPr>
          <p:cNvSpPr/>
          <p:nvPr/>
        </p:nvSpPr>
        <p:spPr>
          <a:xfrm>
            <a:off x="7872760" y="211874"/>
            <a:ext cx="3691054" cy="814039"/>
          </a:xfrm>
          <a:prstGeom prst="wedgeRoundRectCallout">
            <a:avLst>
              <a:gd name="adj1" fmla="val -20567"/>
              <a:gd name="adj2" fmla="val 871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I’m from Saudi Arabia.</a:t>
            </a:r>
          </a:p>
        </p:txBody>
      </p:sp>
      <p:sp>
        <p:nvSpPr>
          <p:cNvPr id="8" name="وسيلة شرح مستطيلة مستديرة الزوايا 7">
            <a:extLst>
              <a:ext uri="{FF2B5EF4-FFF2-40B4-BE49-F238E27FC236}">
                <a16:creationId xmlns:a16="http://schemas.microsoft.com/office/drawing/2014/main" id="{23B75E7C-E215-1F4E-8B80-841FFEBC9329}"/>
              </a:ext>
            </a:extLst>
          </p:cNvPr>
          <p:cNvSpPr/>
          <p:nvPr/>
        </p:nvSpPr>
        <p:spPr>
          <a:xfrm>
            <a:off x="628183" y="211874"/>
            <a:ext cx="5571893" cy="814039"/>
          </a:xfrm>
          <a:prstGeom prst="wedgeRoundRectCallout">
            <a:avLst>
              <a:gd name="adj1" fmla="val 20547"/>
              <a:gd name="adj2" fmla="val 83047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- Where are you from?</a:t>
            </a:r>
          </a:p>
        </p:txBody>
      </p:sp>
      <p:sp>
        <p:nvSpPr>
          <p:cNvPr id="9" name="وسيلة شرح مستطيلة مستديرة الزوايا 8">
            <a:extLst>
              <a:ext uri="{FF2B5EF4-FFF2-40B4-BE49-F238E27FC236}">
                <a16:creationId xmlns:a16="http://schemas.microsoft.com/office/drawing/2014/main" id="{DCD614E0-2042-3A4D-AC5E-24CB5D4C4CA3}"/>
              </a:ext>
            </a:extLst>
          </p:cNvPr>
          <p:cNvSpPr/>
          <p:nvPr/>
        </p:nvSpPr>
        <p:spPr>
          <a:xfrm>
            <a:off x="628184" y="1206361"/>
            <a:ext cx="5571893" cy="814039"/>
          </a:xfrm>
          <a:prstGeom prst="wedgeRoundRectCallout">
            <a:avLst>
              <a:gd name="adj1" fmla="val 20547"/>
              <a:gd name="adj2" fmla="val 83047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- What’s your nationality?</a:t>
            </a:r>
          </a:p>
        </p:txBody>
      </p:sp>
      <p:sp>
        <p:nvSpPr>
          <p:cNvPr id="10" name="وسيلة شرح مستطيلة مستديرة الزوايا 9">
            <a:extLst>
              <a:ext uri="{FF2B5EF4-FFF2-40B4-BE49-F238E27FC236}">
                <a16:creationId xmlns:a16="http://schemas.microsoft.com/office/drawing/2014/main" id="{E21F3FC9-6BEA-054A-902D-1B90E1D75FD4}"/>
              </a:ext>
            </a:extLst>
          </p:cNvPr>
          <p:cNvSpPr/>
          <p:nvPr/>
        </p:nvSpPr>
        <p:spPr>
          <a:xfrm>
            <a:off x="628185" y="2222119"/>
            <a:ext cx="5571893" cy="814039"/>
          </a:xfrm>
          <a:prstGeom prst="wedgeRoundRectCallout">
            <a:avLst>
              <a:gd name="adj1" fmla="val 20011"/>
              <a:gd name="adj2" fmla="val 91266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- What’s the capital of your country?</a:t>
            </a:r>
          </a:p>
        </p:txBody>
      </p:sp>
      <p:sp>
        <p:nvSpPr>
          <p:cNvPr id="11" name="وسيلة شرح مستطيلة مستديرة الزوايا 10">
            <a:extLst>
              <a:ext uri="{FF2B5EF4-FFF2-40B4-BE49-F238E27FC236}">
                <a16:creationId xmlns:a16="http://schemas.microsoft.com/office/drawing/2014/main" id="{7BCBEF99-D6EF-2544-BC1F-9EA3ED472BCF}"/>
              </a:ext>
            </a:extLst>
          </p:cNvPr>
          <p:cNvSpPr/>
          <p:nvPr/>
        </p:nvSpPr>
        <p:spPr>
          <a:xfrm>
            <a:off x="7861608" y="1206362"/>
            <a:ext cx="3702206" cy="814039"/>
          </a:xfrm>
          <a:prstGeom prst="wedgeRoundRectCallout">
            <a:avLst>
              <a:gd name="adj1" fmla="val -20567"/>
              <a:gd name="adj2" fmla="val 871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I’m Saudi.</a:t>
            </a:r>
          </a:p>
        </p:txBody>
      </p:sp>
      <p:sp>
        <p:nvSpPr>
          <p:cNvPr id="12" name="وسيلة شرح مستطيلة مستديرة الزوايا 11">
            <a:extLst>
              <a:ext uri="{FF2B5EF4-FFF2-40B4-BE49-F238E27FC236}">
                <a16:creationId xmlns:a16="http://schemas.microsoft.com/office/drawing/2014/main" id="{E3C83679-8845-A440-A4E3-004D62002DE8}"/>
              </a:ext>
            </a:extLst>
          </p:cNvPr>
          <p:cNvSpPr/>
          <p:nvPr/>
        </p:nvSpPr>
        <p:spPr>
          <a:xfrm>
            <a:off x="7872760" y="2220606"/>
            <a:ext cx="3702206" cy="814039"/>
          </a:xfrm>
          <a:prstGeom prst="wedgeRoundRectCallout">
            <a:avLst>
              <a:gd name="adj1" fmla="val -20567"/>
              <a:gd name="adj2" fmla="val 871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It’s Riyadh.</a:t>
            </a:r>
          </a:p>
        </p:txBody>
      </p:sp>
      <p:sp>
        <p:nvSpPr>
          <p:cNvPr id="13" name="وسيلة شرح مستطيلة مستديرة الزوايا 12">
            <a:extLst>
              <a:ext uri="{FF2B5EF4-FFF2-40B4-BE49-F238E27FC236}">
                <a16:creationId xmlns:a16="http://schemas.microsoft.com/office/drawing/2014/main" id="{841FCF49-0A3E-F348-A209-216ADC41BCED}"/>
              </a:ext>
            </a:extLst>
          </p:cNvPr>
          <p:cNvSpPr/>
          <p:nvPr/>
        </p:nvSpPr>
        <p:spPr>
          <a:xfrm>
            <a:off x="628183" y="3148394"/>
            <a:ext cx="5571893" cy="814039"/>
          </a:xfrm>
          <a:prstGeom prst="wedgeRoundRectCallout">
            <a:avLst>
              <a:gd name="adj1" fmla="val 20011"/>
              <a:gd name="adj2" fmla="val 91266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- What’s your first language?</a:t>
            </a:r>
          </a:p>
        </p:txBody>
      </p:sp>
      <p:sp>
        <p:nvSpPr>
          <p:cNvPr id="14" name="وسيلة شرح مستطيلة مستديرة الزوايا 13">
            <a:extLst>
              <a:ext uri="{FF2B5EF4-FFF2-40B4-BE49-F238E27FC236}">
                <a16:creationId xmlns:a16="http://schemas.microsoft.com/office/drawing/2014/main" id="{B5DF4A84-207E-6F4A-9484-80FA4BC34E50}"/>
              </a:ext>
            </a:extLst>
          </p:cNvPr>
          <p:cNvSpPr/>
          <p:nvPr/>
        </p:nvSpPr>
        <p:spPr>
          <a:xfrm>
            <a:off x="7861608" y="3148393"/>
            <a:ext cx="3702206" cy="814039"/>
          </a:xfrm>
          <a:prstGeom prst="wedgeRoundRectCallout">
            <a:avLst>
              <a:gd name="adj1" fmla="val -20567"/>
              <a:gd name="adj2" fmla="val 871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It’s Arabic.</a:t>
            </a:r>
          </a:p>
        </p:txBody>
      </p:sp>
    </p:spTree>
    <p:extLst>
      <p:ext uri="{BB962C8B-B14F-4D97-AF65-F5344CB8AC3E}">
        <p14:creationId xmlns:p14="http://schemas.microsoft.com/office/powerpoint/2010/main" val="31209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teacher.jpg">
            <a:extLst>
              <a:ext uri="{FF2B5EF4-FFF2-40B4-BE49-F238E27FC236}">
                <a16:creationId xmlns:a16="http://schemas.microsoft.com/office/drawing/2014/main" id="{82C5D1A1-195C-FF41-A924-991033B7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72" y="4143923"/>
            <a:ext cx="1481212" cy="2714077"/>
          </a:xfrm>
          <a:prstGeom prst="rect">
            <a:avLst/>
          </a:prstGeom>
        </p:spPr>
      </p:pic>
      <p:pic>
        <p:nvPicPr>
          <p:cNvPr id="5" name="صورة 4" descr="girl3.jpg">
            <a:extLst>
              <a:ext uri="{FF2B5EF4-FFF2-40B4-BE49-F238E27FC236}">
                <a16:creationId xmlns:a16="http://schemas.microsoft.com/office/drawing/2014/main" id="{384D7FCA-E758-5943-A94E-51A157AE7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58" t="14583" r="35417" b="42708"/>
          <a:stretch>
            <a:fillRect/>
          </a:stretch>
        </p:blipFill>
        <p:spPr>
          <a:xfrm>
            <a:off x="7029302" y="4229337"/>
            <a:ext cx="1747604" cy="2653769"/>
          </a:xfrm>
          <a:prstGeom prst="rect">
            <a:avLst/>
          </a:prstGeom>
        </p:spPr>
      </p:pic>
      <p:sp>
        <p:nvSpPr>
          <p:cNvPr id="7" name="وسيلة شرح مستطيلة مستديرة الزوايا 6">
            <a:extLst>
              <a:ext uri="{FF2B5EF4-FFF2-40B4-BE49-F238E27FC236}">
                <a16:creationId xmlns:a16="http://schemas.microsoft.com/office/drawing/2014/main" id="{0445E249-AB26-BD44-B71D-0EC50173C615}"/>
              </a:ext>
            </a:extLst>
          </p:cNvPr>
          <p:cNvSpPr/>
          <p:nvPr/>
        </p:nvSpPr>
        <p:spPr>
          <a:xfrm>
            <a:off x="7872760" y="211874"/>
            <a:ext cx="3691054" cy="814039"/>
          </a:xfrm>
          <a:prstGeom prst="wedgeRoundRectCallout">
            <a:avLst>
              <a:gd name="adj1" fmla="val -20567"/>
              <a:gd name="adj2" fmla="val 871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It’s 0501234567</a:t>
            </a:r>
          </a:p>
        </p:txBody>
      </p:sp>
      <p:sp>
        <p:nvSpPr>
          <p:cNvPr id="8" name="وسيلة شرح مستطيلة مستديرة الزوايا 7">
            <a:extLst>
              <a:ext uri="{FF2B5EF4-FFF2-40B4-BE49-F238E27FC236}">
                <a16:creationId xmlns:a16="http://schemas.microsoft.com/office/drawing/2014/main" id="{23B75E7C-E215-1F4E-8B80-841FFEBC9329}"/>
              </a:ext>
            </a:extLst>
          </p:cNvPr>
          <p:cNvSpPr/>
          <p:nvPr/>
        </p:nvSpPr>
        <p:spPr>
          <a:xfrm>
            <a:off x="628183" y="211874"/>
            <a:ext cx="5571893" cy="814039"/>
          </a:xfrm>
          <a:prstGeom prst="wedgeRoundRectCallout">
            <a:avLst>
              <a:gd name="adj1" fmla="val 20547"/>
              <a:gd name="adj2" fmla="val 83047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- What’s your telephone number?</a:t>
            </a:r>
          </a:p>
        </p:txBody>
      </p:sp>
      <p:sp>
        <p:nvSpPr>
          <p:cNvPr id="9" name="وسيلة شرح مستطيلة مستديرة الزوايا 8">
            <a:extLst>
              <a:ext uri="{FF2B5EF4-FFF2-40B4-BE49-F238E27FC236}">
                <a16:creationId xmlns:a16="http://schemas.microsoft.com/office/drawing/2014/main" id="{DCD614E0-2042-3A4D-AC5E-24CB5D4C4CA3}"/>
              </a:ext>
            </a:extLst>
          </p:cNvPr>
          <p:cNvSpPr/>
          <p:nvPr/>
        </p:nvSpPr>
        <p:spPr>
          <a:xfrm>
            <a:off x="628184" y="1206361"/>
            <a:ext cx="5571893" cy="814039"/>
          </a:xfrm>
          <a:prstGeom prst="wedgeRoundRectCallout">
            <a:avLst>
              <a:gd name="adj1" fmla="val 20547"/>
              <a:gd name="adj2" fmla="val 83047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- What’s your address?</a:t>
            </a:r>
          </a:p>
        </p:txBody>
      </p:sp>
      <p:sp>
        <p:nvSpPr>
          <p:cNvPr id="10" name="وسيلة شرح مستطيلة مستديرة الزوايا 9">
            <a:extLst>
              <a:ext uri="{FF2B5EF4-FFF2-40B4-BE49-F238E27FC236}">
                <a16:creationId xmlns:a16="http://schemas.microsoft.com/office/drawing/2014/main" id="{E21F3FC9-6BEA-054A-902D-1B90E1D75FD4}"/>
              </a:ext>
            </a:extLst>
          </p:cNvPr>
          <p:cNvSpPr/>
          <p:nvPr/>
        </p:nvSpPr>
        <p:spPr>
          <a:xfrm>
            <a:off x="628185" y="2222119"/>
            <a:ext cx="5571893" cy="814039"/>
          </a:xfrm>
          <a:prstGeom prst="wedgeRoundRectCallout">
            <a:avLst>
              <a:gd name="adj1" fmla="val 20011"/>
              <a:gd name="adj2" fmla="val 91266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- What’s your email address?</a:t>
            </a:r>
          </a:p>
        </p:txBody>
      </p:sp>
      <p:sp>
        <p:nvSpPr>
          <p:cNvPr id="11" name="وسيلة شرح مستطيلة مستديرة الزوايا 10">
            <a:extLst>
              <a:ext uri="{FF2B5EF4-FFF2-40B4-BE49-F238E27FC236}">
                <a16:creationId xmlns:a16="http://schemas.microsoft.com/office/drawing/2014/main" id="{7BCBEF99-D6EF-2544-BC1F-9EA3ED472BCF}"/>
              </a:ext>
            </a:extLst>
          </p:cNvPr>
          <p:cNvSpPr/>
          <p:nvPr/>
        </p:nvSpPr>
        <p:spPr>
          <a:xfrm>
            <a:off x="7861608" y="1206362"/>
            <a:ext cx="3702206" cy="814039"/>
          </a:xfrm>
          <a:prstGeom prst="wedgeRoundRectCallout">
            <a:avLst>
              <a:gd name="adj1" fmla="val -20567"/>
              <a:gd name="adj2" fmla="val 871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It’s 4321 Omar Street.</a:t>
            </a:r>
          </a:p>
        </p:txBody>
      </p:sp>
      <p:sp>
        <p:nvSpPr>
          <p:cNvPr id="12" name="وسيلة شرح مستطيلة مستديرة الزوايا 11">
            <a:extLst>
              <a:ext uri="{FF2B5EF4-FFF2-40B4-BE49-F238E27FC236}">
                <a16:creationId xmlns:a16="http://schemas.microsoft.com/office/drawing/2014/main" id="{E3C83679-8845-A440-A4E3-004D62002DE8}"/>
              </a:ext>
            </a:extLst>
          </p:cNvPr>
          <p:cNvSpPr/>
          <p:nvPr/>
        </p:nvSpPr>
        <p:spPr>
          <a:xfrm>
            <a:off x="7872760" y="2220606"/>
            <a:ext cx="3702206" cy="814039"/>
          </a:xfrm>
          <a:prstGeom prst="wedgeRoundRectCallout">
            <a:avLst>
              <a:gd name="adj1" fmla="val -20567"/>
              <a:gd name="adj2" fmla="val 871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It’s haifa_3@gmail.com</a:t>
            </a:r>
          </a:p>
        </p:txBody>
      </p:sp>
    </p:spTree>
    <p:extLst>
      <p:ext uri="{BB962C8B-B14F-4D97-AF65-F5344CB8AC3E}">
        <p14:creationId xmlns:p14="http://schemas.microsoft.com/office/powerpoint/2010/main" val="48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udent Education Png - School Teacher Teacher Clipart , Transparent Cartoon ">
            <a:extLst>
              <a:ext uri="{FF2B5EF4-FFF2-40B4-BE49-F238E27FC236}">
                <a16:creationId xmlns:a16="http://schemas.microsoft.com/office/drawing/2014/main" id="{4F4932AB-1880-5D4E-875E-954A3018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r="1127" b="16901"/>
          <a:stretch>
            <a:fillRect/>
          </a:stretch>
        </p:blipFill>
        <p:spPr bwMode="auto">
          <a:xfrm>
            <a:off x="571472" y="2520989"/>
            <a:ext cx="5072098" cy="4337011"/>
          </a:xfrm>
          <a:prstGeom prst="rect">
            <a:avLst/>
          </a:prstGeom>
          <a:noFill/>
        </p:spPr>
      </p:pic>
      <p:sp>
        <p:nvSpPr>
          <p:cNvPr id="11" name="وسيلة شرح مستطيلة مستديرة الزوايا 10"/>
          <p:cNvSpPr/>
          <p:nvPr/>
        </p:nvSpPr>
        <p:spPr>
          <a:xfrm>
            <a:off x="5262546" y="306234"/>
            <a:ext cx="6357982" cy="3122766"/>
          </a:xfrm>
          <a:prstGeom prst="wedgeRoundRectCallout">
            <a:avLst>
              <a:gd name="adj1" fmla="val -40964"/>
              <a:gd name="adj2" fmla="val 608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Hello, girls</a:t>
            </a:r>
          </a:p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-Today we will read a text about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Lapland</a:t>
            </a:r>
            <a:endParaRPr lang="en-US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- Learn some writing rules.</a:t>
            </a:r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0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teacher10.jpg"/>
          <p:cNvPicPr>
            <a:picLocks noChangeAspect="1"/>
          </p:cNvPicPr>
          <p:nvPr/>
        </p:nvPicPr>
        <p:blipFill>
          <a:blip r:embed="rId2"/>
          <a:srcRect l="6404" t="11458" r="7615" b="8333"/>
          <a:stretch>
            <a:fillRect/>
          </a:stretch>
        </p:blipFill>
        <p:spPr>
          <a:xfrm>
            <a:off x="4095736" y="2751824"/>
            <a:ext cx="3786214" cy="4106176"/>
          </a:xfrm>
          <a:prstGeom prst="rect">
            <a:avLst/>
          </a:prstGeom>
        </p:spPr>
      </p:pic>
      <p:sp>
        <p:nvSpPr>
          <p:cNvPr id="11" name="وسيلة شرح مستطيلة مستديرة الزوايا 10"/>
          <p:cNvSpPr/>
          <p:nvPr/>
        </p:nvSpPr>
        <p:spPr>
          <a:xfrm>
            <a:off x="2952728" y="571480"/>
            <a:ext cx="6500858" cy="1428760"/>
          </a:xfrm>
          <a:prstGeom prst="wedgeRoundRectCallout">
            <a:avLst>
              <a:gd name="adj1" fmla="val -7709"/>
              <a:gd name="adj2" fmla="val 804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Now open your book  p.31</a:t>
            </a:r>
          </a:p>
        </p:txBody>
      </p:sp>
    </p:spTree>
    <p:extLst>
      <p:ext uri="{BB962C8B-B14F-4D97-AF65-F5344CB8AC3E}">
        <p14:creationId xmlns:p14="http://schemas.microsoft.com/office/powerpoint/2010/main" val="1928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380088-FCA3-3E46-AABA-718D9F24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263"/>
            <a:ext cx="12192000" cy="52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5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92D0F59-FBB9-6043-BB70-A8E80F8A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1"/>
            <a:ext cx="12192000" cy="5689588"/>
          </a:xfrm>
          <a:prstGeom prst="rect">
            <a:avLst/>
          </a:prstGeom>
        </p:spPr>
      </p:pic>
      <p:cxnSp>
        <p:nvCxnSpPr>
          <p:cNvPr id="6" name="موصل مستقيم 5">
            <a:extLst>
              <a:ext uri="{FF2B5EF4-FFF2-40B4-BE49-F238E27FC236}">
                <a16:creationId xmlns:a16="http://schemas.microsoft.com/office/drawing/2014/main" id="{E269EC0F-9153-254E-9FD2-31D1126E4AB6}"/>
              </a:ext>
            </a:extLst>
          </p:cNvPr>
          <p:cNvCxnSpPr>
            <a:cxnSpLocks/>
          </p:cNvCxnSpPr>
          <p:nvPr/>
        </p:nvCxnSpPr>
        <p:spPr>
          <a:xfrm flipH="1">
            <a:off x="1129916" y="2119391"/>
            <a:ext cx="44919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موصل مستقيم 7">
            <a:extLst>
              <a:ext uri="{FF2B5EF4-FFF2-40B4-BE49-F238E27FC236}">
                <a16:creationId xmlns:a16="http://schemas.microsoft.com/office/drawing/2014/main" id="{659995CA-0A04-E342-BE0A-3864A9663240}"/>
              </a:ext>
            </a:extLst>
          </p:cNvPr>
          <p:cNvCxnSpPr>
            <a:cxnSpLocks/>
          </p:cNvCxnSpPr>
          <p:nvPr/>
        </p:nvCxnSpPr>
        <p:spPr>
          <a:xfrm flipH="1">
            <a:off x="1045250" y="3016857"/>
            <a:ext cx="9165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موصل مستقيم 9">
            <a:extLst>
              <a:ext uri="{FF2B5EF4-FFF2-40B4-BE49-F238E27FC236}">
                <a16:creationId xmlns:a16="http://schemas.microsoft.com/office/drawing/2014/main" id="{725C4134-217A-E044-93E5-60C3E9AB000C}"/>
              </a:ext>
            </a:extLst>
          </p:cNvPr>
          <p:cNvCxnSpPr>
            <a:cxnSpLocks/>
          </p:cNvCxnSpPr>
          <p:nvPr/>
        </p:nvCxnSpPr>
        <p:spPr>
          <a:xfrm flipH="1">
            <a:off x="1039092" y="3429000"/>
            <a:ext cx="9165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موصل مستقيم 10">
            <a:extLst>
              <a:ext uri="{FF2B5EF4-FFF2-40B4-BE49-F238E27FC236}">
                <a16:creationId xmlns:a16="http://schemas.microsoft.com/office/drawing/2014/main" id="{B64F3745-4F9B-EC46-A6A8-4737005CE788}"/>
              </a:ext>
            </a:extLst>
          </p:cNvPr>
          <p:cNvCxnSpPr>
            <a:cxnSpLocks/>
          </p:cNvCxnSpPr>
          <p:nvPr/>
        </p:nvCxnSpPr>
        <p:spPr>
          <a:xfrm flipH="1">
            <a:off x="1039092" y="4422324"/>
            <a:ext cx="97305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موصل مستقيم 12">
            <a:extLst>
              <a:ext uri="{FF2B5EF4-FFF2-40B4-BE49-F238E27FC236}">
                <a16:creationId xmlns:a16="http://schemas.microsoft.com/office/drawing/2014/main" id="{366488F8-F70E-7848-B5C4-FBB21D32EB57}"/>
              </a:ext>
            </a:extLst>
          </p:cNvPr>
          <p:cNvCxnSpPr>
            <a:cxnSpLocks/>
          </p:cNvCxnSpPr>
          <p:nvPr/>
        </p:nvCxnSpPr>
        <p:spPr>
          <a:xfrm flipH="1">
            <a:off x="1129916" y="4794857"/>
            <a:ext cx="70658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9F67EC-F302-5346-9343-C4F3A84A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30"/>
            <a:ext cx="12192000" cy="64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669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399</Words>
  <Application>Microsoft Macintosh PowerPoint</Application>
  <PresentationFormat>شاشة عريضة</PresentationFormat>
  <Paragraphs>107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Cooper Black</vt:lpstr>
      <vt:lpstr>DecoType Naskh</vt:lpstr>
      <vt:lpstr>Mishafi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هيفاء خالد</dc:creator>
  <cp:lastModifiedBy>هيفاء خالد</cp:lastModifiedBy>
  <cp:revision>60</cp:revision>
  <dcterms:created xsi:type="dcterms:W3CDTF">2020-10-18T16:19:56Z</dcterms:created>
  <dcterms:modified xsi:type="dcterms:W3CDTF">2020-11-01T05:35:34Z</dcterms:modified>
</cp:coreProperties>
</file>