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6"/>
  </p:notesMasterIdLst>
  <p:sldIdLst>
    <p:sldId id="256" r:id="rId2"/>
    <p:sldId id="257" r:id="rId3"/>
    <p:sldId id="301" r:id="rId4"/>
    <p:sldId id="302" r:id="rId5"/>
    <p:sldId id="303" r:id="rId6"/>
    <p:sldId id="304" r:id="rId7"/>
    <p:sldId id="305" r:id="rId8"/>
    <p:sldId id="307" r:id="rId9"/>
    <p:sldId id="306" r:id="rId10"/>
    <p:sldId id="308" r:id="rId11"/>
    <p:sldId id="309" r:id="rId12"/>
    <p:sldId id="310" r:id="rId13"/>
    <p:sldId id="313" r:id="rId14"/>
    <p:sldId id="315" r:id="rId15"/>
    <p:sldId id="314" r:id="rId16"/>
    <p:sldId id="317" r:id="rId17"/>
    <p:sldId id="316" r:id="rId18"/>
    <p:sldId id="312" r:id="rId19"/>
    <p:sldId id="318" r:id="rId20"/>
    <p:sldId id="319" r:id="rId21"/>
    <p:sldId id="259" r:id="rId22"/>
    <p:sldId id="262" r:id="rId23"/>
    <p:sldId id="261" r:id="rId24"/>
    <p:sldId id="260" r:id="rId25"/>
  </p:sldIdLst>
  <p:sldSz cx="9144000" cy="5143500" type="screen16x9"/>
  <p:notesSz cx="6858000" cy="9144000"/>
  <p:embeddedFontLst>
    <p:embeddedFont>
      <p:font typeface="Abril Fatface" panose="020B0604020202020204" charset="0"/>
      <p:regular r:id="rId27"/>
    </p:embeddedFont>
    <p:embeddedFont>
      <p:font typeface="Cavolini" panose="03000502040302020204" pitchFamily="66" charset="0"/>
      <p:regular r:id="rId28"/>
      <p:bold r:id="rId29"/>
      <p:italic r:id="rId30"/>
      <p:boldItalic r:id="rId31"/>
    </p:embeddedFont>
    <p:embeddedFont>
      <p:font typeface="Oxygen Light" panose="02000303000000000000" pitchFamily="2" charset="0"/>
      <p:regular r:id="rId32"/>
      <p:bold r:id="rId33"/>
    </p:embeddedFont>
    <p:embeddedFont>
      <p:font typeface="Quicksand" panose="020B0604020202020204" charset="0"/>
      <p:regular r:id="rId34"/>
      <p:bold r:id="rId35"/>
    </p:embeddedFont>
    <p:embeddedFont>
      <p:font typeface="Quicksand Light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5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6CBD9F-D55D-463A-8BDF-CE35454084F3}">
  <a:tblStyle styleId="{8E6CBD9F-D55D-463A-8BDF-CE35454084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696" y="84"/>
      </p:cViewPr>
      <p:guideLst>
        <p:guide orient="horz" pos="28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00065a858_0_9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00065a858_0_9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69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48519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76e7e05e9_0_17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76e7e05e9_0_17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76e7e05e9_0_17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76e7e05e9_0_17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6e7e05e9_0_17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6e7e05e9_0_17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4725" y="400850"/>
            <a:ext cx="8115300" cy="43434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72052" y="1201775"/>
            <a:ext cx="6399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30850" y="3181925"/>
            <a:ext cx="568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BIG_NUMBER_1_1_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597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BIG_NUMBER_1_1_3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1870200" y="2127525"/>
            <a:ext cx="5403600" cy="2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3013650" y="2454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3897150" y="1361375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3013650" y="3216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996675" y="2313900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IG_NUMBER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2091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3042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35173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36124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58255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59206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899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Salad" TargetMode="Externa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899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osetdomesticbunny.blogspot.com/2011/06/amatrice-style-thin-spaghetti.html" TargetMode="Externa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899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Chocolate_cake" TargetMode="Externa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899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ravelers.sk/one-month-madagascar-iii-the-most-beautiful-trees-world-close-wild-fossa/" TargetMode="Externa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://www.chasingfooddreams.com/2016/05/mr-fish-fishhead-noodle-damansara-kim.html" TargetMode="External"/><Relationship Id="rId5" Type="http://schemas.openxmlformats.org/officeDocument/2006/relationships/image" Target="../media/image25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pxhere.com/en/photo/146089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ip2save.com/2018/06/19/ihop-ihob-save-money-deals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Italian_dishes_on_a_table,_served_at_a_restaurant_in_Dhaka,_Bangladesh._2.JPG" TargetMode="Externa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girl-cook-cooking-paddle-kid-1773668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ctrTitle"/>
          </p:nvPr>
        </p:nvSpPr>
        <p:spPr>
          <a:xfrm>
            <a:off x="1203589" y="1301694"/>
            <a:ext cx="6399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4">
                    <a:lumMod val="25000"/>
                  </a:schemeClr>
                </a:solidFill>
              </a:rPr>
              <a:t>U 5 </a:t>
            </a:r>
            <a:br>
              <a:rPr lang="en-US" sz="6000" dirty="0">
                <a:solidFill>
                  <a:schemeClr val="accent4">
                    <a:lumMod val="25000"/>
                  </a:schemeClr>
                </a:solidFill>
              </a:rPr>
            </a:br>
            <a:r>
              <a:rPr lang="en-US" sz="6000" dirty="0">
                <a:solidFill>
                  <a:schemeClr val="accent4">
                    <a:lumMod val="25000"/>
                  </a:schemeClr>
                </a:solidFill>
              </a:rPr>
              <a:t>Is There Any Ice Cream?</a:t>
            </a:r>
            <a:endParaRPr sz="600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3545161" y="4221914"/>
            <a:ext cx="2203197" cy="4863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Tr. Nora Khalid</a:t>
            </a:r>
            <a:endParaRPr sz="2000" b="1" dirty="0"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575" y="0"/>
            <a:ext cx="1998375" cy="3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9745" y="2643400"/>
            <a:ext cx="1109925" cy="1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452" y="3981975"/>
            <a:ext cx="1109925" cy="120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55035">
            <a:off x="7066130" y="-826565"/>
            <a:ext cx="2500839" cy="24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369999">
            <a:off x="515588" y="4212270"/>
            <a:ext cx="977225" cy="99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0951" y="-116462"/>
            <a:ext cx="1165324" cy="1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21433">
            <a:off x="-29871" y="1948361"/>
            <a:ext cx="1649503" cy="346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3023" y="3954975"/>
            <a:ext cx="1374378" cy="1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20523" y="1435815"/>
            <a:ext cx="1109925" cy="132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2642777" y="1034256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2541769" y="1702369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kinds of drinks do you see?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093B87A-9522-4436-B338-91D73ADFAA70}"/>
              </a:ext>
            </a:extLst>
          </p:cNvPr>
          <p:cNvSpPr/>
          <p:nvPr/>
        </p:nvSpPr>
        <p:spPr>
          <a:xfrm rot="21121302">
            <a:off x="1899104" y="476776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E62A2EF-7DB1-4977-ADB4-C42722AFD6DD}"/>
              </a:ext>
            </a:extLst>
          </p:cNvPr>
          <p:cNvSpPr/>
          <p:nvPr/>
        </p:nvSpPr>
        <p:spPr>
          <a:xfrm rot="21121302">
            <a:off x="5927660" y="558345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9BA10C38-C060-4105-A720-192C1D17E61D}"/>
              </a:ext>
            </a:extLst>
          </p:cNvPr>
          <p:cNvSpPr/>
          <p:nvPr/>
        </p:nvSpPr>
        <p:spPr>
          <a:xfrm rot="21121302">
            <a:off x="1331666" y="1562604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0CFD743-21B3-454A-B165-E0B7A6158087}"/>
              </a:ext>
            </a:extLst>
          </p:cNvPr>
          <p:cNvSpPr/>
          <p:nvPr/>
        </p:nvSpPr>
        <p:spPr>
          <a:xfrm rot="21121302">
            <a:off x="1639197" y="3310122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03109019-F0C0-40B5-ADA4-583518B258D3}"/>
              </a:ext>
            </a:extLst>
          </p:cNvPr>
          <p:cNvSpPr/>
          <p:nvPr/>
        </p:nvSpPr>
        <p:spPr>
          <a:xfrm rot="21121302">
            <a:off x="6764088" y="3298669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45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269019" y="2739787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269018" y="3560976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What about the baked potato and rice? Why are there pictures of them?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E62A2EF-7DB1-4977-ADB4-C42722AFD6DD}"/>
              </a:ext>
            </a:extLst>
          </p:cNvPr>
          <p:cNvSpPr/>
          <p:nvPr/>
        </p:nvSpPr>
        <p:spPr>
          <a:xfrm rot="20103693">
            <a:off x="4620218" y="2491504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052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269019" y="2739787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269018" y="3305795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Which of these food do you like ? Don’t you like?</a:t>
            </a:r>
          </a:p>
        </p:txBody>
      </p:sp>
    </p:spTree>
    <p:extLst>
      <p:ext uri="{BB962C8B-B14F-4D97-AF65-F5344CB8AC3E}">
        <p14:creationId xmlns:p14="http://schemas.microsoft.com/office/powerpoint/2010/main" val="342485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pic>
        <p:nvPicPr>
          <p:cNvPr id="2" name="SG Bk 3 F-SA__18_2-02">
            <a:hlinkClick r:id="" action="ppaction://media"/>
            <a:extLst>
              <a:ext uri="{FF2B5EF4-FFF2-40B4-BE49-F238E27FC236}">
                <a16:creationId xmlns:a16="http://schemas.microsoft.com/office/drawing/2014/main" id="{70F06D6E-9550-4FFE-98C4-B12130AA87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383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5630" y="806745"/>
            <a:ext cx="1043319" cy="1043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EBCD2A-2C19-42BE-A4F8-D3875075678F}"/>
              </a:ext>
            </a:extLst>
          </p:cNvPr>
          <p:cNvSpPr txBox="1"/>
          <p:nvPr/>
        </p:nvSpPr>
        <p:spPr>
          <a:xfrm>
            <a:off x="-53163" y="4226442"/>
            <a:ext cx="572031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Circle the items that don’t have a picture.</a:t>
            </a:r>
            <a:endParaRPr lang="ar-SA" sz="2400" b="1" dirty="0">
              <a:highlight>
                <a:srgbClr val="FFFF00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2A1EB3-DE29-456F-8791-FA356028A697}"/>
              </a:ext>
            </a:extLst>
          </p:cNvPr>
          <p:cNvSpPr/>
          <p:nvPr/>
        </p:nvSpPr>
        <p:spPr>
          <a:xfrm>
            <a:off x="4572000" y="956930"/>
            <a:ext cx="2190307" cy="268115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3E2594-ED9D-4B37-ADEA-13AA8C47CFCA}"/>
              </a:ext>
            </a:extLst>
          </p:cNvPr>
          <p:cNvSpPr/>
          <p:nvPr/>
        </p:nvSpPr>
        <p:spPr>
          <a:xfrm>
            <a:off x="5215269" y="4306187"/>
            <a:ext cx="2190307" cy="159488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6CF7B2-BC5F-4767-BBA2-28F2F594E27E}"/>
              </a:ext>
            </a:extLst>
          </p:cNvPr>
          <p:cNvSpPr/>
          <p:nvPr/>
        </p:nvSpPr>
        <p:spPr>
          <a:xfrm>
            <a:off x="5909930" y="3714423"/>
            <a:ext cx="1011865" cy="159488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90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holding, person&#10;&#10;Description automatically generated">
            <a:extLst>
              <a:ext uri="{FF2B5EF4-FFF2-40B4-BE49-F238E27FC236}">
                <a16:creationId xmlns:a16="http://schemas.microsoft.com/office/drawing/2014/main" id="{351C20A6-6B6C-4EB4-849F-8EF681F9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49" r="29651"/>
          <a:stretch/>
        </p:blipFill>
        <p:spPr>
          <a:xfrm>
            <a:off x="0" y="0"/>
            <a:ext cx="5266944" cy="5143500"/>
          </a:xfrm>
          <a:prstGeom prst="rect">
            <a:avLst/>
          </a:prstGeom>
        </p:spPr>
      </p:pic>
      <p:pic>
        <p:nvPicPr>
          <p:cNvPr id="9" name="Picture 8" descr="A plate of food with broccoli&#10;&#10;Description automatically generated">
            <a:extLst>
              <a:ext uri="{FF2B5EF4-FFF2-40B4-BE49-F238E27FC236}">
                <a16:creationId xmlns:a16="http://schemas.microsoft.com/office/drawing/2014/main" id="{E408C90E-871D-451D-A954-0D20E8B52E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49770" y="2179673"/>
            <a:ext cx="2723264" cy="1815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FFDDA-F8A6-4868-A769-52CADFAC5592}"/>
              </a:ext>
            </a:extLst>
          </p:cNvPr>
          <p:cNvSpPr txBox="1"/>
          <p:nvPr/>
        </p:nvSpPr>
        <p:spPr>
          <a:xfrm>
            <a:off x="5443870" y="1329070"/>
            <a:ext cx="289205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Salad</a:t>
            </a:r>
            <a:endParaRPr lang="ar-SA" sz="6000"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holding, person&#10;&#10;Description automatically generated">
            <a:extLst>
              <a:ext uri="{FF2B5EF4-FFF2-40B4-BE49-F238E27FC236}">
                <a16:creationId xmlns:a16="http://schemas.microsoft.com/office/drawing/2014/main" id="{351C20A6-6B6C-4EB4-849F-8EF681F9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49" r="29651"/>
          <a:stretch/>
        </p:blipFill>
        <p:spPr>
          <a:xfrm>
            <a:off x="0" y="0"/>
            <a:ext cx="5266944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FFDDA-F8A6-4868-A769-52CADFAC5592}"/>
              </a:ext>
            </a:extLst>
          </p:cNvPr>
          <p:cNvSpPr txBox="1"/>
          <p:nvPr/>
        </p:nvSpPr>
        <p:spPr>
          <a:xfrm>
            <a:off x="5061098" y="1329070"/>
            <a:ext cx="327482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Main course </a:t>
            </a:r>
            <a:endParaRPr lang="ar-SA" sz="6000"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Picture 12" descr="A close up of a plate of pasta&#10;&#10;Description automatically generated">
            <a:extLst>
              <a:ext uri="{FF2B5EF4-FFF2-40B4-BE49-F238E27FC236}">
                <a16:creationId xmlns:a16="http://schemas.microsoft.com/office/drawing/2014/main" id="{6D8F739B-C690-4B20-A632-12FCD2726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0EFEB"/>
              </a:clrFrom>
              <a:clrTo>
                <a:srgbClr val="F0EFEB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230" b="6976"/>
          <a:stretch/>
        </p:blipFill>
        <p:spPr>
          <a:xfrm>
            <a:off x="2565644" y="2571750"/>
            <a:ext cx="2091415" cy="11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1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holding, person&#10;&#10;Description automatically generated">
            <a:extLst>
              <a:ext uri="{FF2B5EF4-FFF2-40B4-BE49-F238E27FC236}">
                <a16:creationId xmlns:a16="http://schemas.microsoft.com/office/drawing/2014/main" id="{351C20A6-6B6C-4EB4-849F-8EF681F9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49" r="29651"/>
          <a:stretch/>
        </p:blipFill>
        <p:spPr>
          <a:xfrm>
            <a:off x="0" y="0"/>
            <a:ext cx="5266944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C90E-871D-451D-A954-0D20E8B52E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2604977" y="2031920"/>
            <a:ext cx="1710740" cy="17107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FFDDA-F8A6-4868-A769-52CADFAC5592}"/>
              </a:ext>
            </a:extLst>
          </p:cNvPr>
          <p:cNvSpPr txBox="1"/>
          <p:nvPr/>
        </p:nvSpPr>
        <p:spPr>
          <a:xfrm>
            <a:off x="4572000" y="1275907"/>
            <a:ext cx="426365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Desserts</a:t>
            </a:r>
            <a:endParaRPr lang="ar-SA" sz="6000"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4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holding, person&#10;&#10;Description automatically generated">
            <a:extLst>
              <a:ext uri="{FF2B5EF4-FFF2-40B4-BE49-F238E27FC236}">
                <a16:creationId xmlns:a16="http://schemas.microsoft.com/office/drawing/2014/main" id="{351C20A6-6B6C-4EB4-849F-8EF681F9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49" r="29651"/>
          <a:stretch/>
        </p:blipFill>
        <p:spPr>
          <a:xfrm>
            <a:off x="0" y="0"/>
            <a:ext cx="5266944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C90E-871D-451D-A954-0D20E8B52E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9FBFF"/>
              </a:clrFrom>
              <a:clrTo>
                <a:srgbClr val="E9FB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2558015" y="2438655"/>
            <a:ext cx="2013985" cy="1278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FFDDA-F8A6-4868-A769-52CADFAC5592}"/>
              </a:ext>
            </a:extLst>
          </p:cNvPr>
          <p:cNvSpPr txBox="1"/>
          <p:nvPr/>
        </p:nvSpPr>
        <p:spPr>
          <a:xfrm>
            <a:off x="4465674" y="1422992"/>
            <a:ext cx="486971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Appetizers </a:t>
            </a:r>
            <a:endParaRPr lang="ar-SA" sz="6000"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kitchen with a table and chairs&#10;&#10;Description automatically generated">
            <a:extLst>
              <a:ext uri="{FF2B5EF4-FFF2-40B4-BE49-F238E27FC236}">
                <a16:creationId xmlns:a16="http://schemas.microsoft.com/office/drawing/2014/main" id="{DA86B7B4-2E4E-45D2-B55E-9AB9BEF81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SG Bk 3 F-SA__18_2-02">
            <a:hlinkClick r:id="" action="ppaction://media"/>
            <a:extLst>
              <a:ext uri="{FF2B5EF4-FFF2-40B4-BE49-F238E27FC236}">
                <a16:creationId xmlns:a16="http://schemas.microsoft.com/office/drawing/2014/main" id="{9ED021C2-3C0F-44F7-8923-E96740B2B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1897" y="147527"/>
            <a:ext cx="1261730" cy="1261730"/>
          </a:xfrm>
          <a:prstGeom prst="rect">
            <a:avLst/>
          </a:prstGeom>
        </p:spPr>
      </p:pic>
      <p:pic>
        <p:nvPicPr>
          <p:cNvPr id="10" name="Picture 9" descr="A close up of a mask&#10;&#10;Description automatically generated">
            <a:extLst>
              <a:ext uri="{FF2B5EF4-FFF2-40B4-BE49-F238E27FC236}">
                <a16:creationId xmlns:a16="http://schemas.microsoft.com/office/drawing/2014/main" id="{BDEE5462-2F4B-4815-A8F0-B805A8B527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1A91B1"/>
              </a:clrFrom>
              <a:clrTo>
                <a:srgbClr val="1A91B1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4219" t="16744"/>
          <a:stretch/>
        </p:blipFill>
        <p:spPr>
          <a:xfrm flipH="1">
            <a:off x="0" y="861236"/>
            <a:ext cx="3391786" cy="4282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8F404C-E625-4E37-A043-6BF17CA5DB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589" t="51405" r="31318" b="34325"/>
          <a:stretch/>
        </p:blipFill>
        <p:spPr>
          <a:xfrm>
            <a:off x="1488557" y="-1"/>
            <a:ext cx="5833221" cy="177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4C3A5C-97E2-4270-A8CA-AFACEBD09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79" t="25208" r="27558" b="39426"/>
          <a:stretch/>
        </p:blipFill>
        <p:spPr>
          <a:xfrm>
            <a:off x="1461975" y="0"/>
            <a:ext cx="6220050" cy="2431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D7156-DDBC-4483-9BA7-1C77A7AE9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89" t="51405" r="31318" b="34325"/>
          <a:stretch/>
        </p:blipFill>
        <p:spPr>
          <a:xfrm>
            <a:off x="827695" y="2431008"/>
            <a:ext cx="7488610" cy="271249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8CEF2B-FCFC-4A28-8B15-151110AD6F95}"/>
              </a:ext>
            </a:extLst>
          </p:cNvPr>
          <p:cNvSpPr/>
          <p:nvPr/>
        </p:nvSpPr>
        <p:spPr>
          <a:xfrm>
            <a:off x="1541721" y="3944680"/>
            <a:ext cx="2190307" cy="457200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SG Bk 3 F-SA__18_2-02">
            <a:hlinkClick r:id="" action="ppaction://media"/>
            <a:extLst>
              <a:ext uri="{FF2B5EF4-FFF2-40B4-BE49-F238E27FC236}">
                <a16:creationId xmlns:a16="http://schemas.microsoft.com/office/drawing/2014/main" id="{BD3D0845-A8E8-4CE6-80AD-70C13D43DF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1897" y="147527"/>
            <a:ext cx="1261730" cy="12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1375" y="4201197"/>
            <a:ext cx="1266050" cy="12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>
            <a:spLocks noGrp="1"/>
          </p:cNvSpPr>
          <p:nvPr>
            <p:ph type="ctrTitle"/>
          </p:nvPr>
        </p:nvSpPr>
        <p:spPr>
          <a:xfrm>
            <a:off x="1529625" y="520044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Goals</a:t>
            </a:r>
            <a:endParaRPr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52442">
            <a:off x="7528397" y="3454806"/>
            <a:ext cx="1810905" cy="183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0519">
            <a:off x="7933825" y="2497825"/>
            <a:ext cx="1399801" cy="1374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24"/>
          <p:cNvCxnSpPr/>
          <p:nvPr/>
        </p:nvCxnSpPr>
        <p:spPr>
          <a:xfrm>
            <a:off x="5499700" y="708750"/>
            <a:ext cx="36867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Graphic 2" descr="Bullseye">
            <a:extLst>
              <a:ext uri="{FF2B5EF4-FFF2-40B4-BE49-F238E27FC236}">
                <a16:creationId xmlns:a16="http://schemas.microsoft.com/office/drawing/2014/main" id="{9BFB30FF-7200-4756-B23D-0AE4A4041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885" y="270553"/>
            <a:ext cx="914400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667140-6E5E-4B54-BB1E-E6E6B1674CC1}"/>
              </a:ext>
            </a:extLst>
          </p:cNvPr>
          <p:cNvSpPr/>
          <p:nvPr/>
        </p:nvSpPr>
        <p:spPr>
          <a:xfrm>
            <a:off x="479392" y="1752242"/>
            <a:ext cx="6863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To listen for specific information from a meal order.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81585-5C46-4D3F-ADAF-D9F8579AACEF}"/>
              </a:ext>
            </a:extLst>
          </p:cNvPr>
          <p:cNvSpPr/>
          <p:nvPr/>
        </p:nvSpPr>
        <p:spPr>
          <a:xfrm>
            <a:off x="505885" y="3166262"/>
            <a:ext cx="6863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To introduce some vocabularies related to food and drinks .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earing, sitting, snow&#10;&#10;Description automatically generated">
            <a:extLst>
              <a:ext uri="{FF2B5EF4-FFF2-40B4-BE49-F238E27FC236}">
                <a16:creationId xmlns:a16="http://schemas.microsoft.com/office/drawing/2014/main" id="{99FF68EE-59B4-4CD3-B44F-1FCFF1CFD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21266"/>
            <a:ext cx="4492256" cy="3369192"/>
          </a:xfrm>
          <a:prstGeom prst="rect">
            <a:avLst/>
          </a:prstGeom>
        </p:spPr>
      </p:pic>
      <p:pic>
        <p:nvPicPr>
          <p:cNvPr id="6" name="Picture 5" descr="A sink a mirror and a dining table&#10;&#10;Description automatically generated">
            <a:extLst>
              <a:ext uri="{FF2B5EF4-FFF2-40B4-BE49-F238E27FC236}">
                <a16:creationId xmlns:a16="http://schemas.microsoft.com/office/drawing/2014/main" id="{6820FE88-5A0B-4727-A92F-B2465F3A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51744" y="1774308"/>
            <a:ext cx="4492256" cy="3369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7512E-F448-453B-8CEC-78A301D1FE04}"/>
              </a:ext>
            </a:extLst>
          </p:cNvPr>
          <p:cNvSpPr txBox="1"/>
          <p:nvPr/>
        </p:nvSpPr>
        <p:spPr>
          <a:xfrm>
            <a:off x="2671430" y="2529220"/>
            <a:ext cx="24667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highlight>
                  <a:srgbClr val="00FF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To go </a:t>
            </a:r>
            <a:endParaRPr lang="ar-SA" sz="4000" b="1" dirty="0">
              <a:highlight>
                <a:srgbClr val="00FF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3C6E7-CB6B-4F0E-9AAB-C9A599A296A2}"/>
              </a:ext>
            </a:extLst>
          </p:cNvPr>
          <p:cNvSpPr txBox="1"/>
          <p:nvPr/>
        </p:nvSpPr>
        <p:spPr>
          <a:xfrm>
            <a:off x="5069072" y="2064457"/>
            <a:ext cx="24667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highlight>
                  <a:srgbClr val="00FF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For here</a:t>
            </a:r>
            <a:endParaRPr lang="ar-SA" sz="4000" b="1" dirty="0">
              <a:highlight>
                <a:srgbClr val="00FF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66383" y="511535"/>
            <a:ext cx="8411233" cy="9222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Put food words on the menu into the following categories: </a:t>
            </a:r>
            <a:endParaRPr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78FF65B-8938-469C-BEE7-D725C0534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029383"/>
              </p:ext>
            </p:extLst>
          </p:nvPr>
        </p:nvGraphicFramePr>
        <p:xfrm>
          <a:off x="272347" y="1615970"/>
          <a:ext cx="8599303" cy="2797473"/>
        </p:xfrm>
        <a:graphic>
          <a:graphicData uri="http://schemas.openxmlformats.org/drawingml/2006/table">
            <a:tbl>
              <a:tblPr rtl="1" firstRow="1" bandRow="1">
                <a:tableStyleId>{284E427A-3D55-4303-BF80-6455036E1DE7}</a:tableStyleId>
              </a:tblPr>
              <a:tblGrid>
                <a:gridCol w="1842023">
                  <a:extLst>
                    <a:ext uri="{9D8B030D-6E8A-4147-A177-3AD203B41FA5}">
                      <a16:colId xmlns:a16="http://schemas.microsoft.com/office/drawing/2014/main" val="164066312"/>
                    </a:ext>
                  </a:extLst>
                </a:gridCol>
                <a:gridCol w="1689320">
                  <a:extLst>
                    <a:ext uri="{9D8B030D-6E8A-4147-A177-3AD203B41FA5}">
                      <a16:colId xmlns:a16="http://schemas.microsoft.com/office/drawing/2014/main" val="1537395345"/>
                    </a:ext>
                  </a:extLst>
                </a:gridCol>
                <a:gridCol w="1689320">
                  <a:extLst>
                    <a:ext uri="{9D8B030D-6E8A-4147-A177-3AD203B41FA5}">
                      <a16:colId xmlns:a16="http://schemas.microsoft.com/office/drawing/2014/main" val="1013907855"/>
                    </a:ext>
                  </a:extLst>
                </a:gridCol>
                <a:gridCol w="1689320">
                  <a:extLst>
                    <a:ext uri="{9D8B030D-6E8A-4147-A177-3AD203B41FA5}">
                      <a16:colId xmlns:a16="http://schemas.microsoft.com/office/drawing/2014/main" val="2544867688"/>
                    </a:ext>
                  </a:extLst>
                </a:gridCol>
                <a:gridCol w="1689320">
                  <a:extLst>
                    <a:ext uri="{9D8B030D-6E8A-4147-A177-3AD203B41FA5}">
                      <a16:colId xmlns:a16="http://schemas.microsoft.com/office/drawing/2014/main" val="1204655318"/>
                    </a:ext>
                  </a:extLst>
                </a:gridCol>
              </a:tblGrid>
              <a:tr h="664848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Desserts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Fruits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Vegetables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Seafood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Meat 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58088"/>
                  </a:ext>
                </a:extLst>
              </a:tr>
              <a:tr h="2132625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 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23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5F81E56-4372-4355-841D-FBD8F0F532B7}"/>
              </a:ext>
            </a:extLst>
          </p:cNvPr>
          <p:cNvSpPr txBox="1"/>
          <p:nvPr/>
        </p:nvSpPr>
        <p:spPr>
          <a:xfrm>
            <a:off x="2027501" y="2425681"/>
            <a:ext cx="168238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Shrimp fish </a:t>
            </a:r>
            <a:endParaRPr lang="ar-SA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499C25-9658-4DD7-88E1-6CA202C8FF69}"/>
              </a:ext>
            </a:extLst>
          </p:cNvPr>
          <p:cNvSpPr txBox="1"/>
          <p:nvPr/>
        </p:nvSpPr>
        <p:spPr>
          <a:xfrm>
            <a:off x="345119" y="2346133"/>
            <a:ext cx="168238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steak chicken</a:t>
            </a:r>
            <a:endParaRPr lang="ar-SA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25A64B-74A4-4714-BAC7-B240CF8C12E1}"/>
              </a:ext>
            </a:extLst>
          </p:cNvPr>
          <p:cNvSpPr txBox="1"/>
          <p:nvPr/>
        </p:nvSpPr>
        <p:spPr>
          <a:xfrm>
            <a:off x="3710763" y="2277153"/>
            <a:ext cx="2828260" cy="27392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Carrots</a:t>
            </a:r>
          </a:p>
          <a:p>
            <a:r>
              <a:rPr lang="en-US" sz="2400" b="1" dirty="0"/>
              <a:t>Cucumbers</a:t>
            </a:r>
          </a:p>
          <a:p>
            <a:r>
              <a:rPr lang="en-US" sz="2400" b="1" dirty="0"/>
              <a:t>Lettuce</a:t>
            </a:r>
          </a:p>
          <a:p>
            <a:r>
              <a:rPr lang="en-US" sz="2400" b="1" dirty="0"/>
              <a:t>Onions</a:t>
            </a:r>
          </a:p>
          <a:p>
            <a:r>
              <a:rPr lang="en-US" sz="2400" b="1" dirty="0"/>
              <a:t>Potato</a:t>
            </a:r>
          </a:p>
          <a:p>
            <a:r>
              <a:rPr lang="en-US" sz="2400" b="1" dirty="0"/>
              <a:t>Tomato </a:t>
            </a:r>
          </a:p>
          <a:p>
            <a:endParaRPr lang="ar-SA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528570-3D8B-41AA-917B-A40C391B16FC}"/>
              </a:ext>
            </a:extLst>
          </p:cNvPr>
          <p:cNvSpPr txBox="1"/>
          <p:nvPr/>
        </p:nvSpPr>
        <p:spPr>
          <a:xfrm>
            <a:off x="5694176" y="2568431"/>
            <a:ext cx="104686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Apple </a:t>
            </a:r>
          </a:p>
          <a:p>
            <a:endParaRPr lang="ar-SA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30A8CF-09B4-4068-A7B7-8CDB15A471D5}"/>
              </a:ext>
            </a:extLst>
          </p:cNvPr>
          <p:cNvSpPr txBox="1"/>
          <p:nvPr/>
        </p:nvSpPr>
        <p:spPr>
          <a:xfrm>
            <a:off x="6966763" y="2346133"/>
            <a:ext cx="1977659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Apple pie</a:t>
            </a:r>
          </a:p>
          <a:p>
            <a:r>
              <a:rPr lang="en-US" sz="2400" b="1" dirty="0"/>
              <a:t>Cheesecake</a:t>
            </a:r>
          </a:p>
          <a:p>
            <a:r>
              <a:rPr lang="en-US" sz="2400" b="1" dirty="0"/>
              <a:t>Ice cream  </a:t>
            </a:r>
          </a:p>
          <a:p>
            <a:endParaRPr lang="en-US" sz="2400" b="1" dirty="0"/>
          </a:p>
          <a:p>
            <a:endParaRPr lang="ar-SA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77A22E6-F0AE-4EB3-A9D1-C43622C749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8" t="37823" r="40233" b="44597"/>
          <a:stretch/>
        </p:blipFill>
        <p:spPr>
          <a:xfrm>
            <a:off x="132907" y="148855"/>
            <a:ext cx="8878186" cy="2062717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278CCA-295B-4739-96DE-81BE8593E92C}"/>
              </a:ext>
            </a:extLst>
          </p:cNvPr>
          <p:cNvSpPr txBox="1"/>
          <p:nvPr/>
        </p:nvSpPr>
        <p:spPr>
          <a:xfrm>
            <a:off x="255181" y="2333303"/>
            <a:ext cx="49228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1- Sarah’s kitchen </a:t>
            </a:r>
            <a:endParaRPr lang="ar-SA" sz="2400" b="1" dirty="0">
              <a:solidFill>
                <a:schemeClr val="accent4">
                  <a:lumMod val="1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62FCC3-1A58-461A-BFEB-3EE94C9F15F7}"/>
              </a:ext>
            </a:extLst>
          </p:cNvPr>
          <p:cNvSpPr txBox="1"/>
          <p:nvPr/>
        </p:nvSpPr>
        <p:spPr>
          <a:xfrm>
            <a:off x="255180" y="2828951"/>
            <a:ext cx="896324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2- Yes, there is steak Argentine style and fish steamed Japanese </a:t>
            </a:r>
            <a:endParaRPr lang="ar-SA" sz="2400" b="1" dirty="0">
              <a:solidFill>
                <a:schemeClr val="accent4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9A996A-4221-4055-8265-009B14745885}"/>
              </a:ext>
            </a:extLst>
          </p:cNvPr>
          <p:cNvSpPr txBox="1"/>
          <p:nvPr/>
        </p:nvSpPr>
        <p:spPr>
          <a:xfrm>
            <a:off x="255180" y="3629445"/>
            <a:ext cx="89632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3- No</a:t>
            </a:r>
            <a:endParaRPr lang="ar-SA" sz="2400" b="1" dirty="0">
              <a:solidFill>
                <a:schemeClr val="accent4">
                  <a:lumMod val="1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21E36-1967-4F54-BDAF-96D19641B082}"/>
              </a:ext>
            </a:extLst>
          </p:cNvPr>
          <p:cNvSpPr txBox="1"/>
          <p:nvPr/>
        </p:nvSpPr>
        <p:spPr>
          <a:xfrm>
            <a:off x="255180" y="4064686"/>
            <a:ext cx="89632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4- A chicken sandwich </a:t>
            </a:r>
            <a:endParaRPr lang="ar-SA" sz="2400" b="1" dirty="0">
              <a:solidFill>
                <a:schemeClr val="accent4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A51B1-D8FB-4175-AA50-78D0F20792A4}"/>
              </a:ext>
            </a:extLst>
          </p:cNvPr>
          <p:cNvSpPr txBox="1"/>
          <p:nvPr/>
        </p:nvSpPr>
        <p:spPr>
          <a:xfrm>
            <a:off x="255180" y="4526351"/>
            <a:ext cx="89632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5- Yes</a:t>
            </a:r>
            <a:endParaRPr lang="ar-SA" sz="2400" b="1" dirty="0">
              <a:solidFill>
                <a:schemeClr val="accent4">
                  <a:lumMod val="1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  <p:bldP spid="33" grpId="0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/>
          <p:nvPr/>
        </p:nvSpPr>
        <p:spPr>
          <a:xfrm>
            <a:off x="6190850" y="1733924"/>
            <a:ext cx="2879400" cy="2879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1"/>
          </p:nvPr>
        </p:nvSpPr>
        <p:spPr>
          <a:xfrm>
            <a:off x="510078" y="1818600"/>
            <a:ext cx="54036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b="1" dirty="0">
                <a:solidFill>
                  <a:schemeClr val="accent3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“eat and drink, but be not excessive. Indeed, He likes not those who commit excess”</a:t>
            </a:r>
            <a:endParaRPr sz="2800" dirty="0">
              <a:solidFill>
                <a:schemeClr val="accent3">
                  <a:lumMod val="2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19" name="Google Shape;219;p28"/>
          <p:cNvCxnSpPr/>
          <p:nvPr/>
        </p:nvCxnSpPr>
        <p:spPr>
          <a:xfrm>
            <a:off x="4219950" y="695425"/>
            <a:ext cx="49911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0" name="Google Shape;2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96174">
            <a:off x="6082448" y="1939392"/>
            <a:ext cx="2322049" cy="23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96174">
            <a:off x="6579433" y="2392337"/>
            <a:ext cx="2322049" cy="23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98AC22-AFD4-4E64-98C7-7EA41E6C7B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READ</a:t>
            </a:r>
            <a:endParaRPr lang="ar-SA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/>
        </p:nvSpPr>
        <p:spPr>
          <a:xfrm>
            <a:off x="2729417" y="2684176"/>
            <a:ext cx="3825347" cy="176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THANK YOU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SAY YOU AGAIN </a:t>
            </a:r>
            <a:endParaRPr sz="36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206" name="Google Shape;206;p27"/>
          <p:cNvCxnSpPr/>
          <p:nvPr/>
        </p:nvCxnSpPr>
        <p:spPr>
          <a:xfrm>
            <a:off x="3128272" y="695425"/>
            <a:ext cx="64770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7"/>
          <p:cNvSpPr/>
          <p:nvPr/>
        </p:nvSpPr>
        <p:spPr>
          <a:xfrm>
            <a:off x="-982050" y="2385875"/>
            <a:ext cx="2606100" cy="26061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7"/>
          <p:cNvSpPr txBox="1"/>
          <p:nvPr/>
        </p:nvSpPr>
        <p:spPr>
          <a:xfrm>
            <a:off x="500401" y="243025"/>
            <a:ext cx="26385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E06666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P 107 (A) </a:t>
            </a:r>
            <a:endParaRPr sz="5400" b="1" dirty="0">
              <a:solidFill>
                <a:srgbClr val="E06666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8096" y="-462275"/>
            <a:ext cx="2304025" cy="319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5473" y="2576601"/>
            <a:ext cx="1925124" cy="24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3300" y="1624649"/>
            <a:ext cx="857399" cy="83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7BB2393-207A-4F98-BC31-6F3577266767}"/>
              </a:ext>
            </a:extLst>
          </p:cNvPr>
          <p:cNvSpPr/>
          <p:nvPr/>
        </p:nvSpPr>
        <p:spPr>
          <a:xfrm>
            <a:off x="3655798" y="414670"/>
            <a:ext cx="5422604" cy="2157080"/>
          </a:xfrm>
          <a:prstGeom prst="wedgeRoundRectCallout">
            <a:avLst>
              <a:gd name="adj1" fmla="val -49460"/>
              <a:gd name="adj2" fmla="val 8468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490553" y="686884"/>
            <a:ext cx="5753094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What’s your favorite food?</a:t>
            </a:r>
            <a:endParaRPr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3C6E3-CC20-4CB7-BFA5-B096E78D1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3536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8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C4E64-CD89-4896-8C24-34FAA2E8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9" t="25208" r="27558" b="39426"/>
          <a:stretch/>
        </p:blipFill>
        <p:spPr>
          <a:xfrm>
            <a:off x="255178" y="429150"/>
            <a:ext cx="6220050" cy="439966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4D5631F8-F724-4D9A-B729-05F4EE6FED70}"/>
              </a:ext>
            </a:extLst>
          </p:cNvPr>
          <p:cNvSpPr/>
          <p:nvPr/>
        </p:nvSpPr>
        <p:spPr>
          <a:xfrm>
            <a:off x="5603354" y="275383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Google Shape;192;p26">
            <a:extLst>
              <a:ext uri="{FF2B5EF4-FFF2-40B4-BE49-F238E27FC236}">
                <a16:creationId xmlns:a16="http://schemas.microsoft.com/office/drawing/2014/main" id="{F7195DBA-58AE-4593-989F-562522A8D099}"/>
              </a:ext>
            </a:extLst>
          </p:cNvPr>
          <p:cNvSpPr txBox="1">
            <a:spLocks/>
          </p:cNvSpPr>
          <p:nvPr/>
        </p:nvSpPr>
        <p:spPr>
          <a:xfrm>
            <a:off x="5938279" y="2813298"/>
            <a:ext cx="3094077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Where are 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the people?</a:t>
            </a:r>
          </a:p>
        </p:txBody>
      </p:sp>
      <p:sp>
        <p:nvSpPr>
          <p:cNvPr id="7" name="Google Shape;192;p26">
            <a:extLst>
              <a:ext uri="{FF2B5EF4-FFF2-40B4-BE49-F238E27FC236}">
                <a16:creationId xmlns:a16="http://schemas.microsoft.com/office/drawing/2014/main" id="{45232A5D-F1F1-488D-9C3A-2678A084BE5C}"/>
              </a:ext>
            </a:extLst>
          </p:cNvPr>
          <p:cNvSpPr txBox="1">
            <a:spLocks/>
          </p:cNvSpPr>
          <p:nvPr/>
        </p:nvSpPr>
        <p:spPr>
          <a:xfrm>
            <a:off x="5826637" y="2927764"/>
            <a:ext cx="3094077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They are at restaurant </a:t>
            </a:r>
          </a:p>
        </p:txBody>
      </p:sp>
    </p:spTree>
    <p:extLst>
      <p:ext uri="{BB962C8B-B14F-4D97-AF65-F5344CB8AC3E}">
        <p14:creationId xmlns:p14="http://schemas.microsoft.com/office/powerpoint/2010/main" val="13861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C4E64-CD89-4896-8C24-34FAA2E8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9" t="25208" r="27558" b="39426"/>
          <a:stretch/>
        </p:blipFill>
        <p:spPr>
          <a:xfrm>
            <a:off x="255178" y="429150"/>
            <a:ext cx="6220050" cy="439966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4D5631F8-F724-4D9A-B729-05F4EE6FED70}"/>
              </a:ext>
            </a:extLst>
          </p:cNvPr>
          <p:cNvSpPr/>
          <p:nvPr/>
        </p:nvSpPr>
        <p:spPr>
          <a:xfrm>
            <a:off x="5603354" y="275383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Google Shape;192;p26">
            <a:extLst>
              <a:ext uri="{FF2B5EF4-FFF2-40B4-BE49-F238E27FC236}">
                <a16:creationId xmlns:a16="http://schemas.microsoft.com/office/drawing/2014/main" id="{F7195DBA-58AE-4593-989F-562522A8D099}"/>
              </a:ext>
            </a:extLst>
          </p:cNvPr>
          <p:cNvSpPr txBox="1">
            <a:spLocks/>
          </p:cNvSpPr>
          <p:nvPr/>
        </p:nvSpPr>
        <p:spPr>
          <a:xfrm>
            <a:off x="5542219" y="2927764"/>
            <a:ext cx="3662914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How are </a:t>
            </a:r>
          </a:p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the restaurants different?</a:t>
            </a:r>
          </a:p>
        </p:txBody>
      </p:sp>
      <p:sp>
        <p:nvSpPr>
          <p:cNvPr id="7" name="Google Shape;192;p26">
            <a:extLst>
              <a:ext uri="{FF2B5EF4-FFF2-40B4-BE49-F238E27FC236}">
                <a16:creationId xmlns:a16="http://schemas.microsoft.com/office/drawing/2014/main" id="{45232A5D-F1F1-488D-9C3A-2678A084BE5C}"/>
              </a:ext>
            </a:extLst>
          </p:cNvPr>
          <p:cNvSpPr txBox="1">
            <a:spLocks/>
          </p:cNvSpPr>
          <p:nvPr/>
        </p:nvSpPr>
        <p:spPr>
          <a:xfrm>
            <a:off x="172770" y="3880884"/>
            <a:ext cx="3094077" cy="740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</a:rPr>
              <a:t>Fast food </a:t>
            </a:r>
          </a:p>
        </p:txBody>
      </p:sp>
      <p:sp>
        <p:nvSpPr>
          <p:cNvPr id="9" name="Google Shape;192;p26">
            <a:extLst>
              <a:ext uri="{FF2B5EF4-FFF2-40B4-BE49-F238E27FC236}">
                <a16:creationId xmlns:a16="http://schemas.microsoft.com/office/drawing/2014/main" id="{548B0630-E454-4E1D-8040-90F63D384AEA}"/>
              </a:ext>
            </a:extLst>
          </p:cNvPr>
          <p:cNvSpPr txBox="1">
            <a:spLocks/>
          </p:cNvSpPr>
          <p:nvPr/>
        </p:nvSpPr>
        <p:spPr>
          <a:xfrm>
            <a:off x="2923949" y="536315"/>
            <a:ext cx="4178600" cy="740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</a:rPr>
              <a:t>Table servers</a:t>
            </a:r>
          </a:p>
        </p:txBody>
      </p:sp>
    </p:spTree>
    <p:extLst>
      <p:ext uri="{BB962C8B-B14F-4D97-AF65-F5344CB8AC3E}">
        <p14:creationId xmlns:p14="http://schemas.microsoft.com/office/powerpoint/2010/main" val="351194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C4E64-CD89-4896-8C24-34FAA2E8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9" t="25208" r="27558" b="39426"/>
          <a:stretch/>
        </p:blipFill>
        <p:spPr>
          <a:xfrm>
            <a:off x="255178" y="429150"/>
            <a:ext cx="6220050" cy="439966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4D5631F8-F724-4D9A-B729-05F4EE6FED70}"/>
              </a:ext>
            </a:extLst>
          </p:cNvPr>
          <p:cNvSpPr/>
          <p:nvPr/>
        </p:nvSpPr>
        <p:spPr>
          <a:xfrm>
            <a:off x="5603354" y="275383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Google Shape;192;p26">
            <a:extLst>
              <a:ext uri="{FF2B5EF4-FFF2-40B4-BE49-F238E27FC236}">
                <a16:creationId xmlns:a16="http://schemas.microsoft.com/office/drawing/2014/main" id="{F7195DBA-58AE-4593-989F-562522A8D099}"/>
              </a:ext>
            </a:extLst>
          </p:cNvPr>
          <p:cNvSpPr txBox="1">
            <a:spLocks/>
          </p:cNvSpPr>
          <p:nvPr/>
        </p:nvSpPr>
        <p:spPr>
          <a:xfrm>
            <a:off x="5523610" y="3158931"/>
            <a:ext cx="3540644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What are the customers doing?</a:t>
            </a:r>
          </a:p>
        </p:txBody>
      </p:sp>
      <p:sp>
        <p:nvSpPr>
          <p:cNvPr id="7" name="Google Shape;192;p26">
            <a:extLst>
              <a:ext uri="{FF2B5EF4-FFF2-40B4-BE49-F238E27FC236}">
                <a16:creationId xmlns:a16="http://schemas.microsoft.com/office/drawing/2014/main" id="{45232A5D-F1F1-488D-9C3A-2678A084BE5C}"/>
              </a:ext>
            </a:extLst>
          </p:cNvPr>
          <p:cNvSpPr txBox="1">
            <a:spLocks/>
          </p:cNvSpPr>
          <p:nvPr/>
        </p:nvSpPr>
        <p:spPr>
          <a:xfrm>
            <a:off x="5826637" y="3101698"/>
            <a:ext cx="3094077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0070C0"/>
                </a:solidFill>
              </a:rPr>
              <a:t>They are ordering food</a:t>
            </a:r>
          </a:p>
        </p:txBody>
      </p:sp>
    </p:spTree>
    <p:extLst>
      <p:ext uri="{BB962C8B-B14F-4D97-AF65-F5344CB8AC3E}">
        <p14:creationId xmlns:p14="http://schemas.microsoft.com/office/powerpoint/2010/main" val="40956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659218" y="51448"/>
            <a:ext cx="4529471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358805" y="51448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297670" y="441443"/>
            <a:ext cx="3662914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What can you see?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A77F82-BA47-4576-9E19-261879AACB79}"/>
              </a:ext>
            </a:extLst>
          </p:cNvPr>
          <p:cNvSpPr/>
          <p:nvPr/>
        </p:nvSpPr>
        <p:spPr>
          <a:xfrm>
            <a:off x="3495455" y="51448"/>
            <a:ext cx="1741080" cy="823831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A47D93-6C92-4B3F-8107-90704F1F5170}"/>
              </a:ext>
            </a:extLst>
          </p:cNvPr>
          <p:cNvSpPr/>
          <p:nvPr/>
        </p:nvSpPr>
        <p:spPr>
          <a:xfrm>
            <a:off x="598084" y="691116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52033A-0CAA-4FA7-B25C-C88AF0979E51}"/>
              </a:ext>
            </a:extLst>
          </p:cNvPr>
          <p:cNvSpPr/>
          <p:nvPr/>
        </p:nvSpPr>
        <p:spPr>
          <a:xfrm>
            <a:off x="2717508" y="699841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B15A7A-6046-4494-9A9D-9E964C63D9A5}"/>
              </a:ext>
            </a:extLst>
          </p:cNvPr>
          <p:cNvSpPr/>
          <p:nvPr/>
        </p:nvSpPr>
        <p:spPr>
          <a:xfrm>
            <a:off x="677822" y="1917404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81FC89-7225-40C4-9463-9A41805CA0D2}"/>
              </a:ext>
            </a:extLst>
          </p:cNvPr>
          <p:cNvSpPr/>
          <p:nvPr/>
        </p:nvSpPr>
        <p:spPr>
          <a:xfrm>
            <a:off x="677822" y="3504727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36C82D-EC4B-45A1-8A2A-1405EEAE77C4}"/>
              </a:ext>
            </a:extLst>
          </p:cNvPr>
          <p:cNvSpPr/>
          <p:nvPr/>
        </p:nvSpPr>
        <p:spPr>
          <a:xfrm>
            <a:off x="2943890" y="3504726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6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358805" y="167714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419941" y="2416952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kinds of appetizers do you see?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093B87A-9522-4436-B338-91D73ADFAA70}"/>
              </a:ext>
            </a:extLst>
          </p:cNvPr>
          <p:cNvSpPr/>
          <p:nvPr/>
        </p:nvSpPr>
        <p:spPr>
          <a:xfrm rot="21121302">
            <a:off x="1899104" y="476776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E62A2EF-7DB1-4977-ADB4-C42722AFD6DD}"/>
              </a:ext>
            </a:extLst>
          </p:cNvPr>
          <p:cNvSpPr/>
          <p:nvPr/>
        </p:nvSpPr>
        <p:spPr>
          <a:xfrm rot="21121302">
            <a:off x="5927660" y="558345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Google Shape;192;p26">
            <a:extLst>
              <a:ext uri="{FF2B5EF4-FFF2-40B4-BE49-F238E27FC236}">
                <a16:creationId xmlns:a16="http://schemas.microsoft.com/office/drawing/2014/main" id="{0D66CE87-FABA-4C23-A00A-6AADA017BDE8}"/>
              </a:ext>
            </a:extLst>
          </p:cNvPr>
          <p:cNvSpPr txBox="1">
            <a:spLocks/>
          </p:cNvSpPr>
          <p:nvPr/>
        </p:nvSpPr>
        <p:spPr>
          <a:xfrm>
            <a:off x="5419941" y="2376770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 of salad do you see?</a:t>
            </a:r>
          </a:p>
        </p:txBody>
      </p:sp>
    </p:spTree>
    <p:extLst>
      <p:ext uri="{BB962C8B-B14F-4D97-AF65-F5344CB8AC3E}">
        <p14:creationId xmlns:p14="http://schemas.microsoft.com/office/powerpoint/2010/main" val="18997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358805" y="167714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419941" y="2416952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kinds of entrees do you see?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093B87A-9522-4436-B338-91D73ADFAA70}"/>
              </a:ext>
            </a:extLst>
          </p:cNvPr>
          <p:cNvSpPr/>
          <p:nvPr/>
        </p:nvSpPr>
        <p:spPr>
          <a:xfrm rot="21121302">
            <a:off x="1899104" y="476776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E62A2EF-7DB1-4977-ADB4-C42722AFD6DD}"/>
              </a:ext>
            </a:extLst>
          </p:cNvPr>
          <p:cNvSpPr/>
          <p:nvPr/>
        </p:nvSpPr>
        <p:spPr>
          <a:xfrm rot="21121302">
            <a:off x="5927660" y="558345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Google Shape;192;p26">
            <a:extLst>
              <a:ext uri="{FF2B5EF4-FFF2-40B4-BE49-F238E27FC236}">
                <a16:creationId xmlns:a16="http://schemas.microsoft.com/office/drawing/2014/main" id="{0D66CE87-FABA-4C23-A00A-6AADA017BDE8}"/>
              </a:ext>
            </a:extLst>
          </p:cNvPr>
          <p:cNvSpPr txBox="1">
            <a:spLocks/>
          </p:cNvSpPr>
          <p:nvPr/>
        </p:nvSpPr>
        <p:spPr>
          <a:xfrm>
            <a:off x="5419941" y="2457133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kinds of desserts do you see?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9BA10C38-C060-4105-A720-192C1D17E61D}"/>
              </a:ext>
            </a:extLst>
          </p:cNvPr>
          <p:cNvSpPr/>
          <p:nvPr/>
        </p:nvSpPr>
        <p:spPr>
          <a:xfrm rot="21121302">
            <a:off x="1508061" y="1764934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0CFD743-21B3-454A-B165-E0B7A6158087}"/>
              </a:ext>
            </a:extLst>
          </p:cNvPr>
          <p:cNvSpPr/>
          <p:nvPr/>
        </p:nvSpPr>
        <p:spPr>
          <a:xfrm rot="21121302">
            <a:off x="1639197" y="3310122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4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BCA2D4C-29FF-4BB9-A3D1-F82EFF745A0F}">
  <we:reference id="wa200001745" version="1.0.1.5" store="en-US" storeType="OMEX"/>
  <we:alternateReferences>
    <we:reference id="wa200001745" version="1.0.1.5" store="WA20000174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245</Words>
  <Application>Microsoft Office PowerPoint</Application>
  <PresentationFormat>عرض على الشاشة (16:9)</PresentationFormat>
  <Paragraphs>60</Paragraphs>
  <Slides>24</Slides>
  <Notes>8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1" baseType="lpstr">
      <vt:lpstr>Cavolini</vt:lpstr>
      <vt:lpstr>Quicksand</vt:lpstr>
      <vt:lpstr>Abril Fatface</vt:lpstr>
      <vt:lpstr>Quicksand Light</vt:lpstr>
      <vt:lpstr>Oxygen Light</vt:lpstr>
      <vt:lpstr>Arial</vt:lpstr>
      <vt:lpstr>FOOD DAY</vt:lpstr>
      <vt:lpstr>U 5  Is There Any Ice Cream?</vt:lpstr>
      <vt:lpstr>Goals</vt:lpstr>
      <vt:lpstr>What’s your favorite food?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Put food words on the menu into the following categories: </vt:lpstr>
      <vt:lpstr>عرض تقديمي في PowerPoint</vt:lpstr>
      <vt:lpstr>READ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5  Is There Any Ice Cream?</dc:title>
  <dc:creator>nora</dc:creator>
  <cp:lastModifiedBy>Sentiment Honor</cp:lastModifiedBy>
  <cp:revision>22</cp:revision>
  <dcterms:modified xsi:type="dcterms:W3CDTF">2021-11-06T20:17:55Z</dcterms:modified>
</cp:coreProperties>
</file>