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8" r:id="rId4"/>
    <p:sldId id="257" r:id="rId5"/>
    <p:sldId id="272" r:id="rId6"/>
    <p:sldId id="259" r:id="rId7"/>
    <p:sldId id="274" r:id="rId8"/>
    <p:sldId id="276" r:id="rId9"/>
    <p:sldId id="1265" r:id="rId10"/>
    <p:sldId id="1274" r:id="rId11"/>
    <p:sldId id="1270" r:id="rId12"/>
    <p:sldId id="1273" r:id="rId13"/>
    <p:sldId id="1267" r:id="rId14"/>
    <p:sldId id="29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9AAA25-DD2A-47A0-962B-A1C93DA8E953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39ACEF-4867-4674-8D89-ED55FE7198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9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0C68FD-9CE2-F602-DC6D-937149AB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9CE1464-FFF8-2212-68FA-9B546660F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3DD623-2267-BA5A-58F1-C61556DA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34A494-FB34-7115-90BD-4AED4EC3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9342D3-79C5-7FA6-75D8-A88913A0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89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17EBA4-A3B3-10D8-A6C7-F20614AD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FFB70-477A-95E2-219E-4AC933E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725FD9-0AE1-C7D1-C4BE-1D8916FE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187D4D-F543-0427-D6A2-AD3B50CA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A5460A-87F7-EF1E-68E0-0D1B0145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3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B4A7501-CD47-FDDE-721A-8EF44DE87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589483-E037-AEC0-4BC5-0F99B014E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0DA449-D6CB-20B3-1F3A-76CB0237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4B0508-98F3-9DE3-A2EA-45C2BB84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ED9B8B-D992-A57E-B8FD-4A369E5F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706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0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0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1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31780-FAC9-B0EA-C36C-D39C981A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03F30A-EB0D-EF2E-7063-C0071950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D1FF6-FBE2-0006-33BB-183F7082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234067-1A20-CBC3-E084-B9A64A92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513746-4D24-B6F7-2BD1-FC8DB783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34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4FB0CC-1AB4-7E14-80BF-A3F39D4A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143F72-7388-2A64-C586-44D7A1BA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D57578-838E-DE89-4BB9-3A014F9D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B65422-8570-3847-E7F0-EB1BDC03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BF7E9A-3838-A159-F9F9-D80E3CD6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0FAFF2-2EB5-E4FA-66D7-CBF27916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0496F5-686F-0F4F-3692-1E7B7FB8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DFCDF7-C451-409E-0ABC-189B54B13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386AF6-5A45-4434-3531-1F8D0D19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C355A6-141D-B0A6-73E8-BA19823B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850239-388D-1A76-F9A0-DD38886C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28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3759F-5B74-C96A-0EE7-5AB18D80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55E5F3-B49A-390E-FB7D-B8D90088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B9B10E-0683-DC38-CC0C-398982650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8E4D905-F2DF-2830-F3A4-C7D999178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E1AE6B-3CA8-A747-2F21-D8332EC70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49D6B9-C3AF-86D0-D7DB-549132AB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F961F7A-6F5A-C2AF-F16E-142EEB61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16D4750-0C00-2C7C-E9D2-FBD7E9F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09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C6815F-CDAF-DAB2-223B-1C729025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FF32A9B-37CD-8037-9E37-8FD05C59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6F6AF8-BE56-73E5-3FC9-B9953149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5993343-2842-408B-20B4-E9C6BB8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77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72B1901-7E66-09E2-CDB6-403489B7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CF75587-D3BF-11A4-23E6-37F1F783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D9ED5D-0985-241E-435D-F2FC724D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6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03C2E7-2BBD-9C38-719B-CB9B6C26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233C05-F63B-BD5D-2005-79B2C00D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E56C5B6-4A26-6769-8395-90F069E9A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6326CA7-CB82-2446-A5A9-CF089203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F01251-0803-8658-962F-75F8C5B1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175A1F-B4FF-AE80-82A0-828E21DC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7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9950B0-0C16-44EB-E96F-47F94BCE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7D29D2B-4C37-C7F5-EE47-D9F02B096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837CC0-98A5-8A9D-437E-7C44407FF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ED0CDED-0CFE-17F3-2BB4-D6E4025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AC25C4-7AB9-2428-7B9A-4BDD9C8A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7C22F5-E15D-A03D-7E4E-513850E1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2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E74FF1-6DFA-0159-5FB5-DCA59BA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237FC4-68FE-6E3B-54C8-C92DFA78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D7B755-1C94-84B8-F0FC-463A72C4F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15C4-D47A-41C7-B25A-745CB6EE721F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54D127-52AA-7E77-7810-5FE90A668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5E7AF3-E279-B77B-7AE5-FD54B80C3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B23C-09FB-4218-BCCD-AD9D6A57ED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f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EB1258-F55D-47FD-D569-FA225C4D8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6B0FEE-E7E7-3E9D-E1E4-305333F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Food Background Images - Free Download on Freepik">
            <a:extLst>
              <a:ext uri="{FF2B5EF4-FFF2-40B4-BE49-F238E27FC236}">
                <a16:creationId xmlns:a16="http://schemas.microsoft.com/office/drawing/2014/main" id="{7A0B2366-CFAC-3F99-C3C0-41A43FC8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0"/>
            <a:ext cx="12125326" cy="68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0004153C-44D5-C689-784A-A4E2A35766AE}"/>
              </a:ext>
            </a:extLst>
          </p:cNvPr>
          <p:cNvSpPr txBox="1">
            <a:spLocks/>
          </p:cNvSpPr>
          <p:nvPr/>
        </p:nvSpPr>
        <p:spPr>
          <a:xfrm>
            <a:off x="609600" y="2706688"/>
            <a:ext cx="8772526" cy="1239837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 from the Americas</a:t>
            </a:r>
            <a:endParaRPr lang="ar-SA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F4895322-DB40-DAE7-0A43-71845FFA9549}"/>
              </a:ext>
            </a:extLst>
          </p:cNvPr>
          <p:cNvSpPr txBox="1">
            <a:spLocks/>
          </p:cNvSpPr>
          <p:nvPr/>
        </p:nvSpPr>
        <p:spPr>
          <a:xfrm>
            <a:off x="3190875" y="4632326"/>
            <a:ext cx="3052761" cy="6080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</a:rPr>
              <a:t>Unit 4 Reading</a:t>
            </a:r>
            <a:endParaRPr lang="ar-S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2">
            <a:extLst>
              <a:ext uri="{FF2B5EF4-FFF2-40B4-BE49-F238E27FC236}">
                <a16:creationId xmlns:a16="http://schemas.microsoft.com/office/drawing/2014/main" id="{9F32AC74-89D2-4274-A273-17D6BE0CF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3"/>
          <a:stretch/>
        </p:blipFill>
        <p:spPr>
          <a:xfrm>
            <a:off x="355485" y="295330"/>
            <a:ext cx="11331378" cy="60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9F9AD858-F1D2-4EF6-82B6-12F46B928E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43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8403" y="752933"/>
            <a:ext cx="1529087" cy="15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4">
            <a:extLst>
              <a:ext uri="{FF2B5EF4-FFF2-40B4-BE49-F238E27FC236}">
                <a16:creationId xmlns:a16="http://schemas.microsoft.com/office/drawing/2014/main" id="{1B751A04-09B7-4781-921D-C1FD593F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6" y="918930"/>
            <a:ext cx="11622111" cy="502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CA1C6-7E7B-FB7C-B81D-17D8EB78884C}"/>
              </a:ext>
            </a:extLst>
          </p:cNvPr>
          <p:cNvSpPr txBox="1"/>
          <p:nvPr/>
        </p:nvSpPr>
        <p:spPr>
          <a:xfrm>
            <a:off x="1126836" y="2149208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B5524-99E2-58BF-D6E1-217E2CC6512F}"/>
              </a:ext>
            </a:extLst>
          </p:cNvPr>
          <p:cNvSpPr txBox="1"/>
          <p:nvPr/>
        </p:nvSpPr>
        <p:spPr>
          <a:xfrm>
            <a:off x="1154546" y="2620867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1C5E-862A-32C3-FDD0-1E9DDAC24A07}"/>
              </a:ext>
            </a:extLst>
          </p:cNvPr>
          <p:cNvSpPr txBox="1"/>
          <p:nvPr/>
        </p:nvSpPr>
        <p:spPr>
          <a:xfrm>
            <a:off x="1154546" y="3008470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0E64C-082C-9558-AA2B-DFA40E1AC2A0}"/>
              </a:ext>
            </a:extLst>
          </p:cNvPr>
          <p:cNvSpPr txBox="1"/>
          <p:nvPr/>
        </p:nvSpPr>
        <p:spPr>
          <a:xfrm>
            <a:off x="1126836" y="3433104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5AA7-EC54-855D-E058-2C00E7C55A6F}"/>
              </a:ext>
            </a:extLst>
          </p:cNvPr>
          <p:cNvSpPr txBox="1"/>
          <p:nvPr/>
        </p:nvSpPr>
        <p:spPr>
          <a:xfrm>
            <a:off x="1154546" y="3857738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BED9A-BDA6-EAAA-92E1-D281ABE60074}"/>
              </a:ext>
            </a:extLst>
          </p:cNvPr>
          <p:cNvSpPr txBox="1"/>
          <p:nvPr/>
        </p:nvSpPr>
        <p:spPr>
          <a:xfrm>
            <a:off x="1099127" y="4319403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B2A3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0E303-A1B2-6365-B8CC-CF1FB8919B75}"/>
              </a:ext>
            </a:extLst>
          </p:cNvPr>
          <p:cNvSpPr/>
          <p:nvPr/>
        </p:nvSpPr>
        <p:spPr>
          <a:xfrm>
            <a:off x="5523753" y="922984"/>
            <a:ext cx="6344974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0C07F-0086-7F54-436C-E647E27583CC}"/>
              </a:ext>
            </a:extLst>
          </p:cNvPr>
          <p:cNvSpPr/>
          <p:nvPr/>
        </p:nvSpPr>
        <p:spPr>
          <a:xfrm>
            <a:off x="9153235" y="1290178"/>
            <a:ext cx="2715491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2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8513B0-FBB4-D40A-DB6C-966DCC51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1B723A-D739-3775-D6AF-9A16FFE51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9458" name="Picture 2" descr="Flat Lay Composition with Stationery and Inscription HOMEWORK on Background  Stock Photo - Image of pencil, studying: 191347256">
            <a:extLst>
              <a:ext uri="{FF2B5EF4-FFF2-40B4-BE49-F238E27FC236}">
                <a16:creationId xmlns:a16="http://schemas.microsoft.com/office/drawing/2014/main" id="{546B3B32-803A-BB4F-AF1D-83A964834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 bwMode="auto">
          <a:xfrm>
            <a:off x="0" y="-1"/>
            <a:ext cx="12192000" cy="69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8">
            <a:extLst>
              <a:ext uri="{FF2B5EF4-FFF2-40B4-BE49-F238E27FC236}">
                <a16:creationId xmlns:a16="http://schemas.microsoft.com/office/drawing/2014/main" id="{7E945E15-6CAC-77C0-0411-30B52BBC9343}"/>
              </a:ext>
            </a:extLst>
          </p:cNvPr>
          <p:cNvSpPr txBox="1"/>
          <p:nvPr/>
        </p:nvSpPr>
        <p:spPr>
          <a:xfrm>
            <a:off x="5950361" y="3914209"/>
            <a:ext cx="4234744" cy="4393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635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Workbook Page</a:t>
            </a:r>
            <a:r>
              <a:rPr lang="en-US" sz="3600" dirty="0">
                <a:ln w="635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solidFill>
                  <a:srgbClr val="C00000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  <a:t>189</a:t>
            </a:r>
            <a:endParaRPr kumimoji="0" lang="en-US" sz="3200" b="0" i="0" u="none" strike="noStrike" kern="1200" cap="none" spc="0" normalizeH="0" baseline="0" noProof="0" dirty="0">
              <a:solidFill>
                <a:srgbClr val="C00000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673DD0E-DF20-E620-8A77-898EC926D1D9}"/>
              </a:ext>
            </a:extLst>
          </p:cNvPr>
          <p:cNvSpPr/>
          <p:nvPr/>
        </p:nvSpPr>
        <p:spPr>
          <a:xfrm rot="599659">
            <a:off x="2385430" y="4615904"/>
            <a:ext cx="21823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Tr.Kholud</a:t>
            </a:r>
            <a:endParaRPr lang="ar-SA" sz="4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6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868"/>
            <a:ext cx="7056784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526947" y="5255951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medicines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02799" y="5585005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headache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74574" y="5811932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apples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32904" y="6140956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eyes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4515" y="6381328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vinegar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d Background Stock Photos, Images and Backgrounds for Free Download">
            <a:extLst>
              <a:ext uri="{FF2B5EF4-FFF2-40B4-BE49-F238E27FC236}">
                <a16:creationId xmlns:a16="http://schemas.microsoft.com/office/drawing/2014/main" id="{8FF34E48-421B-C118-3EFE-1B63969A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2113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2D59A3F-EED3-7DDB-AC3D-0758C783910D}"/>
              </a:ext>
            </a:extLst>
          </p:cNvPr>
          <p:cNvSpPr/>
          <p:nvPr/>
        </p:nvSpPr>
        <p:spPr>
          <a:xfrm>
            <a:off x="276137" y="5471095"/>
            <a:ext cx="116397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Answer with True / False for some sentences</a:t>
            </a:r>
            <a:endParaRPr lang="ar-SA" sz="40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Terminal Objectives and Enabling Objectives">
            <a:extLst>
              <a:ext uri="{FF2B5EF4-FFF2-40B4-BE49-F238E27FC236}">
                <a16:creationId xmlns:a16="http://schemas.microsoft.com/office/drawing/2014/main" id="{6D12B4BC-40BC-3F99-72EF-156B9D57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6" y="382447"/>
            <a:ext cx="5322499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E4344C4-37F0-0741-F4CD-E284B660FE5E}"/>
              </a:ext>
            </a:extLst>
          </p:cNvPr>
          <p:cNvSpPr/>
          <p:nvPr/>
        </p:nvSpPr>
        <p:spPr>
          <a:xfrm>
            <a:off x="2068613" y="3266906"/>
            <a:ext cx="78261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Name the food in the pictures</a:t>
            </a:r>
            <a:endParaRPr lang="ar-SA" sz="40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AB8A0DD-4F85-381A-EDA7-1F4EE79D17AA}"/>
              </a:ext>
            </a:extLst>
          </p:cNvPr>
          <p:cNvSpPr/>
          <p:nvPr/>
        </p:nvSpPr>
        <p:spPr>
          <a:xfrm>
            <a:off x="2865583" y="4373004"/>
            <a:ext cx="63818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Find out new vocabulary </a:t>
            </a:r>
            <a:endParaRPr lang="ar-SA" sz="40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Quotes That Celebrate Food – That's Caring">
            <a:extLst>
              <a:ext uri="{FF2B5EF4-FFF2-40B4-BE49-F238E27FC236}">
                <a16:creationId xmlns:a16="http://schemas.microsoft.com/office/drawing/2014/main" id="{4D26A9C2-97FC-A5D8-76C9-5C2985A8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3856"/>
            <a:ext cx="6110288" cy="611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eding Our Body, Mind and Soul | GCU Blogs">
            <a:extLst>
              <a:ext uri="{FF2B5EF4-FFF2-40B4-BE49-F238E27FC236}">
                <a16:creationId xmlns:a16="http://schemas.microsoft.com/office/drawing/2014/main" id="{312AB903-5251-7F5E-86BC-5B0286F05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/>
          <a:stretch/>
        </p:blipFill>
        <p:spPr bwMode="auto">
          <a:xfrm>
            <a:off x="6845503" y="1266825"/>
            <a:ext cx="4822622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4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BAAC411-50ED-42A9-98A9-F7DF579EBA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75" b="10875"/>
          <a:stretch>
            <a:fillRect/>
          </a:stretch>
        </p:blipFill>
        <p:spPr>
          <a:xfrm>
            <a:off x="4273144" y="0"/>
            <a:ext cx="3381374" cy="2854407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DF6C23F-3A15-49F6-9365-C6BA85E026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8813" r="8813"/>
          <a:stretch>
            <a:fillRect/>
          </a:stretch>
        </p:blipFill>
        <p:spPr>
          <a:xfrm>
            <a:off x="8655087" y="2"/>
            <a:ext cx="3538871" cy="2974894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3F48267-CF07-45D0-B17C-0BA8081E4B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082" r="13082"/>
          <a:stretch>
            <a:fillRect/>
          </a:stretch>
        </p:blipFill>
        <p:spPr>
          <a:xfrm>
            <a:off x="100750" y="0"/>
            <a:ext cx="3171825" cy="2677516"/>
          </a:xfrm>
        </p:spPr>
      </p:pic>
      <p:pic>
        <p:nvPicPr>
          <p:cNvPr id="13" name="صورة 4">
            <a:extLst>
              <a:ext uri="{FF2B5EF4-FFF2-40B4-BE49-F238E27FC236}">
                <a16:creationId xmlns:a16="http://schemas.microsoft.com/office/drawing/2014/main" id="{10D39D02-6D75-4BAC-A37D-58D09D6AC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2643015"/>
            <a:ext cx="8432062" cy="129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asy Chicken &amp; Bacon Pasta Recipe | Woolworths">
            <a:extLst>
              <a:ext uri="{FF2B5EF4-FFF2-40B4-BE49-F238E27FC236}">
                <a16:creationId xmlns:a16="http://schemas.microsoft.com/office/drawing/2014/main" id="{C1ABE2E0-A6CC-6C95-9388-20172F581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3128"/>
          <a:stretch/>
        </p:blipFill>
        <p:spPr bwMode="auto">
          <a:xfrm>
            <a:off x="100750" y="3915766"/>
            <a:ext cx="2901100" cy="28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asy Weed Brownies Recipe » Emily Kyle, MS, RDN">
            <a:extLst>
              <a:ext uri="{FF2B5EF4-FFF2-40B4-BE49-F238E27FC236}">
                <a16:creationId xmlns:a16="http://schemas.microsoft.com/office/drawing/2014/main" id="{6B433E30-E466-2374-4182-A689A96D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61" y="4121881"/>
            <a:ext cx="2459751" cy="24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e Best Guacamole Recipe">
            <a:extLst>
              <a:ext uri="{FF2B5EF4-FFF2-40B4-BE49-F238E27FC236}">
                <a16:creationId xmlns:a16="http://schemas.microsoft.com/office/drawing/2014/main" id="{C3995C9E-9CDC-EDE4-688F-43D7F5FEA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9075"/>
          <a:stretch/>
        </p:blipFill>
        <p:spPr bwMode="auto">
          <a:xfrm>
            <a:off x="4537988" y="4180779"/>
            <a:ext cx="2851686" cy="23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3,416,637 Tomato Background Images, Stock Photos, 3D objects, &amp; Vectors |  Shutterstock">
            <a:extLst>
              <a:ext uri="{FF2B5EF4-FFF2-40B4-BE49-F238E27FC236}">
                <a16:creationId xmlns:a16="http://schemas.microsoft.com/office/drawing/2014/main" id="{4CE7FD8E-F2A8-AC8A-0CBC-AEB1E62FA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-1" y="0"/>
            <a:ext cx="12203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24DACBD-E54D-4C75-D269-9E0EB2745394}"/>
              </a:ext>
            </a:extLst>
          </p:cNvPr>
          <p:cNvSpPr/>
          <p:nvPr/>
        </p:nvSpPr>
        <p:spPr>
          <a:xfrm>
            <a:off x="2099270" y="276320"/>
            <a:ext cx="49016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Tomatoes</a:t>
            </a:r>
            <a:endParaRPr lang="ar-SA" sz="6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03D0F65-A4CF-B5CE-6042-1F394330E7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8" t="39584" r="25469" b="18472"/>
          <a:stretch/>
        </p:blipFill>
        <p:spPr>
          <a:xfrm>
            <a:off x="185006" y="2577623"/>
            <a:ext cx="8315647" cy="269455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766A4A0-E63C-F310-6C42-CBAE9D60C5E1}"/>
              </a:ext>
            </a:extLst>
          </p:cNvPr>
          <p:cNvSpPr/>
          <p:nvPr/>
        </p:nvSpPr>
        <p:spPr>
          <a:xfrm>
            <a:off x="840618" y="1660635"/>
            <a:ext cx="1808508" cy="76944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native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DE83F9C-9F7C-D201-ED38-D4ACFAF8FBDA}"/>
              </a:ext>
            </a:extLst>
          </p:cNvPr>
          <p:cNvSpPr/>
          <p:nvPr/>
        </p:nvSpPr>
        <p:spPr>
          <a:xfrm>
            <a:off x="4766531" y="1585822"/>
            <a:ext cx="2670924" cy="76944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poisonous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D5D69F1C-D140-2BF2-5306-6C9C884D12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771.625"/>
                </p14:media>
              </p:ext>
            </p:extLst>
          </p:nvPr>
        </p:nvPicPr>
        <p:blipFill>
          <a:blip r:embed="rId6">
            <a:duotone>
              <a:srgbClr val="9ED633">
                <a:shade val="45000"/>
                <a:satMod val="135000"/>
              </a:srgbClr>
              <a:prstClr val="white"/>
            </a:duotone>
          </a:blip>
          <a:srcRect/>
          <a:stretch/>
        </p:blipFill>
        <p:spPr>
          <a:xfrm>
            <a:off x="10251786" y="132492"/>
            <a:ext cx="997239" cy="98974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739EE656-B78B-6617-0242-A1334144032D}"/>
              </a:ext>
            </a:extLst>
          </p:cNvPr>
          <p:cNvSpPr/>
          <p:nvPr/>
        </p:nvSpPr>
        <p:spPr>
          <a:xfrm>
            <a:off x="0" y="5334836"/>
            <a:ext cx="650235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are tomatoes native to ?</a:t>
            </a:r>
            <a:endParaRPr lang="ar-SA" sz="40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98A73E4-F50B-F35B-0636-B26733D12B7A}"/>
              </a:ext>
            </a:extLst>
          </p:cNvPr>
          <p:cNvSpPr/>
          <p:nvPr/>
        </p:nvSpPr>
        <p:spPr>
          <a:xfrm>
            <a:off x="0" y="6086183"/>
            <a:ext cx="7410234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the British think at first?</a:t>
            </a:r>
            <a:endParaRPr lang="ar-SA" sz="40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5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A8E80C-7E0F-AAB1-8A08-FB089F2D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6D6264-E94D-1B19-6DFC-DBCA40F7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8" name="Picture 4" descr="Avocado Background Images - Free Download on Freepik">
            <a:extLst>
              <a:ext uri="{FF2B5EF4-FFF2-40B4-BE49-F238E27FC236}">
                <a16:creationId xmlns:a16="http://schemas.microsoft.com/office/drawing/2014/main" id="{B9F1CA2E-F713-6673-F334-13AC57E9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F0D9C37-4B70-364B-7FB4-31AA605B5DEA}"/>
              </a:ext>
            </a:extLst>
          </p:cNvPr>
          <p:cNvSpPr/>
          <p:nvPr/>
        </p:nvSpPr>
        <p:spPr>
          <a:xfrm>
            <a:off x="2442170" y="206006"/>
            <a:ext cx="49016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Avocado</a:t>
            </a:r>
            <a:endParaRPr lang="ar-SA" sz="66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64D90E2-EBBB-E33A-22FB-EBA7B2414A96}"/>
              </a:ext>
            </a:extLst>
          </p:cNvPr>
          <p:cNvSpPr/>
          <p:nvPr/>
        </p:nvSpPr>
        <p:spPr>
          <a:xfrm>
            <a:off x="4277258" y="1621753"/>
            <a:ext cx="1231427" cy="76944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ripe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BB44B6E-FE01-B407-C7B7-BCFFB9BBA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" t="39416" r="27344" b="27499"/>
          <a:stretch/>
        </p:blipFill>
        <p:spPr>
          <a:xfrm>
            <a:off x="137828" y="2591556"/>
            <a:ext cx="10113958" cy="2644691"/>
          </a:xfrm>
          <a:prstGeom prst="rect">
            <a:avLst/>
          </a:prstGeom>
        </p:spPr>
      </p:pic>
      <p:pic>
        <p:nvPicPr>
          <p:cNvPr id="8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2ADB3E29-DC1A-6C1E-7CAB-AAFCA40119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771.625"/>
                  <p14:bmkLst>
                    <p14:bmk name="إشارة مرجعية 1" time="55619.7329"/>
                  </p14:bmkLst>
                </p14:media>
              </p:ext>
            </p:extLst>
          </p:nvPr>
        </p:nvPicPr>
        <p:blipFill>
          <a:blip r:embed="rId6">
            <a:duotone>
              <a:srgbClr val="9ED633">
                <a:shade val="45000"/>
                <a:satMod val="135000"/>
              </a:srgbClr>
              <a:prstClr val="white"/>
            </a:duotone>
          </a:blip>
          <a:srcRect/>
          <a:stretch/>
        </p:blipFill>
        <p:spPr>
          <a:xfrm>
            <a:off x="10251786" y="132492"/>
            <a:ext cx="997239" cy="98974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320E4E3-90DA-420D-E61D-63A43F0C267E}"/>
              </a:ext>
            </a:extLst>
          </p:cNvPr>
          <p:cNvSpPr/>
          <p:nvPr/>
        </p:nvSpPr>
        <p:spPr>
          <a:xfrm>
            <a:off x="137828" y="5342843"/>
            <a:ext cx="1034328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Avocado is an … fruit, rich in vitamins .. , .. and..</a:t>
            </a:r>
            <a:endParaRPr lang="ar-SA" sz="40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718F801-A9A0-8617-3A47-0896399FAD59}"/>
              </a:ext>
            </a:extLst>
          </p:cNvPr>
          <p:cNvSpPr/>
          <p:nvPr/>
        </p:nvSpPr>
        <p:spPr>
          <a:xfrm>
            <a:off x="1024474" y="6105869"/>
            <a:ext cx="612982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it get ripe on the tree?</a:t>
            </a:r>
            <a:endParaRPr lang="ar-SA" sz="40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14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إشارة مرجعية 1)">
                                          <p:cBhvr>
                                            <p:cTn id="18" dur="79846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5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55.620)">
                                          <p:cBhvr>
                                            <p:cTn id="18" dur="79846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5" grpId="0" animBg="1"/>
          <p:bldP spid="9" grpId="0" animBg="1"/>
          <p:bldP spid="1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93577E-3F58-BF58-153A-02B27667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B7A8EE-0EC2-6DAB-0F25-2D0C41DE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 descr="Discover 81+ cocoa wallpaper latest - 3tdesign.edu.vn">
            <a:extLst>
              <a:ext uri="{FF2B5EF4-FFF2-40B4-BE49-F238E27FC236}">
                <a16:creationId xmlns:a16="http://schemas.microsoft.com/office/drawing/2014/main" id="{ECA945C8-4D1B-83F5-07D0-56B1382C0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-2" y="0"/>
            <a:ext cx="12192001" cy="68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935C052-372C-6CAF-2A23-E616CDF6ADD3}"/>
              </a:ext>
            </a:extLst>
          </p:cNvPr>
          <p:cNvSpPr/>
          <p:nvPr/>
        </p:nvSpPr>
        <p:spPr>
          <a:xfrm>
            <a:off x="2032595" y="163074"/>
            <a:ext cx="49016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38100">
                  <a:solidFill>
                    <a:srgbClr val="6633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Chocolates</a:t>
            </a:r>
            <a:endParaRPr lang="ar-SA" sz="6600" b="1" cap="none" spc="0" dirty="0">
              <a:ln w="38100">
                <a:solidFill>
                  <a:srgbClr val="6633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5ED0B8B-4E9B-F466-2AD2-476A5D0F1B6C}"/>
              </a:ext>
            </a:extLst>
          </p:cNvPr>
          <p:cNvSpPr/>
          <p:nvPr/>
        </p:nvSpPr>
        <p:spPr>
          <a:xfrm>
            <a:off x="456147" y="1515147"/>
            <a:ext cx="2872902" cy="76944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Nowadays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AA43C7E-BEE6-9001-14E6-56B82784C660}"/>
              </a:ext>
            </a:extLst>
          </p:cNvPr>
          <p:cNvSpPr/>
          <p:nvPr/>
        </p:nvSpPr>
        <p:spPr>
          <a:xfrm>
            <a:off x="4258903" y="1493873"/>
            <a:ext cx="1744388" cy="769441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resist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3821F9E-A892-B1B2-30B3-B15BEBB98A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1" t="38750" r="25234" b="15556"/>
          <a:stretch/>
        </p:blipFill>
        <p:spPr>
          <a:xfrm>
            <a:off x="209549" y="2508553"/>
            <a:ext cx="8343901" cy="2932846"/>
          </a:xfrm>
          <a:prstGeom prst="rect">
            <a:avLst/>
          </a:prstGeom>
        </p:spPr>
      </p:pic>
      <p:pic>
        <p:nvPicPr>
          <p:cNvPr id="7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854F7DD3-158D-3D4E-848E-7867F5279C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771.625"/>
                  <p14:bmkLst>
                    <p14:bmk name="إشارة مرجعية 1" time="55619.7329"/>
                    <p14:bmk name="إشارة مرجعية 2" time="86516.44560000001"/>
                    <p14:bmk name="إشارة مرجعية 3" time="86534.11229999999"/>
                  </p14:bmkLst>
                </p14:media>
              </p:ext>
            </p:extLst>
          </p:nvPr>
        </p:nvPicPr>
        <p:blipFill>
          <a:blip r:embed="rId6">
            <a:duotone>
              <a:srgbClr val="9ED633">
                <a:shade val="45000"/>
                <a:satMod val="135000"/>
              </a:srgbClr>
              <a:prstClr val="white"/>
            </a:duotone>
          </a:blip>
          <a:srcRect/>
          <a:stretch/>
        </p:blipFill>
        <p:spPr>
          <a:xfrm>
            <a:off x="10251786" y="132492"/>
            <a:ext cx="997239" cy="98974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D8EFAE4-0A8A-EA78-07E7-3181D03E928A}"/>
              </a:ext>
            </a:extLst>
          </p:cNvPr>
          <p:cNvSpPr/>
          <p:nvPr/>
        </p:nvSpPr>
        <p:spPr>
          <a:xfrm>
            <a:off x="-112914" y="5550610"/>
            <a:ext cx="1241782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cups of chocolate did the Aztec emperor use to drink</a:t>
            </a:r>
            <a:endParaRPr lang="ar-SA" sz="36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5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إشارة مرجعية 3)">
                                          <p:cBhvr>
                                            <p:cTn id="25" dur="48932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5" grpId="0" animBg="1"/>
          <p:bldP spid="6" grpId="0" animBg="1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86.534)">
                                          <p:cBhvr>
                                            <p:cTn id="25" dur="48932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5" grpId="0" animBg="1"/>
          <p:bldP spid="6" grpId="0" animBg="1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4316899" y="930938"/>
            <a:ext cx="7834734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chop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D1223-03E8-46B2-A485-B911C5C5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5385">
            <a:off x="7815498" y="352859"/>
            <a:ext cx="4119550" cy="2741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7C147812-81E4-6427-7508-0D7C87B71775}"/>
              </a:ext>
            </a:extLst>
          </p:cNvPr>
          <p:cNvSpPr txBox="1">
            <a:spLocks/>
          </p:cNvSpPr>
          <p:nvPr/>
        </p:nvSpPr>
        <p:spPr>
          <a:xfrm>
            <a:off x="-1" y="4019813"/>
            <a:ext cx="10134601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teaspoon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tablespoon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8198" name="Picture 6" descr="Tablespoon And Teaspoon Stock-Foto - Getty Images">
            <a:extLst>
              <a:ext uri="{FF2B5EF4-FFF2-40B4-BE49-F238E27FC236}">
                <a16:creationId xmlns:a16="http://schemas.microsoft.com/office/drawing/2014/main" id="{8451F2D0-FF0D-9421-9887-9C5A92FE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093">
            <a:off x="456457" y="3112771"/>
            <a:ext cx="3883766" cy="288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60B9BB8-5219-C740-F56D-C7DB03B948F1}"/>
              </a:ext>
            </a:extLst>
          </p:cNvPr>
          <p:cNvSpPr txBox="1">
            <a:spLocks/>
          </p:cNvSpPr>
          <p:nvPr/>
        </p:nvSpPr>
        <p:spPr>
          <a:xfrm>
            <a:off x="0" y="449404"/>
            <a:ext cx="4981575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mix</a:t>
            </a:r>
            <a:endParaRPr kumimoji="0" lang="es-ES" sz="8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9218" name="Picture 2" descr="The Make-Ahead Pancake Mix That's Not Just for Breakfast | Epicurious |  Epicurious">
            <a:extLst>
              <a:ext uri="{FF2B5EF4-FFF2-40B4-BE49-F238E27FC236}">
                <a16:creationId xmlns:a16="http://schemas.microsoft.com/office/drawing/2014/main" id="{C45F9BB6-BEE4-3BE3-74D9-72FD8DAB4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9722" r="20546" b="1250"/>
          <a:stretch/>
        </p:blipFill>
        <p:spPr bwMode="auto">
          <a:xfrm rot="1322879">
            <a:off x="2702643" y="457707"/>
            <a:ext cx="3006869" cy="264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4BEA89A6-C124-9E92-00CD-66787479443B}"/>
              </a:ext>
            </a:extLst>
          </p:cNvPr>
          <p:cNvSpPr txBox="1">
            <a:spLocks/>
          </p:cNvSpPr>
          <p:nvPr/>
        </p:nvSpPr>
        <p:spPr>
          <a:xfrm>
            <a:off x="190500" y="3943725"/>
            <a:ext cx="5648325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add</a:t>
            </a:r>
            <a:endParaRPr kumimoji="0" lang="es-ES" sz="8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9220" name="Picture 4" descr="What if I forgot to add salt to my bread dough? | King Arthur Baking">
            <a:extLst>
              <a:ext uri="{FF2B5EF4-FFF2-40B4-BE49-F238E27FC236}">
                <a16:creationId xmlns:a16="http://schemas.microsoft.com/office/drawing/2014/main" id="{286EA298-CC4D-E18C-B4D4-AAEF2BA5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907">
            <a:off x="425435" y="3646409"/>
            <a:ext cx="3006869" cy="206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1FD6C777-1489-2B2F-541F-B44D43D4C7AD}"/>
              </a:ext>
            </a:extLst>
          </p:cNvPr>
          <p:cNvSpPr txBox="1">
            <a:spLocks/>
          </p:cNvSpPr>
          <p:nvPr/>
        </p:nvSpPr>
        <p:spPr>
          <a:xfrm>
            <a:off x="6467475" y="586380"/>
            <a:ext cx="5478377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800" dirty="0" err="1">
                <a:solidFill>
                  <a:schemeClr val="accent5">
                    <a:lumMod val="50000"/>
                  </a:schemeClr>
                </a:solidFill>
                <a:latin typeface="Century Gothic" panose="020F0302020204030204"/>
              </a:rPr>
              <a:t>mash</a:t>
            </a:r>
            <a:endParaRPr kumimoji="0" lang="es-ES" sz="8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9222" name="Picture 6" descr="Mashing potatoes – License image – 855053 ❘ Image Professionals">
            <a:extLst>
              <a:ext uri="{FF2B5EF4-FFF2-40B4-BE49-F238E27FC236}">
                <a16:creationId xmlns:a16="http://schemas.microsoft.com/office/drawing/2014/main" id="{DEE1C277-3D3F-ADC0-7C12-782C4354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343">
            <a:off x="9625380" y="468800"/>
            <a:ext cx="1959784" cy="262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DFBB1AEC-ED52-62AA-2C8E-A71D8009D4D1}"/>
              </a:ext>
            </a:extLst>
          </p:cNvPr>
          <p:cNvSpPr txBox="1">
            <a:spLocks/>
          </p:cNvSpPr>
          <p:nvPr/>
        </p:nvSpPr>
        <p:spPr>
          <a:xfrm>
            <a:off x="6353178" y="3827058"/>
            <a:ext cx="5441982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serve</a:t>
            </a:r>
          </a:p>
        </p:txBody>
      </p:sp>
      <p:pic>
        <p:nvPicPr>
          <p:cNvPr id="9224" name="Picture 8" descr="You First: Tips for Serving Special Meals at Events | Special Events">
            <a:extLst>
              <a:ext uri="{FF2B5EF4-FFF2-40B4-BE49-F238E27FC236}">
                <a16:creationId xmlns:a16="http://schemas.microsoft.com/office/drawing/2014/main" id="{718B8A49-F6CE-9C81-9DE4-41BB2DDD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80">
            <a:off x="9409415" y="3889696"/>
            <a:ext cx="2449234" cy="202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3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110</Words>
  <Application>Microsoft Office PowerPoint</Application>
  <PresentationFormat>شاشة عريضة</PresentationFormat>
  <Paragraphs>40</Paragraphs>
  <Slides>13</Slides>
  <Notes>1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4" baseType="lpstr">
      <vt:lpstr>Aharoni</vt:lpstr>
      <vt:lpstr>Arial</vt:lpstr>
      <vt:lpstr>Boulder</vt:lpstr>
      <vt:lpstr>Brush Script MT</vt:lpstr>
      <vt:lpstr>Calibri</vt:lpstr>
      <vt:lpstr>Calibri Light</vt:lpstr>
      <vt:lpstr>Century Gothic</vt:lpstr>
      <vt:lpstr>Comic Sans MS</vt:lpstr>
      <vt:lpstr>Impact</vt:lpstr>
      <vt:lpstr>نسق Office</vt:lpstr>
      <vt:lpstr>Tema de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14</cp:revision>
  <dcterms:created xsi:type="dcterms:W3CDTF">2023-10-14T08:06:29Z</dcterms:created>
  <dcterms:modified xsi:type="dcterms:W3CDTF">2023-10-14T18:49:05Z</dcterms:modified>
</cp:coreProperties>
</file>