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76" r:id="rId9"/>
    <p:sldId id="261" r:id="rId10"/>
    <p:sldId id="262" r:id="rId11"/>
    <p:sldId id="263" r:id="rId12"/>
    <p:sldId id="264" r:id="rId13"/>
    <p:sldId id="265" r:id="rId14"/>
    <p:sldId id="277" r:id="rId15"/>
    <p:sldId id="266" r:id="rId16"/>
    <p:sldId id="267" r:id="rId17"/>
    <p:sldId id="268" r:id="rId18"/>
    <p:sldId id="280" r:id="rId19"/>
    <p:sldId id="281" r:id="rId20"/>
    <p:sldId id="269" r:id="rId21"/>
    <p:sldId id="271" r:id="rId22"/>
    <p:sldId id="278" r:id="rId23"/>
    <p:sldId id="273" r:id="rId24"/>
    <p:sldId id="279" r:id="rId25"/>
    <p:sldId id="270" r:id="rId26"/>
    <p:sldId id="272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F8EBCF-475A-4CE8-BC93-FCC7E9FB5617}" type="datetimeFigureOut">
              <a:rPr lang="ar-SA" smtClean="0"/>
              <a:pPr/>
              <a:t>17/01/41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69CBCE-39CB-44B8-B13F-822A9E2BB75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56023-04D8-4EA1-8850-1CEDE2C6F070}" type="slidenum">
              <a:rPr lang="en-US"/>
              <a:pPr/>
              <a:t>8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8A7-6938-4644-AD43-5C6398C97BE5}" type="datetimeFigureOut">
              <a:rPr lang="ar-SA" smtClean="0"/>
              <a:pPr/>
              <a:t>17/01/41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9DDA-A843-480C-A369-ED068B6378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8A7-6938-4644-AD43-5C6398C97BE5}" type="datetimeFigureOut">
              <a:rPr lang="ar-SA" smtClean="0"/>
              <a:pPr/>
              <a:t>17/01/41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9DDA-A843-480C-A369-ED068B6378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8A7-6938-4644-AD43-5C6398C97BE5}" type="datetimeFigureOut">
              <a:rPr lang="ar-SA" smtClean="0"/>
              <a:pPr/>
              <a:t>17/01/41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9DDA-A843-480C-A369-ED068B6378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8A7-6938-4644-AD43-5C6398C97BE5}" type="datetimeFigureOut">
              <a:rPr lang="ar-SA" smtClean="0"/>
              <a:pPr/>
              <a:t>17/01/41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9DDA-A843-480C-A369-ED068B6378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8A7-6938-4644-AD43-5C6398C97BE5}" type="datetimeFigureOut">
              <a:rPr lang="ar-SA" smtClean="0"/>
              <a:pPr/>
              <a:t>17/01/41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9DDA-A843-480C-A369-ED068B6378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8A7-6938-4644-AD43-5C6398C97BE5}" type="datetimeFigureOut">
              <a:rPr lang="ar-SA" smtClean="0"/>
              <a:pPr/>
              <a:t>17/01/41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9DDA-A843-480C-A369-ED068B6378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8A7-6938-4644-AD43-5C6398C97BE5}" type="datetimeFigureOut">
              <a:rPr lang="ar-SA" smtClean="0"/>
              <a:pPr/>
              <a:t>17/01/41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9DDA-A843-480C-A369-ED068B6378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8A7-6938-4644-AD43-5C6398C97BE5}" type="datetimeFigureOut">
              <a:rPr lang="ar-SA" smtClean="0"/>
              <a:pPr/>
              <a:t>17/01/41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9DDA-A843-480C-A369-ED068B6378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8A7-6938-4644-AD43-5C6398C97BE5}" type="datetimeFigureOut">
              <a:rPr lang="ar-SA" smtClean="0"/>
              <a:pPr/>
              <a:t>17/01/41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9DDA-A843-480C-A369-ED068B6378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8A7-6938-4644-AD43-5C6398C97BE5}" type="datetimeFigureOut">
              <a:rPr lang="ar-SA" smtClean="0"/>
              <a:pPr/>
              <a:t>17/01/41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9DDA-A843-480C-A369-ED068B6378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8A7-6938-4644-AD43-5C6398C97BE5}" type="datetimeFigureOut">
              <a:rPr lang="ar-SA" smtClean="0"/>
              <a:pPr/>
              <a:t>17/01/41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9DDA-A843-480C-A369-ED068B6378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458A7-6938-4644-AD43-5C6398C97BE5}" type="datetimeFigureOut">
              <a:rPr lang="ar-SA" smtClean="0"/>
              <a:pPr/>
              <a:t>17/01/41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29DDA-A843-480C-A369-ED068B63784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&#1575;&#1604;&#1601;&#1590;&#1575;&#1569;%20&#1575;&#1604;&#1579;&#1604;&#1575;&#1579;&#1610;.cg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6058421" cy="113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196752"/>
            <a:ext cx="1085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Hexahedr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714752"/>
            <a:ext cx="2438400" cy="2438400"/>
          </a:xfrm>
          <a:prstGeom prst="rect">
            <a:avLst/>
          </a:prstGeom>
        </p:spPr>
      </p:pic>
      <p:pic>
        <p:nvPicPr>
          <p:cNvPr id="6" name="صورة 5" descr="vector-componen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929066"/>
            <a:ext cx="2847975" cy="2562225"/>
          </a:xfrm>
          <a:prstGeom prst="rect">
            <a:avLst/>
          </a:prstGeom>
        </p:spPr>
      </p:pic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1643042" y="5786454"/>
            <a:ext cx="4500594" cy="785819"/>
          </a:xfrm>
        </p:spPr>
        <p:txBody>
          <a:bodyPr/>
          <a:lstStyle/>
          <a:p>
            <a:r>
              <a:rPr lang="ar-SA" sz="3200" dirty="0">
                <a:solidFill>
                  <a:srgbClr val="C00000"/>
                </a:solidFill>
              </a:rPr>
              <a:t>إعداد المعلمة :  هند </a:t>
            </a:r>
            <a:r>
              <a:rPr lang="ar-SA" sz="3200" dirty="0" err="1">
                <a:solidFill>
                  <a:srgbClr val="C00000"/>
                </a:solidFill>
              </a:rPr>
              <a:t>العديني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48264" y="1196752"/>
            <a:ext cx="1085850" cy="6477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4 - 1</a:t>
            </a:r>
            <a:endParaRPr lang="ar-SA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604447" cy="176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5214910" y="0"/>
            <a:ext cx="3929090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 تعاقب الأدوار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6" name="شكل بيضاوي 5"/>
          <p:cNvSpPr/>
          <p:nvPr/>
        </p:nvSpPr>
        <p:spPr>
          <a:xfrm>
            <a:off x="571472" y="404664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571632" y="357166"/>
            <a:ext cx="1080000" cy="108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/>
          </a:p>
          <a:p>
            <a:pPr algn="ctr"/>
            <a:r>
              <a:rPr lang="ar-SA" sz="2000" dirty="0"/>
              <a:t>8د</a:t>
            </a:r>
          </a:p>
        </p:txBody>
      </p:sp>
      <p:grpSp>
        <p:nvGrpSpPr>
          <p:cNvPr id="8" name="مجموعة 7"/>
          <p:cNvGrpSpPr/>
          <p:nvPr/>
        </p:nvGrpSpPr>
        <p:grpSpPr>
          <a:xfrm>
            <a:off x="3275856" y="2708920"/>
            <a:ext cx="3536776" cy="2923406"/>
            <a:chOff x="4716016" y="2564904"/>
            <a:chExt cx="3536776" cy="2923406"/>
          </a:xfrm>
        </p:grpSpPr>
        <p:pic>
          <p:nvPicPr>
            <p:cNvPr id="9" name="صورة 8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2564904"/>
              <a:ext cx="3336187" cy="292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utoShape 8"/>
            <p:cNvSpPr>
              <a:spLocks noChangeShapeType="1"/>
            </p:cNvSpPr>
            <p:nvPr/>
          </p:nvSpPr>
          <p:spPr bwMode="auto">
            <a:xfrm flipH="1">
              <a:off x="6444208" y="2636912"/>
              <a:ext cx="45719" cy="280831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1" name="AutoShape 7"/>
            <p:cNvSpPr>
              <a:spLocks noChangeShapeType="1"/>
            </p:cNvSpPr>
            <p:nvPr/>
          </p:nvSpPr>
          <p:spPr bwMode="auto">
            <a:xfrm flipV="1">
              <a:off x="4716016" y="3140968"/>
              <a:ext cx="3420096" cy="2088232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2" name="AutoShape 8"/>
            <p:cNvSpPr>
              <a:spLocks noChangeShapeType="1"/>
            </p:cNvSpPr>
            <p:nvPr/>
          </p:nvSpPr>
          <p:spPr bwMode="auto">
            <a:xfrm>
              <a:off x="4860032" y="3212976"/>
              <a:ext cx="3392760" cy="2024608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0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ربع نص 13"/>
          <p:cNvSpPr txBox="1"/>
          <p:nvPr/>
        </p:nvSpPr>
        <p:spPr>
          <a:xfrm>
            <a:off x="2857488" y="5243468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/>
                <a:ea typeface="Cambria Math"/>
              </a:rPr>
              <a:t>𝒙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6817928" y="5099452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>
                <a:solidFill>
                  <a:srgbClr val="C00000"/>
                </a:solidFill>
                <a:latin typeface="Cambria Math"/>
                <a:ea typeface="Cambria Math"/>
              </a:rPr>
              <a:t>𝑦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873712" y="2219132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/>
                <a:ea typeface="Cambria Math"/>
              </a:rPr>
              <a:t>𝒛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17" name="Picture 16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708920"/>
            <a:ext cx="2304256" cy="11251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27854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09" y="44624"/>
            <a:ext cx="7481887" cy="50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8892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56992"/>
            <a:ext cx="5084018" cy="70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104" y="4293096"/>
            <a:ext cx="8028384" cy="58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7082" y="5085184"/>
            <a:ext cx="2039094" cy="49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5733256"/>
            <a:ext cx="508515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0"/>
            <a:ext cx="65882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748" y="692696"/>
            <a:ext cx="70347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99183"/>
            <a:ext cx="2816324" cy="4695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060848"/>
            <a:ext cx="474816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852936"/>
            <a:ext cx="1944215" cy="55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547893"/>
            <a:ext cx="6696744" cy="57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556792"/>
            <a:ext cx="889248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4427984" y="260648"/>
            <a:ext cx="3929090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 تعاقب الأدوار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4" name="شكل بيضاوي 3"/>
          <p:cNvSpPr/>
          <p:nvPr/>
        </p:nvSpPr>
        <p:spPr>
          <a:xfrm>
            <a:off x="571472" y="357166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571632" y="357166"/>
            <a:ext cx="1080000" cy="108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/>
          </a:p>
          <a:p>
            <a:pPr algn="ctr"/>
            <a:r>
              <a:rPr lang="ar-SA" sz="2000" dirty="0"/>
              <a:t>8د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60648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40960" cy="22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3168352" cy="314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6632"/>
            <a:ext cx="59766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16832"/>
            <a:ext cx="257286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04664"/>
            <a:ext cx="358651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كسهم مستقيم 5"/>
          <p:cNvCxnSpPr/>
          <p:nvPr/>
        </p:nvCxnSpPr>
        <p:spPr>
          <a:xfrm>
            <a:off x="1655575" y="2112738"/>
            <a:ext cx="612169" cy="1172246"/>
          </a:xfrm>
          <a:prstGeom prst="straightConnector1">
            <a:avLst/>
          </a:prstGeom>
          <a:ln w="666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492896"/>
            <a:ext cx="3657947" cy="49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998093"/>
            <a:ext cx="2603351" cy="57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717032"/>
            <a:ext cx="3222277" cy="5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365104"/>
            <a:ext cx="2039094" cy="44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933056"/>
            <a:ext cx="28289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رابط كسهم مستقيم 20"/>
          <p:cNvCxnSpPr/>
          <p:nvPr/>
        </p:nvCxnSpPr>
        <p:spPr>
          <a:xfrm>
            <a:off x="1619672" y="5281090"/>
            <a:ext cx="72008" cy="668190"/>
          </a:xfrm>
          <a:prstGeom prst="straightConnector1">
            <a:avLst/>
          </a:prstGeom>
          <a:ln w="666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4869160"/>
            <a:ext cx="3091805" cy="5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4869160"/>
            <a:ext cx="2349798" cy="49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505" y="1214422"/>
            <a:ext cx="6984775" cy="194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5004048" y="188640"/>
            <a:ext cx="3929090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 تعاقب الأدوار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4" name="شكل بيضاوي 3"/>
          <p:cNvSpPr/>
          <p:nvPr/>
        </p:nvSpPr>
        <p:spPr>
          <a:xfrm>
            <a:off x="571472" y="357166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571632" y="357166"/>
            <a:ext cx="1080000" cy="108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/>
          </a:p>
          <a:p>
            <a:pPr algn="ctr"/>
            <a:r>
              <a:rPr lang="ar-SA" sz="2000" dirty="0"/>
              <a:t>8د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1043608" y="2924944"/>
            <a:ext cx="3536776" cy="2923406"/>
            <a:chOff x="4716016" y="2564904"/>
            <a:chExt cx="3536776" cy="2923406"/>
          </a:xfrm>
        </p:grpSpPr>
        <p:pic>
          <p:nvPicPr>
            <p:cNvPr id="8" name="صورة 7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2564904"/>
              <a:ext cx="3336187" cy="292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8"/>
            <p:cNvSpPr>
              <a:spLocks noChangeShapeType="1"/>
            </p:cNvSpPr>
            <p:nvPr/>
          </p:nvSpPr>
          <p:spPr bwMode="auto">
            <a:xfrm flipH="1">
              <a:off x="6444208" y="2636912"/>
              <a:ext cx="45719" cy="280831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0" name="AutoShape 7"/>
            <p:cNvSpPr>
              <a:spLocks noChangeShapeType="1"/>
            </p:cNvSpPr>
            <p:nvPr/>
          </p:nvSpPr>
          <p:spPr bwMode="auto">
            <a:xfrm flipV="1">
              <a:off x="4716016" y="3140968"/>
              <a:ext cx="3420096" cy="2088232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1" name="AutoShape 8"/>
            <p:cNvSpPr>
              <a:spLocks noChangeShapeType="1"/>
            </p:cNvSpPr>
            <p:nvPr/>
          </p:nvSpPr>
          <p:spPr bwMode="auto">
            <a:xfrm>
              <a:off x="4860032" y="3212976"/>
              <a:ext cx="3392760" cy="2024608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6299" y="20985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714356"/>
            <a:ext cx="869057" cy="432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910" y="928670"/>
            <a:ext cx="72008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52731"/>
            <a:ext cx="3312368" cy="48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92328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000240"/>
            <a:ext cx="60027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894" y="1504734"/>
            <a:ext cx="30527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مستدير الزوايا 7"/>
          <p:cNvSpPr/>
          <p:nvPr/>
        </p:nvSpPr>
        <p:spPr>
          <a:xfrm>
            <a:off x="357158" y="285728"/>
            <a:ext cx="1571636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/>
              <a:t>فردي</a:t>
            </a:r>
            <a:endParaRPr lang="en-US" sz="2400" dirty="0"/>
          </a:p>
          <a:p>
            <a:pPr algn="ctr"/>
            <a:endParaRPr lang="en-US" sz="2400" dirty="0"/>
          </a:p>
        </p:txBody>
      </p:sp>
      <p:grpSp>
        <p:nvGrpSpPr>
          <p:cNvPr id="10" name="مجموعة 9"/>
          <p:cNvGrpSpPr/>
          <p:nvPr/>
        </p:nvGrpSpPr>
        <p:grpSpPr>
          <a:xfrm>
            <a:off x="2843808" y="3573016"/>
            <a:ext cx="3536776" cy="2923406"/>
            <a:chOff x="4716016" y="2564904"/>
            <a:chExt cx="3536776" cy="2923406"/>
          </a:xfrm>
        </p:grpSpPr>
        <p:pic>
          <p:nvPicPr>
            <p:cNvPr id="11" name="صورة 10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8024" y="2564904"/>
              <a:ext cx="3336187" cy="292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8"/>
            <p:cNvSpPr>
              <a:spLocks noChangeShapeType="1"/>
            </p:cNvSpPr>
            <p:nvPr/>
          </p:nvSpPr>
          <p:spPr bwMode="auto">
            <a:xfrm flipH="1">
              <a:off x="6444208" y="2636912"/>
              <a:ext cx="45719" cy="280831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3" name="AutoShape 7"/>
            <p:cNvSpPr>
              <a:spLocks noChangeShapeType="1"/>
            </p:cNvSpPr>
            <p:nvPr/>
          </p:nvSpPr>
          <p:spPr bwMode="auto">
            <a:xfrm flipV="1">
              <a:off x="4716016" y="3140968"/>
              <a:ext cx="3420096" cy="2088232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4" name="AutoShape 8"/>
            <p:cNvSpPr>
              <a:spLocks noChangeShapeType="1"/>
            </p:cNvSpPr>
            <p:nvPr/>
          </p:nvSpPr>
          <p:spPr bwMode="auto">
            <a:xfrm>
              <a:off x="4860032" y="3212976"/>
              <a:ext cx="3392760" cy="2024608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</p:spTree>
  </p:cSld>
  <p:clrMapOvr>
    <a:masterClrMapping/>
  </p:clrMapOvr>
  <p:transition spd="slow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948264" y="404664"/>
            <a:ext cx="1656184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التقويم</a:t>
            </a:r>
          </a:p>
        </p:txBody>
      </p:sp>
      <p:grpSp>
        <p:nvGrpSpPr>
          <p:cNvPr id="3" name="مجموعة 2"/>
          <p:cNvGrpSpPr/>
          <p:nvPr/>
        </p:nvGrpSpPr>
        <p:grpSpPr>
          <a:xfrm>
            <a:off x="1691680" y="1844824"/>
            <a:ext cx="3536776" cy="2923406"/>
            <a:chOff x="4716016" y="2564904"/>
            <a:chExt cx="3536776" cy="2923406"/>
          </a:xfrm>
        </p:grpSpPr>
        <p:pic>
          <p:nvPicPr>
            <p:cNvPr id="4" name="صورة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8024" y="2564904"/>
              <a:ext cx="3336187" cy="292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8"/>
            <p:cNvSpPr>
              <a:spLocks noChangeShapeType="1"/>
            </p:cNvSpPr>
            <p:nvPr/>
          </p:nvSpPr>
          <p:spPr bwMode="auto">
            <a:xfrm flipH="1">
              <a:off x="6444208" y="2636912"/>
              <a:ext cx="45719" cy="280831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" name="AutoShape 7"/>
            <p:cNvSpPr>
              <a:spLocks noChangeShapeType="1"/>
            </p:cNvSpPr>
            <p:nvPr/>
          </p:nvSpPr>
          <p:spPr bwMode="auto">
            <a:xfrm flipV="1">
              <a:off x="4716016" y="3140968"/>
              <a:ext cx="3420096" cy="2088232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" name="AutoShape 8"/>
            <p:cNvSpPr>
              <a:spLocks noChangeShapeType="1"/>
            </p:cNvSpPr>
            <p:nvPr/>
          </p:nvSpPr>
          <p:spPr bwMode="auto">
            <a:xfrm>
              <a:off x="4860032" y="3212976"/>
              <a:ext cx="3392760" cy="2024608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8" name="شكل بيضاوي 7"/>
          <p:cNvSpPr/>
          <p:nvPr/>
        </p:nvSpPr>
        <p:spPr>
          <a:xfrm flipH="1">
            <a:off x="4103960" y="24569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5724128" y="1916832"/>
            <a:ext cx="29523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اكتبي الإحداثيات الممكنة للنقطة الممثلة في الشكل المجاور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971600" y="332656"/>
            <a:ext cx="1656184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فردي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1005"/>
            <a:ext cx="3240360" cy="174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2840707" cy="326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وسيلة شرح مستطيلة مستديرة الزوايا 3"/>
          <p:cNvSpPr/>
          <p:nvPr/>
        </p:nvSpPr>
        <p:spPr>
          <a:xfrm>
            <a:off x="571472" y="1637350"/>
            <a:ext cx="3286148" cy="1071570"/>
          </a:xfrm>
          <a:prstGeom prst="wedgeRoundRectCallout">
            <a:avLst>
              <a:gd name="adj1" fmla="val -1728"/>
              <a:gd name="adj2" fmla="val 695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كيف تتم عملية جمع او طرح متجهين أو أكثر في المستوى جبريا </a:t>
            </a:r>
            <a:r>
              <a:rPr lang="ar-SA" sz="2400" b="1" dirty="0" err="1">
                <a:solidFill>
                  <a:srgbClr val="FF0000"/>
                </a:solidFill>
              </a:rPr>
              <a:t>وهندسيا  </a:t>
            </a:r>
            <a:r>
              <a:rPr lang="ar-SA" sz="2400" b="1" dirty="0">
                <a:solidFill>
                  <a:srgbClr val="FF0000"/>
                </a:solidFill>
              </a:rPr>
              <a:t>؟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" name="وسيلة شرح مستطيلة مستديرة الزوايا 4"/>
          <p:cNvSpPr/>
          <p:nvPr/>
        </p:nvSpPr>
        <p:spPr>
          <a:xfrm>
            <a:off x="539552" y="260648"/>
            <a:ext cx="3286148" cy="1071570"/>
          </a:xfrm>
          <a:prstGeom prst="wedgeRoundRectCallout">
            <a:avLst>
              <a:gd name="adj1" fmla="val -1728"/>
              <a:gd name="adj2" fmla="val 695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كيف تتم عملية تمثيل متجه في المستوى؟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97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187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4932040" y="332656"/>
            <a:ext cx="3929090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 ضغط المحتوى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4" name="شكل بيضاوي 3"/>
          <p:cNvSpPr/>
          <p:nvPr/>
        </p:nvSpPr>
        <p:spPr>
          <a:xfrm>
            <a:off x="571472" y="357166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571632" y="357166"/>
            <a:ext cx="1080000" cy="108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/>
          </a:p>
          <a:p>
            <a:pPr algn="ctr"/>
            <a:r>
              <a:rPr lang="ar-SA" sz="2000" dirty="0"/>
              <a:t>8د</a:t>
            </a:r>
          </a:p>
        </p:txBody>
      </p:sp>
      <p:pic>
        <p:nvPicPr>
          <p:cNvPr id="6" name="Picture 5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052736"/>
            <a:ext cx="2880320" cy="1406406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9143999" cy="450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8820472" cy="177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شكل بيضاوي 4"/>
          <p:cNvSpPr/>
          <p:nvPr/>
        </p:nvSpPr>
        <p:spPr>
          <a:xfrm>
            <a:off x="7786550" y="71414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7786710" y="71414"/>
            <a:ext cx="1080000" cy="108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/>
          </a:p>
          <a:p>
            <a:pPr algn="ctr"/>
            <a:r>
              <a:rPr lang="ar-SA" sz="2000" dirty="0"/>
              <a:t>8د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771800" y="404664"/>
            <a:ext cx="3929090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 ضغط المحتوى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8" name="Picture 7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24744"/>
            <a:ext cx="2880320" cy="1406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71480"/>
            <a:ext cx="869057" cy="432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233" y="1285860"/>
            <a:ext cx="720124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263" y="1933932"/>
            <a:ext cx="3819673" cy="53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مستدير الزوايا 9"/>
          <p:cNvSpPr/>
          <p:nvPr/>
        </p:nvSpPr>
        <p:spPr>
          <a:xfrm>
            <a:off x="357158" y="142852"/>
            <a:ext cx="1571636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/>
              <a:t>فردي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924944"/>
            <a:ext cx="655272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077072"/>
            <a:ext cx="263534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مستدير الزوايا 7"/>
          <p:cNvSpPr/>
          <p:nvPr/>
        </p:nvSpPr>
        <p:spPr>
          <a:xfrm>
            <a:off x="7092280" y="4581128"/>
            <a:ext cx="1656184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التقويم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115616" y="4509120"/>
            <a:ext cx="1656184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فردي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382022"/>
            <a:ext cx="8173416" cy="114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260648"/>
            <a:ext cx="88924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32856"/>
            <a:ext cx="6822504" cy="4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9144000" cy="53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140968"/>
            <a:ext cx="4210968" cy="50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717032"/>
            <a:ext cx="55446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581128"/>
            <a:ext cx="666177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5229200"/>
            <a:ext cx="3672408" cy="80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5229200"/>
            <a:ext cx="44644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44624"/>
            <a:ext cx="88204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4655" y="2060848"/>
            <a:ext cx="672782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8676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3457" y="3140968"/>
            <a:ext cx="26728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1649" y="3789040"/>
            <a:ext cx="238484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494" y="4221088"/>
            <a:ext cx="828293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797152"/>
            <a:ext cx="77048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589240"/>
            <a:ext cx="5126310" cy="6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6807" y="332656"/>
            <a:ext cx="296567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كائن 2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3884613" y="3086100"/>
          <a:ext cx="1373187" cy="685800"/>
        </p:xfrm>
        <a:graphic>
          <a:graphicData uri="http://schemas.openxmlformats.org/presentationml/2006/ole">
            <p:oleObj spid="_x0000_s1030" name="Packager Shell Object" r:id="rId6" imgW="1378039" imgH="682580" progId="Package">
              <p:embed/>
            </p:oleObj>
          </a:graphicData>
        </a:graphic>
      </p:graphicFrame>
      <p:pic>
        <p:nvPicPr>
          <p:cNvPr id="2" name="تمثيل المتجة في الفضاء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51520" y="1412776"/>
            <a:ext cx="6270739" cy="408389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805"/>
            <a:ext cx="7992888" cy="21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2016224" cy="380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4751512" y="2204864"/>
            <a:ext cx="4392488" cy="136815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C00000"/>
                </a:solidFill>
              </a:rPr>
              <a:t>كم عدد أجزاء المستوى </a:t>
            </a:r>
            <a:r>
              <a:rPr lang="ar-SA" sz="2000" b="1" dirty="0" err="1">
                <a:solidFill>
                  <a:srgbClr val="C00000"/>
                </a:solidFill>
              </a:rPr>
              <a:t>الإحداثي  ؟</a:t>
            </a:r>
            <a:r>
              <a:rPr lang="ar-SA" sz="2000" b="1" dirty="0">
                <a:solidFill>
                  <a:srgbClr val="C00000"/>
                </a:solidFill>
              </a:rPr>
              <a:t> وماذا يسمى كل جزء  </a:t>
            </a:r>
            <a:r>
              <a:rPr lang="ar-SA" sz="2000" b="1" dirty="0" err="1">
                <a:solidFill>
                  <a:srgbClr val="C00000"/>
                </a:solidFill>
              </a:rPr>
              <a:t>منها ؟</a:t>
            </a:r>
            <a:r>
              <a:rPr lang="ar-SA" sz="2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4572000" y="3501008"/>
            <a:ext cx="4392488" cy="136815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C00000"/>
                </a:solidFill>
              </a:rPr>
              <a:t>ما الإشارات الممكنة للأزواج المرتبة في المستوى </a:t>
            </a:r>
            <a:r>
              <a:rPr lang="ar-SA" sz="2000" b="1" dirty="0" err="1">
                <a:solidFill>
                  <a:srgbClr val="C00000"/>
                </a:solidFill>
              </a:rPr>
              <a:t>الإحداثي؟</a:t>
            </a:r>
            <a:r>
              <a:rPr lang="ar-SA" sz="2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4572000" y="4869160"/>
            <a:ext cx="4392488" cy="136815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C00000"/>
                </a:solidFill>
              </a:rPr>
              <a:t>هل وضع كتاب على ذراع شخص دون حركة يعطي </a:t>
            </a:r>
            <a:r>
              <a:rPr lang="ar-SA" sz="2000" b="1" dirty="0" err="1">
                <a:solidFill>
                  <a:srgbClr val="C00000"/>
                </a:solidFill>
              </a:rPr>
              <a:t>شغلا ؟</a:t>
            </a:r>
            <a:r>
              <a:rPr lang="ar-SA" sz="2000" b="1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8280920" cy="306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12976"/>
            <a:ext cx="27718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284984"/>
            <a:ext cx="3024336" cy="195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0968"/>
            <a:ext cx="31318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529039"/>
            <a:ext cx="8748465" cy="12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344" y="757153"/>
            <a:ext cx="8493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002060"/>
                </a:solidFill>
              </a:rPr>
              <a:t>درسنا سابقاً المتجهات في المستوى الإحداثي ثنائي </a:t>
            </a:r>
            <a:r>
              <a:rPr lang="ar-SA" sz="2000" b="1" dirty="0" err="1">
                <a:solidFill>
                  <a:srgbClr val="002060"/>
                </a:solidFill>
              </a:rPr>
              <a:t>الأبعاد .</a:t>
            </a:r>
            <a:r>
              <a:rPr lang="ar-SA" sz="2000" b="1" dirty="0">
                <a:solidFill>
                  <a:srgbClr val="002060"/>
                </a:solidFill>
              </a:rPr>
              <a:t> والآن سندرسها في الفضاء الثلاثي الأبعاد</a:t>
            </a:r>
          </a:p>
          <a:p>
            <a:endParaRPr lang="ar-SA" sz="2000" b="1" dirty="0">
              <a:solidFill>
                <a:srgbClr val="002060"/>
              </a:solidFill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087771" y="228600"/>
            <a:ext cx="1612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400" b="1" u="sng" dirty="0">
                <a:solidFill>
                  <a:srgbClr val="C00000"/>
                </a:solidFill>
              </a:rPr>
              <a:t>الفضاء الثلاثي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71600" y="134076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>
                <a:solidFill>
                  <a:srgbClr val="002060"/>
                </a:solidFill>
              </a:rPr>
              <a:t>نعلم أن أي نقطة في المستوى الإحداثي الثنائي تمثل بزوج مرتب </a:t>
            </a:r>
            <a:r>
              <a:rPr lang="en-US" sz="2000" b="1" dirty="0">
                <a:solidFill>
                  <a:srgbClr val="002060"/>
                </a:solidFill>
              </a:rPr>
              <a:t>( a , b )</a:t>
            </a:r>
            <a:r>
              <a:rPr lang="ar-SA" sz="2000" b="1" dirty="0">
                <a:solidFill>
                  <a:srgbClr val="002060"/>
                </a:solidFill>
              </a:rPr>
              <a:t> حيث </a:t>
            </a:r>
            <a:r>
              <a:rPr lang="en-US" sz="2000" b="1" dirty="0">
                <a:solidFill>
                  <a:srgbClr val="002060"/>
                </a:solidFill>
              </a:rPr>
              <a:t>a , b </a:t>
            </a:r>
            <a:r>
              <a:rPr lang="ar-SA" sz="2000" b="1" dirty="0">
                <a:solidFill>
                  <a:srgbClr val="002060"/>
                </a:solidFill>
              </a:rPr>
              <a:t> عددين </a:t>
            </a:r>
            <a:r>
              <a:rPr lang="ar-SA" sz="2000" b="1" dirty="0" err="1">
                <a:solidFill>
                  <a:srgbClr val="002060"/>
                </a:solidFill>
              </a:rPr>
              <a:t>حقيقين</a:t>
            </a:r>
            <a:r>
              <a:rPr lang="ar-SA" sz="2000" b="1" dirty="0">
                <a:solidFill>
                  <a:srgbClr val="002060"/>
                </a:solidFill>
              </a:rPr>
              <a:t>  و </a:t>
            </a:r>
            <a:r>
              <a:rPr lang="en-US" sz="2000" b="1" dirty="0">
                <a:solidFill>
                  <a:srgbClr val="002060"/>
                </a:solidFill>
              </a:rPr>
              <a:t>a</a:t>
            </a:r>
            <a:r>
              <a:rPr lang="ar-SA" sz="2000" b="1" dirty="0">
                <a:solidFill>
                  <a:srgbClr val="002060"/>
                </a:solidFill>
              </a:rPr>
              <a:t> احداثي محور </a:t>
            </a:r>
            <a:r>
              <a:rPr lang="en-US" sz="2000" b="1" dirty="0">
                <a:solidFill>
                  <a:srgbClr val="002060"/>
                </a:solidFill>
              </a:rPr>
              <a:t>x </a:t>
            </a:r>
            <a:r>
              <a:rPr lang="ar-SA" sz="2000" b="1" dirty="0">
                <a:solidFill>
                  <a:srgbClr val="002060"/>
                </a:solidFill>
              </a:rPr>
              <a:t> و </a:t>
            </a:r>
            <a:r>
              <a:rPr lang="en-US" sz="2000" b="1" dirty="0">
                <a:solidFill>
                  <a:srgbClr val="002060"/>
                </a:solidFill>
              </a:rPr>
              <a:t>b </a:t>
            </a:r>
            <a:r>
              <a:rPr lang="ar-SA" sz="2000" b="1" dirty="0">
                <a:solidFill>
                  <a:srgbClr val="002060"/>
                </a:solidFill>
              </a:rPr>
              <a:t> احداثي محور </a:t>
            </a:r>
            <a:r>
              <a:rPr lang="en-US" sz="2000" b="1" dirty="0">
                <a:solidFill>
                  <a:srgbClr val="002060"/>
                </a:solidFill>
              </a:rPr>
              <a:t>y </a:t>
            </a:r>
          </a:p>
          <a:p>
            <a:r>
              <a:rPr lang="ar-SA" sz="2000" b="1" dirty="0">
                <a:solidFill>
                  <a:srgbClr val="002060"/>
                </a:solidFill>
              </a:rPr>
              <a:t>لذلك سمي ثنائي الأبعاد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15616" y="2420888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>
                <a:solidFill>
                  <a:srgbClr val="002060"/>
                </a:solidFill>
              </a:rPr>
              <a:t>تعيين نقطة في الفضاء الإحداثي الثلاثي يتطلب 3 أعداد تمثل بثلاثي مرتب </a:t>
            </a:r>
            <a:r>
              <a:rPr lang="en-US" sz="2000" b="1" dirty="0">
                <a:solidFill>
                  <a:srgbClr val="002060"/>
                </a:solidFill>
              </a:rPr>
              <a:t>( a , </a:t>
            </a:r>
            <a:r>
              <a:rPr lang="en-US" sz="2000" b="1" dirty="0" err="1">
                <a:solidFill>
                  <a:srgbClr val="002060"/>
                </a:solidFill>
              </a:rPr>
              <a:t>b,c</a:t>
            </a:r>
            <a:r>
              <a:rPr lang="en-US" sz="2000" b="1" dirty="0">
                <a:solidFill>
                  <a:srgbClr val="002060"/>
                </a:solidFill>
              </a:rPr>
              <a:t> )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156176" y="2996952"/>
            <a:ext cx="27363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rgbClr val="002060"/>
                </a:solidFill>
              </a:rPr>
              <a:t>لإنشاء الفضاء الثلاثي الأبعاد 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نبدأ بالمستوى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x y </a:t>
            </a:r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 ونعتبره في وضع أفقي 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838200" y="5007247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343400" y="477864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762000" y="3864247"/>
            <a:ext cx="32004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81000" y="6302647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pic>
        <p:nvPicPr>
          <p:cNvPr id="13" name="Picture 4" descr="http://www.ck12.org/flx/show/image/user%3Ack12editor/201209201348167601464461_7d08914cc8d914bd96ee2c86d6ea98e4-201209201348168365086247.jpg"/>
          <p:cNvPicPr>
            <a:picLocks noChangeAspect="1" noChangeArrowheads="1"/>
          </p:cNvPicPr>
          <p:nvPr/>
        </p:nvPicPr>
        <p:blipFill>
          <a:blip r:embed="rId2" cstate="print"/>
          <a:srcRect l="945" t="2326" r="65036" b="11607"/>
          <a:stretch>
            <a:fillRect/>
          </a:stretch>
        </p:blipFill>
        <p:spPr bwMode="auto">
          <a:xfrm>
            <a:off x="5724128" y="3861048"/>
            <a:ext cx="2592288" cy="2664296"/>
          </a:xfrm>
          <a:prstGeom prst="rect">
            <a:avLst/>
          </a:prstGeom>
          <a:noFill/>
        </p:spPr>
      </p:pic>
      <p:sp>
        <p:nvSpPr>
          <p:cNvPr id="14" name="مربع نص 13"/>
          <p:cNvSpPr txBox="1"/>
          <p:nvPr/>
        </p:nvSpPr>
        <p:spPr>
          <a:xfrm>
            <a:off x="3851920" y="2887776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ثم نضيف محور ثالث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يسمى المحور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z</a:t>
            </a:r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 عمودي على المحورين السابقين ويمر بنقطة الأصل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2514600" y="3276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362200" y="2895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4" grpId="0"/>
      <p:bldP spid="15" grpId="0" animBg="1"/>
      <p:bldP spid="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643174" y="357166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>
                <a:solidFill>
                  <a:srgbClr val="002060"/>
                </a:solidFill>
              </a:rPr>
              <a:t>ينقسم الفضاء إلى 8 مناطق كلا منها يسمى ثمن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179512" y="44624"/>
            <a:ext cx="4163616" cy="2952328"/>
            <a:chOff x="323528" y="188640"/>
            <a:chExt cx="4235624" cy="3383657"/>
          </a:xfrm>
        </p:grpSpPr>
        <p:pic>
          <p:nvPicPr>
            <p:cNvPr id="3" name="Picture 2" descr="http://www.ck12.org/flx/show/image/user%3Ack12editor/201209201348167601464461_7d08914cc8d914bd96ee2c86d6ea98e4-201209201348168365086247.jpg"/>
            <p:cNvPicPr>
              <a:picLocks noChangeAspect="1" noChangeArrowheads="1"/>
            </p:cNvPicPr>
            <p:nvPr/>
          </p:nvPicPr>
          <p:blipFill>
            <a:blip r:embed="rId2" cstate="print"/>
            <a:srcRect l="44414" t="-2326"/>
            <a:stretch>
              <a:fillRect/>
            </a:stretch>
          </p:blipFill>
          <p:spPr bwMode="auto">
            <a:xfrm>
              <a:off x="323528" y="404664"/>
              <a:ext cx="4235624" cy="3167633"/>
            </a:xfrm>
            <a:prstGeom prst="rect">
              <a:avLst/>
            </a:prstGeom>
            <a:noFill/>
          </p:spPr>
        </p:pic>
        <p:sp>
          <p:nvSpPr>
            <p:cNvPr id="4" name="مربع نص 3"/>
            <p:cNvSpPr txBox="1"/>
            <p:nvPr/>
          </p:nvSpPr>
          <p:spPr>
            <a:xfrm>
              <a:off x="2339752" y="188640"/>
              <a:ext cx="3600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z</a:t>
              </a:r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4134686" y="1916832"/>
              <a:ext cx="3600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</a:t>
              </a: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755576" y="2780928"/>
              <a:ext cx="3600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x</a:t>
              </a:r>
            </a:p>
          </p:txBody>
        </p:sp>
      </p:grpSp>
      <p:sp>
        <p:nvSpPr>
          <p:cNvPr id="231426" name="AutoShape 2" descr="y-up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-828600" y="11247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1</a:t>
            </a:r>
            <a:endParaRPr lang="en-US" dirty="0"/>
          </a:p>
        </p:txBody>
      </p:sp>
      <p:sp>
        <p:nvSpPr>
          <p:cNvPr id="15" name="Line 1033"/>
          <p:cNvSpPr>
            <a:spLocks noChangeShapeType="1"/>
          </p:cNvSpPr>
          <p:nvPr/>
        </p:nvSpPr>
        <p:spPr bwMode="auto">
          <a:xfrm>
            <a:off x="6538664" y="6302647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034"/>
          <p:cNvSpPr>
            <a:spLocks noChangeShapeType="1"/>
          </p:cNvSpPr>
          <p:nvPr/>
        </p:nvSpPr>
        <p:spPr bwMode="auto">
          <a:xfrm>
            <a:off x="8291264" y="4626247"/>
            <a:ext cx="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035"/>
          <p:cNvSpPr>
            <a:spLocks noChangeShapeType="1"/>
          </p:cNvSpPr>
          <p:nvPr/>
        </p:nvSpPr>
        <p:spPr bwMode="auto">
          <a:xfrm>
            <a:off x="6538664" y="4626247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046"/>
          <p:cNvSpPr txBox="1">
            <a:spLocks noChangeArrowheads="1"/>
          </p:cNvSpPr>
          <p:nvPr/>
        </p:nvSpPr>
        <p:spPr bwMode="auto">
          <a:xfrm>
            <a:off x="7786710" y="634843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dirty="0"/>
              <a:t>مستوى </a:t>
            </a:r>
            <a:r>
              <a:rPr lang="en-US" dirty="0" err="1"/>
              <a:t>yz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30" name="Text Box 1059"/>
          <p:cNvSpPr txBox="1">
            <a:spLocks noChangeArrowheads="1"/>
          </p:cNvSpPr>
          <p:nvPr/>
        </p:nvSpPr>
        <p:spPr bwMode="auto">
          <a:xfrm>
            <a:off x="1785918" y="6215082"/>
            <a:ext cx="1120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dirty="0"/>
              <a:t>مستوى </a:t>
            </a:r>
            <a:r>
              <a:rPr lang="en-US" dirty="0" err="1"/>
              <a:t>xy</a:t>
            </a:r>
            <a:endParaRPr lang="en-US" dirty="0"/>
          </a:p>
        </p:txBody>
      </p:sp>
      <p:sp>
        <p:nvSpPr>
          <p:cNvPr id="39" name="Text Box 1072"/>
          <p:cNvSpPr txBox="1">
            <a:spLocks noChangeArrowheads="1"/>
          </p:cNvSpPr>
          <p:nvPr/>
        </p:nvSpPr>
        <p:spPr bwMode="auto">
          <a:xfrm>
            <a:off x="4798020" y="5954538"/>
            <a:ext cx="944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dirty="0"/>
              <a:t>مستوى</a:t>
            </a:r>
            <a:r>
              <a:rPr lang="en-US" dirty="0" err="1"/>
              <a:t>xz</a:t>
            </a:r>
            <a:r>
              <a:rPr lang="en-US" dirty="0"/>
              <a:t> </a:t>
            </a:r>
          </a:p>
        </p:txBody>
      </p:sp>
      <p:grpSp>
        <p:nvGrpSpPr>
          <p:cNvPr id="8" name="مجموعة 49"/>
          <p:cNvGrpSpPr/>
          <p:nvPr/>
        </p:nvGrpSpPr>
        <p:grpSpPr>
          <a:xfrm>
            <a:off x="6233864" y="4169047"/>
            <a:ext cx="2514600" cy="2500313"/>
            <a:chOff x="6233864" y="4169047"/>
            <a:chExt cx="2514600" cy="2500313"/>
          </a:xfrm>
        </p:grpSpPr>
        <p:sp>
          <p:nvSpPr>
            <p:cNvPr id="10" name="Rectangle 1026"/>
            <p:cNvSpPr>
              <a:spLocks noChangeArrowheads="1"/>
            </p:cNvSpPr>
            <p:nvPr/>
          </p:nvSpPr>
          <p:spPr bwMode="auto">
            <a:xfrm>
              <a:off x="6538664" y="4626247"/>
              <a:ext cx="1752600" cy="1676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27"/>
            <p:cNvSpPr>
              <a:spLocks noChangeShapeType="1"/>
            </p:cNvSpPr>
            <p:nvPr/>
          </p:nvSpPr>
          <p:spPr bwMode="auto">
            <a:xfrm flipV="1">
              <a:off x="7376864" y="4473847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32"/>
            <p:cNvSpPr>
              <a:spLocks noChangeShapeType="1"/>
            </p:cNvSpPr>
            <p:nvPr/>
          </p:nvSpPr>
          <p:spPr bwMode="auto">
            <a:xfrm flipV="1">
              <a:off x="7376864" y="4626247"/>
              <a:ext cx="914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28"/>
            <p:cNvSpPr>
              <a:spLocks noChangeShapeType="1"/>
            </p:cNvSpPr>
            <p:nvPr/>
          </p:nvSpPr>
          <p:spPr bwMode="auto">
            <a:xfrm>
              <a:off x="6538664" y="5464447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31"/>
            <p:cNvSpPr>
              <a:spLocks noChangeShapeType="1"/>
            </p:cNvSpPr>
            <p:nvPr/>
          </p:nvSpPr>
          <p:spPr bwMode="auto">
            <a:xfrm flipH="1">
              <a:off x="6462464" y="5464447"/>
              <a:ext cx="914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041"/>
            <p:cNvSpPr txBox="1">
              <a:spLocks noChangeArrowheads="1"/>
            </p:cNvSpPr>
            <p:nvPr/>
          </p:nvSpPr>
          <p:spPr bwMode="auto">
            <a:xfrm>
              <a:off x="6233864" y="6302647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19" name="Text Box 1042"/>
            <p:cNvSpPr txBox="1">
              <a:spLocks noChangeArrowheads="1"/>
            </p:cNvSpPr>
            <p:nvPr/>
          </p:nvSpPr>
          <p:spPr bwMode="auto">
            <a:xfrm>
              <a:off x="8443664" y="5312047"/>
              <a:ext cx="304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  <p:sp>
          <p:nvSpPr>
            <p:cNvPr id="20" name="Text Box 1043"/>
            <p:cNvSpPr txBox="1">
              <a:spLocks noChangeArrowheads="1"/>
            </p:cNvSpPr>
            <p:nvPr/>
          </p:nvSpPr>
          <p:spPr bwMode="auto">
            <a:xfrm>
              <a:off x="7224464" y="4169047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z</a:t>
              </a:r>
            </a:p>
          </p:txBody>
        </p:sp>
        <p:sp>
          <p:nvSpPr>
            <p:cNvPr id="40" name="Line 1073"/>
            <p:cNvSpPr>
              <a:spLocks noChangeShapeType="1"/>
            </p:cNvSpPr>
            <p:nvPr/>
          </p:nvSpPr>
          <p:spPr bwMode="auto">
            <a:xfrm flipH="1">
              <a:off x="7224464" y="5235847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074"/>
            <p:cNvSpPr>
              <a:spLocks noChangeShapeType="1"/>
            </p:cNvSpPr>
            <p:nvPr/>
          </p:nvSpPr>
          <p:spPr bwMode="auto">
            <a:xfrm>
              <a:off x="7224464" y="5388247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424" name="مجموعة 51"/>
          <p:cNvGrpSpPr/>
          <p:nvPr/>
        </p:nvGrpSpPr>
        <p:grpSpPr>
          <a:xfrm>
            <a:off x="179512" y="3965599"/>
            <a:ext cx="2549624" cy="2631753"/>
            <a:chOff x="179512" y="3965599"/>
            <a:chExt cx="2549624" cy="2631753"/>
          </a:xfrm>
        </p:grpSpPr>
        <p:sp>
          <p:nvSpPr>
            <p:cNvPr id="22" name="AutoShape 1047"/>
            <p:cNvSpPr>
              <a:spLocks noChangeArrowheads="1"/>
            </p:cNvSpPr>
            <p:nvPr/>
          </p:nvSpPr>
          <p:spPr bwMode="auto">
            <a:xfrm>
              <a:off x="408112" y="4706639"/>
              <a:ext cx="2133600" cy="1524000"/>
            </a:xfrm>
            <a:prstGeom prst="parallelogram">
              <a:avLst>
                <a:gd name="adj" fmla="val 35000"/>
              </a:avLst>
            </a:prstGeom>
            <a:solidFill>
              <a:srgbClr val="CC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050"/>
            <p:cNvSpPr>
              <a:spLocks noChangeShapeType="1"/>
            </p:cNvSpPr>
            <p:nvPr/>
          </p:nvSpPr>
          <p:spPr bwMode="auto">
            <a:xfrm>
              <a:off x="408112" y="5468639"/>
              <a:ext cx="213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051"/>
            <p:cNvSpPr>
              <a:spLocks noChangeShapeType="1"/>
            </p:cNvSpPr>
            <p:nvPr/>
          </p:nvSpPr>
          <p:spPr bwMode="auto">
            <a:xfrm flipH="1">
              <a:off x="408112" y="4706639"/>
              <a:ext cx="21336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53"/>
            <p:cNvSpPr>
              <a:spLocks noChangeShapeType="1"/>
            </p:cNvSpPr>
            <p:nvPr/>
          </p:nvSpPr>
          <p:spPr bwMode="auto">
            <a:xfrm flipV="1">
              <a:off x="1474912" y="4325639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054"/>
            <p:cNvSpPr>
              <a:spLocks noChangeShapeType="1"/>
            </p:cNvSpPr>
            <p:nvPr/>
          </p:nvSpPr>
          <p:spPr bwMode="auto">
            <a:xfrm>
              <a:off x="1474912" y="5468639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1055"/>
            <p:cNvSpPr txBox="1">
              <a:spLocks noChangeArrowheads="1"/>
            </p:cNvSpPr>
            <p:nvPr/>
          </p:nvSpPr>
          <p:spPr bwMode="auto">
            <a:xfrm>
              <a:off x="179512" y="6230639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28" name="Text Box 1056"/>
            <p:cNvSpPr txBox="1">
              <a:spLocks noChangeArrowheads="1"/>
            </p:cNvSpPr>
            <p:nvPr/>
          </p:nvSpPr>
          <p:spPr bwMode="auto">
            <a:xfrm>
              <a:off x="2195736" y="5163839"/>
              <a:ext cx="533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y</a:t>
              </a:r>
            </a:p>
          </p:txBody>
        </p:sp>
        <p:sp>
          <p:nvSpPr>
            <p:cNvPr id="38" name="Text Box 1071"/>
            <p:cNvSpPr txBox="1">
              <a:spLocks noChangeArrowheads="1"/>
            </p:cNvSpPr>
            <p:nvPr/>
          </p:nvSpPr>
          <p:spPr bwMode="auto">
            <a:xfrm>
              <a:off x="1187624" y="3965599"/>
              <a:ext cx="533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z</a:t>
              </a:r>
            </a:p>
          </p:txBody>
        </p:sp>
        <p:sp>
          <p:nvSpPr>
            <p:cNvPr id="42" name="Line 1075"/>
            <p:cNvSpPr>
              <a:spLocks noChangeShapeType="1"/>
            </p:cNvSpPr>
            <p:nvPr/>
          </p:nvSpPr>
          <p:spPr bwMode="auto">
            <a:xfrm>
              <a:off x="1474912" y="5240039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076"/>
            <p:cNvSpPr>
              <a:spLocks noChangeShapeType="1"/>
            </p:cNvSpPr>
            <p:nvPr/>
          </p:nvSpPr>
          <p:spPr bwMode="auto">
            <a:xfrm>
              <a:off x="1703512" y="5240039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425" name="مجموعة 50"/>
          <p:cNvGrpSpPr/>
          <p:nvPr/>
        </p:nvGrpSpPr>
        <p:grpSpPr>
          <a:xfrm>
            <a:off x="2915816" y="4070399"/>
            <a:ext cx="3082280" cy="2604864"/>
            <a:chOff x="2915816" y="4070399"/>
            <a:chExt cx="3082280" cy="2604864"/>
          </a:xfrm>
        </p:grpSpPr>
        <p:sp>
          <p:nvSpPr>
            <p:cNvPr id="29" name="Text Box 1057"/>
            <p:cNvSpPr txBox="1">
              <a:spLocks noChangeArrowheads="1"/>
            </p:cNvSpPr>
            <p:nvPr/>
          </p:nvSpPr>
          <p:spPr bwMode="auto">
            <a:xfrm>
              <a:off x="3995936" y="4070399"/>
              <a:ext cx="685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z</a:t>
              </a:r>
            </a:p>
          </p:txBody>
        </p:sp>
        <p:sp>
          <p:nvSpPr>
            <p:cNvPr id="31" name="AutoShape 1063"/>
            <p:cNvSpPr>
              <a:spLocks noChangeArrowheads="1"/>
            </p:cNvSpPr>
            <p:nvPr/>
          </p:nvSpPr>
          <p:spPr bwMode="auto">
            <a:xfrm>
              <a:off x="2915816" y="4389263"/>
              <a:ext cx="1921768" cy="2286000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064"/>
            <p:cNvSpPr>
              <a:spLocks noChangeShapeType="1"/>
            </p:cNvSpPr>
            <p:nvPr/>
          </p:nvSpPr>
          <p:spPr bwMode="auto">
            <a:xfrm flipH="1">
              <a:off x="3864496" y="5075063"/>
              <a:ext cx="12192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65"/>
            <p:cNvSpPr>
              <a:spLocks noChangeShapeType="1"/>
            </p:cNvSpPr>
            <p:nvPr/>
          </p:nvSpPr>
          <p:spPr bwMode="auto">
            <a:xfrm flipV="1">
              <a:off x="4626496" y="4465463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067"/>
            <p:cNvSpPr>
              <a:spLocks noChangeShapeType="1"/>
            </p:cNvSpPr>
            <p:nvPr/>
          </p:nvSpPr>
          <p:spPr bwMode="auto">
            <a:xfrm>
              <a:off x="4626496" y="5532263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068"/>
            <p:cNvSpPr>
              <a:spLocks noChangeShapeType="1"/>
            </p:cNvSpPr>
            <p:nvPr/>
          </p:nvSpPr>
          <p:spPr bwMode="auto">
            <a:xfrm flipH="1">
              <a:off x="3864496" y="5532263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1069"/>
            <p:cNvSpPr txBox="1">
              <a:spLocks noChangeArrowheads="1"/>
            </p:cNvSpPr>
            <p:nvPr/>
          </p:nvSpPr>
          <p:spPr bwMode="auto">
            <a:xfrm>
              <a:off x="3635896" y="6141863"/>
              <a:ext cx="533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37" name="Text Box 1070"/>
            <p:cNvSpPr txBox="1">
              <a:spLocks noChangeArrowheads="1"/>
            </p:cNvSpPr>
            <p:nvPr/>
          </p:nvSpPr>
          <p:spPr bwMode="auto">
            <a:xfrm>
              <a:off x="5388496" y="5303663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  <p:sp>
          <p:nvSpPr>
            <p:cNvPr id="44" name="Line 1077"/>
            <p:cNvSpPr>
              <a:spLocks noChangeShapeType="1"/>
            </p:cNvSpPr>
            <p:nvPr/>
          </p:nvSpPr>
          <p:spPr bwMode="auto">
            <a:xfrm>
              <a:off x="4626496" y="5379863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078"/>
            <p:cNvSpPr>
              <a:spLocks noChangeShapeType="1"/>
            </p:cNvSpPr>
            <p:nvPr/>
          </p:nvSpPr>
          <p:spPr bwMode="auto">
            <a:xfrm>
              <a:off x="4778896" y="5379863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مربع نص 45"/>
          <p:cNvSpPr txBox="1"/>
          <p:nvPr/>
        </p:nvSpPr>
        <p:spPr>
          <a:xfrm>
            <a:off x="4572000" y="112474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هي إشارات إحداثيات نقاطها كما </a:t>
            </a:r>
            <a:r>
              <a:rPr lang="ar-SA" sz="2400" b="1" dirty="0" err="1">
                <a:solidFill>
                  <a:srgbClr val="C00000"/>
                </a:solidFill>
              </a:rPr>
              <a:t>يلي :</a:t>
            </a:r>
            <a:endParaRPr lang="ar-SA" sz="2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(+,+,+ ) , ( -,-,- ), ( +,+,- ) ,( +,-,+ )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( -, +,+ ) ,(+,-,- ) ,( -,-,+ ) , ( -,+,-)</a:t>
            </a:r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1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1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30" grpId="0"/>
      <p:bldP spid="39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https://upload.wikimedia.org/wikipedia/commons/thumb/2/2c/3D_coordinate_system.svg/487px-3D_coordinate_syste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4638675" cy="4638676"/>
          </a:xfrm>
          <a:prstGeom prst="rect">
            <a:avLst/>
          </a:prstGeom>
          <a:noFill/>
        </p:spPr>
      </p:pic>
      <p:grpSp>
        <p:nvGrpSpPr>
          <p:cNvPr id="2" name="مجموعة 11"/>
          <p:cNvGrpSpPr/>
          <p:nvPr/>
        </p:nvGrpSpPr>
        <p:grpSpPr>
          <a:xfrm>
            <a:off x="4968875" y="2204864"/>
            <a:ext cx="3898900" cy="3332163"/>
            <a:chOff x="4968875" y="2204864"/>
            <a:chExt cx="3898900" cy="333216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68875" y="2204864"/>
              <a:ext cx="3898900" cy="3332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مربع نص 7"/>
            <p:cNvSpPr txBox="1"/>
            <p:nvPr/>
          </p:nvSpPr>
          <p:spPr>
            <a:xfrm rot="798125">
              <a:off x="6804248" y="3645024"/>
              <a:ext cx="1368152" cy="369332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rtlCol="0">
              <a:spAutoFit/>
            </a:bodyPr>
            <a:lstStyle/>
            <a:p>
              <a:r>
                <a:rPr lang="ar-SA" dirty="0"/>
                <a:t>الجدار الأيمن</a:t>
              </a:r>
              <a:endParaRPr lang="en-US" dirty="0"/>
            </a:p>
          </p:txBody>
        </p:sp>
        <p:sp>
          <p:nvSpPr>
            <p:cNvPr id="9" name="مربع نص 8"/>
            <p:cNvSpPr txBox="1"/>
            <p:nvPr/>
          </p:nvSpPr>
          <p:spPr>
            <a:xfrm rot="20310293">
              <a:off x="5310258" y="3855868"/>
              <a:ext cx="1220926" cy="369332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rtlCol="0">
              <a:spAutoFit/>
            </a:bodyPr>
            <a:lstStyle/>
            <a:p>
              <a:r>
                <a:rPr lang="ar-SA" dirty="0"/>
                <a:t>الجدار الأيسر</a:t>
              </a:r>
              <a:endParaRPr lang="en-US" dirty="0"/>
            </a:p>
          </p:txBody>
        </p:sp>
        <p:sp>
          <p:nvSpPr>
            <p:cNvPr id="11" name="مربع نص 10"/>
            <p:cNvSpPr txBox="1"/>
            <p:nvPr/>
          </p:nvSpPr>
          <p:spPr>
            <a:xfrm rot="798125">
              <a:off x="6401756" y="4687089"/>
              <a:ext cx="964121" cy="369332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r>
                <a:rPr lang="ar-SA" dirty="0"/>
                <a:t>الأرض</a:t>
              </a:r>
              <a:endParaRPr lang="en-US" dirty="0"/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مجموعة 39"/>
          <p:cNvGrpSpPr/>
          <p:nvPr/>
        </p:nvGrpSpPr>
        <p:grpSpPr>
          <a:xfrm>
            <a:off x="611560" y="2996952"/>
            <a:ext cx="3420096" cy="2923406"/>
            <a:chOff x="611560" y="2996952"/>
            <a:chExt cx="3420096" cy="2923406"/>
          </a:xfrm>
        </p:grpSpPr>
        <p:pic>
          <p:nvPicPr>
            <p:cNvPr id="77" name="صورة 7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2996952"/>
              <a:ext cx="3336187" cy="292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AutoShape 8"/>
            <p:cNvSpPr>
              <a:spLocks noChangeShapeType="1"/>
            </p:cNvSpPr>
            <p:nvPr/>
          </p:nvSpPr>
          <p:spPr bwMode="auto">
            <a:xfrm>
              <a:off x="611560" y="3573016"/>
              <a:ext cx="3384376" cy="2016224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8" name="AutoShape 8"/>
            <p:cNvSpPr>
              <a:spLocks noChangeShapeType="1"/>
            </p:cNvSpPr>
            <p:nvPr/>
          </p:nvSpPr>
          <p:spPr bwMode="auto">
            <a:xfrm flipH="1">
              <a:off x="2339752" y="3068960"/>
              <a:ext cx="45719" cy="280831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80" name="AutoShape 7"/>
            <p:cNvSpPr>
              <a:spLocks noChangeShapeType="1"/>
            </p:cNvSpPr>
            <p:nvPr/>
          </p:nvSpPr>
          <p:spPr bwMode="auto">
            <a:xfrm flipV="1">
              <a:off x="611560" y="3573016"/>
              <a:ext cx="3420096" cy="2088232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grpSp>
        <p:nvGrpSpPr>
          <p:cNvPr id="41" name="مجموعة 40"/>
          <p:cNvGrpSpPr/>
          <p:nvPr/>
        </p:nvGrpSpPr>
        <p:grpSpPr>
          <a:xfrm>
            <a:off x="4716016" y="2564904"/>
            <a:ext cx="3536776" cy="2923406"/>
            <a:chOff x="4716016" y="2564904"/>
            <a:chExt cx="3536776" cy="2923406"/>
          </a:xfrm>
        </p:grpSpPr>
        <p:pic>
          <p:nvPicPr>
            <p:cNvPr id="75" name="صورة 7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8024" y="2564904"/>
              <a:ext cx="3336187" cy="292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AutoShape 8"/>
            <p:cNvSpPr>
              <a:spLocks noChangeShapeType="1"/>
            </p:cNvSpPr>
            <p:nvPr/>
          </p:nvSpPr>
          <p:spPr bwMode="auto">
            <a:xfrm flipH="1">
              <a:off x="6444208" y="2636912"/>
              <a:ext cx="45719" cy="280831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3" name="AutoShape 7"/>
            <p:cNvSpPr>
              <a:spLocks noChangeShapeType="1"/>
            </p:cNvSpPr>
            <p:nvPr/>
          </p:nvSpPr>
          <p:spPr bwMode="auto">
            <a:xfrm flipV="1">
              <a:off x="4716016" y="3140968"/>
              <a:ext cx="3420096" cy="2088232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9" name="AutoShape 8"/>
            <p:cNvSpPr>
              <a:spLocks noChangeShapeType="1"/>
            </p:cNvSpPr>
            <p:nvPr/>
          </p:nvSpPr>
          <p:spPr bwMode="auto">
            <a:xfrm>
              <a:off x="4860032" y="3212976"/>
              <a:ext cx="3392760" cy="2024608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1414"/>
            <a:ext cx="75363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ربع نص 11"/>
          <p:cNvSpPr txBox="1"/>
          <p:nvPr/>
        </p:nvSpPr>
        <p:spPr>
          <a:xfrm>
            <a:off x="5724128" y="4293096"/>
            <a:ext cx="360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508104" y="4427820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5943002" y="4211796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6084168" y="4077072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4716016" y="5013176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0" y="5517232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/>
                <a:ea typeface="Cambria Math"/>
              </a:rPr>
              <a:t>𝒙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995936" y="5445224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>
                <a:solidFill>
                  <a:srgbClr val="C00000"/>
                </a:solidFill>
                <a:latin typeface="Cambria Math"/>
                <a:ea typeface="Cambria Math"/>
              </a:rPr>
              <a:t>𝑦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195736" y="2564904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/>
                <a:ea typeface="Cambria Math"/>
              </a:rPr>
              <a:t>𝒛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4211960" y="5085184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/>
                <a:ea typeface="Cambria Math"/>
              </a:rPr>
              <a:t>𝒙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172400" y="4941168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>
                <a:solidFill>
                  <a:srgbClr val="C00000"/>
                </a:solidFill>
                <a:latin typeface="Cambria Math"/>
                <a:ea typeface="Cambria Math"/>
              </a:rPr>
              <a:t>𝑦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228184" y="2060848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 Math"/>
                <a:ea typeface="Cambria Math"/>
              </a:rPr>
              <a:t>𝒛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2375792" y="4293096"/>
            <a:ext cx="32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9" name="شكل بيضاوي 48"/>
          <p:cNvSpPr/>
          <p:nvPr/>
        </p:nvSpPr>
        <p:spPr>
          <a:xfrm flipH="1">
            <a:off x="6768256" y="472514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ربع نص 50"/>
          <p:cNvSpPr txBox="1"/>
          <p:nvPr/>
        </p:nvSpPr>
        <p:spPr>
          <a:xfrm>
            <a:off x="6228184" y="1988840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6660232" y="5301208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, </a:t>
            </a:r>
            <a:r>
              <a:rPr lang="en-US" dirty="0">
                <a:solidFill>
                  <a:srgbClr val="00B050"/>
                </a:solidFill>
              </a:rPr>
              <a:t>6</a:t>
            </a:r>
            <a:r>
              <a:rPr lang="en-US" dirty="0"/>
              <a:t> , </a:t>
            </a:r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dirty="0"/>
              <a:t>)</a:t>
            </a:r>
            <a:endParaRPr lang="ar-SA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2555776" y="6156012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-2</a:t>
            </a:r>
            <a:r>
              <a:rPr lang="en-US" dirty="0"/>
              <a:t> , </a:t>
            </a:r>
            <a:r>
              <a:rPr lang="en-US" dirty="0">
                <a:solidFill>
                  <a:srgbClr val="00B050"/>
                </a:solidFill>
              </a:rPr>
              <a:t>4</a:t>
            </a:r>
            <a:r>
              <a:rPr lang="en-US" dirty="0"/>
              <a:t> , </a:t>
            </a:r>
            <a:r>
              <a:rPr lang="en-US" dirty="0">
                <a:solidFill>
                  <a:srgbClr val="0070C0"/>
                </a:solidFill>
              </a:rPr>
              <a:t>-5</a:t>
            </a:r>
            <a:r>
              <a:rPr lang="en-US" dirty="0"/>
              <a:t>)</a:t>
            </a:r>
            <a:endParaRPr lang="ar-SA" dirty="0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6444208" y="4149080"/>
            <a:ext cx="1188000" cy="72008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>
            <a:off x="2483768" y="4689192"/>
            <a:ext cx="792088" cy="468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23"/>
          <p:cNvSpPr>
            <a:spLocks noChangeShapeType="1"/>
          </p:cNvSpPr>
          <p:nvPr/>
        </p:nvSpPr>
        <p:spPr bwMode="auto">
          <a:xfrm rot="-240000" flipH="1">
            <a:off x="2302814" y="4654426"/>
            <a:ext cx="77030" cy="114680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23"/>
          <p:cNvSpPr>
            <a:spLocks noChangeShapeType="1"/>
          </p:cNvSpPr>
          <p:nvPr/>
        </p:nvSpPr>
        <p:spPr bwMode="auto">
          <a:xfrm rot="-240000" flipV="1">
            <a:off x="6454268" y="3717764"/>
            <a:ext cx="36000" cy="43028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مربع نص 75"/>
          <p:cNvSpPr txBox="1"/>
          <p:nvPr/>
        </p:nvSpPr>
        <p:spPr>
          <a:xfrm>
            <a:off x="2558626" y="4211796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83" name="شكل بيضاوي 82"/>
          <p:cNvSpPr/>
          <p:nvPr/>
        </p:nvSpPr>
        <p:spPr>
          <a:xfrm flipH="1">
            <a:off x="3455888" y="584128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37835E-6 L -0.08264 0.0575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03629 0.1472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03159 -0.03935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1042 L 0.12586 0.01065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8" grpId="0"/>
      <p:bldP spid="29" grpId="0"/>
      <p:bldP spid="30" grpId="0"/>
      <p:bldP spid="35" grpId="0"/>
      <p:bldP spid="36" grpId="0"/>
      <p:bldP spid="37" grpId="0"/>
      <p:bldP spid="38" grpId="0"/>
      <p:bldP spid="49" grpId="0" animBg="1"/>
      <p:bldP spid="52" grpId="0" animBg="1"/>
      <p:bldP spid="53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6" grpId="0"/>
      <p:bldP spid="83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290</Words>
  <Application>Microsoft Office PowerPoint</Application>
  <PresentationFormat>On-screen Show (4:3)</PresentationFormat>
  <Paragraphs>88</Paragraphs>
  <Slides>26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سمة Office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eMachines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Valued eMachines Customer</dc:creator>
  <cp:lastModifiedBy>lenovo</cp:lastModifiedBy>
  <cp:revision>35</cp:revision>
  <dcterms:created xsi:type="dcterms:W3CDTF">2013-01-30T05:03:18Z</dcterms:created>
  <dcterms:modified xsi:type="dcterms:W3CDTF">2019-09-16T16:48:33Z</dcterms:modified>
</cp:coreProperties>
</file>