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notesMasterIdLst>
    <p:notesMasterId r:id="rId13"/>
  </p:notesMasterIdLst>
  <p:sldIdLst>
    <p:sldId id="363" r:id="rId2"/>
    <p:sldId id="339" r:id="rId3"/>
    <p:sldId id="273" r:id="rId4"/>
    <p:sldId id="294" r:id="rId5"/>
    <p:sldId id="365" r:id="rId6"/>
    <p:sldId id="364" r:id="rId7"/>
    <p:sldId id="303" r:id="rId8"/>
    <p:sldId id="302" r:id="rId9"/>
    <p:sldId id="341" r:id="rId10"/>
    <p:sldId id="321" r:id="rId11"/>
    <p:sldId id="322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06" autoAdjust="0"/>
    <p:restoredTop sz="94264" autoAdjust="0"/>
  </p:normalViewPr>
  <p:slideViewPr>
    <p:cSldViewPr>
      <p:cViewPr varScale="1">
        <p:scale>
          <a:sx n="61" d="100"/>
          <a:sy n="61" d="100"/>
        </p:scale>
        <p:origin x="6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28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69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2172600" y="719984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2172600" y="1661353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2172600" y="266150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2172600" y="360287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2172600" y="460304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2172600" y="554441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1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3312600" y="4722200"/>
            <a:ext cx="5566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312600" y="1484200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594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3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30E30F9F-31D2-494D-B436-22A4F5C52A5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25/05/1444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E0A0DCB9-A748-4EE8-8BA6-D83255EE17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8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526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9600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9600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690867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690867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45712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45712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81824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1824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6451533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6451533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2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75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2">
            <a:extLst>
              <a:ext uri="{FF2B5EF4-FFF2-40B4-BE49-F238E27FC236}">
                <a16:creationId xmlns:a16="http://schemas.microsoft.com/office/drawing/2014/main" id="{619E26E4-E844-4629-B109-247048200A1C}"/>
              </a:ext>
            </a:extLst>
          </p:cNvPr>
          <p:cNvSpPr/>
          <p:nvPr/>
        </p:nvSpPr>
        <p:spPr>
          <a:xfrm>
            <a:off x="5485380" y="3295985"/>
            <a:ext cx="6739141" cy="1706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6987" tIns="33493" rIns="66987" bIns="33493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Do you Know Where It Is?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Conversation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6C14D-6727-498A-87DD-3560FB064639}"/>
              </a:ext>
            </a:extLst>
          </p:cNvPr>
          <p:cNvSpPr txBox="1"/>
          <p:nvPr/>
        </p:nvSpPr>
        <p:spPr>
          <a:xfrm>
            <a:off x="5538943" y="1533195"/>
            <a:ext cx="615141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4990810" panose="00000400000000000000" pitchFamily="2" charset="0"/>
              </a:rPr>
              <a:t>Unit 6      </a:t>
            </a:r>
            <a:endParaRPr lang="ar-SA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4990810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86B45-0CFD-BF73-43B5-B415AEC0F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342289" y="760433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56" y="527678"/>
            <a:ext cx="7598090" cy="411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498829" y="2215720"/>
            <a:ext cx="2171294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1" dirty="0">
                <a:solidFill>
                  <a:srgbClr val="C00000"/>
                </a:solidFill>
                <a:latin typeface="AR CENA" panose="02000000000000000000" pitchFamily="2" charset="0"/>
              </a:rPr>
              <a:t>as expensive as </a:t>
            </a:r>
            <a:endParaRPr lang="ar-SA" sz="2051" dirty="0">
              <a:solidFill>
                <a:srgbClr val="C00000"/>
              </a:solidFill>
              <a:latin typeface="AR CENA" panose="02000000000000000000" pitchFamily="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15598" y="2901487"/>
            <a:ext cx="1520675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1" dirty="0">
                <a:solidFill>
                  <a:srgbClr val="002060"/>
                </a:solidFill>
                <a:latin typeface="AR CENA" panose="02000000000000000000" pitchFamily="2" charset="0"/>
              </a:rPr>
              <a:t>as good as </a:t>
            </a:r>
            <a:endParaRPr lang="ar-SA" sz="2051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715976" y="3481751"/>
            <a:ext cx="2171294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1" dirty="0">
                <a:solidFill>
                  <a:srgbClr val="003300"/>
                </a:solidFill>
                <a:latin typeface="AR CENA" panose="02000000000000000000" pitchFamily="2" charset="0"/>
              </a:rPr>
              <a:t>as expensive as </a:t>
            </a:r>
            <a:endParaRPr lang="ar-SA" sz="2051" dirty="0">
              <a:solidFill>
                <a:srgbClr val="003300"/>
              </a:solidFill>
              <a:latin typeface="AR CENA" panose="02000000000000000000" pitchFamily="2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21543" y="4153480"/>
            <a:ext cx="1512977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1" dirty="0">
                <a:solidFill>
                  <a:srgbClr val="663300"/>
                </a:solidFill>
                <a:latin typeface="AR CENA" panose="02000000000000000000" pitchFamily="2" charset="0"/>
              </a:rPr>
              <a:t>as warm as </a:t>
            </a:r>
            <a:endParaRPr lang="ar-SA" sz="2051" dirty="0">
              <a:solidFill>
                <a:srgbClr val="6633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-56560"/>
            <a:ext cx="7121429" cy="655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743402" y="3844180"/>
            <a:ext cx="6174624" cy="453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344" dirty="0">
                <a:solidFill>
                  <a:srgbClr val="C00000"/>
                </a:solidFill>
                <a:latin typeface="AR CENA" panose="02000000000000000000" pitchFamily="2" charset="0"/>
              </a:rPr>
              <a:t>Could you tell me when the bank closes ? </a:t>
            </a:r>
            <a:endParaRPr lang="ar-SA" sz="2344" dirty="0">
              <a:solidFill>
                <a:srgbClr val="C00000"/>
              </a:solidFill>
              <a:latin typeface="AR CENA" panose="02000000000000000000" pitchFamily="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863752" y="4539117"/>
            <a:ext cx="4803250" cy="453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344" dirty="0">
                <a:solidFill>
                  <a:srgbClr val="002060"/>
                </a:solidFill>
                <a:latin typeface="AR CENA" panose="02000000000000000000" pitchFamily="2" charset="0"/>
              </a:rPr>
              <a:t>Do you know where the gym is ? </a:t>
            </a:r>
            <a:endParaRPr lang="ar-SA" sz="2344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79776" y="5198976"/>
            <a:ext cx="7121429" cy="453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344" dirty="0">
                <a:solidFill>
                  <a:srgbClr val="003300"/>
                </a:solidFill>
                <a:latin typeface="AR CENA" panose="02000000000000000000" pitchFamily="2" charset="0"/>
              </a:rPr>
              <a:t>Could you tell me how much a train ticket costs ? </a:t>
            </a:r>
            <a:endParaRPr lang="ar-SA" sz="2344" dirty="0">
              <a:solidFill>
                <a:srgbClr val="003300"/>
              </a:solidFill>
              <a:latin typeface="AR CENA" panose="02000000000000000000" pitchFamily="2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93476" y="5838239"/>
            <a:ext cx="6668321" cy="453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344" dirty="0">
                <a:solidFill>
                  <a:srgbClr val="0000FF"/>
                </a:solidFill>
                <a:latin typeface="AR CENA" panose="02000000000000000000" pitchFamily="2" charset="0"/>
              </a:rPr>
              <a:t>Do you know when the supermarket opens ? </a:t>
            </a:r>
            <a:endParaRPr lang="ar-SA" sz="2344" dirty="0">
              <a:solidFill>
                <a:srgbClr val="0000FF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E79F7-574D-4EE1-AFA1-63E56F1BCD4B}"/>
              </a:ext>
            </a:extLst>
          </p:cNvPr>
          <p:cNvSpPr/>
          <p:nvPr/>
        </p:nvSpPr>
        <p:spPr>
          <a:xfrm>
            <a:off x="2716371" y="2548115"/>
            <a:ext cx="1253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A22B-DB73-4093-8AD2-F041E69E2418}"/>
              </a:ext>
            </a:extLst>
          </p:cNvPr>
          <p:cNvSpPr/>
          <p:nvPr/>
        </p:nvSpPr>
        <p:spPr>
          <a:xfrm>
            <a:off x="2630609" y="3861049"/>
            <a:ext cx="1425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F0507-0EA1-4695-AE97-1F85ECDE4F04}"/>
              </a:ext>
            </a:extLst>
          </p:cNvPr>
          <p:cNvSpPr/>
          <p:nvPr/>
        </p:nvSpPr>
        <p:spPr>
          <a:xfrm>
            <a:off x="4138704" y="1484784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5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2584758" y="1517844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46"/>
          <p:cNvSpPr txBox="1"/>
          <p:nvPr/>
        </p:nvSpPr>
        <p:spPr>
          <a:xfrm>
            <a:off x="3327186" y="4530156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5" name="Google Shape;765;p46"/>
          <p:cNvSpPr txBox="1"/>
          <p:nvPr/>
        </p:nvSpPr>
        <p:spPr>
          <a:xfrm>
            <a:off x="3146483" y="5074624"/>
            <a:ext cx="2634917" cy="114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listen for specific information in a conversation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6" name="Google Shape;766;p46"/>
          <p:cNvSpPr txBox="1"/>
          <p:nvPr/>
        </p:nvSpPr>
        <p:spPr>
          <a:xfrm>
            <a:off x="7239628" y="4518205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7" name="Google Shape;767;p46"/>
          <p:cNvSpPr txBox="1"/>
          <p:nvPr/>
        </p:nvSpPr>
        <p:spPr>
          <a:xfrm>
            <a:off x="6565125" y="5103756"/>
            <a:ext cx="3239297" cy="6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answer questions about the  conversation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5241264" y="2147836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9" name="Google Shape;769;p46"/>
          <p:cNvSpPr txBox="1"/>
          <p:nvPr/>
        </p:nvSpPr>
        <p:spPr>
          <a:xfrm>
            <a:off x="5016074" y="2589158"/>
            <a:ext cx="2459422" cy="67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practice using real talk phrases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grpSp>
        <p:nvGrpSpPr>
          <p:cNvPr id="772" name="Google Shape;772;p46"/>
          <p:cNvGrpSpPr/>
          <p:nvPr/>
        </p:nvGrpSpPr>
        <p:grpSpPr>
          <a:xfrm>
            <a:off x="3368635" y="3512452"/>
            <a:ext cx="1913400" cy="943100"/>
            <a:chOff x="732675" y="2652575"/>
            <a:chExt cx="1913400" cy="943100"/>
          </a:xfrm>
        </p:grpSpPr>
        <p:sp>
          <p:nvSpPr>
            <p:cNvPr id="773" name="Google Shape;773;p46"/>
            <p:cNvSpPr/>
            <p:nvPr/>
          </p:nvSpPr>
          <p:spPr>
            <a:xfrm>
              <a:off x="732675" y="2652575"/>
              <a:ext cx="1913400" cy="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 rot="10800000">
              <a:off x="1390100" y="3255475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3172989" y="905654"/>
            <a:ext cx="5566800" cy="13199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/>
              <a:t> Learning O</a:t>
            </a:r>
            <a:r>
              <a:rPr lang="en" sz="4400" dirty="0"/>
              <a:t>bjectives </a:t>
            </a:r>
            <a:endParaRPr sz="4400" dirty="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5282035" y="3236074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7203155" y="3490599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46"/>
          <p:cNvGrpSpPr/>
          <p:nvPr/>
        </p:nvGrpSpPr>
        <p:grpSpPr>
          <a:xfrm>
            <a:off x="4128626" y="3639333"/>
            <a:ext cx="377986" cy="431899"/>
            <a:chOff x="1599368" y="3711105"/>
            <a:chExt cx="654521" cy="747878"/>
          </a:xfrm>
        </p:grpSpPr>
        <p:sp>
          <p:nvSpPr>
            <p:cNvPr id="786" name="Google Shape;786;p46"/>
            <p:cNvSpPr/>
            <p:nvPr/>
          </p:nvSpPr>
          <p:spPr>
            <a:xfrm>
              <a:off x="1950753" y="4038948"/>
              <a:ext cx="303136" cy="420035"/>
            </a:xfrm>
            <a:custGeom>
              <a:avLst/>
              <a:gdLst/>
              <a:ahLst/>
              <a:cxnLst/>
              <a:rect l="l" t="t" r="r" b="b"/>
              <a:pathLst>
                <a:path w="8791" h="12182" extrusionOk="0">
                  <a:moveTo>
                    <a:pt x="8149" y="638"/>
                  </a:moveTo>
                  <a:lnTo>
                    <a:pt x="8152" y="999"/>
                  </a:lnTo>
                  <a:cubicBezTo>
                    <a:pt x="8152" y="1197"/>
                    <a:pt x="7988" y="1359"/>
                    <a:pt x="7790" y="1359"/>
                  </a:cubicBezTo>
                  <a:lnTo>
                    <a:pt x="998" y="1359"/>
                  </a:lnTo>
                  <a:cubicBezTo>
                    <a:pt x="800" y="1359"/>
                    <a:pt x="636" y="1197"/>
                    <a:pt x="636" y="999"/>
                  </a:cubicBezTo>
                  <a:lnTo>
                    <a:pt x="636" y="638"/>
                  </a:lnTo>
                  <a:close/>
                  <a:moveTo>
                    <a:pt x="6589" y="1995"/>
                  </a:moveTo>
                  <a:lnTo>
                    <a:pt x="4955" y="3395"/>
                  </a:lnTo>
                  <a:lnTo>
                    <a:pt x="3833" y="3395"/>
                  </a:lnTo>
                  <a:lnTo>
                    <a:pt x="2199" y="1995"/>
                  </a:lnTo>
                  <a:close/>
                  <a:moveTo>
                    <a:pt x="319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996"/>
                  </a:lnTo>
                  <a:cubicBezTo>
                    <a:pt x="1" y="1547"/>
                    <a:pt x="449" y="1995"/>
                    <a:pt x="999" y="1995"/>
                  </a:cubicBezTo>
                  <a:lnTo>
                    <a:pt x="1220" y="1995"/>
                  </a:lnTo>
                  <a:lnTo>
                    <a:pt x="3397" y="3861"/>
                  </a:lnTo>
                  <a:lnTo>
                    <a:pt x="3397" y="9828"/>
                  </a:lnTo>
                  <a:cubicBezTo>
                    <a:pt x="3397" y="9861"/>
                    <a:pt x="3403" y="9896"/>
                    <a:pt x="3414" y="9928"/>
                  </a:cubicBezTo>
                  <a:lnTo>
                    <a:pt x="4093" y="11964"/>
                  </a:lnTo>
                  <a:cubicBezTo>
                    <a:pt x="4137" y="12093"/>
                    <a:pt x="4259" y="12182"/>
                    <a:pt x="4396" y="12182"/>
                  </a:cubicBezTo>
                  <a:cubicBezTo>
                    <a:pt x="4532" y="12182"/>
                    <a:pt x="4654" y="12093"/>
                    <a:pt x="4698" y="11964"/>
                  </a:cubicBezTo>
                  <a:lnTo>
                    <a:pt x="5377" y="9928"/>
                  </a:lnTo>
                  <a:cubicBezTo>
                    <a:pt x="5388" y="9896"/>
                    <a:pt x="5394" y="9861"/>
                    <a:pt x="5394" y="9828"/>
                  </a:cubicBezTo>
                  <a:lnTo>
                    <a:pt x="5394" y="6984"/>
                  </a:lnTo>
                  <a:cubicBezTo>
                    <a:pt x="5394" y="6807"/>
                    <a:pt x="5252" y="6666"/>
                    <a:pt x="5076" y="6666"/>
                  </a:cubicBezTo>
                  <a:cubicBezTo>
                    <a:pt x="4901" y="6666"/>
                    <a:pt x="4759" y="6807"/>
                    <a:pt x="4759" y="6984"/>
                  </a:cubicBezTo>
                  <a:lnTo>
                    <a:pt x="4759" y="9777"/>
                  </a:lnTo>
                  <a:lnTo>
                    <a:pt x="4397" y="10858"/>
                  </a:lnTo>
                  <a:lnTo>
                    <a:pt x="4037" y="9777"/>
                  </a:lnTo>
                  <a:lnTo>
                    <a:pt x="4037" y="4034"/>
                  </a:lnTo>
                  <a:lnTo>
                    <a:pt x="4759" y="4034"/>
                  </a:lnTo>
                  <a:lnTo>
                    <a:pt x="4759" y="5456"/>
                  </a:lnTo>
                  <a:cubicBezTo>
                    <a:pt x="4759" y="5631"/>
                    <a:pt x="4901" y="5774"/>
                    <a:pt x="5076" y="5774"/>
                  </a:cubicBezTo>
                  <a:cubicBezTo>
                    <a:pt x="5252" y="5774"/>
                    <a:pt x="5394" y="5631"/>
                    <a:pt x="5394" y="5456"/>
                  </a:cubicBezTo>
                  <a:lnTo>
                    <a:pt x="5394" y="3861"/>
                  </a:lnTo>
                  <a:lnTo>
                    <a:pt x="7571" y="1995"/>
                  </a:lnTo>
                  <a:lnTo>
                    <a:pt x="7792" y="1995"/>
                  </a:lnTo>
                  <a:cubicBezTo>
                    <a:pt x="8342" y="1995"/>
                    <a:pt x="8790" y="1547"/>
                    <a:pt x="8790" y="996"/>
                  </a:cubicBezTo>
                  <a:lnTo>
                    <a:pt x="8790" y="317"/>
                  </a:lnTo>
                  <a:cubicBezTo>
                    <a:pt x="8787" y="144"/>
                    <a:pt x="8645" y="1"/>
                    <a:pt x="8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1599368" y="3711105"/>
              <a:ext cx="279757" cy="584677"/>
            </a:xfrm>
            <a:custGeom>
              <a:avLst/>
              <a:gdLst/>
              <a:ahLst/>
              <a:cxnLst/>
              <a:rect l="l" t="t" r="r" b="b"/>
              <a:pathLst>
                <a:path w="8113" h="16957" extrusionOk="0">
                  <a:moveTo>
                    <a:pt x="6094" y="638"/>
                  </a:moveTo>
                  <a:cubicBezTo>
                    <a:pt x="6294" y="638"/>
                    <a:pt x="6456" y="799"/>
                    <a:pt x="6456" y="999"/>
                  </a:cubicBezTo>
                  <a:lnTo>
                    <a:pt x="6456" y="1359"/>
                  </a:lnTo>
                  <a:lnTo>
                    <a:pt x="1659" y="1359"/>
                  </a:lnTo>
                  <a:lnTo>
                    <a:pt x="1659" y="999"/>
                  </a:lnTo>
                  <a:cubicBezTo>
                    <a:pt x="1659" y="799"/>
                    <a:pt x="1820" y="638"/>
                    <a:pt x="2020" y="638"/>
                  </a:cubicBezTo>
                  <a:close/>
                  <a:moveTo>
                    <a:pt x="5480" y="1995"/>
                  </a:moveTo>
                  <a:lnTo>
                    <a:pt x="6062" y="5774"/>
                  </a:lnTo>
                  <a:lnTo>
                    <a:pt x="2050" y="5774"/>
                  </a:lnTo>
                  <a:lnTo>
                    <a:pt x="2631" y="1995"/>
                  </a:lnTo>
                  <a:close/>
                  <a:moveTo>
                    <a:pt x="7474" y="6410"/>
                  </a:moveTo>
                  <a:lnTo>
                    <a:pt x="7474" y="7111"/>
                  </a:lnTo>
                  <a:cubicBezTo>
                    <a:pt x="7474" y="7309"/>
                    <a:pt x="7310" y="7471"/>
                    <a:pt x="7112" y="7471"/>
                  </a:cubicBezTo>
                  <a:lnTo>
                    <a:pt x="1000" y="7471"/>
                  </a:lnTo>
                  <a:cubicBezTo>
                    <a:pt x="802" y="7471"/>
                    <a:pt x="639" y="7309"/>
                    <a:pt x="639" y="7111"/>
                  </a:cubicBezTo>
                  <a:lnTo>
                    <a:pt x="639" y="6410"/>
                  </a:lnTo>
                  <a:close/>
                  <a:moveTo>
                    <a:pt x="2019" y="1"/>
                  </a:moveTo>
                  <a:cubicBezTo>
                    <a:pt x="1468" y="1"/>
                    <a:pt x="1020" y="448"/>
                    <a:pt x="1020" y="999"/>
                  </a:cubicBezTo>
                  <a:lnTo>
                    <a:pt x="1020" y="1677"/>
                  </a:lnTo>
                  <a:cubicBezTo>
                    <a:pt x="1020" y="1854"/>
                    <a:pt x="1161" y="1995"/>
                    <a:pt x="1338" y="1995"/>
                  </a:cubicBezTo>
                  <a:lnTo>
                    <a:pt x="1984" y="1995"/>
                  </a:lnTo>
                  <a:lnTo>
                    <a:pt x="1403" y="5774"/>
                  </a:lnTo>
                  <a:lnTo>
                    <a:pt x="318" y="5774"/>
                  </a:lnTo>
                  <a:cubicBezTo>
                    <a:pt x="143" y="5774"/>
                    <a:pt x="0" y="5916"/>
                    <a:pt x="0" y="6091"/>
                  </a:cubicBezTo>
                  <a:lnTo>
                    <a:pt x="0" y="7111"/>
                  </a:lnTo>
                  <a:cubicBezTo>
                    <a:pt x="0" y="7660"/>
                    <a:pt x="448" y="8109"/>
                    <a:pt x="999" y="8109"/>
                  </a:cubicBezTo>
                  <a:lnTo>
                    <a:pt x="3058" y="8109"/>
                  </a:lnTo>
                  <a:lnTo>
                    <a:pt x="3058" y="14602"/>
                  </a:lnTo>
                  <a:cubicBezTo>
                    <a:pt x="3058" y="14637"/>
                    <a:pt x="3064" y="14670"/>
                    <a:pt x="3075" y="14702"/>
                  </a:cubicBezTo>
                  <a:lnTo>
                    <a:pt x="3754" y="16740"/>
                  </a:lnTo>
                  <a:cubicBezTo>
                    <a:pt x="3798" y="16869"/>
                    <a:pt x="3920" y="16956"/>
                    <a:pt x="4056" y="16956"/>
                  </a:cubicBezTo>
                  <a:cubicBezTo>
                    <a:pt x="4192" y="16956"/>
                    <a:pt x="4315" y="16869"/>
                    <a:pt x="4359" y="16740"/>
                  </a:cubicBezTo>
                  <a:lnTo>
                    <a:pt x="5038" y="14702"/>
                  </a:lnTo>
                  <a:cubicBezTo>
                    <a:pt x="5049" y="14670"/>
                    <a:pt x="5055" y="14637"/>
                    <a:pt x="5055" y="14602"/>
                  </a:cubicBezTo>
                  <a:lnTo>
                    <a:pt x="5055" y="11717"/>
                  </a:lnTo>
                  <a:cubicBezTo>
                    <a:pt x="5055" y="11540"/>
                    <a:pt x="4913" y="11400"/>
                    <a:pt x="4737" y="11400"/>
                  </a:cubicBezTo>
                  <a:cubicBezTo>
                    <a:pt x="4562" y="11400"/>
                    <a:pt x="4419" y="11540"/>
                    <a:pt x="4419" y="11717"/>
                  </a:cubicBezTo>
                  <a:lnTo>
                    <a:pt x="4419" y="14551"/>
                  </a:lnTo>
                  <a:lnTo>
                    <a:pt x="4058" y="15633"/>
                  </a:lnTo>
                  <a:lnTo>
                    <a:pt x="3698" y="14551"/>
                  </a:lnTo>
                  <a:lnTo>
                    <a:pt x="3698" y="8109"/>
                  </a:lnTo>
                  <a:lnTo>
                    <a:pt x="4419" y="8109"/>
                  </a:lnTo>
                  <a:lnTo>
                    <a:pt x="4419" y="10230"/>
                  </a:lnTo>
                  <a:cubicBezTo>
                    <a:pt x="4419" y="10406"/>
                    <a:pt x="4562" y="10548"/>
                    <a:pt x="4737" y="10548"/>
                  </a:cubicBezTo>
                  <a:cubicBezTo>
                    <a:pt x="4913" y="10548"/>
                    <a:pt x="5055" y="10406"/>
                    <a:pt x="5055" y="10230"/>
                  </a:cubicBezTo>
                  <a:lnTo>
                    <a:pt x="5055" y="8109"/>
                  </a:lnTo>
                  <a:lnTo>
                    <a:pt x="7114" y="8109"/>
                  </a:lnTo>
                  <a:cubicBezTo>
                    <a:pt x="7664" y="8109"/>
                    <a:pt x="8112" y="7660"/>
                    <a:pt x="8112" y="7111"/>
                  </a:cubicBezTo>
                  <a:lnTo>
                    <a:pt x="8112" y="6091"/>
                  </a:lnTo>
                  <a:cubicBezTo>
                    <a:pt x="8111" y="5916"/>
                    <a:pt x="7967" y="5774"/>
                    <a:pt x="7791" y="5774"/>
                  </a:cubicBezTo>
                  <a:lnTo>
                    <a:pt x="6705" y="5774"/>
                  </a:lnTo>
                  <a:lnTo>
                    <a:pt x="6126" y="1995"/>
                  </a:lnTo>
                  <a:lnTo>
                    <a:pt x="6773" y="1995"/>
                  </a:lnTo>
                  <a:cubicBezTo>
                    <a:pt x="6950" y="1995"/>
                    <a:pt x="7091" y="1854"/>
                    <a:pt x="7091" y="1677"/>
                  </a:cubicBezTo>
                  <a:lnTo>
                    <a:pt x="7091" y="999"/>
                  </a:lnTo>
                  <a:cubicBezTo>
                    <a:pt x="7091" y="448"/>
                    <a:pt x="6643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7961570" y="3664968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6063455" y="3657457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CE85946-C8E0-4E4C-9210-E822201ABA1C}"/>
              </a:ext>
            </a:extLst>
          </p:cNvPr>
          <p:cNvSpPr txBox="1"/>
          <p:nvPr/>
        </p:nvSpPr>
        <p:spPr>
          <a:xfrm>
            <a:off x="695400" y="6165304"/>
            <a:ext cx="171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Page:63</a:t>
            </a:r>
            <a:endParaRPr lang="ar-SA" sz="2800" b="1" i="1" dirty="0"/>
          </a:p>
        </p:txBody>
      </p:sp>
      <p:pic>
        <p:nvPicPr>
          <p:cNvPr id="8" name="صورة 2">
            <a:extLst>
              <a:ext uri="{FF2B5EF4-FFF2-40B4-BE49-F238E27FC236}">
                <a16:creationId xmlns:a16="http://schemas.microsoft.com/office/drawing/2014/main" id="{67BAEA07-2AA6-44A4-A329-DA04397A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57583"/>
            <a:ext cx="9010360" cy="600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88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CE85946-C8E0-4E4C-9210-E822201ABA1C}"/>
              </a:ext>
            </a:extLst>
          </p:cNvPr>
          <p:cNvSpPr txBox="1"/>
          <p:nvPr/>
        </p:nvSpPr>
        <p:spPr>
          <a:xfrm>
            <a:off x="695400" y="6165304"/>
            <a:ext cx="171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Page:63</a:t>
            </a:r>
            <a:endParaRPr lang="ar-SA" sz="2800" b="1" i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D6B1D8A-D42F-4D33-B251-95247CDE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9"/>
          <a:stretch/>
        </p:blipFill>
        <p:spPr>
          <a:xfrm>
            <a:off x="191344" y="1078709"/>
            <a:ext cx="7272808" cy="470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G Bk 5 F-SA_2020_2-18">
            <a:hlinkClick r:id="" action="ppaction://media"/>
            <a:extLst>
              <a:ext uri="{FF2B5EF4-FFF2-40B4-BE49-F238E27FC236}">
                <a16:creationId xmlns:a16="http://schemas.microsoft.com/office/drawing/2014/main" id="{2510862D-4E37-442D-A4BD-83F48F0B1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040" y="167335"/>
            <a:ext cx="864096" cy="857598"/>
          </a:xfrm>
          <a:prstGeom prst="rect">
            <a:avLst/>
          </a:prstGeom>
        </p:spPr>
      </p:pic>
      <p:pic>
        <p:nvPicPr>
          <p:cNvPr id="8" name="صورة 2">
            <a:extLst>
              <a:ext uri="{FF2B5EF4-FFF2-40B4-BE49-F238E27FC236}">
                <a16:creationId xmlns:a16="http://schemas.microsoft.com/office/drawing/2014/main" id="{67BAEA07-2AA6-44A4-A329-DA04397AC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188640"/>
            <a:ext cx="4191684" cy="30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628B3AF0-3632-41EC-B782-181BE7E0D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535" y="3273062"/>
            <a:ext cx="3405681" cy="32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99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5">
            <a:extLst>
              <a:ext uri="{FF2B5EF4-FFF2-40B4-BE49-F238E27FC236}">
                <a16:creationId xmlns:a16="http://schemas.microsoft.com/office/drawing/2014/main" id="{1B166F78-2C96-58F0-CB74-1C158DE9E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4" t="9771" r="1138"/>
          <a:stretch/>
        </p:blipFill>
        <p:spPr>
          <a:xfrm>
            <a:off x="2688" y="116632"/>
            <a:ext cx="6649416" cy="424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BA688274-2F85-4E25-BB31-7034AF2D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140968"/>
            <a:ext cx="7785138" cy="344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id="{6E8B1AE2-810E-A27B-6DA3-CBD14A8ECA34}"/>
              </a:ext>
            </a:extLst>
          </p:cNvPr>
          <p:cNvSpPr txBox="1"/>
          <p:nvPr/>
        </p:nvSpPr>
        <p:spPr>
          <a:xfrm>
            <a:off x="695400" y="6165304"/>
            <a:ext cx="171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Page:63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169952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6D5B9A2C-494F-49F2-9571-05B2254D4E9B}"/>
              </a:ext>
            </a:extLst>
          </p:cNvPr>
          <p:cNvSpPr txBox="1"/>
          <p:nvPr/>
        </p:nvSpPr>
        <p:spPr>
          <a:xfrm>
            <a:off x="1415480" y="3429000"/>
            <a:ext cx="91599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1. No, it isn’t. It’s safe. </a:t>
            </a:r>
          </a:p>
          <a:p>
            <a:pPr algn="l" rtl="0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2. Adel renovated his apartment. </a:t>
            </a:r>
          </a:p>
          <a:p>
            <a:pPr algn="l" rtl="0"/>
            <a:r>
              <a:rPr lang="en-US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3. He spends a lot of time commuting to work. </a:t>
            </a:r>
          </a:p>
          <a:p>
            <a:pPr algn="l" rtl="0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4. Faris lives near Rangers Stadium. </a:t>
            </a:r>
          </a:p>
          <a:p>
            <a:pPr algn="l" rtl="0"/>
            <a:r>
              <a:rPr lang="en-US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5. He often can’t find a place to park, and sometimes there is a lot of noise.</a:t>
            </a:r>
            <a:endParaRPr lang="ar-SA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A10EF69-FB84-4EC0-92A8-FAA51B8D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382012"/>
            <a:ext cx="9073008" cy="277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8D2D287-C252-9FD2-D923-F2A2A06E581C}"/>
              </a:ext>
            </a:extLst>
          </p:cNvPr>
          <p:cNvSpPr txBox="1"/>
          <p:nvPr/>
        </p:nvSpPr>
        <p:spPr>
          <a:xfrm>
            <a:off x="10272464" y="6214378"/>
            <a:ext cx="171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Page:63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9551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6D56683-D56C-4CD1-A258-BABF488D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76" y="1052736"/>
            <a:ext cx="1065364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F9AA90A-19F3-8635-FE2C-1CECEC77C3EC}"/>
              </a:ext>
            </a:extLst>
          </p:cNvPr>
          <p:cNvSpPr txBox="1"/>
          <p:nvPr/>
        </p:nvSpPr>
        <p:spPr>
          <a:xfrm>
            <a:off x="695400" y="6165304"/>
            <a:ext cx="1714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Page:63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15924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1;p59">
            <a:extLst>
              <a:ext uri="{FF2B5EF4-FFF2-40B4-BE49-F238E27FC236}">
                <a16:creationId xmlns:a16="http://schemas.microsoft.com/office/drawing/2014/main" id="{A605032A-92EB-4DB6-A308-79E5EF727627}"/>
              </a:ext>
            </a:extLst>
          </p:cNvPr>
          <p:cNvSpPr/>
          <p:nvPr/>
        </p:nvSpPr>
        <p:spPr>
          <a:xfrm>
            <a:off x="3695850" y="2550157"/>
            <a:ext cx="4800000" cy="1683900"/>
          </a:xfrm>
          <a:prstGeom prst="wedgeRectCallout">
            <a:avLst>
              <a:gd name="adj1" fmla="val -20469"/>
              <a:gd name="adj2" fmla="val 57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32;p59">
            <a:extLst>
              <a:ext uri="{FF2B5EF4-FFF2-40B4-BE49-F238E27FC236}">
                <a16:creationId xmlns:a16="http://schemas.microsoft.com/office/drawing/2014/main" id="{C99B2076-C0BF-4092-8AB2-01882543B156}"/>
              </a:ext>
            </a:extLst>
          </p:cNvPr>
          <p:cNvSpPr txBox="1">
            <a:spLocks/>
          </p:cNvSpPr>
          <p:nvPr/>
        </p:nvSpPr>
        <p:spPr>
          <a:xfrm>
            <a:off x="3922493" y="1932493"/>
            <a:ext cx="35985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Sue Ellen Francisco"/>
              <a:buNone/>
              <a:defRPr sz="70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383838"/>
              </a:buClr>
            </a:pPr>
            <a:r>
              <a:rPr lang="en-US" sz="4800" kern="0" dirty="0">
                <a:solidFill>
                  <a:srgbClr val="FFFFFF"/>
                </a:solidFill>
              </a:rPr>
              <a:t>Homework!</a:t>
            </a:r>
          </a:p>
        </p:txBody>
      </p:sp>
      <p:grpSp>
        <p:nvGrpSpPr>
          <p:cNvPr id="6" name="Google Shape;1235;p59">
            <a:extLst>
              <a:ext uri="{FF2B5EF4-FFF2-40B4-BE49-F238E27FC236}">
                <a16:creationId xmlns:a16="http://schemas.microsoft.com/office/drawing/2014/main" id="{A60276E6-570A-4655-9434-DF479E541E0B}"/>
              </a:ext>
            </a:extLst>
          </p:cNvPr>
          <p:cNvGrpSpPr/>
          <p:nvPr/>
        </p:nvGrpSpPr>
        <p:grpSpPr>
          <a:xfrm>
            <a:off x="4273284" y="3687728"/>
            <a:ext cx="471827" cy="479451"/>
            <a:chOff x="291819" y="1235755"/>
            <a:chExt cx="471827" cy="479451"/>
          </a:xfrm>
        </p:grpSpPr>
        <p:sp>
          <p:nvSpPr>
            <p:cNvPr id="7" name="Google Shape;1236;p59">
              <a:extLst>
                <a:ext uri="{FF2B5EF4-FFF2-40B4-BE49-F238E27FC236}">
                  <a16:creationId xmlns:a16="http://schemas.microsoft.com/office/drawing/2014/main" id="{4A397C77-314C-4DE8-832E-F2D29774E4BE}"/>
                </a:ext>
              </a:extLst>
            </p:cNvPr>
            <p:cNvSpPr/>
            <p:nvPr/>
          </p:nvSpPr>
          <p:spPr>
            <a:xfrm rot="4986646">
              <a:off x="423844" y="11312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37;p59">
              <a:extLst>
                <a:ext uri="{FF2B5EF4-FFF2-40B4-BE49-F238E27FC236}">
                  <a16:creationId xmlns:a16="http://schemas.microsoft.com/office/drawing/2014/main" id="{DC8B5688-850F-48CE-9244-912AD141303D}"/>
                </a:ext>
              </a:extLst>
            </p:cNvPr>
            <p:cNvSpPr/>
            <p:nvPr/>
          </p:nvSpPr>
          <p:spPr>
            <a:xfrm rot="3103676">
              <a:off x="432230" y="12827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38;p59">
              <a:extLst>
                <a:ext uri="{FF2B5EF4-FFF2-40B4-BE49-F238E27FC236}">
                  <a16:creationId xmlns:a16="http://schemas.microsoft.com/office/drawing/2014/main" id="{F0BE4462-CAB3-46F9-9C2B-7BB741013E71}"/>
                </a:ext>
              </a:extLst>
            </p:cNvPr>
            <p:cNvSpPr/>
            <p:nvPr/>
          </p:nvSpPr>
          <p:spPr>
            <a:xfrm rot="1216954">
              <a:off x="585246" y="13361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239;p59">
            <a:extLst>
              <a:ext uri="{FF2B5EF4-FFF2-40B4-BE49-F238E27FC236}">
                <a16:creationId xmlns:a16="http://schemas.microsoft.com/office/drawing/2014/main" id="{86B08564-B4BC-4CE9-A3CA-EC9F82322CC7}"/>
              </a:ext>
            </a:extLst>
          </p:cNvPr>
          <p:cNvGrpSpPr/>
          <p:nvPr/>
        </p:nvGrpSpPr>
        <p:grpSpPr>
          <a:xfrm>
            <a:off x="7476077" y="2619709"/>
            <a:ext cx="471827" cy="479451"/>
            <a:chOff x="291819" y="1235755"/>
            <a:chExt cx="471827" cy="479451"/>
          </a:xfrm>
        </p:grpSpPr>
        <p:sp>
          <p:nvSpPr>
            <p:cNvPr id="11" name="Google Shape;1240;p59">
              <a:extLst>
                <a:ext uri="{FF2B5EF4-FFF2-40B4-BE49-F238E27FC236}">
                  <a16:creationId xmlns:a16="http://schemas.microsoft.com/office/drawing/2014/main" id="{5881AB0B-7543-46F2-8F40-CFF8AFBAA597}"/>
                </a:ext>
              </a:extLst>
            </p:cNvPr>
            <p:cNvSpPr/>
            <p:nvPr/>
          </p:nvSpPr>
          <p:spPr>
            <a:xfrm rot="-5813354">
              <a:off x="514071" y="1449570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41;p59">
              <a:extLst>
                <a:ext uri="{FF2B5EF4-FFF2-40B4-BE49-F238E27FC236}">
                  <a16:creationId xmlns:a16="http://schemas.microsoft.com/office/drawing/2014/main" id="{0260A642-E0B0-44D0-A1AB-8820B06243D1}"/>
                </a:ext>
              </a:extLst>
            </p:cNvPr>
            <p:cNvSpPr/>
            <p:nvPr/>
          </p:nvSpPr>
          <p:spPr>
            <a:xfrm rot="-7696324">
              <a:off x="505539" y="1297993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42;p59">
              <a:extLst>
                <a:ext uri="{FF2B5EF4-FFF2-40B4-BE49-F238E27FC236}">
                  <a16:creationId xmlns:a16="http://schemas.microsoft.com/office/drawing/2014/main" id="{C06A7CDD-20C6-4487-B362-10975AE99F7B}"/>
                </a:ext>
              </a:extLst>
            </p:cNvPr>
            <p:cNvSpPr/>
            <p:nvPr/>
          </p:nvSpPr>
          <p:spPr>
            <a:xfrm rot="-9583046">
              <a:off x="352520" y="1244609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A2F4CC5-84C5-45E4-ADD5-E7EFF9CFE8A2}"/>
              </a:ext>
            </a:extLst>
          </p:cNvPr>
          <p:cNvSpPr txBox="1"/>
          <p:nvPr/>
        </p:nvSpPr>
        <p:spPr>
          <a:xfrm>
            <a:off x="4290779" y="3396020"/>
            <a:ext cx="4346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Boulder" pitchFamily="2" charset="0"/>
              </a:rPr>
              <a:t>Page 206</a:t>
            </a:r>
          </a:p>
        </p:txBody>
      </p:sp>
    </p:spTree>
    <p:extLst>
      <p:ext uri="{BB962C8B-B14F-4D97-AF65-F5344CB8AC3E}">
        <p14:creationId xmlns:p14="http://schemas.microsoft.com/office/powerpoint/2010/main" val="4252645052"/>
      </p:ext>
    </p:extLst>
  </p:cSld>
  <p:clrMapOvr>
    <a:masterClrMapping/>
  </p:clrMapOvr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166</Words>
  <Application>Microsoft Office PowerPoint</Application>
  <PresentationFormat>Widescreen</PresentationFormat>
  <Paragraphs>34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20th Century Font</vt:lpstr>
      <vt:lpstr>4990810</vt:lpstr>
      <vt:lpstr>AR CENA</vt:lpstr>
      <vt:lpstr>Arial</vt:lpstr>
      <vt:lpstr>Bebas Neue</vt:lpstr>
      <vt:lpstr>Boulder</vt:lpstr>
      <vt:lpstr>Calibri</vt:lpstr>
      <vt:lpstr>Cavolini</vt:lpstr>
      <vt:lpstr>Comic Sans MS</vt:lpstr>
      <vt:lpstr>Quicksand Light</vt:lpstr>
      <vt:lpstr>Sue Ellen Francisco</vt:lpstr>
      <vt:lpstr>November Daily Slides by Slidesgo</vt:lpstr>
      <vt:lpstr>PowerPoint Presentation</vt:lpstr>
      <vt:lpstr>PowerPoint Presentation</vt:lpstr>
      <vt:lpstr>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نادية بنت الغامدي</cp:lastModifiedBy>
  <cp:revision>151</cp:revision>
  <dcterms:created xsi:type="dcterms:W3CDTF">2020-08-04T01:19:29Z</dcterms:created>
  <dcterms:modified xsi:type="dcterms:W3CDTF">2022-12-18T13:06:26Z</dcterms:modified>
</cp:coreProperties>
</file>