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5"/>
  </p:notesMasterIdLst>
  <p:sldIdLst>
    <p:sldId id="263" r:id="rId2"/>
    <p:sldId id="264" r:id="rId3"/>
    <p:sldId id="269" r:id="rId4"/>
    <p:sldId id="270" r:id="rId5"/>
    <p:sldId id="272" r:id="rId6"/>
    <p:sldId id="268" r:id="rId7"/>
    <p:sldId id="271" r:id="rId8"/>
    <p:sldId id="267" r:id="rId9"/>
    <p:sldId id="276" r:id="rId10"/>
    <p:sldId id="275" r:id="rId11"/>
    <p:sldId id="273" r:id="rId12"/>
    <p:sldId id="277" r:id="rId13"/>
    <p:sldId id="278" r:id="rId1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نمط متوسط 2 - تميي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94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47C07B0-F3B1-4020-80DC-B45133829990}" type="datetimeFigureOut">
              <a:rPr lang="ar-SA" smtClean="0"/>
              <a:t>24/05/43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F3AA3A98-8D3F-4DA5-92DE-E659E168163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962447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24/05/43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24/05/43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24/05/43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7752689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24/05/43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24/05/43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24/05/43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24/05/43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24/05/43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24/05/43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24/05/43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24/05/43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24/05/43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827584" y="2564904"/>
            <a:ext cx="7463809" cy="1584176"/>
          </a:xfrm>
        </p:spPr>
        <p:txBody>
          <a:bodyPr>
            <a:noAutofit/>
          </a:bodyPr>
          <a:lstStyle/>
          <a:p>
            <a:pPr algn="ctr"/>
            <a:r>
              <a:rPr lang="en-GB" sz="4800" cap="none" dirty="0" smtClean="0">
                <a:ln w="19050">
                  <a:solidFill>
                    <a:schemeClr val="accent5">
                      <a:lumMod val="50000"/>
                    </a:scheme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mic Sans MS" pitchFamily="66" charset="0"/>
                <a:ea typeface="Batang" pitchFamily="18" charset="-127"/>
              </a:rPr>
              <a:t>Do you know where it is?</a:t>
            </a:r>
          </a:p>
        </p:txBody>
      </p:sp>
      <p:pic>
        <p:nvPicPr>
          <p:cNvPr id="4" name="صورة 3" descr="ABC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0312" y="5229200"/>
            <a:ext cx="1273405" cy="115212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7" name="عنوان 1"/>
          <p:cNvSpPr txBox="1">
            <a:spLocks/>
          </p:cNvSpPr>
          <p:nvPr/>
        </p:nvSpPr>
        <p:spPr>
          <a:xfrm>
            <a:off x="3835715" y="980728"/>
            <a:ext cx="1738536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 fontScale="92500"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en-US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</a:rPr>
              <a:t>Unit 6</a:t>
            </a:r>
            <a:endParaRPr lang="ar-SA" dirty="0">
              <a:ln>
                <a:solidFill>
                  <a:schemeClr val="accent5">
                    <a:lumMod val="50000"/>
                  </a:schemeClr>
                </a:solidFill>
              </a:ln>
              <a:solidFill>
                <a:schemeClr val="accent5">
                  <a:lumMod val="75000"/>
                </a:schemeClr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51504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xmlns="" id="{7D184C49-5A8C-44C5-A3F3-706CC26530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0432" y="0"/>
            <a:ext cx="1503568" cy="140901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7" name="عنوان 1"/>
          <p:cNvSpPr txBox="1">
            <a:spLocks/>
          </p:cNvSpPr>
          <p:nvPr/>
        </p:nvSpPr>
        <p:spPr>
          <a:xfrm>
            <a:off x="2555776" y="1431844"/>
            <a:ext cx="3942184" cy="936104"/>
          </a:xfrm>
          <a:prstGeom prst="rect">
            <a:avLst/>
          </a:prstGeom>
        </p:spPr>
        <p:txBody>
          <a:bodyPr vert="horz" lIns="91440" tIns="45720" rIns="91440" bIns="45720" rtlCol="1" anchor="ctr">
            <a:no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sz="3200" dirty="0" smtClean="0">
                <a:ln w="19050">
                  <a:solidFill>
                    <a:schemeClr val="accent5">
                      <a:lumMod val="50000"/>
                    </a:scheme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mic Sans MS" pitchFamily="66" charset="0"/>
                <a:ea typeface="Batang" pitchFamily="18" charset="-127"/>
              </a:rPr>
              <a:t>DON’T FORGET</a:t>
            </a:r>
            <a:endParaRPr lang="en-US" sz="3200" dirty="0">
              <a:ln w="19050">
                <a:solidFill>
                  <a:schemeClr val="accent5">
                    <a:lumMod val="50000"/>
                  </a:schemeClr>
                </a:solidFill>
                <a:prstDash val="solid"/>
              </a:ln>
              <a:solidFill>
                <a:schemeClr val="accent5">
                  <a:lumMod val="75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Comic Sans MS" pitchFamily="66" charset="0"/>
              <a:ea typeface="Batang" pitchFamily="18" charset="-127"/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1557456" y="2924944"/>
            <a:ext cx="5938823" cy="936104"/>
          </a:xfrm>
          <a:prstGeom prst="rect">
            <a:avLst/>
          </a:prstGeom>
        </p:spPr>
        <p:txBody>
          <a:bodyPr vert="horz" lIns="91440" tIns="45720" rIns="91440" bIns="45720" rtlCol="1" anchor="ctr">
            <a:no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sz="3200" dirty="0" smtClean="0">
                <a:ln w="19050">
                  <a:solidFill>
                    <a:schemeClr val="accent5">
                      <a:lumMod val="50000"/>
                    </a:scheme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mic Sans MS" pitchFamily="66" charset="0"/>
                <a:ea typeface="Batang" pitchFamily="18" charset="-127"/>
              </a:rPr>
              <a:t>How do we write an essay?</a:t>
            </a:r>
            <a:endParaRPr lang="en-US" sz="3200" dirty="0">
              <a:ln w="19050">
                <a:solidFill>
                  <a:schemeClr val="accent5">
                    <a:lumMod val="50000"/>
                  </a:schemeClr>
                </a:solidFill>
                <a:prstDash val="solid"/>
              </a:ln>
              <a:solidFill>
                <a:schemeClr val="accent5">
                  <a:lumMod val="75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Comic Sans MS" pitchFamily="66" charset="0"/>
              <a:ea typeface="Batang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43798659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80058" y="0"/>
            <a:ext cx="232948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Introduction</a:t>
            </a:r>
            <a:endParaRPr lang="ar-SA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omic Sans MS" pitchFamily="66" charset="0"/>
            </a:endParaRPr>
          </a:p>
        </p:txBody>
      </p:sp>
      <p:sp>
        <p:nvSpPr>
          <p:cNvPr id="3" name="مستطيل 2">
            <a:extLst>
              <a:ext uri="{FF2B5EF4-FFF2-40B4-BE49-F238E27FC236}">
                <a16:creationId xmlns="" xmlns:a16="http://schemas.microsoft.com/office/drawing/2014/main" id="{DE85F37C-F412-40EF-9DAC-69E0B62E1DC8}"/>
              </a:ext>
            </a:extLst>
          </p:cNvPr>
          <p:cNvSpPr/>
          <p:nvPr/>
        </p:nvSpPr>
        <p:spPr>
          <a:xfrm>
            <a:off x="827584" y="523220"/>
            <a:ext cx="63329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What city are you going to talk about?</a:t>
            </a:r>
            <a:endParaRPr lang="en-US" sz="2400" b="1" dirty="0">
              <a:solidFill>
                <a:schemeClr val="accent3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180058" y="1404493"/>
            <a:ext cx="322075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Body paragraphs</a:t>
            </a:r>
            <a:r>
              <a:rPr lang="en-U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.</a:t>
            </a:r>
            <a:endParaRPr lang="ar-SA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omic Sans MS" pitchFamily="66" charset="0"/>
            </a:endParaRPr>
          </a:p>
        </p:txBody>
      </p:sp>
      <p:sp>
        <p:nvSpPr>
          <p:cNvPr id="5" name="مستطيل 4">
            <a:extLst>
              <a:ext uri="{FF2B5EF4-FFF2-40B4-BE49-F238E27FC236}">
                <a16:creationId xmlns="" xmlns:a16="http://schemas.microsoft.com/office/drawing/2014/main" id="{DE85F37C-F412-40EF-9DAC-69E0B62E1DC8}"/>
              </a:ext>
            </a:extLst>
          </p:cNvPr>
          <p:cNvSpPr/>
          <p:nvPr/>
        </p:nvSpPr>
        <p:spPr>
          <a:xfrm>
            <a:off x="549936" y="1920994"/>
            <a:ext cx="432551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 rtl="0">
              <a:buFont typeface="Wingdings" pitchFamily="2" charset="2"/>
              <a:buChar char="v"/>
            </a:pP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What makes it special?</a:t>
            </a:r>
            <a:endParaRPr lang="en-US" sz="2400" b="1" dirty="0">
              <a:solidFill>
                <a:schemeClr val="accent3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6" name="مستطيل 5">
            <a:extLst>
              <a:ext uri="{FF2B5EF4-FFF2-40B4-BE49-F238E27FC236}">
                <a16:creationId xmlns="" xmlns:a16="http://schemas.microsoft.com/office/drawing/2014/main" id="{DE85F37C-F412-40EF-9DAC-69E0B62E1DC8}"/>
              </a:ext>
            </a:extLst>
          </p:cNvPr>
          <p:cNvSpPr/>
          <p:nvPr/>
        </p:nvSpPr>
        <p:spPr>
          <a:xfrm>
            <a:off x="1168145" y="2387681"/>
            <a:ext cx="151493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location</a:t>
            </a:r>
            <a:endParaRPr lang="en-US" sz="2400" b="1" dirty="0">
              <a:solidFill>
                <a:schemeClr val="accent5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234987" y="4951466"/>
            <a:ext cx="190468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Conclusion</a:t>
            </a:r>
            <a:endParaRPr lang="ar-SA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omic Sans MS" pitchFamily="66" charset="0"/>
            </a:endParaRPr>
          </a:p>
        </p:txBody>
      </p:sp>
      <p:sp>
        <p:nvSpPr>
          <p:cNvPr id="9" name="مستطيل 8">
            <a:extLst>
              <a:ext uri="{FF2B5EF4-FFF2-40B4-BE49-F238E27FC236}">
                <a16:creationId xmlns="" xmlns:a16="http://schemas.microsoft.com/office/drawing/2014/main" id="{DE85F37C-F412-40EF-9DAC-69E0B62E1DC8}"/>
              </a:ext>
            </a:extLst>
          </p:cNvPr>
          <p:cNvSpPr/>
          <p:nvPr/>
        </p:nvSpPr>
        <p:spPr>
          <a:xfrm>
            <a:off x="792939" y="5517232"/>
            <a:ext cx="60597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lnSpc>
                <a:spcPct val="150000"/>
              </a:lnSpc>
            </a:pP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Your general opinion of the city.</a:t>
            </a:r>
            <a:endParaRPr lang="en-US" sz="2400" b="1" dirty="0">
              <a:solidFill>
                <a:schemeClr val="accent3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0" name="مستطيل 9">
            <a:extLst>
              <a:ext uri="{FF2B5EF4-FFF2-40B4-BE49-F238E27FC236}">
                <a16:creationId xmlns="" xmlns:a16="http://schemas.microsoft.com/office/drawing/2014/main" id="{DE85F37C-F412-40EF-9DAC-69E0B62E1DC8}"/>
              </a:ext>
            </a:extLst>
          </p:cNvPr>
          <p:cNvSpPr/>
          <p:nvPr/>
        </p:nvSpPr>
        <p:spPr>
          <a:xfrm>
            <a:off x="412699" y="3533553"/>
            <a:ext cx="8164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 rtl="0">
              <a:buFont typeface="Wingdings" pitchFamily="2" charset="2"/>
              <a:buChar char="v"/>
            </a:pP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What 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can the citizens of Jeddah do to improve it?</a:t>
            </a:r>
            <a:endParaRPr lang="en-US" sz="2400" b="1" dirty="0">
              <a:solidFill>
                <a:schemeClr val="accent3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1" name="مستطيل 10">
            <a:extLst>
              <a:ext uri="{FF2B5EF4-FFF2-40B4-BE49-F238E27FC236}">
                <a16:creationId xmlns="" xmlns:a16="http://schemas.microsoft.com/office/drawing/2014/main" id="{DE85F37C-F412-40EF-9DAC-69E0B62E1DC8}"/>
              </a:ext>
            </a:extLst>
          </p:cNvPr>
          <p:cNvSpPr/>
          <p:nvPr/>
        </p:nvSpPr>
        <p:spPr>
          <a:xfrm>
            <a:off x="6095242" y="2382659"/>
            <a:ext cx="151493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people</a:t>
            </a:r>
            <a:endParaRPr lang="en-US" sz="2400" b="1" dirty="0">
              <a:solidFill>
                <a:schemeClr val="accent5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2" name="مستطيل 11">
            <a:extLst>
              <a:ext uri="{FF2B5EF4-FFF2-40B4-BE49-F238E27FC236}">
                <a16:creationId xmlns="" xmlns:a16="http://schemas.microsoft.com/office/drawing/2014/main" id="{DE85F37C-F412-40EF-9DAC-69E0B62E1DC8}"/>
              </a:ext>
            </a:extLst>
          </p:cNvPr>
          <p:cNvSpPr/>
          <p:nvPr/>
        </p:nvSpPr>
        <p:spPr>
          <a:xfrm>
            <a:off x="4458874" y="2965936"/>
            <a:ext cx="315851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c</a:t>
            </a: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ultural diversity</a:t>
            </a:r>
            <a:endParaRPr lang="en-US" sz="2400" b="1" dirty="0">
              <a:solidFill>
                <a:schemeClr val="accent5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3" name="مستطيل 12">
            <a:extLst>
              <a:ext uri="{FF2B5EF4-FFF2-40B4-BE49-F238E27FC236}">
                <a16:creationId xmlns="" xmlns:a16="http://schemas.microsoft.com/office/drawing/2014/main" id="{DE85F37C-F412-40EF-9DAC-69E0B62E1DC8}"/>
              </a:ext>
            </a:extLst>
          </p:cNvPr>
          <p:cNvSpPr/>
          <p:nvPr/>
        </p:nvSpPr>
        <p:spPr>
          <a:xfrm>
            <a:off x="3701405" y="2382659"/>
            <a:ext cx="151493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history</a:t>
            </a:r>
            <a:endParaRPr lang="en-US" sz="2400" b="1" dirty="0">
              <a:solidFill>
                <a:schemeClr val="accent5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4" name="مستطيل 13">
            <a:extLst>
              <a:ext uri="{FF2B5EF4-FFF2-40B4-BE49-F238E27FC236}">
                <a16:creationId xmlns="" xmlns:a16="http://schemas.microsoft.com/office/drawing/2014/main" id="{DE85F37C-F412-40EF-9DAC-69E0B62E1DC8}"/>
              </a:ext>
            </a:extLst>
          </p:cNvPr>
          <p:cNvSpPr/>
          <p:nvPr/>
        </p:nvSpPr>
        <p:spPr>
          <a:xfrm>
            <a:off x="1885874" y="3036991"/>
            <a:ext cx="151493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weather</a:t>
            </a:r>
            <a:endParaRPr lang="en-US" sz="2400" b="1" dirty="0">
              <a:solidFill>
                <a:schemeClr val="accent5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5" name="مستطيل 14">
            <a:extLst>
              <a:ext uri="{FF2B5EF4-FFF2-40B4-BE49-F238E27FC236}">
                <a16:creationId xmlns="" xmlns:a16="http://schemas.microsoft.com/office/drawing/2014/main" id="{DE85F37C-F412-40EF-9DAC-69E0B62E1DC8}"/>
              </a:ext>
            </a:extLst>
          </p:cNvPr>
          <p:cNvSpPr/>
          <p:nvPr/>
        </p:nvSpPr>
        <p:spPr>
          <a:xfrm>
            <a:off x="412699" y="4224031"/>
            <a:ext cx="430331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 rtl="0">
              <a:buFont typeface="Wingdings" pitchFamily="2" charset="2"/>
              <a:buChar char="v"/>
            </a:pP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How will it change?</a:t>
            </a:r>
            <a:endParaRPr lang="en-US" sz="2400" b="1" dirty="0">
              <a:solidFill>
                <a:schemeClr val="accent3">
                  <a:lumMod val="50000"/>
                </a:schemeClr>
              </a:solidFill>
              <a:latin typeface="Comic Sans MS" pitchFamily="66" charset="0"/>
            </a:endParaRPr>
          </a:p>
        </p:txBody>
      </p:sp>
      <p:pic>
        <p:nvPicPr>
          <p:cNvPr id="16" name="صورة 15">
            <a:extLst>
              <a:ext uri="{FF2B5EF4-FFF2-40B4-BE49-F238E27FC236}">
                <a16:creationId xmlns:a16="http://schemas.microsoft.com/office/drawing/2014/main" xmlns="" id="{7D184C49-5A8C-44C5-A3F3-706CC26530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00392" y="0"/>
            <a:ext cx="1043608" cy="97797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77195323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80058" y="0"/>
            <a:ext cx="232948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Introduction</a:t>
            </a:r>
            <a:endParaRPr lang="ar-SA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omic Sans MS" pitchFamily="66" charset="0"/>
            </a:endParaRPr>
          </a:p>
        </p:txBody>
      </p:sp>
      <p:sp>
        <p:nvSpPr>
          <p:cNvPr id="3" name="مستطيل 2">
            <a:extLst>
              <a:ext uri="{FF2B5EF4-FFF2-40B4-BE49-F238E27FC236}">
                <a16:creationId xmlns="" xmlns:a16="http://schemas.microsoft.com/office/drawing/2014/main" id="{DE85F37C-F412-40EF-9DAC-69E0B62E1DC8}"/>
              </a:ext>
            </a:extLst>
          </p:cNvPr>
          <p:cNvSpPr/>
          <p:nvPr/>
        </p:nvSpPr>
        <p:spPr>
          <a:xfrm>
            <a:off x="234987" y="523220"/>
            <a:ext cx="851347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I live in a great city in a wonderful country. </a:t>
            </a:r>
          </a:p>
          <a:p>
            <a:pPr algn="l" rtl="0"/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Jeddah is a city with a lot of assets and also a lot of things we can aim towards. </a:t>
            </a:r>
          </a:p>
        </p:txBody>
      </p:sp>
      <p:sp>
        <p:nvSpPr>
          <p:cNvPr id="4" name="مستطيل 3"/>
          <p:cNvSpPr/>
          <p:nvPr/>
        </p:nvSpPr>
        <p:spPr>
          <a:xfrm>
            <a:off x="162281" y="1882858"/>
            <a:ext cx="322075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Body paragraphs</a:t>
            </a:r>
            <a:r>
              <a:rPr lang="en-U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.</a:t>
            </a:r>
            <a:endParaRPr lang="ar-SA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omic Sans MS" pitchFamily="66" charset="0"/>
            </a:endParaRPr>
          </a:p>
        </p:txBody>
      </p:sp>
      <p:sp>
        <p:nvSpPr>
          <p:cNvPr id="5" name="مستطيل 4">
            <a:extLst>
              <a:ext uri="{FF2B5EF4-FFF2-40B4-BE49-F238E27FC236}">
                <a16:creationId xmlns="" xmlns:a16="http://schemas.microsoft.com/office/drawing/2014/main" id="{DE85F37C-F412-40EF-9DAC-69E0B62E1DC8}"/>
              </a:ext>
            </a:extLst>
          </p:cNvPr>
          <p:cNvSpPr/>
          <p:nvPr/>
        </p:nvSpPr>
        <p:spPr>
          <a:xfrm>
            <a:off x="326638" y="2406078"/>
            <a:ext cx="83363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 rtl="0">
              <a:buFont typeface="Wingdings" pitchFamily="2" charset="2"/>
              <a:buChar char="v"/>
            </a:pP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Everything about Jeddah makes it unique. ……</a:t>
            </a:r>
            <a:endParaRPr lang="en-US" sz="2400" b="1" dirty="0">
              <a:solidFill>
                <a:schemeClr val="accent3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257806" y="5010330"/>
            <a:ext cx="190468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Conclusion</a:t>
            </a:r>
            <a:endParaRPr lang="ar-SA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omic Sans MS" pitchFamily="66" charset="0"/>
            </a:endParaRPr>
          </a:p>
        </p:txBody>
      </p:sp>
      <p:sp>
        <p:nvSpPr>
          <p:cNvPr id="9" name="مستطيل 8">
            <a:extLst>
              <a:ext uri="{FF2B5EF4-FFF2-40B4-BE49-F238E27FC236}">
                <a16:creationId xmlns="" xmlns:a16="http://schemas.microsoft.com/office/drawing/2014/main" id="{DE85F37C-F412-40EF-9DAC-69E0B62E1DC8}"/>
              </a:ext>
            </a:extLst>
          </p:cNvPr>
          <p:cNvSpPr/>
          <p:nvPr/>
        </p:nvSpPr>
        <p:spPr>
          <a:xfrm>
            <a:off x="774616" y="5517231"/>
            <a:ext cx="66056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lnSpc>
                <a:spcPct val="150000"/>
              </a:lnSpc>
            </a:pP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In general, ……………</a:t>
            </a:r>
            <a:endParaRPr lang="en-US" sz="2400" b="1" dirty="0">
              <a:solidFill>
                <a:schemeClr val="accent3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5" name="مستطيل 14">
            <a:extLst>
              <a:ext uri="{FF2B5EF4-FFF2-40B4-BE49-F238E27FC236}">
                <a16:creationId xmlns="" xmlns:a16="http://schemas.microsoft.com/office/drawing/2014/main" id="{DE85F37C-F412-40EF-9DAC-69E0B62E1DC8}"/>
              </a:ext>
            </a:extLst>
          </p:cNvPr>
          <p:cNvSpPr/>
          <p:nvPr/>
        </p:nvSpPr>
        <p:spPr>
          <a:xfrm>
            <a:off x="357454" y="4365104"/>
            <a:ext cx="830550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 rtl="0">
              <a:buFont typeface="Wingdings" pitchFamily="2" charset="2"/>
              <a:buChar char="v"/>
            </a:pP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The change will be enormous. ………… </a:t>
            </a:r>
            <a:endParaRPr lang="en-US" sz="2400" b="1" dirty="0">
              <a:solidFill>
                <a:schemeClr val="accent3">
                  <a:lumMod val="50000"/>
                </a:schemeClr>
              </a:solidFill>
              <a:latin typeface="Comic Sans MS" pitchFamily="66" charset="0"/>
            </a:endParaRPr>
          </a:p>
        </p:txBody>
      </p:sp>
      <p:pic>
        <p:nvPicPr>
          <p:cNvPr id="16" name="صورة 15">
            <a:extLst>
              <a:ext uri="{FF2B5EF4-FFF2-40B4-BE49-F238E27FC236}">
                <a16:creationId xmlns:a16="http://schemas.microsoft.com/office/drawing/2014/main" xmlns="" id="{7D184C49-5A8C-44C5-A3F3-706CC26530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44408" y="1"/>
            <a:ext cx="899592" cy="84302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7" name="مستطيل 16">
            <a:extLst>
              <a:ext uri="{FF2B5EF4-FFF2-40B4-BE49-F238E27FC236}">
                <a16:creationId xmlns="" xmlns:a16="http://schemas.microsoft.com/office/drawing/2014/main" id="{DE85F37C-F412-40EF-9DAC-69E0B62E1DC8}"/>
              </a:ext>
            </a:extLst>
          </p:cNvPr>
          <p:cNvSpPr/>
          <p:nvPr/>
        </p:nvSpPr>
        <p:spPr>
          <a:xfrm>
            <a:off x="270890" y="3313028"/>
            <a:ext cx="862159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 rtl="0">
              <a:buFont typeface="Wingdings" pitchFamily="2" charset="2"/>
              <a:buChar char="v"/>
            </a:pP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There are so many things that we can do to improve our city. For example ………</a:t>
            </a:r>
            <a:endParaRPr lang="en-US" sz="2400" b="1" dirty="0">
              <a:solidFill>
                <a:schemeClr val="accent3">
                  <a:lumMod val="50000"/>
                </a:schemeClr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771467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9" grpId="0"/>
      <p:bldP spid="15" grpId="0"/>
      <p:bldP spid="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232"/>
          <a:stretch/>
        </p:blipFill>
        <p:spPr>
          <a:xfrm>
            <a:off x="2051720" y="764704"/>
            <a:ext cx="4761559" cy="4913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507497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2295499" y="476672"/>
            <a:ext cx="4392507" cy="792088"/>
          </a:xfrm>
        </p:spPr>
        <p:txBody>
          <a:bodyPr>
            <a:noAutofit/>
          </a:bodyPr>
          <a:lstStyle/>
          <a:p>
            <a:pPr algn="ctr"/>
            <a:r>
              <a:rPr lang="en-GB" sz="4400" cap="none" dirty="0" smtClean="0">
                <a:ln w="1905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mic Sans MS" pitchFamily="66" charset="0"/>
                <a:ea typeface="Batang" pitchFamily="18" charset="-127"/>
              </a:rPr>
              <a:t>Writing</a:t>
            </a:r>
            <a:endParaRPr lang="en-GB" sz="4400" cap="none" dirty="0" smtClean="0">
              <a:ln w="1905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chemeClr val="tx2">
                  <a:lumMod val="20000"/>
                  <a:lumOff val="80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Comic Sans MS" pitchFamily="66" charset="0"/>
              <a:ea typeface="Batang" pitchFamily="18" charset="-127"/>
            </a:endParaRPr>
          </a:p>
        </p:txBody>
      </p:sp>
      <p:pic>
        <p:nvPicPr>
          <p:cNvPr id="4" name="صورة 3" descr="ABC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96336" y="5582510"/>
            <a:ext cx="1403027" cy="126940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5" name="مربع نص 4"/>
          <p:cNvSpPr txBox="1"/>
          <p:nvPr/>
        </p:nvSpPr>
        <p:spPr>
          <a:xfrm>
            <a:off x="431393" y="2996952"/>
            <a:ext cx="8424936" cy="2176905"/>
          </a:xfrm>
          <a:prstGeom prst="rect">
            <a:avLst/>
          </a:prstGeom>
          <a:noFill/>
        </p:spPr>
        <p:txBody>
          <a:bodyPr wrap="square" lIns="98457" tIns="49226" rIns="98457" bIns="49226" rtlCol="1">
            <a:spAutoFit/>
          </a:bodyPr>
          <a:lstStyle/>
          <a:p>
            <a:pPr marL="514350" indent="-514350" algn="ctr" defTabSz="984555" rtl="0">
              <a:lnSpc>
                <a:spcPct val="150000"/>
              </a:lnSpc>
              <a:buFontTx/>
              <a:buAutoNum type="arabicPeriod"/>
              <a:defRPr/>
            </a:pPr>
            <a:r>
              <a:rPr lang="en-US" sz="3000" i="1" kern="0" dirty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bg1">
                    <a:lumMod val="8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discuss the topic based on Ss' information</a:t>
            </a:r>
          </a:p>
          <a:p>
            <a:pPr marL="514350" indent="-514350" algn="ctr" defTabSz="984555" rtl="0">
              <a:lnSpc>
                <a:spcPct val="150000"/>
              </a:lnSpc>
              <a:buFontTx/>
              <a:buAutoNum type="arabicPeriod"/>
              <a:defRPr/>
            </a:pPr>
            <a:r>
              <a:rPr lang="en-US" sz="3000" i="1" kern="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bg1">
                    <a:lumMod val="8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Talk about Saudi Arabia’s vision 2030</a:t>
            </a:r>
            <a:endParaRPr lang="en-US" sz="3000" i="1" kern="0" dirty="0">
              <a:ln w="18415" cmpd="sng">
                <a:solidFill>
                  <a:schemeClr val="tx1"/>
                </a:solidFill>
                <a:prstDash val="solid"/>
              </a:ln>
              <a:solidFill>
                <a:schemeClr val="bg1">
                  <a:lumMod val="85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</a:endParaRPr>
          </a:p>
          <a:p>
            <a:pPr marL="514350" indent="-514350" algn="ctr" defTabSz="984555" rtl="0">
              <a:lnSpc>
                <a:spcPct val="150000"/>
              </a:lnSpc>
              <a:buFontTx/>
              <a:buAutoNum type="arabicPeriod"/>
              <a:defRPr/>
            </a:pPr>
            <a:r>
              <a:rPr lang="en-US" sz="3000" i="1" kern="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bg1">
                    <a:lumMod val="8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Follow the steps to write an easy</a:t>
            </a:r>
            <a:endParaRPr lang="en-US" sz="3000" i="1" kern="0" dirty="0">
              <a:ln w="18415" cmpd="sng">
                <a:solidFill>
                  <a:schemeClr val="tx1"/>
                </a:solidFill>
                <a:prstDash val="solid"/>
              </a:ln>
              <a:solidFill>
                <a:schemeClr val="bg1">
                  <a:lumMod val="85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7" name="عنوان 1"/>
          <p:cNvSpPr txBox="1">
            <a:spLocks/>
          </p:cNvSpPr>
          <p:nvPr/>
        </p:nvSpPr>
        <p:spPr>
          <a:xfrm>
            <a:off x="2339752" y="1628800"/>
            <a:ext cx="3907291" cy="792088"/>
          </a:xfrm>
          <a:prstGeom prst="rect">
            <a:avLst/>
          </a:prstGeom>
        </p:spPr>
        <p:txBody>
          <a:bodyPr vert="horz" lIns="91440" tIns="45720" rIns="91440" bIns="45720" rtlCol="1" anchor="ctr">
            <a:no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ln w="1905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mic Sans MS" pitchFamily="66" charset="0"/>
                <a:ea typeface="Batang" pitchFamily="18" charset="-127"/>
              </a:rPr>
              <a:t>Objectives</a:t>
            </a:r>
            <a:endParaRPr lang="en-GB" dirty="0">
              <a:ln w="1905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chemeClr val="tx2">
                  <a:lumMod val="20000"/>
                  <a:lumOff val="80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Comic Sans MS" pitchFamily="66" charset="0"/>
              <a:ea typeface="Batang" pitchFamily="18" charset="-127"/>
            </a:endParaRPr>
          </a:p>
        </p:txBody>
      </p:sp>
      <p:pic>
        <p:nvPicPr>
          <p:cNvPr id="9" name="صورة 8">
            <a:extLst>
              <a:ext uri="{FF2B5EF4-FFF2-40B4-BE49-F238E27FC236}">
                <a16:creationId xmlns:a16="http://schemas.microsoft.com/office/drawing/2014/main" xmlns="" id="{7D184C49-5A8C-44C5-A3F3-706CC26530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46065" y="75771"/>
            <a:ext cx="1503568" cy="140901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958570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4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1"/>
          <p:cNvSpPr txBox="1">
            <a:spLocks/>
          </p:cNvSpPr>
          <p:nvPr/>
        </p:nvSpPr>
        <p:spPr>
          <a:xfrm>
            <a:off x="158237" y="519684"/>
            <a:ext cx="8856983" cy="1296144"/>
          </a:xfrm>
          <a:prstGeom prst="rect">
            <a:avLst/>
          </a:prstGeom>
        </p:spPr>
        <p:txBody>
          <a:bodyPr vert="horz" lIns="91440" tIns="45720" rIns="91440" bIns="45720" rtlCol="1" anchor="ctr">
            <a:no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ln w="1905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mic Sans MS" pitchFamily="66" charset="0"/>
                <a:ea typeface="Batang" pitchFamily="18" charset="-127"/>
              </a:rPr>
              <a:t>Think of the changes that happened in Saudi Arabia in the last 5 years.</a:t>
            </a:r>
            <a:endParaRPr lang="en-GB" sz="3600" dirty="0">
              <a:ln w="1905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chemeClr val="tx2">
                  <a:lumMod val="20000"/>
                  <a:lumOff val="80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Comic Sans MS" pitchFamily="66" charset="0"/>
              <a:ea typeface="Batang" pitchFamily="18" charset="-127"/>
            </a:endParaRPr>
          </a:p>
        </p:txBody>
      </p:sp>
      <p:sp>
        <p:nvSpPr>
          <p:cNvPr id="5" name="عنوان 1"/>
          <p:cNvSpPr txBox="1">
            <a:spLocks/>
          </p:cNvSpPr>
          <p:nvPr/>
        </p:nvSpPr>
        <p:spPr>
          <a:xfrm>
            <a:off x="2358076" y="3839457"/>
            <a:ext cx="4392488" cy="720080"/>
          </a:xfrm>
          <a:prstGeom prst="rect">
            <a:avLst/>
          </a:prstGeom>
        </p:spPr>
        <p:txBody>
          <a:bodyPr vert="horz" lIns="91440" tIns="45720" rIns="91440" bIns="45720" rtlCol="1" anchor="ctr">
            <a:no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ln w="1905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mic Sans MS" pitchFamily="66" charset="0"/>
                <a:ea typeface="Batang" pitchFamily="18" charset="-127"/>
              </a:rPr>
              <a:t>What’s new?</a:t>
            </a:r>
            <a:endParaRPr lang="en-GB" sz="3600" dirty="0">
              <a:ln w="1905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chemeClr val="tx2">
                  <a:lumMod val="20000"/>
                  <a:lumOff val="80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Comic Sans MS" pitchFamily="66" charset="0"/>
              <a:ea typeface="Batang" pitchFamily="18" charset="-127"/>
            </a:endParaRPr>
          </a:p>
        </p:txBody>
      </p:sp>
      <p:sp>
        <p:nvSpPr>
          <p:cNvPr id="6" name="عنوان 1"/>
          <p:cNvSpPr txBox="1">
            <a:spLocks/>
          </p:cNvSpPr>
          <p:nvPr/>
        </p:nvSpPr>
        <p:spPr>
          <a:xfrm>
            <a:off x="899592" y="5157192"/>
            <a:ext cx="7704856" cy="768775"/>
          </a:xfrm>
          <a:prstGeom prst="rect">
            <a:avLst/>
          </a:prstGeom>
        </p:spPr>
        <p:txBody>
          <a:bodyPr vert="horz" lIns="91440" tIns="45720" rIns="91440" bIns="45720" rtlCol="1" anchor="ctr">
            <a:no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ln w="1905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mic Sans MS" pitchFamily="66" charset="0"/>
                <a:ea typeface="Batang" pitchFamily="18" charset="-127"/>
              </a:rPr>
              <a:t>How people’s lives have changed?</a:t>
            </a:r>
            <a:endParaRPr lang="en-GB" sz="3600" dirty="0">
              <a:ln w="1905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chemeClr val="tx2">
                  <a:lumMod val="20000"/>
                  <a:lumOff val="80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Comic Sans MS" pitchFamily="66" charset="0"/>
              <a:ea typeface="Batang" pitchFamily="18" charset="-127"/>
            </a:endParaRPr>
          </a:p>
        </p:txBody>
      </p:sp>
      <p:sp>
        <p:nvSpPr>
          <p:cNvPr id="7" name="عنوان 1"/>
          <p:cNvSpPr txBox="1">
            <a:spLocks/>
          </p:cNvSpPr>
          <p:nvPr/>
        </p:nvSpPr>
        <p:spPr>
          <a:xfrm>
            <a:off x="696821" y="2564904"/>
            <a:ext cx="7704856" cy="743393"/>
          </a:xfrm>
          <a:prstGeom prst="rect">
            <a:avLst/>
          </a:prstGeom>
        </p:spPr>
        <p:txBody>
          <a:bodyPr vert="horz" lIns="91440" tIns="45720" rIns="91440" bIns="45720" rtlCol="1" anchor="ctr">
            <a:no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ln w="1905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mic Sans MS" pitchFamily="66" charset="0"/>
                <a:ea typeface="Batang" pitchFamily="18" charset="-127"/>
              </a:rPr>
              <a:t>What makes Saudi Arabia strong?</a:t>
            </a:r>
            <a:endParaRPr lang="en-GB" sz="3600" dirty="0">
              <a:ln w="1905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chemeClr val="tx2">
                  <a:lumMod val="20000"/>
                  <a:lumOff val="80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Comic Sans MS" pitchFamily="66" charset="0"/>
              <a:ea typeface="Batang" pitchFamily="18" charset="-127"/>
            </a:endParaRPr>
          </a:p>
        </p:txBody>
      </p:sp>
      <p:pic>
        <p:nvPicPr>
          <p:cNvPr id="9" name="صورة 8">
            <a:extLst>
              <a:ext uri="{FF2B5EF4-FFF2-40B4-BE49-F238E27FC236}">
                <a16:creationId xmlns:a16="http://schemas.microsoft.com/office/drawing/2014/main" xmlns="" id="{7D184C49-5A8C-44C5-A3F3-706CC26530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91787" y="3449905"/>
            <a:ext cx="1512168" cy="141707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5766187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وان 1"/>
          <p:cNvSpPr txBox="1">
            <a:spLocks/>
          </p:cNvSpPr>
          <p:nvPr/>
        </p:nvSpPr>
        <p:spPr>
          <a:xfrm>
            <a:off x="2798828" y="260646"/>
            <a:ext cx="3852428" cy="768775"/>
          </a:xfrm>
          <a:prstGeom prst="rect">
            <a:avLst/>
          </a:prstGeom>
        </p:spPr>
        <p:txBody>
          <a:bodyPr vert="horz" lIns="91440" tIns="45720" rIns="91440" bIns="45720" rtlCol="1" anchor="ctr">
            <a:no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en-GB" sz="3600" dirty="0" smtClean="0">
                <a:ln w="1905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mic Sans MS" pitchFamily="66" charset="0"/>
                <a:ea typeface="Batang" pitchFamily="18" charset="-127"/>
              </a:rPr>
              <a:t>Work in groups </a:t>
            </a: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32973" y="963058"/>
            <a:ext cx="4608512" cy="768775"/>
          </a:xfrm>
          <a:prstGeom prst="rect">
            <a:avLst/>
          </a:prstGeom>
        </p:spPr>
        <p:txBody>
          <a:bodyPr vert="horz" lIns="91440" tIns="45720" rIns="91440" bIns="45720" rtlCol="1" anchor="ctr">
            <a:no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en-GB" sz="3200" dirty="0" smtClean="0">
                <a:ln w="1905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mic Sans MS" pitchFamily="66" charset="0"/>
                <a:ea typeface="Batang" pitchFamily="18" charset="-127"/>
              </a:rPr>
              <a:t>Make a chart on :</a:t>
            </a:r>
          </a:p>
        </p:txBody>
      </p:sp>
      <p:sp>
        <p:nvSpPr>
          <p:cNvPr id="10" name="عنوان 1"/>
          <p:cNvSpPr txBox="1">
            <a:spLocks/>
          </p:cNvSpPr>
          <p:nvPr/>
        </p:nvSpPr>
        <p:spPr>
          <a:xfrm>
            <a:off x="789057" y="2180516"/>
            <a:ext cx="7704856" cy="768775"/>
          </a:xfrm>
          <a:prstGeom prst="rect">
            <a:avLst/>
          </a:prstGeom>
        </p:spPr>
        <p:txBody>
          <a:bodyPr vert="horz" lIns="91440" tIns="45720" rIns="91440" bIns="45720" rtlCol="1" anchor="ctr">
            <a:no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en-GB" sz="3600" dirty="0" smtClean="0">
                <a:ln w="1905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mic Sans MS" pitchFamily="66" charset="0"/>
                <a:ea typeface="Batang" pitchFamily="18" charset="-127"/>
              </a:rPr>
              <a:t>1. </a:t>
            </a:r>
            <a:r>
              <a:rPr lang="en-GB" sz="3600" dirty="0">
                <a:ln w="1905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mic Sans MS" pitchFamily="66" charset="0"/>
                <a:ea typeface="Batang" pitchFamily="18" charset="-127"/>
              </a:rPr>
              <a:t>T</a:t>
            </a:r>
            <a:r>
              <a:rPr lang="en-GB" sz="3600" dirty="0" smtClean="0">
                <a:ln w="1905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mic Sans MS" pitchFamily="66" charset="0"/>
                <a:ea typeface="Batang" pitchFamily="18" charset="-127"/>
              </a:rPr>
              <a:t>he </a:t>
            </a:r>
            <a:r>
              <a:rPr lang="en-US" sz="3600" dirty="0">
                <a:ln w="1905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mic Sans MS" pitchFamily="66" charset="0"/>
                <a:ea typeface="Batang" pitchFamily="18" charset="-127"/>
              </a:rPr>
              <a:t>the advantages and benefits </a:t>
            </a:r>
            <a:r>
              <a:rPr lang="en-US" sz="3600" dirty="0" smtClean="0">
                <a:ln w="1905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mic Sans MS" pitchFamily="66" charset="0"/>
                <a:ea typeface="Batang" pitchFamily="18" charset="-127"/>
              </a:rPr>
              <a:t> of S.A.( assets) </a:t>
            </a:r>
          </a:p>
        </p:txBody>
      </p:sp>
      <p:sp>
        <p:nvSpPr>
          <p:cNvPr id="11" name="عنوان 1"/>
          <p:cNvSpPr txBox="1">
            <a:spLocks/>
          </p:cNvSpPr>
          <p:nvPr/>
        </p:nvSpPr>
        <p:spPr>
          <a:xfrm>
            <a:off x="786803" y="3547134"/>
            <a:ext cx="7704856" cy="768775"/>
          </a:xfrm>
          <a:prstGeom prst="rect">
            <a:avLst/>
          </a:prstGeom>
        </p:spPr>
        <p:txBody>
          <a:bodyPr vert="horz" lIns="91440" tIns="45720" rIns="91440" bIns="45720" rtlCol="1" anchor="ctr">
            <a:no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en-US" sz="3600" dirty="0" smtClean="0">
                <a:ln w="1905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mic Sans MS" pitchFamily="66" charset="0"/>
                <a:ea typeface="Batang" pitchFamily="18" charset="-127"/>
              </a:rPr>
              <a:t>2. What </a:t>
            </a:r>
            <a:r>
              <a:rPr lang="en-US" sz="3600" dirty="0">
                <a:ln w="1905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mic Sans MS" pitchFamily="66" charset="0"/>
                <a:ea typeface="Batang" pitchFamily="18" charset="-127"/>
              </a:rPr>
              <a:t>you think it can achieve </a:t>
            </a:r>
            <a:r>
              <a:rPr lang="en-US" sz="3600" dirty="0" smtClean="0">
                <a:ln w="1905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mic Sans MS" pitchFamily="66" charset="0"/>
                <a:ea typeface="Batang" pitchFamily="18" charset="-127"/>
              </a:rPr>
              <a:t>in </a:t>
            </a:r>
            <a:r>
              <a:rPr lang="en-US" sz="3600" dirty="0">
                <a:ln w="1905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mic Sans MS" pitchFamily="66" charset="0"/>
                <a:ea typeface="Batang" pitchFamily="18" charset="-127"/>
              </a:rPr>
              <a:t>the future</a:t>
            </a:r>
            <a:r>
              <a:rPr lang="en-US" sz="3600" dirty="0" smtClean="0">
                <a:ln w="1905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mic Sans MS" pitchFamily="66" charset="0"/>
                <a:ea typeface="Batang" pitchFamily="18" charset="-127"/>
              </a:rPr>
              <a:t>.</a:t>
            </a:r>
            <a:r>
              <a:rPr lang="en-US" sz="3600" dirty="0">
                <a:ln w="1905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mic Sans MS" pitchFamily="66" charset="0"/>
                <a:ea typeface="Batang" pitchFamily="18" charset="-127"/>
              </a:rPr>
              <a:t> (aims) </a:t>
            </a:r>
            <a:endParaRPr lang="en-GB" sz="3600" dirty="0">
              <a:ln w="19050">
                <a:solidFill>
                  <a:schemeClr val="accent1">
                    <a:lumMod val="50000"/>
                  </a:schemeClr>
                </a:solidFill>
                <a:prstDash val="solid"/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Comic Sans MS" pitchFamily="66" charset="0"/>
              <a:ea typeface="Batang" pitchFamily="18" charset="-127"/>
            </a:endParaRPr>
          </a:p>
        </p:txBody>
      </p:sp>
      <p:pic>
        <p:nvPicPr>
          <p:cNvPr id="12" name="صورة 11">
            <a:extLst>
              <a:ext uri="{FF2B5EF4-FFF2-40B4-BE49-F238E27FC236}">
                <a16:creationId xmlns:a16="http://schemas.microsoft.com/office/drawing/2014/main" xmlns="" id="{7D184C49-5A8C-44C5-A3F3-706CC26530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0432" y="0"/>
            <a:ext cx="1503568" cy="140901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096169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7">
            <a:extLst>
              <a:ext uri="{FF2B5EF4-FFF2-40B4-BE49-F238E27FC236}">
                <a16:creationId xmlns:a16="http://schemas.microsoft.com/office/drawing/2014/main" xmlns="" id="{85586BF3-CFAC-4937-A8F7-BE28794A1B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7901060"/>
              </p:ext>
            </p:extLst>
          </p:nvPr>
        </p:nvGraphicFramePr>
        <p:xfrm>
          <a:off x="107505" y="116633"/>
          <a:ext cx="8928990" cy="662473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736192">
                  <a:extLst>
                    <a:ext uri="{9D8B030D-6E8A-4147-A177-3AD203B41FA5}">
                      <a16:colId xmlns:a16="http://schemas.microsoft.com/office/drawing/2014/main" xmlns="" val="1918506918"/>
                    </a:ext>
                  </a:extLst>
                </a:gridCol>
                <a:gridCol w="3658406">
                  <a:extLst>
                    <a:ext uri="{9D8B030D-6E8A-4147-A177-3AD203B41FA5}">
                      <a16:colId xmlns:a16="http://schemas.microsoft.com/office/drawing/2014/main" xmlns="" val="3513831093"/>
                    </a:ext>
                  </a:extLst>
                </a:gridCol>
                <a:gridCol w="3534392">
                  <a:extLst>
                    <a:ext uri="{9D8B030D-6E8A-4147-A177-3AD203B41FA5}">
                      <a16:colId xmlns:a16="http://schemas.microsoft.com/office/drawing/2014/main" xmlns="" val="764889688"/>
                    </a:ext>
                  </a:extLst>
                </a:gridCol>
              </a:tblGrid>
              <a:tr h="67115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itchFamily="66" charset="0"/>
                        </a:rPr>
                        <a:t>Topics</a:t>
                      </a:r>
                      <a:endParaRPr lang="en-US" sz="1600" dirty="0">
                        <a:solidFill>
                          <a:srgbClr val="C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omic Sans MS" pitchFamily="66" charset="0"/>
                        </a:rPr>
                        <a:t>the advantages and benefits of Saudi Arabia</a:t>
                      </a:r>
                      <a:endParaRPr lang="ar-SA" sz="16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omic Sans MS" pitchFamily="66" charset="0"/>
                        </a:rPr>
                        <a:t>What can be achieved in the future.</a:t>
                      </a:r>
                      <a:endParaRPr lang="ar-SA" sz="1600" dirty="0">
                        <a:solidFill>
                          <a:srgbClr val="00206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3619349355"/>
                  </a:ext>
                </a:extLst>
              </a:tr>
              <a:tr h="9537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omic Sans MS" pitchFamily="66" charset="0"/>
                        </a:rPr>
                        <a:t>Family and Community</a:t>
                      </a:r>
                    </a:p>
                    <a:p>
                      <a:pPr algn="ctr"/>
                      <a:endParaRPr lang="en-US" sz="1600" dirty="0">
                        <a:solidFill>
                          <a:srgbClr val="C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206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3457008643"/>
                  </a:ext>
                </a:extLst>
              </a:tr>
              <a:tr h="91067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itchFamily="66" charset="0"/>
                        </a:rPr>
                        <a:t>Education</a:t>
                      </a:r>
                      <a:endParaRPr lang="en-US" sz="1600" dirty="0">
                        <a:solidFill>
                          <a:srgbClr val="C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206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739446141"/>
                  </a:ext>
                </a:extLst>
              </a:tr>
              <a:tr h="122789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omic Sans MS" pitchFamily="66" charset="0"/>
                        </a:rPr>
                        <a:t>Environment and Natural </a:t>
                      </a:r>
                      <a:r>
                        <a:rPr lang="en-US" sz="1600" dirty="0" smtClean="0">
                          <a:latin typeface="Comic Sans MS" pitchFamily="66" charset="0"/>
                        </a:rPr>
                        <a:t>Resources</a:t>
                      </a:r>
                      <a:endParaRPr lang="ar-SA" sz="1600" b="1" dirty="0">
                        <a:solidFill>
                          <a:srgbClr val="C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rgbClr val="00206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2893016335"/>
                  </a:ext>
                </a:extLst>
              </a:tr>
              <a:tr h="9537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omic Sans MS" pitchFamily="66" charset="0"/>
                        </a:rPr>
                        <a:t>Culture and Recreation</a:t>
                      </a:r>
                      <a:endParaRPr lang="ar-SA" sz="1600" dirty="0">
                        <a:latin typeface="Comic Sans MS" pitchFamily="66" charset="0"/>
                      </a:endParaRPr>
                    </a:p>
                    <a:p>
                      <a:pPr algn="ctr"/>
                      <a:endParaRPr lang="en-US" sz="1600" dirty="0">
                        <a:solidFill>
                          <a:srgbClr val="C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rgbClr val="00206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48714799"/>
                  </a:ext>
                </a:extLst>
              </a:tr>
              <a:tr h="9537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omic Sans MS" pitchFamily="66" charset="0"/>
                        </a:rPr>
                        <a:t>Transportation</a:t>
                      </a:r>
                      <a:endParaRPr lang="ar-SA" sz="1600" dirty="0">
                        <a:latin typeface="Comic Sans MS" pitchFamily="66" charset="0"/>
                      </a:endParaRPr>
                    </a:p>
                    <a:p>
                      <a:pPr algn="ctr"/>
                      <a:endParaRPr lang="en-US" sz="1600" dirty="0">
                        <a:solidFill>
                          <a:srgbClr val="C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206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3527946636"/>
                  </a:ext>
                </a:extLst>
              </a:tr>
              <a:tr h="95375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itchFamily="66" charset="0"/>
                        </a:rPr>
                        <a:t>Tourism</a:t>
                      </a:r>
                      <a:endParaRPr lang="en-US" sz="1600" dirty="0">
                        <a:solidFill>
                          <a:srgbClr val="C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rgbClr val="00206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3165475097"/>
                  </a:ext>
                </a:extLst>
              </a:tr>
            </a:tbl>
          </a:graphicData>
        </a:graphic>
      </p:graphicFrame>
      <p:pic>
        <p:nvPicPr>
          <p:cNvPr id="3" name="صورة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5733256"/>
            <a:ext cx="1224136" cy="936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224981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7">
            <a:extLst>
              <a:ext uri="{FF2B5EF4-FFF2-40B4-BE49-F238E27FC236}">
                <a16:creationId xmlns:a16="http://schemas.microsoft.com/office/drawing/2014/main" xmlns="" id="{85586BF3-CFAC-4937-A8F7-BE28794A1B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567085"/>
              </p:ext>
            </p:extLst>
          </p:nvPr>
        </p:nvGraphicFramePr>
        <p:xfrm>
          <a:off x="107505" y="116633"/>
          <a:ext cx="8928990" cy="662473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736192">
                  <a:extLst>
                    <a:ext uri="{9D8B030D-6E8A-4147-A177-3AD203B41FA5}">
                      <a16:colId xmlns:a16="http://schemas.microsoft.com/office/drawing/2014/main" xmlns="" val="1918506918"/>
                    </a:ext>
                  </a:extLst>
                </a:gridCol>
                <a:gridCol w="3658406">
                  <a:extLst>
                    <a:ext uri="{9D8B030D-6E8A-4147-A177-3AD203B41FA5}">
                      <a16:colId xmlns:a16="http://schemas.microsoft.com/office/drawing/2014/main" xmlns="" val="3513831093"/>
                    </a:ext>
                  </a:extLst>
                </a:gridCol>
                <a:gridCol w="3534392">
                  <a:extLst>
                    <a:ext uri="{9D8B030D-6E8A-4147-A177-3AD203B41FA5}">
                      <a16:colId xmlns:a16="http://schemas.microsoft.com/office/drawing/2014/main" xmlns="" val="764889688"/>
                    </a:ext>
                  </a:extLst>
                </a:gridCol>
              </a:tblGrid>
              <a:tr h="67115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itchFamily="66" charset="0"/>
                        </a:rPr>
                        <a:t>Topics</a:t>
                      </a:r>
                      <a:endParaRPr lang="en-US" sz="1600" dirty="0">
                        <a:solidFill>
                          <a:srgbClr val="C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omic Sans MS" pitchFamily="66" charset="0"/>
                        </a:rPr>
                        <a:t>the advantages and benefits of Saudi Arabia</a:t>
                      </a:r>
                      <a:endParaRPr lang="ar-SA" sz="16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omic Sans MS" pitchFamily="66" charset="0"/>
                        </a:rPr>
                        <a:t>What can be achieved in the future.</a:t>
                      </a:r>
                      <a:endParaRPr lang="ar-SA" sz="1600" dirty="0">
                        <a:solidFill>
                          <a:srgbClr val="00206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3619349355"/>
                  </a:ext>
                </a:extLst>
              </a:tr>
              <a:tr h="9537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omic Sans MS" pitchFamily="66" charset="0"/>
                        </a:rPr>
                        <a:t>Family and Community</a:t>
                      </a:r>
                    </a:p>
                    <a:p>
                      <a:pPr algn="ctr"/>
                      <a:endParaRPr lang="en-US" sz="1600" dirty="0">
                        <a:solidFill>
                          <a:srgbClr val="C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omic Sans MS" pitchFamily="66" charset="0"/>
                        </a:rPr>
                        <a:t>Family has strong relationship and live according to Islamic religion values and laws </a:t>
                      </a:r>
                      <a:endParaRPr lang="en-US" sz="16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omic Sans MS" pitchFamily="66" charset="0"/>
                        </a:rPr>
                        <a:t>Government will support families to rise their children in many ways</a:t>
                      </a:r>
                    </a:p>
                    <a:p>
                      <a:pPr algn="ctr"/>
                      <a:endParaRPr lang="en-US" sz="1600" dirty="0">
                        <a:solidFill>
                          <a:srgbClr val="00206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3457008643"/>
                  </a:ext>
                </a:extLst>
              </a:tr>
              <a:tr h="91067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itchFamily="66" charset="0"/>
                        </a:rPr>
                        <a:t>Education</a:t>
                      </a:r>
                      <a:endParaRPr lang="en-US" sz="1600" dirty="0">
                        <a:solidFill>
                          <a:srgbClr val="C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omic Sans MS" pitchFamily="66" charset="0"/>
                        </a:rPr>
                        <a:t>many modern schools and universities have been built all over the country</a:t>
                      </a:r>
                      <a:endParaRPr lang="en-US" sz="16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omic Sans MS" pitchFamily="66" charset="0"/>
                        </a:rPr>
                        <a:t>Develop the learning system </a:t>
                      </a:r>
                    </a:p>
                    <a:p>
                      <a:pPr algn="ctr"/>
                      <a:endParaRPr lang="en-US" sz="1600" dirty="0">
                        <a:solidFill>
                          <a:srgbClr val="00206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739446141"/>
                  </a:ext>
                </a:extLst>
              </a:tr>
              <a:tr h="122789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omic Sans MS" pitchFamily="66" charset="0"/>
                        </a:rPr>
                        <a:t>Environment and Natural </a:t>
                      </a:r>
                      <a:r>
                        <a:rPr lang="en-US" sz="1600" dirty="0" smtClean="0">
                          <a:latin typeface="Comic Sans MS" pitchFamily="66" charset="0"/>
                        </a:rPr>
                        <a:t>Resources</a:t>
                      </a:r>
                      <a:endParaRPr lang="ar-SA" sz="1600" b="1" dirty="0">
                        <a:solidFill>
                          <a:srgbClr val="C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omic Sans MS" pitchFamily="66" charset="0"/>
                        </a:rPr>
                        <a:t>S.A is the largest oil producer in the world</a:t>
                      </a:r>
                      <a:endParaRPr lang="en-US" sz="16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omic Sans MS" pitchFamily="66" charset="0"/>
                        </a:rPr>
                        <a:t>to benefit from the other natural resources like gold and other minerals </a:t>
                      </a:r>
                      <a:endParaRPr lang="en-US" sz="1600" dirty="0">
                        <a:solidFill>
                          <a:srgbClr val="00206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2893016335"/>
                  </a:ext>
                </a:extLst>
              </a:tr>
              <a:tr h="9537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omic Sans MS" pitchFamily="66" charset="0"/>
                        </a:rPr>
                        <a:t>Culture and Recreation</a:t>
                      </a:r>
                      <a:endParaRPr lang="ar-SA" sz="1600" dirty="0">
                        <a:latin typeface="Comic Sans MS" pitchFamily="66" charset="0"/>
                      </a:endParaRPr>
                    </a:p>
                    <a:p>
                      <a:pPr algn="ctr"/>
                      <a:endParaRPr lang="en-US" sz="1600" dirty="0">
                        <a:solidFill>
                          <a:srgbClr val="C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omic Sans MS" pitchFamily="66" charset="0"/>
                        </a:rPr>
                        <a:t>Local theaters and public libraries and summer camps</a:t>
                      </a:r>
                      <a:endParaRPr lang="en-US" sz="16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omic Sans MS" pitchFamily="66" charset="0"/>
                        </a:rPr>
                        <a:t>There will be large museums , galleries, sport facilities…..etc.</a:t>
                      </a:r>
                      <a:endParaRPr lang="en-US" sz="1600" dirty="0">
                        <a:solidFill>
                          <a:srgbClr val="00206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48714799"/>
                  </a:ext>
                </a:extLst>
              </a:tr>
              <a:tr h="9537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omic Sans MS" pitchFamily="66" charset="0"/>
                        </a:rPr>
                        <a:t>Transportation</a:t>
                      </a:r>
                      <a:endParaRPr lang="ar-SA" sz="1600" dirty="0">
                        <a:latin typeface="Comic Sans MS" pitchFamily="66" charset="0"/>
                      </a:endParaRPr>
                    </a:p>
                    <a:p>
                      <a:pPr algn="ctr"/>
                      <a:endParaRPr lang="en-US" sz="1600" dirty="0">
                        <a:solidFill>
                          <a:srgbClr val="C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omic Sans MS" pitchFamily="66" charset="0"/>
                        </a:rPr>
                        <a:t>There is a good transportation system many international airports modern roads ,trains…..etc. </a:t>
                      </a:r>
                      <a:endParaRPr lang="en-US" sz="16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omic Sans MS" pitchFamily="66" charset="0"/>
                        </a:rPr>
                        <a:t>Subways in the big cities &amp; public buses</a:t>
                      </a:r>
                    </a:p>
                    <a:p>
                      <a:pPr algn="ctr"/>
                      <a:endParaRPr lang="en-US" sz="1600" dirty="0">
                        <a:solidFill>
                          <a:srgbClr val="00206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3527946636"/>
                  </a:ext>
                </a:extLst>
              </a:tr>
              <a:tr h="95375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itchFamily="66" charset="0"/>
                        </a:rPr>
                        <a:t>Tourism</a:t>
                      </a:r>
                      <a:endParaRPr lang="en-US" sz="1600" dirty="0">
                        <a:solidFill>
                          <a:srgbClr val="C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omic Sans MS" pitchFamily="66" charset="0"/>
                        </a:rPr>
                        <a:t>S.A has a lot of historical &amp; natural places  across the country </a:t>
                      </a:r>
                      <a:endParaRPr lang="en-US" sz="16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omic Sans MS" pitchFamily="66" charset="0"/>
                        </a:rPr>
                        <a:t>Reform the historical places and make entertainment events in the places to attract tourists  </a:t>
                      </a:r>
                      <a:endParaRPr lang="en-US" sz="1600" dirty="0">
                        <a:solidFill>
                          <a:srgbClr val="00206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31654750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357048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وان 1"/>
          <p:cNvSpPr txBox="1">
            <a:spLocks/>
          </p:cNvSpPr>
          <p:nvPr/>
        </p:nvSpPr>
        <p:spPr>
          <a:xfrm>
            <a:off x="1259632" y="2276872"/>
            <a:ext cx="6624736" cy="1584176"/>
          </a:xfrm>
          <a:prstGeom prst="rect">
            <a:avLst/>
          </a:prstGeom>
        </p:spPr>
        <p:txBody>
          <a:bodyPr vert="horz" lIns="91440" tIns="45720" rIns="91440" bIns="45720" rtlCol="1" anchor="ctr">
            <a:no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GB" sz="3600" dirty="0" smtClean="0">
                <a:ln w="1905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mic Sans MS" pitchFamily="66" charset="0"/>
                <a:ea typeface="Batang" pitchFamily="18" charset="-127"/>
              </a:rPr>
              <a:t>Now read the text and</a:t>
            </a:r>
          </a:p>
          <a:p>
            <a:pPr>
              <a:lnSpc>
                <a:spcPct val="150000"/>
              </a:lnSpc>
            </a:pPr>
            <a:r>
              <a:rPr lang="en-GB" sz="3600" dirty="0" smtClean="0">
                <a:ln w="1905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mic Sans MS" pitchFamily="66" charset="0"/>
                <a:ea typeface="Batang" pitchFamily="18" charset="-127"/>
              </a:rPr>
              <a:t> </a:t>
            </a:r>
            <a:r>
              <a:rPr lang="en-US" sz="3600" dirty="0">
                <a:ln w="1905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mic Sans MS" pitchFamily="66" charset="0"/>
                <a:ea typeface="Batang" pitchFamily="18" charset="-127"/>
              </a:rPr>
              <a:t>Circle each asset </a:t>
            </a:r>
            <a:endParaRPr lang="en-US" sz="3600" dirty="0" smtClean="0">
              <a:ln w="19050">
                <a:solidFill>
                  <a:schemeClr val="accent6">
                    <a:lumMod val="50000"/>
                  </a:schemeClr>
                </a:solidFill>
                <a:prstDash val="solid"/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Comic Sans MS" pitchFamily="66" charset="0"/>
              <a:ea typeface="Batang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sz="3600" dirty="0" smtClean="0">
                <a:ln w="1905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mic Sans MS" pitchFamily="66" charset="0"/>
                <a:ea typeface="Batang" pitchFamily="18" charset="-127"/>
              </a:rPr>
              <a:t> </a:t>
            </a:r>
            <a:r>
              <a:rPr lang="en-US" sz="3600" dirty="0">
                <a:ln w="1905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mic Sans MS" pitchFamily="66" charset="0"/>
                <a:ea typeface="Batang" pitchFamily="18" charset="-127"/>
              </a:rPr>
              <a:t>Underline each </a:t>
            </a:r>
            <a:r>
              <a:rPr lang="en-US" sz="3600" dirty="0" smtClean="0">
                <a:ln w="1905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mic Sans MS" pitchFamily="66" charset="0"/>
                <a:ea typeface="Batang" pitchFamily="18" charset="-127"/>
              </a:rPr>
              <a:t>aim</a:t>
            </a:r>
            <a:r>
              <a:rPr lang="en-GB" sz="3600" dirty="0">
                <a:ln w="1905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mic Sans MS" pitchFamily="66" charset="0"/>
                <a:ea typeface="Batang" pitchFamily="18" charset="-127"/>
              </a:rPr>
              <a:t>.</a:t>
            </a:r>
            <a:endParaRPr lang="en-US" sz="3600" dirty="0">
              <a:ln w="19050">
                <a:solidFill>
                  <a:schemeClr val="accent6">
                    <a:lumMod val="50000"/>
                  </a:schemeClr>
                </a:solidFill>
                <a:prstDash val="solid"/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Comic Sans MS" pitchFamily="66" charset="0"/>
              <a:ea typeface="Batang" pitchFamily="18" charset="-127"/>
            </a:endParaRPr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xmlns="" id="{7D184C49-5A8C-44C5-A3F3-706CC26530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0432" y="0"/>
            <a:ext cx="1503568" cy="140901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8" name="صورة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7841" y="6057900"/>
            <a:ext cx="1428750" cy="80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3266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081" t="9227" r="4193" b="20098"/>
          <a:stretch/>
        </p:blipFill>
        <p:spPr bwMode="auto">
          <a:xfrm>
            <a:off x="0" y="-21074"/>
            <a:ext cx="9144000" cy="68790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مستطيل 3"/>
          <p:cNvSpPr/>
          <p:nvPr/>
        </p:nvSpPr>
        <p:spPr>
          <a:xfrm>
            <a:off x="2123728" y="97767"/>
            <a:ext cx="1584175" cy="256389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6982" tIns="33491" rIns="66982" bIns="33491" rtlCol="1" anchor="ctr"/>
          <a:lstStyle/>
          <a:p>
            <a:pPr algn="ctr"/>
            <a:endParaRPr lang="ar-SA" sz="1319"/>
          </a:p>
        </p:txBody>
      </p:sp>
      <p:sp>
        <p:nvSpPr>
          <p:cNvPr id="5" name="مستطيل 4"/>
          <p:cNvSpPr/>
          <p:nvPr/>
        </p:nvSpPr>
        <p:spPr>
          <a:xfrm>
            <a:off x="3539795" y="391431"/>
            <a:ext cx="3096344" cy="256389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6982" tIns="33491" rIns="66982" bIns="33491" rtlCol="1" anchor="ctr"/>
          <a:lstStyle/>
          <a:p>
            <a:pPr algn="ctr"/>
            <a:endParaRPr lang="ar-SA" sz="1319"/>
          </a:p>
        </p:txBody>
      </p:sp>
      <p:sp>
        <p:nvSpPr>
          <p:cNvPr id="6" name="مستطيل 5"/>
          <p:cNvSpPr/>
          <p:nvPr/>
        </p:nvSpPr>
        <p:spPr>
          <a:xfrm>
            <a:off x="43046" y="1052736"/>
            <a:ext cx="3817257" cy="256389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6982" tIns="33491" rIns="66982" bIns="33491" rtlCol="1" anchor="ctr"/>
          <a:lstStyle/>
          <a:p>
            <a:pPr algn="ctr"/>
            <a:endParaRPr lang="ar-SA" sz="1319"/>
          </a:p>
        </p:txBody>
      </p:sp>
      <p:sp>
        <p:nvSpPr>
          <p:cNvPr id="7" name="مستطيل 6"/>
          <p:cNvSpPr/>
          <p:nvPr/>
        </p:nvSpPr>
        <p:spPr>
          <a:xfrm>
            <a:off x="1331641" y="1732451"/>
            <a:ext cx="1368152" cy="256389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6982" tIns="33491" rIns="66982" bIns="33491" rtlCol="1" anchor="ctr"/>
          <a:lstStyle/>
          <a:p>
            <a:pPr algn="ctr"/>
            <a:endParaRPr lang="ar-SA" sz="1319"/>
          </a:p>
        </p:txBody>
      </p:sp>
      <p:sp>
        <p:nvSpPr>
          <p:cNvPr id="8" name="مستطيل 7"/>
          <p:cNvSpPr/>
          <p:nvPr/>
        </p:nvSpPr>
        <p:spPr>
          <a:xfrm>
            <a:off x="4063006" y="1988840"/>
            <a:ext cx="1877146" cy="288031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6982" tIns="33491" rIns="66982" bIns="33491" rtlCol="1" anchor="ctr"/>
          <a:lstStyle/>
          <a:p>
            <a:pPr algn="ctr"/>
            <a:endParaRPr lang="ar-SA" sz="1319"/>
          </a:p>
        </p:txBody>
      </p:sp>
      <p:cxnSp>
        <p:nvCxnSpPr>
          <p:cNvPr id="9" name="رابط مستقيم 8"/>
          <p:cNvCxnSpPr>
            <a:cxnSpLocks/>
          </p:cNvCxnSpPr>
          <p:nvPr/>
        </p:nvCxnSpPr>
        <p:spPr>
          <a:xfrm>
            <a:off x="1086395" y="980728"/>
            <a:ext cx="24534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مستطيل 9"/>
          <p:cNvSpPr/>
          <p:nvPr/>
        </p:nvSpPr>
        <p:spPr>
          <a:xfrm>
            <a:off x="2997092" y="4581129"/>
            <a:ext cx="1430892" cy="288031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6982" tIns="33491" rIns="66982" bIns="33491" rtlCol="1" anchor="ctr"/>
          <a:lstStyle/>
          <a:p>
            <a:pPr algn="ctr"/>
            <a:endParaRPr lang="ar-SA" sz="1319"/>
          </a:p>
        </p:txBody>
      </p:sp>
      <p:sp>
        <p:nvSpPr>
          <p:cNvPr id="11" name="مستطيل 10"/>
          <p:cNvSpPr/>
          <p:nvPr/>
        </p:nvSpPr>
        <p:spPr>
          <a:xfrm>
            <a:off x="1528902" y="4917322"/>
            <a:ext cx="2880320" cy="243179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6982" tIns="33491" rIns="66982" bIns="33491" rtlCol="1" anchor="ctr"/>
          <a:lstStyle/>
          <a:p>
            <a:pPr algn="ctr"/>
            <a:endParaRPr lang="ar-SA" sz="1319"/>
          </a:p>
        </p:txBody>
      </p:sp>
      <p:sp>
        <p:nvSpPr>
          <p:cNvPr id="12" name="مستطيل 11"/>
          <p:cNvSpPr/>
          <p:nvPr/>
        </p:nvSpPr>
        <p:spPr>
          <a:xfrm>
            <a:off x="4770059" y="4869160"/>
            <a:ext cx="1474893" cy="288031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6982" tIns="33491" rIns="66982" bIns="33491" rtlCol="1" anchor="ctr"/>
          <a:lstStyle/>
          <a:p>
            <a:pPr algn="ctr"/>
            <a:endParaRPr lang="ar-SA" sz="1319"/>
          </a:p>
        </p:txBody>
      </p:sp>
      <p:cxnSp>
        <p:nvCxnSpPr>
          <p:cNvPr id="13" name="رابط مستقيم 12"/>
          <p:cNvCxnSpPr>
            <a:cxnSpLocks/>
          </p:cNvCxnSpPr>
          <p:nvPr/>
        </p:nvCxnSpPr>
        <p:spPr>
          <a:xfrm>
            <a:off x="3774879" y="980728"/>
            <a:ext cx="389346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رابط مستقيم 13"/>
          <p:cNvCxnSpPr>
            <a:cxnSpLocks/>
          </p:cNvCxnSpPr>
          <p:nvPr/>
        </p:nvCxnSpPr>
        <p:spPr>
          <a:xfrm>
            <a:off x="6441644" y="1309125"/>
            <a:ext cx="24534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رابط مستقيم 14"/>
          <p:cNvCxnSpPr>
            <a:cxnSpLocks/>
          </p:cNvCxnSpPr>
          <p:nvPr/>
        </p:nvCxnSpPr>
        <p:spPr>
          <a:xfrm>
            <a:off x="3201284" y="1988840"/>
            <a:ext cx="396300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رابط مستقيم 15"/>
          <p:cNvCxnSpPr>
            <a:cxnSpLocks/>
          </p:cNvCxnSpPr>
          <p:nvPr/>
        </p:nvCxnSpPr>
        <p:spPr>
          <a:xfrm>
            <a:off x="110213" y="1628800"/>
            <a:ext cx="526111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رابط مستقيم 16"/>
          <p:cNvCxnSpPr>
            <a:cxnSpLocks/>
          </p:cNvCxnSpPr>
          <p:nvPr/>
        </p:nvCxnSpPr>
        <p:spPr>
          <a:xfrm>
            <a:off x="789017" y="2636912"/>
            <a:ext cx="3273989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رابط مستقيم 17"/>
          <p:cNvCxnSpPr>
            <a:cxnSpLocks/>
          </p:cNvCxnSpPr>
          <p:nvPr/>
        </p:nvCxnSpPr>
        <p:spPr>
          <a:xfrm>
            <a:off x="194960" y="2924944"/>
            <a:ext cx="3579919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رابط مستقيم 23"/>
          <p:cNvCxnSpPr>
            <a:cxnSpLocks/>
          </p:cNvCxnSpPr>
          <p:nvPr/>
        </p:nvCxnSpPr>
        <p:spPr>
          <a:xfrm>
            <a:off x="242749" y="3573016"/>
            <a:ext cx="3579919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رابط مستقيم 24"/>
          <p:cNvCxnSpPr>
            <a:cxnSpLocks/>
          </p:cNvCxnSpPr>
          <p:nvPr/>
        </p:nvCxnSpPr>
        <p:spPr>
          <a:xfrm>
            <a:off x="6261931" y="3251831"/>
            <a:ext cx="2633113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رابط مستقيم 25"/>
          <p:cNvCxnSpPr>
            <a:cxnSpLocks/>
          </p:cNvCxnSpPr>
          <p:nvPr/>
        </p:nvCxnSpPr>
        <p:spPr>
          <a:xfrm>
            <a:off x="4150192" y="3573016"/>
            <a:ext cx="423823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رابط مستقيم 26"/>
          <p:cNvCxnSpPr>
            <a:cxnSpLocks/>
          </p:cNvCxnSpPr>
          <p:nvPr/>
        </p:nvCxnSpPr>
        <p:spPr>
          <a:xfrm>
            <a:off x="108191" y="4221088"/>
            <a:ext cx="630902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رابط مستقيم 31"/>
          <p:cNvCxnSpPr>
            <a:cxnSpLocks/>
          </p:cNvCxnSpPr>
          <p:nvPr/>
        </p:nvCxnSpPr>
        <p:spPr>
          <a:xfrm>
            <a:off x="108190" y="5805264"/>
            <a:ext cx="747029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رابط مستقيم 32"/>
          <p:cNvCxnSpPr>
            <a:cxnSpLocks/>
          </p:cNvCxnSpPr>
          <p:nvPr/>
        </p:nvCxnSpPr>
        <p:spPr>
          <a:xfrm>
            <a:off x="46771" y="6453336"/>
            <a:ext cx="630902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0008211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10" grpId="0" animBg="1"/>
      <p:bldP spid="11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وان 1"/>
          <p:cNvSpPr txBox="1">
            <a:spLocks/>
          </p:cNvSpPr>
          <p:nvPr/>
        </p:nvSpPr>
        <p:spPr>
          <a:xfrm>
            <a:off x="755576" y="692696"/>
            <a:ext cx="7884368" cy="2952328"/>
          </a:xfrm>
          <a:prstGeom prst="rect">
            <a:avLst/>
          </a:prstGeom>
        </p:spPr>
        <p:txBody>
          <a:bodyPr vert="horz" lIns="91440" tIns="45720" rIns="91440" bIns="45720" rtlCol="1" anchor="ctr">
            <a:no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sz="3200" dirty="0">
                <a:ln w="1905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mic Sans MS" pitchFamily="66" charset="0"/>
                <a:ea typeface="Batang" pitchFamily="18" charset="-127"/>
              </a:rPr>
              <a:t>Make another chart to write lists of the assets in your city or neighborhood and what you </a:t>
            </a:r>
            <a:r>
              <a:rPr lang="en-US" sz="3200" dirty="0" smtClean="0">
                <a:ln w="1905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mic Sans MS" pitchFamily="66" charset="0"/>
                <a:ea typeface="Batang" pitchFamily="18" charset="-127"/>
              </a:rPr>
              <a:t>think the </a:t>
            </a:r>
            <a:r>
              <a:rPr lang="en-US" sz="3200" dirty="0">
                <a:ln w="1905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mic Sans MS" pitchFamily="66" charset="0"/>
                <a:ea typeface="Batang" pitchFamily="18" charset="-127"/>
              </a:rPr>
              <a:t>aims should be for your city or neighborhood’s future. </a:t>
            </a:r>
            <a:endParaRPr lang="en-US" sz="3200" dirty="0" smtClean="0">
              <a:ln w="19050">
                <a:solidFill>
                  <a:schemeClr val="accent1">
                    <a:lumMod val="50000"/>
                  </a:schemeClr>
                </a:solidFill>
                <a:prstDash val="solid"/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Comic Sans MS" pitchFamily="66" charset="0"/>
              <a:ea typeface="Batang" pitchFamily="18" charset="-127"/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99592" y="4293096"/>
            <a:ext cx="7884368" cy="1584176"/>
          </a:xfrm>
          <a:prstGeom prst="rect">
            <a:avLst/>
          </a:prstGeom>
        </p:spPr>
        <p:txBody>
          <a:bodyPr vert="horz" lIns="91440" tIns="45720" rIns="91440" bIns="45720" rtlCol="1" anchor="ctr">
            <a:no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sz="3200" dirty="0" smtClean="0">
                <a:ln w="19050">
                  <a:solidFill>
                    <a:schemeClr val="accent5">
                      <a:lumMod val="50000"/>
                    </a:scheme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mic Sans MS" pitchFamily="66" charset="0"/>
                <a:ea typeface="Batang" pitchFamily="18" charset="-127"/>
              </a:rPr>
              <a:t>Will </a:t>
            </a:r>
            <a:r>
              <a:rPr lang="en-US" sz="3200" dirty="0">
                <a:ln w="19050">
                  <a:solidFill>
                    <a:schemeClr val="accent5">
                      <a:lumMod val="50000"/>
                    </a:scheme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mic Sans MS" pitchFamily="66" charset="0"/>
                <a:ea typeface="Batang" pitchFamily="18" charset="-127"/>
              </a:rPr>
              <a:t>you use the same style of chart</a:t>
            </a:r>
          </a:p>
          <a:p>
            <a:pPr>
              <a:lnSpc>
                <a:spcPct val="150000"/>
              </a:lnSpc>
            </a:pPr>
            <a:r>
              <a:rPr lang="en-US" sz="3200" dirty="0">
                <a:ln w="19050">
                  <a:solidFill>
                    <a:schemeClr val="accent5">
                      <a:lumMod val="50000"/>
                    </a:scheme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mic Sans MS" pitchFamily="66" charset="0"/>
                <a:ea typeface="Batang" pitchFamily="18" charset="-127"/>
              </a:rPr>
              <a:t>that you made in A? Why? Why not?</a:t>
            </a: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xmlns="" id="{7D184C49-5A8C-44C5-A3F3-706CC26530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8621" y="5727280"/>
            <a:ext cx="1187624" cy="111293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3093358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478</Words>
  <Application>Microsoft Office PowerPoint</Application>
  <PresentationFormat>عرض على الشاشة (3:4)‏</PresentationFormat>
  <Paragraphs>75</Paragraphs>
  <Slides>13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4" baseType="lpstr">
      <vt:lpstr>سمة Office</vt:lpstr>
      <vt:lpstr>Do you know where it is?</vt:lpstr>
      <vt:lpstr>Writing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Duna</dc:creator>
  <cp:lastModifiedBy>-vip-</cp:lastModifiedBy>
  <cp:revision>17</cp:revision>
  <dcterms:created xsi:type="dcterms:W3CDTF">2021-12-28T16:00:01Z</dcterms:created>
  <dcterms:modified xsi:type="dcterms:W3CDTF">2021-12-28T19:05:08Z</dcterms:modified>
</cp:coreProperties>
</file>