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media1.mp3" ContentType="audio/unknown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892968" y="3545085"/>
            <a:ext cx="7358064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892968" y="4473773"/>
            <a:ext cx="7358064" cy="32147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16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892968" y="2998787"/>
            <a:ext cx="7358064" cy="431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/>
          <p:nvPr>
            <p:ph type="pic" idx="21"/>
          </p:nvPr>
        </p:nvSpPr>
        <p:spPr>
          <a:xfrm>
            <a:off x="-919758" y="-35719"/>
            <a:ext cx="10394157" cy="6929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/>
          <p:nvPr>
            <p:ph type="pic" idx="21"/>
          </p:nvPr>
        </p:nvSpPr>
        <p:spPr>
          <a:xfrm>
            <a:off x="1143000" y="263425"/>
            <a:ext cx="6858000" cy="4572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892968" y="4723804"/>
            <a:ext cx="7358064" cy="1000126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892968" y="5732859"/>
            <a:ext cx="7358064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892968" y="2268140"/>
            <a:ext cx="7358064" cy="232172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/>
          <p:nvPr>
            <p:ph type="pic" idx="21"/>
          </p:nvPr>
        </p:nvSpPr>
        <p:spPr>
          <a:xfrm>
            <a:off x="4482703" y="446484"/>
            <a:ext cx="5777508" cy="57775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669726" y="446484"/>
            <a:ext cx="3750470" cy="2803923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669726" y="3321843"/>
            <a:ext cx="3750470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/>
          <p:nvPr>
            <p:ph type="pic" idx="21"/>
          </p:nvPr>
        </p:nvSpPr>
        <p:spPr>
          <a:xfrm>
            <a:off x="2678906" y="1821656"/>
            <a:ext cx="6630294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669726" y="1821656"/>
            <a:ext cx="3750470" cy="4420196"/>
          </a:xfrm>
          <a:prstGeom prst="rect">
            <a:avLst/>
          </a:prstGeom>
        </p:spPr>
        <p:txBody>
          <a:bodyPr/>
          <a:lstStyle>
            <a:lvl1pPr marL="220435" indent="-220435">
              <a:spcBef>
                <a:spcPts val="2200"/>
              </a:spcBef>
              <a:defRPr sz="1800"/>
            </a:lvl1pPr>
            <a:lvl2pPr marL="563335" indent="-220435">
              <a:spcBef>
                <a:spcPts val="2200"/>
              </a:spcBef>
              <a:defRPr sz="1800"/>
            </a:lvl2pPr>
            <a:lvl3pPr marL="906235" indent="-220435">
              <a:spcBef>
                <a:spcPts val="2200"/>
              </a:spcBef>
              <a:defRPr sz="1800"/>
            </a:lvl3pPr>
            <a:lvl4pPr marL="1249135" indent="-220435">
              <a:spcBef>
                <a:spcPts val="2200"/>
              </a:spcBef>
              <a:defRPr sz="1800"/>
            </a:lvl4pPr>
            <a:lvl5pPr marL="1592035" indent="-220435">
              <a:spcBef>
                <a:spcPts val="2200"/>
              </a:spcBef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669726" y="892968"/>
            <a:ext cx="7804548" cy="5072064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/>
          <p:nvPr>
            <p:ph type="pic" sz="quarter" idx="21"/>
          </p:nvPr>
        </p:nvSpPr>
        <p:spPr>
          <a:xfrm>
            <a:off x="4609951" y="3580804"/>
            <a:ext cx="3978176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eg"/>
          <p:cNvSpPr/>
          <p:nvPr>
            <p:ph type="pic" sz="half" idx="22"/>
          </p:nvPr>
        </p:nvSpPr>
        <p:spPr>
          <a:xfrm>
            <a:off x="4723804" y="526851"/>
            <a:ext cx="3750470" cy="3750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eg"/>
          <p:cNvSpPr/>
          <p:nvPr>
            <p:ph type="pic" idx="23"/>
          </p:nvPr>
        </p:nvSpPr>
        <p:spPr>
          <a:xfrm>
            <a:off x="-1991321" y="625078"/>
            <a:ext cx="8411767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669726" y="1821656"/>
            <a:ext cx="7804548" cy="4420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454163" y="6536531"/>
            <a:ext cx="230912" cy="242992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>
            <a:spAutoFit/>
          </a:bodyPr>
          <a:lstStyle>
            <a:lvl1pPr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305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50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94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639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083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528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972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17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861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audio" Target="../media/media1.mp3"/><Relationship Id="rId4" Type="http://schemas.microsoft.com/office/2007/relationships/media" Target="../media/media1.mp3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4155.png" descr="IMG_41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عنوان 1"/>
          <p:cNvSpPr txBox="1"/>
          <p:nvPr>
            <p:ph type="ctrTitle"/>
          </p:nvPr>
        </p:nvSpPr>
        <p:spPr>
          <a:xfrm>
            <a:off x="941495" y="1224278"/>
            <a:ext cx="4065551" cy="2753125"/>
          </a:xfrm>
          <a:prstGeom prst="rect">
            <a:avLst/>
          </a:prstGeom>
        </p:spPr>
        <p:txBody>
          <a:bodyPr anchor="ctr"/>
          <a:lstStyle/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Unit 1</a:t>
            </a:r>
          </a:p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</a:p>
          <a:p>
            <a:pPr defTabSz="224027">
              <a:defRPr sz="4116">
                <a:solidFill>
                  <a:srgbClr val="D6D5D5"/>
                </a:solidFill>
                <a:uFill>
                  <a:solidFill>
                    <a:srgbClr val="002060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It’s a Good Deal, Isn’t It?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6797"/>
            <a:ext cx="9144001" cy="6844406"/>
          </a:xfrm>
          <a:prstGeom prst="rect">
            <a:avLst/>
          </a:prstGeom>
          <a:ln w="3175">
            <a:miter lim="400000"/>
          </a:ln>
        </p:spPr>
      </p:pic>
      <p:sp>
        <p:nvSpPr>
          <p:cNvPr id="152" name="عنصر نائب للمحتوى 2"/>
          <p:cNvSpPr txBox="1"/>
          <p:nvPr>
            <p:ph type="body" sz="quarter" idx="1"/>
          </p:nvPr>
        </p:nvSpPr>
        <p:spPr>
          <a:xfrm>
            <a:off x="5242740" y="3033166"/>
            <a:ext cx="3167501" cy="11972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SzTx/>
              <a:buNone/>
              <a:defRPr sz="46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Page 93</a:t>
            </a:r>
          </a:p>
        </p:txBody>
      </p:sp>
      <p:pic>
        <p:nvPicPr>
          <p:cNvPr id="15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926" y="1233928"/>
            <a:ext cx="4441263" cy="479568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  <p:bldP build="p" bldLvl="1" animBg="1" rev="0" advAuto="0" spid="15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G_4172.jpeg" descr="IMG_417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46" y="500913"/>
            <a:ext cx="8996708" cy="5856174"/>
          </a:xfrm>
          <a:prstGeom prst="rect">
            <a:avLst/>
          </a:prstGeom>
          <a:ln w="3175">
            <a:miter lim="400000"/>
          </a:ln>
        </p:spPr>
      </p:pic>
      <p:sp>
        <p:nvSpPr>
          <p:cNvPr id="123" name="عنوان 1"/>
          <p:cNvSpPr txBox="1"/>
          <p:nvPr>
            <p:ph type="ctrTitle"/>
          </p:nvPr>
        </p:nvSpPr>
        <p:spPr>
          <a:xfrm>
            <a:off x="2539225" y="1912738"/>
            <a:ext cx="4065550" cy="2753124"/>
          </a:xfrm>
          <a:prstGeom prst="rect">
            <a:avLst/>
          </a:prstGeom>
        </p:spPr>
        <p:txBody>
          <a:bodyPr anchor="ctr"/>
          <a:lstStyle/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Unit 1</a:t>
            </a:r>
          </a:p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</a:p>
          <a:p>
            <a:pPr defTabSz="224027">
              <a:defRPr sz="4116">
                <a:solidFill>
                  <a:srgbClr val="D6D5D5"/>
                </a:solidFill>
                <a:uFill>
                  <a:solidFill>
                    <a:srgbClr val="002060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It’s a Good Deal, Isn’t It?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sp>
        <p:nvSpPr>
          <p:cNvPr id="126" name="مربع نص 4"/>
          <p:cNvSpPr txBox="1"/>
          <p:nvPr/>
        </p:nvSpPr>
        <p:spPr>
          <a:xfrm>
            <a:off x="472704" y="1946941"/>
            <a:ext cx="8198592" cy="2703514"/>
          </a:xfrm>
          <a:prstGeom prst="rect">
            <a:avLst/>
          </a:prstGeom>
          <a:ln w="3175">
            <a:solidFill>
              <a:srgbClr val="2F559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l" rtl="0">
              <a:defRPr sz="3000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The objectives of the lesson : </a:t>
            </a:r>
          </a:p>
          <a:p>
            <a:pPr algn="l" rtl="0">
              <a:defRPr sz="3000">
                <a:latin typeface="Aharoni"/>
                <a:ea typeface="Aharoni"/>
                <a:cs typeface="Aharoni"/>
                <a:sym typeface="Aharoni"/>
              </a:defRPr>
            </a:pPr>
          </a:p>
          <a:p>
            <a:pPr algn="l" rtl="0">
              <a:defRPr sz="2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At the end of this session, the students will be able to : </a:t>
            </a:r>
          </a:p>
          <a:p>
            <a:pPr algn="l" rtl="0">
              <a:defRPr sz="22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314325" indent="-314325" algn="l" rtl="0">
              <a:lnSpc>
                <a:spcPct val="150000"/>
              </a:lnSpc>
              <a:buSzPct val="100000"/>
              <a:buChar char="-"/>
              <a:defRPr sz="2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Practice the conversation </a:t>
            </a:r>
          </a:p>
          <a:p>
            <a:pPr marL="314325" indent="-314325" algn="l" rtl="0">
              <a:lnSpc>
                <a:spcPct val="150000"/>
              </a:lnSpc>
              <a:buSzPct val="100000"/>
              <a:buChar char="-"/>
              <a:defRPr sz="2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Answer the questions </a:t>
            </a:r>
          </a:p>
        </p:txBody>
      </p:sp>
      <p:pic>
        <p:nvPicPr>
          <p:cNvPr id="127" name="صورة 1" descr="صورة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704" y="1068003"/>
            <a:ext cx="4010069" cy="62225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2"/>
      <p:bldP build="whole" bldLvl="1" animBg="1" rev="0" advAuto="0" spid="1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30" name="صورة 1" descr="صورة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5859" y="2025835"/>
            <a:ext cx="6092282" cy="4542240"/>
          </a:xfrm>
          <a:prstGeom prst="rect">
            <a:avLst/>
          </a:prstGeom>
          <a:ln w="3175">
            <a:miter lim="400000"/>
          </a:ln>
        </p:spPr>
      </p:pic>
      <p:sp>
        <p:nvSpPr>
          <p:cNvPr id="131" name="مربع نص 4"/>
          <p:cNvSpPr txBox="1"/>
          <p:nvPr/>
        </p:nvSpPr>
        <p:spPr>
          <a:xfrm>
            <a:off x="566952" y="857225"/>
            <a:ext cx="7514706" cy="9525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l" rtl="0">
              <a:defRPr i="1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Where are the people? </a:t>
            </a:r>
          </a:p>
          <a:p>
            <a:pPr algn="l" rtl="0">
              <a:defRPr i="1" sz="3000">
                <a:latin typeface="Calibri"/>
                <a:ea typeface="Calibri"/>
                <a:cs typeface="Calibri"/>
                <a:sym typeface="Calibri"/>
              </a:defRPr>
            </a:pPr>
            <a:r>
              <a:t>Where do you think the people are from?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1"/>
      <p:bldP build="p" bldLvl="5" animBg="1" rev="0" advAuto="0" spid="13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34" name="SG Bk 6 F-SA_2020_1-06" descr="SG Bk 6 F-SA_2020_1-06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185223" y="135674"/>
            <a:ext cx="571501" cy="571501"/>
          </a:xfrm>
          <a:prstGeom prst="rect">
            <a:avLst/>
          </a:prstGeom>
          <a:ln w="3175">
            <a:miter lim="400000"/>
          </a:ln>
        </p:spPr>
      </p:pic>
      <p:pic>
        <p:nvPicPr>
          <p:cNvPr id="135" name="صورة 5" descr="صورة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6524" y="886575"/>
            <a:ext cx="7650952" cy="560861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415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12" fill="hold" display="0">
                  <p:stCondLst>
                    <p:cond delay="indefinite"/>
                  </p:stCondLst>
                </p:cTn>
                <p:tgtEl>
                  <p:spTgt spid="134"/>
                </p:tgtEl>
              </p:cMediaNode>
            </p:audio>
          </p:childTnLst>
        </p:cTn>
      </p:par>
    </p:tnLst>
    <p:bldLst>
      <p:bldP build="whole" bldLvl="1" animBg="1" rev="0" advAuto="0" spid="1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6797"/>
            <a:ext cx="9144001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38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887" y="1692334"/>
            <a:ext cx="8300226" cy="388954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1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41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466" y="1712834"/>
            <a:ext cx="8315068" cy="365644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44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4794" y="923825"/>
            <a:ext cx="7354412" cy="2718618"/>
          </a:xfrm>
          <a:prstGeom prst="rect">
            <a:avLst/>
          </a:prstGeom>
          <a:ln w="3175">
            <a:miter lim="400000"/>
          </a:ln>
        </p:spPr>
      </p:pic>
      <p:sp>
        <p:nvSpPr>
          <p:cNvPr id="145" name="مربع نص 3"/>
          <p:cNvSpPr txBox="1"/>
          <p:nvPr/>
        </p:nvSpPr>
        <p:spPr>
          <a:xfrm>
            <a:off x="589114" y="3795047"/>
            <a:ext cx="7965772" cy="2577165"/>
          </a:xfrm>
          <a:prstGeom prst="rect">
            <a:avLst/>
          </a:prstGeom>
          <a:solidFill>
            <a:srgbClr val="D9D9D9"/>
          </a:solidFill>
          <a:ln w="3175">
            <a:solidFill>
              <a:srgbClr val="4472C4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l" rtl="0">
              <a:defRPr sz="2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 </a:t>
            </a:r>
            <a:r>
              <a:rPr b="0"/>
              <a:t>Sean is from Dublin. </a:t>
            </a:r>
            <a:endParaRPr b="0"/>
          </a:p>
          <a:p>
            <a:pPr algn="l" rtl="0">
              <a:defRPr sz="29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</a:t>
            </a:r>
            <a:r>
              <a:rPr b="0"/>
              <a:t>He knows that many Irish came to the United States in the past, and he knows they speak Gaelic. </a:t>
            </a:r>
            <a:endParaRPr b="0"/>
          </a:p>
          <a:p>
            <a:pPr algn="l" rtl="0">
              <a:defRPr sz="2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3. </a:t>
            </a:r>
            <a:r>
              <a:rPr b="0"/>
              <a:t>He is an exchange student. </a:t>
            </a:r>
            <a:endParaRPr b="0"/>
          </a:p>
          <a:p>
            <a:pPr algn="l" rtl="0">
              <a:defRPr sz="29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 </a:t>
            </a:r>
            <a:r>
              <a:rPr b="0"/>
              <a:t>Ted offers to show Sean around the campus.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  <p:bldP build="p" bldLvl="5" animBg="1" rev="0" advAuto="0" spid="14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صورة 1" descr="صورة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266" y="2223843"/>
            <a:ext cx="7855468" cy="4118348"/>
          </a:xfrm>
          <a:prstGeom prst="rect">
            <a:avLst/>
          </a:prstGeom>
          <a:ln w="3175">
            <a:miter lim="400000"/>
          </a:ln>
        </p:spPr>
      </p:pic>
      <p:pic>
        <p:nvPicPr>
          <p:cNvPr id="14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60862" y="925780"/>
            <a:ext cx="2616507" cy="211847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2"/>
      <p:bldP build="whole" bldLvl="1" animBg="1" rev="0" advAuto="0" spid="14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