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3"/>
  </p:notesMasterIdLst>
  <p:sldIdLst>
    <p:sldId id="256" r:id="rId2"/>
    <p:sldId id="260" r:id="rId3"/>
    <p:sldId id="271" r:id="rId4"/>
    <p:sldId id="327" r:id="rId5"/>
    <p:sldId id="282" r:id="rId6"/>
    <p:sldId id="262" r:id="rId7"/>
    <p:sldId id="328" r:id="rId8"/>
    <p:sldId id="329" r:id="rId9"/>
    <p:sldId id="259" r:id="rId10"/>
    <p:sldId id="333" r:id="rId11"/>
    <p:sldId id="264" r:id="rId12"/>
  </p:sldIdLst>
  <p:sldSz cx="9144000" cy="5143500" type="screen16x9"/>
  <p:notesSz cx="6858000" cy="9144000"/>
  <p:embeddedFontLst>
    <p:embeddedFont>
      <p:font typeface="Arvo" panose="020B0604020202020204" charset="0"/>
      <p:regular r:id="rId14"/>
      <p:bold r:id="rId15"/>
      <p:italic r:id="rId16"/>
      <p:boldItalic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Comic Sans MS" panose="030F0702030302020204" pitchFamily="66" charset="0"/>
      <p:regular r:id="rId22"/>
      <p:bold r:id="rId23"/>
      <p:italic r:id="rId24"/>
      <p:boldItalic r:id="rId25"/>
    </p:embeddedFont>
    <p:embeddedFont>
      <p:font typeface="Oregano" panose="03060702040602030A04" pitchFamily="66" charset="0"/>
      <p:regular r:id="rId26"/>
      <p:italic r:id="rId27"/>
    </p:embeddedFont>
    <p:embeddedFont>
      <p:font typeface="Roboto Condensed" panose="02000000000000000000" pitchFamily="2" charset="0"/>
      <p:regular r:id="rId28"/>
      <p:bold r:id="rId29"/>
      <p:italic r:id="rId30"/>
      <p:boldItalic r:id="rId31"/>
    </p:embeddedFont>
    <p:embeddedFont>
      <p:font typeface="Roboto Condensed Light" panose="02000000000000000000" pitchFamily="2" charset="0"/>
      <p:regular r:id="rId32"/>
      <p:bold r:id="rId33"/>
      <p:italic r:id="rId34"/>
      <p:boldItalic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5F23A000-1878-491B-BD07-FEA06B53FEE2}">
          <p14:sldIdLst>
            <p14:sldId id="256"/>
            <p14:sldId id="260"/>
            <p14:sldId id="271"/>
            <p14:sldId id="327"/>
            <p14:sldId id="282"/>
            <p14:sldId id="262"/>
            <p14:sldId id="328"/>
            <p14:sldId id="329"/>
            <p14:sldId id="259"/>
            <p14:sldId id="33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7665BA-8202-44FC-AD62-C9F0E3EA811A}">
  <a:tblStyle styleId="{E27665BA-8202-44FC-AD62-C9F0E3EA811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DE48A-E3B5-44D0-98CB-AE0B3FDC037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40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7" name="Google Shape;387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540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44" name="Google Shape;44;p4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" name="Google Shape;45;p4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46" name="Google Shape;46;p4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" name="Google Shape;48;p4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49" name="Google Shape;49;p4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" name="Google Shape;51;p4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52" name="Google Shape;52;p4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53" name="Google Shape;53;p4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55" name="Google Shape;55;p4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56" name="Google Shape;56;p4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829775" y="1202000"/>
            <a:ext cx="5090700" cy="274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3000"/>
              <a:buChar char="▰"/>
              <a:defRPr sz="3000" i="1">
                <a:solidFill>
                  <a:srgbClr val="FFFFFF"/>
                </a:solidFill>
              </a:defRPr>
            </a:lvl1pPr>
            <a:lvl2pPr marL="914400" lvl="1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2pPr>
            <a:lvl3pPr marL="1371600" lvl="2" indent="-419100" rtl="0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3pPr>
            <a:lvl4pPr marL="1828800" lvl="3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4pPr>
            <a:lvl5pPr marL="2286000" lvl="4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5pPr>
            <a:lvl6pPr marL="2743200" lvl="5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6pPr>
            <a:lvl7pPr marL="3200400" lvl="6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7pPr>
            <a:lvl8pPr marL="3657600" lvl="7" indent="-419100" rtl="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8pPr>
            <a:lvl9pPr marL="4114800" lvl="8" indent="-419100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3000"/>
              <a:buChar char="▻"/>
              <a:defRPr sz="3000" i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/>
          <p:nvPr/>
        </p:nvSpPr>
        <p:spPr>
          <a:xfrm>
            <a:off x="286600" y="1014575"/>
            <a:ext cx="6765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solidFill>
                  <a:schemeClr val="accent5"/>
                </a:solidFill>
              </a:rPr>
              <a:t>“</a:t>
            </a:r>
            <a:endParaRPr sz="7200" b="1">
              <a:solidFill>
                <a:schemeClr val="accent5"/>
              </a:solidFill>
            </a:endParaRPr>
          </a:p>
        </p:txBody>
      </p:sp>
      <p:sp>
        <p:nvSpPr>
          <p:cNvPr id="60" name="Google Shape;60;p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" name="Google Shape;125;p8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126" name="Google Shape;126;p8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127" name="Google Shape;127;p8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128" name="Google Shape;128;p8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29" name="Google Shape;129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130" name="Google Shape;130;p8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131" name="Google Shape;131;p8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132" name="Google Shape;132;p8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133" name="Google Shape;133;p8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34" name="Google Shape;134;p8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" name="Google Shape;135;p8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36" name="Google Shape;136;p8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8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8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39" name="Google Shape;139;p8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8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64" name="Google Shape;164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5" name="Google Shape;165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6" name="Google Shape;166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" name="Google Shape;168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69" name="Google Shape;169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1" name="Google Shape;171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72" name="Google Shape;172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3" name="Google Shape;173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4" name="Google Shape;174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6" name="Google Shape;176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7" name="Google Shape;177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9" name="Google Shape;179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accent2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3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64294"/>
            <a:ext cx="8305800" cy="742950"/>
          </a:xfrm>
        </p:spPr>
        <p:txBody>
          <a:bodyPr/>
          <a:lstStyle>
            <a:lvl1pPr algn="ctr">
              <a:defRPr sz="1519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00100"/>
            <a:ext cx="8686800" cy="3314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9802566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4996D-FCC4-4A9C-AC15-39197CDBA7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7F1D162-A6B4-4929-90D4-C7F3FFA22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6ECDAC-67DB-4D7A-9338-D00A2DF0C9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193BF-C16E-48DB-B601-7F5A86C37356}" type="datetimeFigureOut">
              <a:rPr lang="ar-SA" smtClean="0"/>
              <a:t>11/06/1444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F66A19D-1411-4A07-BABE-D40355AFA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E6A6AB1-FBA5-4016-A0CF-E00D414D8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FC8578-690D-40C4-8166-7B7528FDAB2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5659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Condensed"/>
              <a:buNone/>
              <a:defRPr sz="20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chemeClr val="lt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4" r:id="rId4"/>
    <p:sldLayoutId id="2147483656" r:id="rId5"/>
    <p:sldLayoutId id="2147483658" r:id="rId6"/>
    <p:sldLayoutId id="2147483659" r:id="rId7"/>
    <p:sldLayoutId id="2147483660" r:id="rId8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emf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>
            <a:extLst>
              <a:ext uri="{FF2B5EF4-FFF2-40B4-BE49-F238E27FC236}">
                <a16:creationId xmlns:a16="http://schemas.microsoft.com/office/drawing/2014/main" id="{9FAA3A89-1AC8-4DE3-9709-7D4F75E1D8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959" y="1693441"/>
            <a:ext cx="4245530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4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a good deal, </a:t>
            </a:r>
            <a:r>
              <a:rPr lang="en-US" altLang="en-US" sz="4800" b="1" dirty="0">
                <a:solidFill>
                  <a:schemeClr val="accent5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isn’t it?</a:t>
            </a:r>
          </a:p>
          <a:p>
            <a:pPr lvl="0" algn="ctr"/>
            <a:endParaRPr lang="en-US" altLang="en-US" sz="4800" dirty="0">
              <a:solidFill>
                <a:schemeClr val="accent1"/>
              </a:solidFill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8C2B1936-3979-46FC-AF62-B15E84E3A4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100" y="3967615"/>
            <a:ext cx="349877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 Conversation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28AEC8-8AE8-214D-E68D-76779913CF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17110">
            <a:off x="640453" y="1112979"/>
            <a:ext cx="2568960" cy="3376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FBCA38D7-9313-32A4-0203-309DE82E7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1551" y="416311"/>
            <a:ext cx="34987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800" b="1" spc="225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Unit 7</a:t>
            </a:r>
            <a:endParaRPr lang="en-US" alt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658" y="559081"/>
            <a:ext cx="4968552" cy="4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59" y="915988"/>
            <a:ext cx="5597129" cy="359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647" y="1275606"/>
            <a:ext cx="6407843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EFFB9F-8131-44AB-9173-DD37BB693A68}"/>
              </a:ext>
            </a:extLst>
          </p:cNvPr>
          <p:cNvSpPr txBox="1"/>
          <p:nvPr/>
        </p:nvSpPr>
        <p:spPr>
          <a:xfrm>
            <a:off x="1979712" y="2085696"/>
            <a:ext cx="41044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Didn’t you bring your computer ?</a:t>
            </a:r>
            <a:endParaRPr lang="ar-SA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A35638-6FEC-4CC1-B029-6DD24BBA5664}"/>
              </a:ext>
            </a:extLst>
          </p:cNvPr>
          <p:cNvSpPr txBox="1"/>
          <p:nvPr/>
        </p:nvSpPr>
        <p:spPr>
          <a:xfrm>
            <a:off x="1979712" y="2873573"/>
            <a:ext cx="259228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Haven’t you left yet ? </a:t>
            </a:r>
            <a:endParaRPr lang="ar-SA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A01E0A-F57F-4BD0-BD99-45F640617510}"/>
              </a:ext>
            </a:extLst>
          </p:cNvPr>
          <p:cNvSpPr txBox="1"/>
          <p:nvPr/>
        </p:nvSpPr>
        <p:spPr>
          <a:xfrm>
            <a:off x="1979712" y="3683663"/>
            <a:ext cx="351039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FF0000"/>
                </a:solidFill>
                <a:latin typeface="Comic Sans MS" panose="030F0702030302020204" pitchFamily="66" charset="0"/>
              </a:rPr>
              <a:t>Aren’t you coming with us ? </a:t>
            </a:r>
            <a:endParaRPr lang="ar-SA" sz="1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0E3EC0-2D82-4627-A0C5-F71A18FD670C}"/>
              </a:ext>
            </a:extLst>
          </p:cNvPr>
          <p:cNvSpPr txBox="1"/>
          <p:nvPr/>
        </p:nvSpPr>
        <p:spPr>
          <a:xfrm>
            <a:off x="1979712" y="4461960"/>
            <a:ext cx="324036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800" dirty="0">
                <a:solidFill>
                  <a:srgbClr val="0000FF"/>
                </a:solidFill>
                <a:latin typeface="Comic Sans MS" panose="030F0702030302020204" pitchFamily="66" charset="0"/>
              </a:rPr>
              <a:t>Don’t you like your food ? </a:t>
            </a:r>
            <a:endParaRPr lang="ar-SA" sz="1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389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652" y="659704"/>
            <a:ext cx="6172479" cy="345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05" y="1005576"/>
            <a:ext cx="4853980" cy="3780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ربع نص 11"/>
          <p:cNvSpPr txBox="1"/>
          <p:nvPr/>
        </p:nvSpPr>
        <p:spPr>
          <a:xfrm>
            <a:off x="2303748" y="1361405"/>
            <a:ext cx="210623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wasn</a:t>
            </a:r>
            <a:r>
              <a:rPr lang="el-GR" sz="1800" dirty="0">
                <a:solidFill>
                  <a:srgbClr val="FF0000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t able to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072154" y="1653648"/>
            <a:ext cx="171587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was able to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018148" y="2009477"/>
            <a:ext cx="203990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wasn</a:t>
            </a:r>
            <a:r>
              <a:rPr lang="el-GR" sz="1800" dirty="0">
                <a:solidFill>
                  <a:srgbClr val="FF0000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t able to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3005826" y="2333513"/>
            <a:ext cx="20522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wasn</a:t>
            </a:r>
            <a:r>
              <a:rPr lang="el-GR" sz="1800" dirty="0">
                <a:solidFill>
                  <a:srgbClr val="0000FF"/>
                </a:solidFill>
                <a:latin typeface="Comic Sans MS" pitchFamily="66" charset="0"/>
              </a:rPr>
              <a:t>΄</a:t>
            </a:r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t able to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4139952" y="2679762"/>
            <a:ext cx="164014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was able to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4098268" y="3359627"/>
            <a:ext cx="176987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0000FF"/>
                </a:solidFill>
                <a:latin typeface="Comic Sans MS" pitchFamily="66" charset="0"/>
              </a:rPr>
              <a:t>will be able to </a:t>
            </a:r>
            <a:endParaRPr lang="ar-SA" sz="1800" dirty="0">
              <a:solidFill>
                <a:srgbClr val="0000FF"/>
              </a:solidFill>
              <a:latin typeface="Comic Sans MS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385646" y="4353948"/>
            <a:ext cx="1728192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sz="1800" dirty="0">
                <a:solidFill>
                  <a:srgbClr val="FF0000"/>
                </a:solidFill>
                <a:latin typeface="Comic Sans MS" pitchFamily="66" charset="0"/>
              </a:rPr>
              <a:t>will be able to </a:t>
            </a:r>
            <a:endParaRPr lang="ar-SA" sz="1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DF7786D-3D93-4E38-B963-FB62B95FB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2180" y="1999897"/>
            <a:ext cx="1660825" cy="278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"/>
          <p:cNvSpPr txBox="1">
            <a:spLocks noGrp="1"/>
          </p:cNvSpPr>
          <p:nvPr>
            <p:ph type="sldNum" idx="4294967295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2FD74A-2B55-4A08-B28F-F328A4798B96}"/>
              </a:ext>
            </a:extLst>
          </p:cNvPr>
          <p:cNvSpPr/>
          <p:nvPr/>
        </p:nvSpPr>
        <p:spPr>
          <a:xfrm>
            <a:off x="2066011" y="1172737"/>
            <a:ext cx="432041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400" b="1" dirty="0">
                <a:ln w="10160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DecoType Thuluth" panose="02010000000000000000" pitchFamily="2" charset="-78"/>
              </a:rPr>
              <a:t>بسم الله الرحمن الرحيم</a:t>
            </a:r>
            <a:endParaRPr lang="en-US" sz="4400" b="1" dirty="0">
              <a:ln w="10160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DecoType Thuluth" panose="02010000000000000000" pitchFamily="2" charset="-7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53980F-F992-4D04-B47C-558D2A64E301}"/>
              </a:ext>
            </a:extLst>
          </p:cNvPr>
          <p:cNvSpPr/>
          <p:nvPr/>
        </p:nvSpPr>
        <p:spPr>
          <a:xfrm>
            <a:off x="487855" y="1942178"/>
            <a:ext cx="13596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Day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02504-C000-4DA5-AA64-5AE93F99BF6A}"/>
              </a:ext>
            </a:extLst>
          </p:cNvPr>
          <p:cNvSpPr/>
          <p:nvPr/>
        </p:nvSpPr>
        <p:spPr>
          <a:xfrm>
            <a:off x="517189" y="2773175"/>
            <a:ext cx="154882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Date</a:t>
            </a:r>
            <a:r>
              <a:rPr lang="en-US" sz="4800" dirty="0">
                <a:ln w="0"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26"/>
          <p:cNvGrpSpPr/>
          <p:nvPr/>
        </p:nvGrpSpPr>
        <p:grpSpPr>
          <a:xfrm>
            <a:off x="2053392" y="1497103"/>
            <a:ext cx="5043757" cy="907708"/>
            <a:chOff x="-1535283" y="1287960"/>
            <a:chExt cx="11486579" cy="2067200"/>
          </a:xfrm>
        </p:grpSpPr>
        <p:sp>
          <p:nvSpPr>
            <p:cNvPr id="390" name="Google Shape;390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1" name="Google Shape;391;p26"/>
            <p:cNvSpPr/>
            <p:nvPr/>
          </p:nvSpPr>
          <p:spPr>
            <a:xfrm rot="10800000" flipH="1">
              <a:off x="-308909" y="1697040"/>
              <a:ext cx="9030601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2" name="Google Shape;392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3" name="Google Shape;393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4" name="Google Shape;394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95" name="Google Shape;395;p26"/>
          <p:cNvGrpSpPr/>
          <p:nvPr/>
        </p:nvGrpSpPr>
        <p:grpSpPr>
          <a:xfrm>
            <a:off x="2042829" y="2513754"/>
            <a:ext cx="5043757" cy="907708"/>
            <a:chOff x="-1535283" y="1287960"/>
            <a:chExt cx="11486579" cy="2067200"/>
          </a:xfrm>
        </p:grpSpPr>
        <p:sp>
          <p:nvSpPr>
            <p:cNvPr id="396" name="Google Shape;396;p26"/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7" name="Google Shape;397;p26"/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8" name="Google Shape;398;p26"/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99" name="Google Shape;399;p26"/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400" name="Google Shape;400;p26"/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3" name="Google Shape;413;p2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410" name="Google Shape;410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2802339"/>
            <a:ext cx="3917950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practice using real talk phrases</a:t>
            </a:r>
            <a:endParaRPr sz="1800" dirty="0">
              <a:solidFill>
                <a:srgbClr val="3F5378"/>
              </a:solidFill>
            </a:endParaRPr>
          </a:p>
        </p:txBody>
      </p:sp>
      <p:sp>
        <p:nvSpPr>
          <p:cNvPr id="412" name="Google Shape;412;p26"/>
          <p:cNvSpPr txBox="1">
            <a:spLocks noGrp="1"/>
          </p:cNvSpPr>
          <p:nvPr>
            <p:ph type="subTitle" idx="4294967295"/>
          </p:nvPr>
        </p:nvSpPr>
        <p:spPr>
          <a:xfrm>
            <a:off x="2360275" y="1762621"/>
            <a:ext cx="4551829" cy="4127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1000"/>
              </a:spcAft>
              <a:buNone/>
            </a:pPr>
            <a:r>
              <a:rPr lang="en-US" sz="1800" dirty="0">
                <a:solidFill>
                  <a:srgbClr val="3F5378"/>
                </a:solidFill>
              </a:rPr>
              <a:t>listen for specific information in a conversation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739B90-2769-4A27-ADED-14573001F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275" y="392575"/>
            <a:ext cx="3400886" cy="766200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grpSp>
        <p:nvGrpSpPr>
          <p:cNvPr id="29" name="Google Shape;395;p26">
            <a:extLst>
              <a:ext uri="{FF2B5EF4-FFF2-40B4-BE49-F238E27FC236}">
                <a16:creationId xmlns:a16="http://schemas.microsoft.com/office/drawing/2014/main" id="{70A2A842-F90E-44E6-AA8E-90AF9C26E869}"/>
              </a:ext>
            </a:extLst>
          </p:cNvPr>
          <p:cNvGrpSpPr/>
          <p:nvPr/>
        </p:nvGrpSpPr>
        <p:grpSpPr>
          <a:xfrm>
            <a:off x="2046350" y="3472866"/>
            <a:ext cx="5043757" cy="907708"/>
            <a:chOff x="-1535283" y="1287960"/>
            <a:chExt cx="11486579" cy="2067200"/>
          </a:xfrm>
        </p:grpSpPr>
        <p:sp>
          <p:nvSpPr>
            <p:cNvPr id="30" name="Google Shape;396;p26">
              <a:extLst>
                <a:ext uri="{FF2B5EF4-FFF2-40B4-BE49-F238E27FC236}">
                  <a16:creationId xmlns:a16="http://schemas.microsoft.com/office/drawing/2014/main" id="{D96EF2B0-D890-40DF-AF49-BFEF0851AF80}"/>
                </a:ext>
              </a:extLst>
            </p:cNvPr>
            <p:cNvSpPr/>
            <p:nvPr/>
          </p:nvSpPr>
          <p:spPr>
            <a:xfrm>
              <a:off x="8699476" y="12879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1" name="Google Shape;397;p26">
              <a:extLst>
                <a:ext uri="{FF2B5EF4-FFF2-40B4-BE49-F238E27FC236}">
                  <a16:creationId xmlns:a16="http://schemas.microsoft.com/office/drawing/2014/main" id="{E90C4D31-EB33-4C75-BE65-937D8F1F9A5A}"/>
                </a:ext>
              </a:extLst>
            </p:cNvPr>
            <p:cNvSpPr/>
            <p:nvPr/>
          </p:nvSpPr>
          <p:spPr>
            <a:xfrm rot="10800000" flipH="1">
              <a:off x="-308909" y="1697039"/>
              <a:ext cx="9030600" cy="1243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2" name="Google Shape;398;p26">
              <a:extLst>
                <a:ext uri="{FF2B5EF4-FFF2-40B4-BE49-F238E27FC236}">
                  <a16:creationId xmlns:a16="http://schemas.microsoft.com/office/drawing/2014/main" id="{0D6C2A08-C431-42D3-8ACC-C5A632EC46BF}"/>
                </a:ext>
              </a:extLst>
            </p:cNvPr>
            <p:cNvSpPr/>
            <p:nvPr/>
          </p:nvSpPr>
          <p:spPr>
            <a:xfrm rot="10800000" flipH="1">
              <a:off x="8707496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3" name="Google Shape;399;p26">
              <a:extLst>
                <a:ext uri="{FF2B5EF4-FFF2-40B4-BE49-F238E27FC236}">
                  <a16:creationId xmlns:a16="http://schemas.microsoft.com/office/drawing/2014/main" id="{1933D8FB-5F58-4D10-8C80-3009A58D3E91}"/>
                </a:ext>
              </a:extLst>
            </p:cNvPr>
            <p:cNvSpPr/>
            <p:nvPr/>
          </p:nvSpPr>
          <p:spPr>
            <a:xfrm flipH="1">
              <a:off x="-1535283" y="1697043"/>
              <a:ext cx="1243800" cy="12438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4" name="Google Shape;400;p26">
              <a:extLst>
                <a:ext uri="{FF2B5EF4-FFF2-40B4-BE49-F238E27FC236}">
                  <a16:creationId xmlns:a16="http://schemas.microsoft.com/office/drawing/2014/main" id="{9B3B94D7-6067-4689-8D2D-FAAE71BABCD3}"/>
                </a:ext>
              </a:extLst>
            </p:cNvPr>
            <p:cNvSpPr/>
            <p:nvPr/>
          </p:nvSpPr>
          <p:spPr>
            <a:xfrm rot="10800000">
              <a:off x="-1535278" y="2940860"/>
              <a:ext cx="1243800" cy="414300"/>
            </a:xfrm>
            <a:prstGeom prst="triangle">
              <a:avLst>
                <a:gd name="adj" fmla="val 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sp>
        <p:nvSpPr>
          <p:cNvPr id="41" name="Google Shape;410;p26">
            <a:extLst>
              <a:ext uri="{FF2B5EF4-FFF2-40B4-BE49-F238E27FC236}">
                <a16:creationId xmlns:a16="http://schemas.microsoft.com/office/drawing/2014/main" id="{9CEB08C2-F5D5-43D9-9592-6AB5D6063B72}"/>
              </a:ext>
            </a:extLst>
          </p:cNvPr>
          <p:cNvSpPr txBox="1">
            <a:spLocks/>
          </p:cNvSpPr>
          <p:nvPr/>
        </p:nvSpPr>
        <p:spPr>
          <a:xfrm>
            <a:off x="2514718" y="3719195"/>
            <a:ext cx="3917950" cy="41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▰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accent4"/>
              </a:buClr>
              <a:buSzPts val="2400"/>
              <a:buFont typeface="Roboto Condensed Light"/>
              <a:buChar char="▻"/>
              <a:defRPr sz="2400" b="0" i="0" u="none" strike="noStrike" cap="none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pPr marL="0" indent="0" algn="ctr">
              <a:spcAft>
                <a:spcPts val="1000"/>
              </a:spcAft>
              <a:buFont typeface="Roboto Condensed Light"/>
              <a:buNone/>
            </a:pPr>
            <a:r>
              <a:rPr lang="en-US" sz="1800" dirty="0">
                <a:solidFill>
                  <a:srgbClr val="3F5378"/>
                </a:solidFill>
              </a:rPr>
              <a:t>answer questions about the  conversation</a:t>
            </a:r>
          </a:p>
        </p:txBody>
      </p:sp>
    </p:spTree>
    <p:extLst>
      <p:ext uri="{BB962C8B-B14F-4D97-AF65-F5344CB8AC3E}">
        <p14:creationId xmlns:p14="http://schemas.microsoft.com/office/powerpoint/2010/main" val="59884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5ED539A-E5FC-4398-A6E3-187D617E11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14" y="1478499"/>
            <a:ext cx="3976349" cy="296465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5FA3EA2B-5911-4CD3-87E1-DD7539CD1787}"/>
              </a:ext>
            </a:extLst>
          </p:cNvPr>
          <p:cNvSpPr txBox="1"/>
          <p:nvPr/>
        </p:nvSpPr>
        <p:spPr>
          <a:xfrm>
            <a:off x="4752096" y="2083119"/>
            <a:ext cx="4031590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400" b="1" i="1" dirty="0">
                <a:solidFill>
                  <a:srgbClr val="FF0000"/>
                </a:solidFill>
              </a:rPr>
              <a:t>Where are the people? </a:t>
            </a:r>
          </a:p>
          <a:p>
            <a:pPr algn="l" rtl="0"/>
            <a:r>
              <a:rPr lang="en-US" sz="2400" b="1" i="1" dirty="0"/>
              <a:t>Where do you think the people are from? </a:t>
            </a:r>
            <a:endParaRPr lang="ar-SA" sz="2400" dirty="0"/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5E5ACE23-13CB-20A9-4970-D1A419CC1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73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7658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58943AD6-65A1-451E-A7CE-94277C73E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478" y="285480"/>
            <a:ext cx="6567502" cy="4572539"/>
          </a:xfrm>
          <a:prstGeom prst="rect">
            <a:avLst/>
          </a:prstGeom>
        </p:spPr>
      </p:pic>
      <p:pic>
        <p:nvPicPr>
          <p:cNvPr id="5" name="SG Bk 6 F-SA_2020_1-06">
            <a:hlinkClick r:id="" action="ppaction://media"/>
            <a:extLst>
              <a:ext uri="{FF2B5EF4-FFF2-40B4-BE49-F238E27FC236}">
                <a16:creationId xmlns:a16="http://schemas.microsoft.com/office/drawing/2014/main" id="{B8101C56-16DC-4ADB-98F7-712EE09885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/>
          <a:stretch/>
        </p:blipFill>
        <p:spPr>
          <a:xfrm>
            <a:off x="7815486" y="501648"/>
            <a:ext cx="654627" cy="649704"/>
          </a:xfrm>
          <a:prstGeom prst="rect">
            <a:avLst/>
          </a:prstGeom>
        </p:spPr>
      </p:pic>
      <p:sp>
        <p:nvSpPr>
          <p:cNvPr id="2" name="Title Text">
            <a:extLst>
              <a:ext uri="{FF2B5EF4-FFF2-40B4-BE49-F238E27FC236}">
                <a16:creationId xmlns:a16="http://schemas.microsoft.com/office/drawing/2014/main" id="{286DFDE7-3B7E-191C-DA23-6F3AAF120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73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15309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5">
            <a:extLst>
              <a:ext uri="{FF2B5EF4-FFF2-40B4-BE49-F238E27FC236}">
                <a16:creationId xmlns:a16="http://schemas.microsoft.com/office/drawing/2014/main" id="{D247F3F7-250A-6219-9BC5-2E07D14E1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207"/>
          <a:stretch/>
        </p:blipFill>
        <p:spPr>
          <a:xfrm>
            <a:off x="144863" y="1404125"/>
            <a:ext cx="6567502" cy="3237031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10645B-5512-4CED-B335-599D14AFC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58" y="1304059"/>
            <a:ext cx="5410463" cy="25353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9C20201-77ED-6488-B554-A9547055A45C}"/>
              </a:ext>
            </a:extLst>
          </p:cNvPr>
          <p:cNvSpPr/>
          <p:nvPr/>
        </p:nvSpPr>
        <p:spPr>
          <a:xfrm>
            <a:off x="3649916" y="3949593"/>
            <a:ext cx="3062449" cy="860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Text">
            <a:extLst>
              <a:ext uri="{FF2B5EF4-FFF2-40B4-BE49-F238E27FC236}">
                <a16:creationId xmlns:a16="http://schemas.microsoft.com/office/drawing/2014/main" id="{0BDB12C1-5DCB-F65F-5BEC-DDCF50B6D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2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73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C39DCE9D-F72A-411C-B711-736C5C1A5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765" y="211605"/>
            <a:ext cx="5438133" cy="19775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D05E4C0-FAD1-46E1-B7B7-4741D9765539}"/>
              </a:ext>
            </a:extLst>
          </p:cNvPr>
          <p:cNvSpPr txBox="1"/>
          <p:nvPr/>
        </p:nvSpPr>
        <p:spPr>
          <a:xfrm>
            <a:off x="535446" y="2383829"/>
            <a:ext cx="7939667" cy="170816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l" rtl="0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Sean is from Dublin. </a:t>
            </a:r>
          </a:p>
          <a:p>
            <a:pPr algn="l" rtl="0"/>
            <a:r>
              <a:rPr lang="en-US" sz="2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knows that many Irish came to the United States in the past, and he knows they speak Gaelic. </a:t>
            </a:r>
          </a:p>
          <a:p>
            <a:pPr algn="l" rtl="0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is an exchange student. </a:t>
            </a:r>
          </a:p>
          <a:p>
            <a:pPr algn="l" rtl="0"/>
            <a:r>
              <a:rPr lang="en-US" sz="21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21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Ted offers to show Sean around the campus. </a:t>
            </a:r>
            <a:endParaRPr lang="ar-SA" sz="21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C25976-CAC0-4503-AA58-287DA65F1111}"/>
              </a:ext>
            </a:extLst>
          </p:cNvPr>
          <p:cNvSpPr txBox="1"/>
          <p:nvPr/>
        </p:nvSpPr>
        <p:spPr>
          <a:xfrm>
            <a:off x="0" y="1544347"/>
            <a:ext cx="22717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Oregano" panose="03060702040602030A04" pitchFamily="66" charset="0"/>
                <a:ea typeface="Inter Light" panose="020B0502030000000004" pitchFamily="34" charset="0"/>
                <a:cs typeface="Krub" panose="00000500000000000000" pitchFamily="2" charset="-34"/>
              </a:rPr>
              <a:t>Answers</a:t>
            </a:r>
          </a:p>
        </p:txBody>
      </p:sp>
      <p:sp>
        <p:nvSpPr>
          <p:cNvPr id="2" name="Title Text">
            <a:extLst>
              <a:ext uri="{FF2B5EF4-FFF2-40B4-BE49-F238E27FC236}">
                <a16:creationId xmlns:a16="http://schemas.microsoft.com/office/drawing/2014/main" id="{AD41B923-C0DF-D7D3-05C4-D78E1764A5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73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98823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D16A1E2C-A291-4D65-A90D-715F5AB550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080" y="1644682"/>
            <a:ext cx="5809840" cy="2263224"/>
          </a:xfrm>
          <a:prstGeom prst="rect">
            <a:avLst/>
          </a:prstGeom>
        </p:spPr>
      </p:pic>
      <p:sp>
        <p:nvSpPr>
          <p:cNvPr id="3" name="Title Text">
            <a:extLst>
              <a:ext uri="{FF2B5EF4-FFF2-40B4-BE49-F238E27FC236}">
                <a16:creationId xmlns:a16="http://schemas.microsoft.com/office/drawing/2014/main" id="{0CEADF3E-0A62-631F-33C1-1FF31CA26E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5938" y="4119993"/>
            <a:ext cx="30053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/>
            <a:r>
              <a:rPr lang="en-US" altLang="en-US" sz="2100" b="1" spc="225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Page 73 </a:t>
            </a:r>
            <a:endParaRPr lang="en-US" altLang="en-US" sz="2100" b="1" dirty="0">
              <a:solidFill>
                <a:schemeClr val="accent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0888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Page 212</a:t>
            </a:r>
            <a:endParaRPr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0" y="-994353"/>
            <a:ext cx="6911148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Homework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E0E4E9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173</Words>
  <Application>Microsoft Office PowerPoint</Application>
  <PresentationFormat>On-screen Show (16:9)</PresentationFormat>
  <Paragraphs>39</Paragraphs>
  <Slides>11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Oregano</vt:lpstr>
      <vt:lpstr>Arial</vt:lpstr>
      <vt:lpstr>Comic Sans MS</vt:lpstr>
      <vt:lpstr>Roboto Condensed Light</vt:lpstr>
      <vt:lpstr>Calibri</vt:lpstr>
      <vt:lpstr>Roboto Condensed</vt:lpstr>
      <vt:lpstr>Arvo</vt:lpstr>
      <vt:lpstr>Salerio template</vt:lpstr>
      <vt:lpstr>PowerPoint Presentation</vt:lpstr>
      <vt:lpstr>PowerPoint Presentation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Page 212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نادية بنت الغامدي</cp:lastModifiedBy>
  <cp:revision>8</cp:revision>
  <dcterms:modified xsi:type="dcterms:W3CDTF">2023-01-03T16:37:02Z</dcterms:modified>
</cp:coreProperties>
</file>