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83" r:id="rId3"/>
    <p:sldId id="411" r:id="rId4"/>
    <p:sldId id="413" r:id="rId5"/>
    <p:sldId id="414" r:id="rId6"/>
    <p:sldId id="415" r:id="rId7"/>
    <p:sldId id="410" r:id="rId8"/>
    <p:sldId id="412" r:id="rId9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Arv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Roboto Condensed" panose="02000000000000000000" pitchFamily="2" charset="0"/>
      <p:regular r:id="rId27"/>
      <p:bold r:id="rId28"/>
      <p:italic r:id="rId29"/>
      <p:boldItalic r:id="rId30"/>
    </p:embeddedFont>
    <p:embeddedFont>
      <p:font typeface="Roboto Condensed Light" panose="02000000000000000000" pitchFamily="2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F23A000-1878-491B-BD07-FEA06B53FEE2}">
          <p14:sldIdLst>
            <p14:sldId id="256"/>
            <p14:sldId id="283"/>
            <p14:sldId id="411"/>
            <p14:sldId id="413"/>
            <p14:sldId id="414"/>
            <p14:sldId id="415"/>
            <p14:sldId id="410"/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7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4996D-FCC4-4A9C-AC15-39197CDBA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F1D162-A6B4-4929-90D4-C7F3FFA22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6ECDAC-67DB-4D7A-9338-D00A2DF0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3BF-C16E-48DB-B601-7F5A86C37356}" type="datetimeFigureOut">
              <a:rPr lang="ar-SA" smtClean="0"/>
              <a:t>11/06/1444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66A19D-1411-4A07-BABE-D40355AF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6A6AB1-FBA5-4016-A0CF-E00D414D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578-690D-40C4-8166-7B7528FDAB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65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4294"/>
            <a:ext cx="8305800" cy="742950"/>
          </a:xfrm>
        </p:spPr>
        <p:txBody>
          <a:bodyPr/>
          <a:lstStyle>
            <a:lvl1pPr algn="ctr">
              <a:defRPr sz="151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3314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85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0" r:id="rId4"/>
    <p:sldLayoutId id="214748366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7" Type="http://schemas.openxmlformats.org/officeDocument/2006/relationships/image" Target="../media/image7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9FAA3A89-1AC8-4DE3-9709-7D4F75E1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959" y="1693441"/>
            <a:ext cx="424553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good deal, </a:t>
            </a:r>
            <a:r>
              <a:rPr lang="en-US" altLang="en-US" sz="48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it?</a:t>
            </a:r>
          </a:p>
          <a:p>
            <a:pPr lvl="0" algn="ctr"/>
            <a:endParaRPr lang="en-US" altLang="en-US" sz="4800" dirty="0">
              <a:solidFill>
                <a:schemeClr val="accent1"/>
              </a:solidFill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8C2B1936-3979-46FC-AF62-B15E84E3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100" y="3967615"/>
            <a:ext cx="34987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Revision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162E372A-7761-B76B-6991-D540B2533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551" y="416311"/>
            <a:ext cx="34987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800" b="1" spc="22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Unit 7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6F840-4746-83E2-587F-43D855C06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640453" y="1112979"/>
            <a:ext cx="2568960" cy="337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F74FD2-FCFC-44AB-AD18-1724EF7F91C8}"/>
              </a:ext>
            </a:extLst>
          </p:cNvPr>
          <p:cNvSpPr txBox="1"/>
          <p:nvPr/>
        </p:nvSpPr>
        <p:spPr>
          <a:xfrm>
            <a:off x="1374535" y="888560"/>
            <a:ext cx="7100392" cy="35617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75"/>
              </a:spcBef>
              <a:buSzPts val="1100"/>
              <a:tabLst>
                <a:tab pos="265748" algn="l"/>
              </a:tabLst>
            </a:pPr>
            <a:endParaRPr lang="en-US" sz="1050" dirty="0">
              <a:latin typeface="Comic Sans MS" panose="030F0702030302020204" pitchFamily="66" charset="0"/>
            </a:endParaRPr>
          </a:p>
          <a:p>
            <a:pPr>
              <a:spcBef>
                <a:spcPts val="675"/>
              </a:spcBef>
              <a:buSzPts val="1100"/>
              <a:tabLst>
                <a:tab pos="265748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1- You were in Jeddah, ( wasn't- weren't- aren't ) you?</a:t>
            </a:r>
          </a:p>
          <a:p>
            <a:pPr>
              <a:spcBef>
                <a:spcPts val="675"/>
              </a:spcBef>
              <a:buSzPts val="1100"/>
              <a:tabLst>
                <a:tab pos="318135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2- She studied in Dammam, ( didn't- don't - doesn't) she?</a:t>
            </a:r>
          </a:p>
          <a:p>
            <a:pPr marR="980123">
              <a:lnSpc>
                <a:spcPct val="161000"/>
              </a:lnSpc>
              <a:spcBef>
                <a:spcPts val="686"/>
              </a:spcBef>
              <a:buSzPts val="1100"/>
              <a:tabLst>
                <a:tab pos="44054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3-They aren't from </a:t>
            </a:r>
            <a:r>
              <a:rPr lang="en-US" sz="1500" dirty="0" err="1">
                <a:latin typeface="Comic Sans MS" panose="030F0702030302020204" pitchFamily="66" charset="0"/>
              </a:rPr>
              <a:t>Abha</a:t>
            </a:r>
            <a:r>
              <a:rPr lang="en-US" sz="1500" dirty="0">
                <a:latin typeface="Comic Sans MS" panose="030F0702030302020204" pitchFamily="66" charset="0"/>
              </a:rPr>
              <a:t>, ( are they - are not they – do  they) ?</a:t>
            </a:r>
          </a:p>
          <a:p>
            <a:pPr marR="980123">
              <a:lnSpc>
                <a:spcPct val="161000"/>
              </a:lnSpc>
              <a:spcBef>
                <a:spcPts val="686"/>
              </a:spcBef>
              <a:buSzPts val="1100"/>
              <a:tabLst>
                <a:tab pos="319088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4- Majed is able to ( drive – drives – driving ) a car.</a:t>
            </a:r>
          </a:p>
          <a:p>
            <a:pPr marR="980123">
              <a:lnSpc>
                <a:spcPct val="161000"/>
              </a:lnSpc>
              <a:spcBef>
                <a:spcPts val="686"/>
              </a:spcBef>
              <a:buSzPts val="1100"/>
              <a:tabLst>
                <a:tab pos="319088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5- Sara should ( see – saw – seen ) the doctor.</a:t>
            </a:r>
          </a:p>
          <a:p>
            <a:pPr>
              <a:spcBef>
                <a:spcPts val="713"/>
              </a:spcBef>
              <a:buSzPts val="1400"/>
              <a:tabLst>
                <a:tab pos="223838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6- She is cute, (isn’t she – is she – is it)?</a:t>
            </a:r>
          </a:p>
          <a:p>
            <a:pPr>
              <a:spcBef>
                <a:spcPts val="713"/>
              </a:spcBef>
              <a:buSzPts val="1400"/>
              <a:tabLst>
                <a:tab pos="223838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7- Ahmad writes an essay, (do he – doesn’t he – isn’t he)? </a:t>
            </a:r>
          </a:p>
          <a:p>
            <a:pPr>
              <a:spcBef>
                <a:spcPts val="713"/>
              </a:spcBef>
              <a:buSzPts val="1400"/>
              <a:tabLst>
                <a:tab pos="223838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8- You aren’t a doctor , ( is you – are you – do you )?</a:t>
            </a:r>
          </a:p>
          <a:p>
            <a:pPr>
              <a:spcBef>
                <a:spcPts val="713"/>
              </a:spcBef>
              <a:buSzPts val="1400"/>
              <a:tabLst>
                <a:tab pos="223838" algn="l"/>
              </a:tabLst>
            </a:pPr>
            <a:endParaRPr lang="en-US" sz="15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C613E-BC01-4DB5-AF11-5E0692A0FD83}"/>
              </a:ext>
            </a:extLst>
          </p:cNvPr>
          <p:cNvSpPr txBox="1"/>
          <p:nvPr/>
        </p:nvSpPr>
        <p:spPr>
          <a:xfrm>
            <a:off x="2465766" y="178026"/>
            <a:ext cx="448249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2403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Choose the correct answer:</a:t>
            </a:r>
            <a:endParaRPr lang="en-US" sz="21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20AB59-75CB-4182-BF85-1234E0499682}"/>
              </a:ext>
            </a:extLst>
          </p:cNvPr>
          <p:cNvSpPr/>
          <p:nvPr/>
        </p:nvSpPr>
        <p:spPr>
          <a:xfrm>
            <a:off x="4301970" y="1167594"/>
            <a:ext cx="810090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59877A-C946-42C1-ABD5-2E5EF7A8CBAC}"/>
              </a:ext>
            </a:extLst>
          </p:cNvPr>
          <p:cNvSpPr/>
          <p:nvPr/>
        </p:nvSpPr>
        <p:spPr>
          <a:xfrm>
            <a:off x="3896925" y="1463953"/>
            <a:ext cx="810090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960BC2-A6DF-49C7-89A3-C5AA14C51DFA}"/>
              </a:ext>
            </a:extLst>
          </p:cNvPr>
          <p:cNvSpPr/>
          <p:nvPr/>
        </p:nvSpPr>
        <p:spPr>
          <a:xfrm>
            <a:off x="3896925" y="1923678"/>
            <a:ext cx="810090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372AAF-71EF-4363-ADFD-4C53809126BB}"/>
              </a:ext>
            </a:extLst>
          </p:cNvPr>
          <p:cNvSpPr/>
          <p:nvPr/>
        </p:nvSpPr>
        <p:spPr>
          <a:xfrm>
            <a:off x="3188073" y="2278245"/>
            <a:ext cx="810090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4E26A-FA56-4D8E-9767-31381F737F48}"/>
              </a:ext>
            </a:extLst>
          </p:cNvPr>
          <p:cNvSpPr/>
          <p:nvPr/>
        </p:nvSpPr>
        <p:spPr>
          <a:xfrm>
            <a:off x="2765533" y="2825922"/>
            <a:ext cx="572265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6CA0F3-CF63-42B2-A893-E14647BC0F38}"/>
              </a:ext>
            </a:extLst>
          </p:cNvPr>
          <p:cNvSpPr/>
          <p:nvPr/>
        </p:nvSpPr>
        <p:spPr>
          <a:xfrm>
            <a:off x="2816396" y="3149958"/>
            <a:ext cx="810090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34AC9B-E114-4974-8A19-0DE4EAC56C9E}"/>
              </a:ext>
            </a:extLst>
          </p:cNvPr>
          <p:cNvSpPr/>
          <p:nvPr/>
        </p:nvSpPr>
        <p:spPr>
          <a:xfrm>
            <a:off x="4512065" y="3473994"/>
            <a:ext cx="1005451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BF8716-0A60-4AD1-8AA5-4F504D401F5E}"/>
              </a:ext>
            </a:extLst>
          </p:cNvPr>
          <p:cNvSpPr/>
          <p:nvPr/>
        </p:nvSpPr>
        <p:spPr>
          <a:xfrm>
            <a:off x="4301970" y="3798030"/>
            <a:ext cx="810090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7100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F74FD2-FCFC-44AB-AD18-1724EF7F91C8}"/>
              </a:ext>
            </a:extLst>
          </p:cNvPr>
          <p:cNvSpPr txBox="1"/>
          <p:nvPr/>
        </p:nvSpPr>
        <p:spPr>
          <a:xfrm>
            <a:off x="1417430" y="1167594"/>
            <a:ext cx="5832648" cy="33072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75"/>
              </a:spcBef>
              <a:buSzPts val="1100"/>
              <a:tabLst>
                <a:tab pos="265748" algn="l"/>
              </a:tabLst>
            </a:pPr>
            <a:endParaRPr lang="en-US" sz="1350" spc="-4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67628" marR="541020">
              <a:lnSpc>
                <a:spcPct val="148000"/>
              </a:lnSpc>
            </a:pPr>
            <a:r>
              <a:rPr lang="en-US" sz="1500" dirty="0">
                <a:latin typeface="Comic Sans MS" panose="030F0702030302020204" pitchFamily="66" charset="0"/>
              </a:rPr>
              <a:t>9-They are able to (speak – speaks –speaking) Spanish. </a:t>
            </a:r>
          </a:p>
          <a:p>
            <a:pPr marL="67628" marR="541020">
              <a:lnSpc>
                <a:spcPct val="148000"/>
              </a:lnSpc>
            </a:pPr>
            <a:r>
              <a:rPr lang="en-US" sz="1500" dirty="0">
                <a:latin typeface="Comic Sans MS" panose="030F0702030302020204" pitchFamily="66" charset="0"/>
              </a:rPr>
              <a:t>10-Sarah (is –are- were) able to drive a car.</a:t>
            </a:r>
          </a:p>
          <a:p>
            <a:pPr marL="67628" marR="1149668">
              <a:lnSpc>
                <a:spcPct val="148000"/>
              </a:lnSpc>
              <a:spcBef>
                <a:spcPts val="4"/>
              </a:spcBef>
            </a:pPr>
            <a:r>
              <a:rPr lang="en-US" sz="1500" dirty="0">
                <a:latin typeface="Comic Sans MS" panose="030F0702030302020204" pitchFamily="66" charset="0"/>
              </a:rPr>
              <a:t>11-He is able to (fixing – fixes – fix) his bike. </a:t>
            </a:r>
          </a:p>
          <a:p>
            <a:pPr marL="67628" marR="1149668">
              <a:lnSpc>
                <a:spcPct val="148000"/>
              </a:lnSpc>
              <a:spcBef>
                <a:spcPts val="4"/>
              </a:spcBef>
            </a:pPr>
            <a:r>
              <a:rPr lang="en-US" sz="1500" dirty="0">
                <a:latin typeface="Comic Sans MS" panose="030F0702030302020204" pitchFamily="66" charset="0"/>
              </a:rPr>
              <a:t>12-You could (using – use – used) my laptop.</a:t>
            </a:r>
          </a:p>
          <a:p>
            <a:pPr marL="67628" marR="684848">
              <a:lnSpc>
                <a:spcPct val="148000"/>
              </a:lnSpc>
            </a:pPr>
            <a:r>
              <a:rPr lang="en-US" sz="1500" dirty="0">
                <a:latin typeface="Comic Sans MS" panose="030F0702030302020204" pitchFamily="66" charset="0"/>
              </a:rPr>
              <a:t>13-They should (wash – washed- washing) their hands. </a:t>
            </a:r>
          </a:p>
          <a:p>
            <a:pPr marL="67628" marR="684848">
              <a:lnSpc>
                <a:spcPct val="148000"/>
              </a:lnSpc>
            </a:pPr>
            <a:r>
              <a:rPr lang="en-US" sz="1500" dirty="0">
                <a:latin typeface="Comic Sans MS" panose="030F0702030302020204" pitchFamily="66" charset="0"/>
              </a:rPr>
              <a:t>14-Should I (talked- talking – talk) to her?</a:t>
            </a:r>
          </a:p>
          <a:p>
            <a:pPr marL="67628" marR="684848">
              <a:lnSpc>
                <a:spcPct val="148000"/>
              </a:lnSpc>
            </a:pPr>
            <a:r>
              <a:rPr lang="en-US" sz="1500" dirty="0">
                <a:latin typeface="Comic Sans MS" panose="030F0702030302020204" pitchFamily="66" charset="0"/>
              </a:rPr>
              <a:t>15- Why don’t we (goes – go –went) on a picnic! </a:t>
            </a:r>
          </a:p>
          <a:p>
            <a:pPr marL="67628" marR="684848">
              <a:lnSpc>
                <a:spcPct val="148000"/>
              </a:lnSpc>
            </a:pPr>
            <a:r>
              <a:rPr lang="en-US" sz="1500" dirty="0">
                <a:latin typeface="Comic Sans MS" panose="030F0702030302020204" pitchFamily="66" charset="0"/>
              </a:rPr>
              <a:t>16- Let's (help – helping – helped) Mona.</a:t>
            </a:r>
          </a:p>
          <a:p>
            <a:pPr marL="67628" marR="684848">
              <a:lnSpc>
                <a:spcPct val="148000"/>
              </a:lnSpc>
            </a:pPr>
            <a:endParaRPr lang="en-US" sz="135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C613E-BC01-4DB5-AF11-5E0692A0FD83}"/>
              </a:ext>
            </a:extLst>
          </p:cNvPr>
          <p:cNvSpPr txBox="1"/>
          <p:nvPr/>
        </p:nvSpPr>
        <p:spPr>
          <a:xfrm>
            <a:off x="2546775" y="309878"/>
            <a:ext cx="448249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2403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Choose the correct answer:</a:t>
            </a:r>
            <a:endParaRPr lang="en-US" sz="21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70911A-7BCA-45B3-8D93-BAA9B2C4FC9F}"/>
              </a:ext>
            </a:extLst>
          </p:cNvPr>
          <p:cNvSpPr/>
          <p:nvPr/>
        </p:nvSpPr>
        <p:spPr>
          <a:xfrm>
            <a:off x="3253635" y="1437624"/>
            <a:ext cx="724300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36447B-3C04-42C6-9595-DC4E0B8A2B90}"/>
              </a:ext>
            </a:extLst>
          </p:cNvPr>
          <p:cNvSpPr/>
          <p:nvPr/>
        </p:nvSpPr>
        <p:spPr>
          <a:xfrm>
            <a:off x="2357754" y="1761660"/>
            <a:ext cx="378042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91E8E6-FD62-4DE9-B796-163C26A0EF7E}"/>
              </a:ext>
            </a:extLst>
          </p:cNvPr>
          <p:cNvSpPr/>
          <p:nvPr/>
        </p:nvSpPr>
        <p:spPr>
          <a:xfrm>
            <a:off x="4321393" y="2139702"/>
            <a:ext cx="466631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24DC3C-BF9F-494A-9A14-72DCC0ADB133}"/>
              </a:ext>
            </a:extLst>
          </p:cNvPr>
          <p:cNvSpPr/>
          <p:nvPr/>
        </p:nvSpPr>
        <p:spPr>
          <a:xfrm>
            <a:off x="3329862" y="2463152"/>
            <a:ext cx="540060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C15F6A-F191-4644-9D9E-7A7349584A0E}"/>
              </a:ext>
            </a:extLst>
          </p:cNvPr>
          <p:cNvSpPr/>
          <p:nvPr/>
        </p:nvSpPr>
        <p:spPr>
          <a:xfrm>
            <a:off x="2924817" y="2782651"/>
            <a:ext cx="675075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82DB9A-4507-4BD5-97E4-0B3A1C447DCC}"/>
              </a:ext>
            </a:extLst>
          </p:cNvPr>
          <p:cNvSpPr/>
          <p:nvPr/>
        </p:nvSpPr>
        <p:spPr>
          <a:xfrm>
            <a:off x="4149663" y="3111810"/>
            <a:ext cx="530349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8F9251-04E7-4CCA-9C69-605EF2DB7AA6}"/>
              </a:ext>
            </a:extLst>
          </p:cNvPr>
          <p:cNvSpPr/>
          <p:nvPr/>
        </p:nvSpPr>
        <p:spPr>
          <a:xfrm>
            <a:off x="3666169" y="3488679"/>
            <a:ext cx="483494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D66549-F917-4698-A297-FC00B42BDDC5}"/>
              </a:ext>
            </a:extLst>
          </p:cNvPr>
          <p:cNvSpPr/>
          <p:nvPr/>
        </p:nvSpPr>
        <p:spPr>
          <a:xfrm>
            <a:off x="2408845" y="3803642"/>
            <a:ext cx="515972" cy="32403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538252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F74FD2-FCFC-44AB-AD18-1724EF7F91C8}"/>
              </a:ext>
            </a:extLst>
          </p:cNvPr>
          <p:cNvSpPr txBox="1"/>
          <p:nvPr/>
        </p:nvSpPr>
        <p:spPr>
          <a:xfrm>
            <a:off x="1417429" y="1167594"/>
            <a:ext cx="6286919" cy="33075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75"/>
              </a:spcBef>
              <a:buSzPts val="1100"/>
              <a:tabLst>
                <a:tab pos="265748" algn="l"/>
              </a:tabLst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679"/>
              </a:spcBef>
              <a:buSzPts val="1000"/>
              <a:tabLst>
                <a:tab pos="221456" algn="l"/>
                <a:tab pos="3060859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1- go \ Let's \ shopping	</a:t>
            </a:r>
            <a:r>
              <a:rPr lang="en-US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      (reorder).</a:t>
            </a:r>
          </a:p>
          <a:p>
            <a:pPr marL="134303">
              <a:spcBef>
                <a:spcPts val="668"/>
              </a:spcBef>
            </a:pPr>
            <a:endParaRPr lang="en-US" sz="15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134303">
              <a:spcBef>
                <a:spcPts val="668"/>
              </a:spcBef>
            </a:pP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Let’s go shopping</a:t>
            </a:r>
            <a:r>
              <a:rPr lang="en-US" sz="15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134303">
              <a:spcBef>
                <a:spcPts val="668"/>
              </a:spcBef>
            </a:pPr>
            <a:endParaRPr lang="en-US" sz="1500" dirty="0">
              <a:latin typeface="Comic Sans MS" panose="030F0702030302020204" pitchFamily="66" charset="0"/>
            </a:endParaRPr>
          </a:p>
          <a:p>
            <a:pPr marL="134303">
              <a:spcBef>
                <a:spcPts val="668"/>
              </a:spcBef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75"/>
              </a:spcBef>
              <a:buSzPts val="1000"/>
              <a:tabLst>
                <a:tab pos="240506" algn="l"/>
                <a:tab pos="3065621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2- Why\ we \ order \a pizza   \ don't \ ?	</a:t>
            </a:r>
            <a:r>
              <a:rPr lang="en-US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( reorder).</a:t>
            </a:r>
          </a:p>
          <a:p>
            <a:pPr marL="134303">
              <a:spcBef>
                <a:spcPts val="79"/>
              </a:spcBef>
            </a:pPr>
            <a:endParaRPr lang="en-US" sz="1500" dirty="0">
              <a:latin typeface="Comic Sans MS" panose="030F0702030302020204" pitchFamily="66" charset="0"/>
            </a:endParaRPr>
          </a:p>
          <a:p>
            <a:pPr marL="67628" marR="684848">
              <a:lnSpc>
                <a:spcPct val="148000"/>
              </a:lnSpc>
            </a:pP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Why don’t we order a pizza?</a:t>
            </a:r>
          </a:p>
          <a:p>
            <a:pPr marL="67628" marR="684848">
              <a:lnSpc>
                <a:spcPct val="148000"/>
              </a:lnSpc>
            </a:pP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C613E-BC01-4DB5-AF11-5E0692A0FD83}"/>
              </a:ext>
            </a:extLst>
          </p:cNvPr>
          <p:cNvSpPr txBox="1"/>
          <p:nvPr/>
        </p:nvSpPr>
        <p:spPr>
          <a:xfrm>
            <a:off x="1417430" y="335382"/>
            <a:ext cx="448249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2403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Do as shown between brackets</a:t>
            </a:r>
            <a:endParaRPr lang="en-US" sz="21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93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F74FD2-FCFC-44AB-AD18-1724EF7F91C8}"/>
              </a:ext>
            </a:extLst>
          </p:cNvPr>
          <p:cNvSpPr txBox="1"/>
          <p:nvPr/>
        </p:nvSpPr>
        <p:spPr>
          <a:xfrm>
            <a:off x="1417430" y="1167595"/>
            <a:ext cx="5832648" cy="35161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75"/>
              </a:spcBef>
              <a:buSzPts val="1100"/>
              <a:tabLst>
                <a:tab pos="265748" algn="l"/>
              </a:tabLst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64"/>
              </a:spcBef>
              <a:buSzPts val="1000"/>
              <a:tabLst>
                <a:tab pos="298609" algn="l"/>
                <a:tab pos="3074670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3- He should (staying ) at home	                             </a:t>
            </a:r>
            <a:r>
              <a:rPr lang="en-US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( correct)</a:t>
            </a:r>
          </a:p>
          <a:p>
            <a:pPr marL="134303">
              <a:spcBef>
                <a:spcPts val="75"/>
              </a:spcBef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4- </a:t>
            </a:r>
            <a:r>
              <a:rPr lang="en-US" sz="1500" dirty="0" err="1">
                <a:latin typeface="Comic Sans MS" panose="030F0702030302020204" pitchFamily="66" charset="0"/>
              </a:rPr>
              <a:t>Ahmaed</a:t>
            </a:r>
            <a:r>
              <a:rPr lang="en-US" sz="1500" dirty="0">
                <a:latin typeface="Comic Sans MS" panose="030F0702030302020204" pitchFamily="66" charset="0"/>
              </a:rPr>
              <a:t> is able to ( fixes ) the car	                       </a:t>
            </a:r>
            <a:r>
              <a:rPr lang="en-US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( correct)</a:t>
            </a:r>
          </a:p>
          <a:p>
            <a:pPr marL="134303">
              <a:spcBef>
                <a:spcPts val="68"/>
              </a:spcBef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75"/>
              </a:spcBef>
              <a:buSzPts val="1000"/>
              <a:tabLst>
                <a:tab pos="242888" algn="l"/>
                <a:tab pos="3125153" algn="l"/>
              </a:tabLst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75"/>
              </a:spcBef>
              <a:buSzPts val="1000"/>
              <a:tabLst>
                <a:tab pos="242888" algn="l"/>
                <a:tab pos="3125153" algn="l"/>
              </a:tabLst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75"/>
              </a:spcBef>
              <a:buSzPts val="1000"/>
              <a:tabLst>
                <a:tab pos="242888" algn="l"/>
                <a:tab pos="3125153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5- She reads this novel, (do) not she ?              </a:t>
            </a:r>
            <a:r>
              <a:rPr lang="en-US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	( correct)</a:t>
            </a:r>
          </a:p>
          <a:p>
            <a:pPr marL="134303">
              <a:spcBef>
                <a:spcPts val="75"/>
              </a:spcBef>
            </a:pPr>
            <a:endParaRPr lang="en-US" sz="135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67628" marR="684848">
              <a:lnSpc>
                <a:spcPct val="148000"/>
              </a:lnSpc>
            </a:pPr>
            <a:r>
              <a:rPr lang="en-US" sz="1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She read this novel, doesn’t she?</a:t>
            </a:r>
          </a:p>
          <a:p>
            <a:pPr marL="67628" marR="684848">
              <a:lnSpc>
                <a:spcPct val="148000"/>
              </a:lnSpc>
            </a:pP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C613E-BC01-4DB5-AF11-5E0692A0FD83}"/>
              </a:ext>
            </a:extLst>
          </p:cNvPr>
          <p:cNvSpPr txBox="1"/>
          <p:nvPr/>
        </p:nvSpPr>
        <p:spPr>
          <a:xfrm>
            <a:off x="1417430" y="335382"/>
            <a:ext cx="448249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2403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Do as shown between brackets</a:t>
            </a:r>
            <a:endParaRPr lang="en-US" sz="21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8FDB2-6FAB-4468-B91D-C3E098F20140}"/>
              </a:ext>
            </a:extLst>
          </p:cNvPr>
          <p:cNvSpPr txBox="1"/>
          <p:nvPr/>
        </p:nvSpPr>
        <p:spPr>
          <a:xfrm>
            <a:off x="1763688" y="1761660"/>
            <a:ext cx="3429000" cy="39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628" marR="684848">
              <a:lnSpc>
                <a:spcPct val="148000"/>
              </a:lnSpc>
            </a:pPr>
            <a:r>
              <a:rPr lang="en-US" sz="1500" dirty="0">
                <a:solidFill>
                  <a:srgbClr val="0070C0"/>
                </a:solidFill>
                <a:latin typeface="Comic Sans MS" panose="030F0702030302020204" pitchFamily="66" charset="0"/>
              </a:rPr>
              <a:t>He should stay at home.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8449E-6AEF-4BB3-B9AD-284F5BD90EB8}"/>
              </a:ext>
            </a:extLst>
          </p:cNvPr>
          <p:cNvSpPr txBox="1"/>
          <p:nvPr/>
        </p:nvSpPr>
        <p:spPr>
          <a:xfrm>
            <a:off x="1875257" y="2769886"/>
            <a:ext cx="4024671" cy="39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628" marR="684848">
              <a:lnSpc>
                <a:spcPct val="148000"/>
              </a:lnSpc>
            </a:pPr>
            <a:r>
              <a:rPr lang="en-US" sz="1500" dirty="0">
                <a:solidFill>
                  <a:srgbClr val="0070C0"/>
                </a:solidFill>
                <a:latin typeface="Comic Sans MS" panose="030F0702030302020204" pitchFamily="66" charset="0"/>
              </a:rPr>
              <a:t>Ahmad is able to fix the car.</a:t>
            </a:r>
          </a:p>
        </p:txBody>
      </p:sp>
    </p:spTree>
    <p:extLst>
      <p:ext uri="{BB962C8B-B14F-4D97-AF65-F5344CB8AC3E}">
        <p14:creationId xmlns:p14="http://schemas.microsoft.com/office/powerpoint/2010/main" val="168379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F74FD2-FCFC-44AB-AD18-1724EF7F91C8}"/>
              </a:ext>
            </a:extLst>
          </p:cNvPr>
          <p:cNvSpPr txBox="1"/>
          <p:nvPr/>
        </p:nvSpPr>
        <p:spPr>
          <a:xfrm>
            <a:off x="1436309" y="1447019"/>
            <a:ext cx="5832648" cy="28746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75"/>
              </a:spcBef>
              <a:buSzPts val="1100"/>
              <a:tabLst>
                <a:tab pos="265748" algn="l"/>
              </a:tabLst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64"/>
              </a:spcBef>
              <a:buSzPts val="1000"/>
              <a:tabLst>
                <a:tab pos="298609" algn="l"/>
                <a:tab pos="3074670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1- Clean the house .                         	             </a:t>
            </a:r>
            <a:r>
              <a:rPr lang="en-US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( Let’s)</a:t>
            </a:r>
          </a:p>
          <a:p>
            <a:pPr marL="134303">
              <a:spcBef>
                <a:spcPts val="75"/>
              </a:spcBef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r>
              <a:rPr lang="en-US" sz="1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Let’s clean the house!</a:t>
            </a:r>
          </a:p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r>
              <a:rPr lang="en-US" sz="1500" dirty="0">
                <a:latin typeface="Comic Sans MS" panose="030F0702030302020204" pitchFamily="66" charset="0"/>
              </a:rPr>
              <a:t>2- </a:t>
            </a:r>
            <a:r>
              <a:rPr lang="en-US" sz="15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We travel to Dubai</a:t>
            </a:r>
            <a:r>
              <a:rPr lang="en-US" sz="1500" dirty="0">
                <a:latin typeface="Comic Sans MS" panose="030F0702030302020204" pitchFamily="66" charset="0"/>
              </a:rPr>
              <a:t>	                       </a:t>
            </a:r>
            <a:r>
              <a:rPr lang="en-US" sz="1500" dirty="0">
                <a:solidFill>
                  <a:srgbClr val="00B050"/>
                </a:solidFill>
                <a:latin typeface="Comic Sans MS" panose="030F0702030302020204" pitchFamily="66" charset="0"/>
              </a:rPr>
              <a:t>( Why don’t )</a:t>
            </a:r>
          </a:p>
          <a:p>
            <a:pPr marL="134303">
              <a:spcBef>
                <a:spcPts val="68"/>
              </a:spcBef>
            </a:pPr>
            <a:endParaRPr lang="en-US" sz="1500" dirty="0">
              <a:latin typeface="Comic Sans MS" panose="030F0702030302020204" pitchFamily="66" charset="0"/>
            </a:endParaRPr>
          </a:p>
          <a:p>
            <a:pPr>
              <a:spcBef>
                <a:spcPts val="75"/>
              </a:spcBef>
              <a:buSzPts val="1000"/>
              <a:tabLst>
                <a:tab pos="242888" algn="l"/>
                <a:tab pos="3125153" algn="l"/>
              </a:tabLst>
            </a:pPr>
            <a:r>
              <a:rPr lang="en-US" sz="1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Why don’t we travel to Dubai?</a:t>
            </a:r>
          </a:p>
          <a:p>
            <a:pPr>
              <a:spcBef>
                <a:spcPts val="75"/>
              </a:spcBef>
              <a:buSzPts val="1000"/>
              <a:tabLst>
                <a:tab pos="242888" algn="l"/>
                <a:tab pos="3125153" algn="l"/>
              </a:tabLst>
            </a:pPr>
            <a:endParaRPr lang="en-US" sz="1500" dirty="0">
              <a:latin typeface="Comic Sans MS" panose="030F0702030302020204" pitchFamily="66" charset="0"/>
            </a:endParaRPr>
          </a:p>
          <a:p>
            <a:pPr marL="67628" marR="684848">
              <a:lnSpc>
                <a:spcPct val="148000"/>
              </a:lnSpc>
            </a:pPr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C613E-BC01-4DB5-AF11-5E0692A0FD83}"/>
              </a:ext>
            </a:extLst>
          </p:cNvPr>
          <p:cNvSpPr txBox="1"/>
          <p:nvPr/>
        </p:nvSpPr>
        <p:spPr>
          <a:xfrm>
            <a:off x="1417430" y="335382"/>
            <a:ext cx="448249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2403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Make a suggestion</a:t>
            </a:r>
            <a:endParaRPr lang="en-US" sz="21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0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4C613E-BC01-4DB5-AF11-5E0692A0FD83}"/>
              </a:ext>
            </a:extLst>
          </p:cNvPr>
          <p:cNvSpPr txBox="1"/>
          <p:nvPr/>
        </p:nvSpPr>
        <p:spPr>
          <a:xfrm>
            <a:off x="1417430" y="357504"/>
            <a:ext cx="542282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2403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Match the words with their meanings</a:t>
            </a:r>
            <a:endParaRPr lang="en-US" sz="21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7036932-FB88-44FB-8EAF-127ACD62786C}"/>
              </a:ext>
            </a:extLst>
          </p:cNvPr>
          <p:cNvGraphicFramePr>
            <a:graphicFrameLocks noGrp="1"/>
          </p:cNvGraphicFramePr>
          <p:nvPr/>
        </p:nvGraphicFramePr>
        <p:xfrm>
          <a:off x="1277634" y="1181254"/>
          <a:ext cx="6588733" cy="29423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7973">
                  <a:extLst>
                    <a:ext uri="{9D8B030D-6E8A-4147-A177-3AD203B41FA5}">
                      <a16:colId xmlns:a16="http://schemas.microsoft.com/office/drawing/2014/main" val="4173514653"/>
                    </a:ext>
                  </a:extLst>
                </a:gridCol>
                <a:gridCol w="401054">
                  <a:extLst>
                    <a:ext uri="{9D8B030D-6E8A-4147-A177-3AD203B41FA5}">
                      <a16:colId xmlns:a16="http://schemas.microsoft.com/office/drawing/2014/main" val="1009701488"/>
                    </a:ext>
                  </a:extLst>
                </a:gridCol>
                <a:gridCol w="4239706">
                  <a:extLst>
                    <a:ext uri="{9D8B030D-6E8A-4147-A177-3AD203B41FA5}">
                      <a16:colId xmlns:a16="http://schemas.microsoft.com/office/drawing/2014/main" val="1952073896"/>
                    </a:ext>
                  </a:extLst>
                </a:gridCol>
              </a:tblGrid>
              <a:tr h="694362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orphan</a:t>
                      </a:r>
                      <a:endParaRPr 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 think wrongly that a person is someone else</a:t>
                      </a:r>
                      <a:endParaRPr 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3417582"/>
                  </a:ext>
                </a:extLst>
              </a:tr>
              <a:tr h="44960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2- confuse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b- what you get from your parent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0354665"/>
                  </a:ext>
                </a:extLst>
              </a:tr>
              <a:tr h="44960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3- coincidence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c- having a strong emotional effect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34441646"/>
                  </a:ext>
                </a:extLst>
              </a:tr>
              <a:tr h="44960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4- triplet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d- a child who has lost his parents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8814605"/>
                  </a:ext>
                </a:extLst>
              </a:tr>
              <a:tr h="44960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5- heredity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ahoma"/>
                          <a:ea typeface="+mn-ea"/>
                          <a:cs typeface="+mn-cs"/>
                        </a:rPr>
                        <a:t>e- by chance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9408047"/>
                  </a:ext>
                </a:extLst>
              </a:tr>
              <a:tr h="44960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 touching</a:t>
                      </a:r>
                      <a:endParaRPr 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f- three children born at the same time</a:t>
                      </a:r>
                      <a:endParaRPr 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4035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8F3E9C-3248-4FFE-878E-326FDCD72700}"/>
              </a:ext>
            </a:extLst>
          </p:cNvPr>
          <p:cNvSpPr txBox="1"/>
          <p:nvPr/>
        </p:nvSpPr>
        <p:spPr>
          <a:xfrm>
            <a:off x="3329862" y="2841780"/>
            <a:ext cx="31034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r>
              <a:rPr lang="en-US" sz="1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FB38D-2542-46E8-8DF8-6382C26610C2}"/>
              </a:ext>
            </a:extLst>
          </p:cNvPr>
          <p:cNvSpPr txBox="1"/>
          <p:nvPr/>
        </p:nvSpPr>
        <p:spPr>
          <a:xfrm>
            <a:off x="3297406" y="1383618"/>
            <a:ext cx="31034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r>
              <a:rPr lang="en-US" sz="1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C4767-6472-49A8-AA09-1E08E738E556}"/>
              </a:ext>
            </a:extLst>
          </p:cNvPr>
          <p:cNvSpPr txBox="1"/>
          <p:nvPr/>
        </p:nvSpPr>
        <p:spPr>
          <a:xfrm>
            <a:off x="3297719" y="3273828"/>
            <a:ext cx="31034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r>
              <a:rPr lang="en-US" sz="1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857A5-482D-4FAB-8B30-B13CD43393AA}"/>
              </a:ext>
            </a:extLst>
          </p:cNvPr>
          <p:cNvSpPr txBox="1"/>
          <p:nvPr/>
        </p:nvSpPr>
        <p:spPr>
          <a:xfrm>
            <a:off x="3329862" y="3731807"/>
            <a:ext cx="31034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r>
              <a:rPr lang="en-US" sz="1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FB5F7-4164-49E8-8D9D-95E2F526C9D8}"/>
              </a:ext>
            </a:extLst>
          </p:cNvPr>
          <p:cNvSpPr txBox="1"/>
          <p:nvPr/>
        </p:nvSpPr>
        <p:spPr>
          <a:xfrm>
            <a:off x="3329862" y="1926088"/>
            <a:ext cx="31034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r>
              <a:rPr lang="en-US" sz="1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8778E-BA01-4819-A7E9-6370DC2AD0FF}"/>
              </a:ext>
            </a:extLst>
          </p:cNvPr>
          <p:cNvSpPr txBox="1"/>
          <p:nvPr/>
        </p:nvSpPr>
        <p:spPr>
          <a:xfrm>
            <a:off x="3329862" y="2431276"/>
            <a:ext cx="31034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"/>
              </a:spcBef>
              <a:buSzPts val="1000"/>
              <a:tabLst>
                <a:tab pos="245269" algn="l"/>
                <a:tab pos="3089434" algn="l"/>
              </a:tabLst>
            </a:pPr>
            <a:r>
              <a:rPr lang="en-US" sz="15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00749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573A46-FD2A-4A20-AA9C-978D2693D5DE}"/>
              </a:ext>
            </a:extLst>
          </p:cNvPr>
          <p:cNvSpPr txBox="1"/>
          <p:nvPr/>
        </p:nvSpPr>
        <p:spPr>
          <a:xfrm>
            <a:off x="1417430" y="357504"/>
            <a:ext cx="412667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2403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</a:rPr>
              <a:t>Identify the following objects</a:t>
            </a:r>
            <a:endParaRPr lang="en-US" sz="21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DE8E4-8554-4D31-8211-87024E6D7E19}"/>
              </a:ext>
            </a:extLst>
          </p:cNvPr>
          <p:cNvSpPr txBox="1"/>
          <p:nvPr/>
        </p:nvSpPr>
        <p:spPr>
          <a:xfrm>
            <a:off x="1979712" y="951570"/>
            <a:ext cx="4850008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2403" algn="ctr"/>
            <a:r>
              <a:rPr lang="en-US" sz="1500" b="1" dirty="0">
                <a:solidFill>
                  <a:srgbClr val="002060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broom- screw driver- teddy bear- hose – pot- rocking chair -hammer</a:t>
            </a:r>
            <a:endParaRPr lang="en-US" sz="1050" dirty="0">
              <a:solidFill>
                <a:srgbClr val="002060"/>
              </a:solidFill>
              <a:latin typeface="Comic Sans MS" panose="030F0702030302020204" pitchFamily="66" charset="0"/>
              <a:ea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BD443-8175-405F-A72C-2D596FA52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23" y="1608367"/>
            <a:ext cx="1308636" cy="12964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1563B0-349D-4FB9-9CCD-35FB5EAA9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35" y="1612597"/>
            <a:ext cx="1280436" cy="12804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F7F36F-C790-4599-9F9D-5BBC8EC74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23" y="1624415"/>
            <a:ext cx="1280436" cy="12643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7BC4BA-2B65-41B6-AF7B-82EB68A22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44" y="3474823"/>
            <a:ext cx="1176470" cy="11764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ED6CFF-A33B-40DE-9FA7-ED7D6DC60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87" y="3486014"/>
            <a:ext cx="2041532" cy="9572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29C93C1-C767-45C0-8A9E-7E4B5A961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79" y="1608367"/>
            <a:ext cx="1280436" cy="12804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51D4C4D-25B3-4640-B17C-605990AE4F79}"/>
              </a:ext>
            </a:extLst>
          </p:cNvPr>
          <p:cNvSpPr txBox="1"/>
          <p:nvPr/>
        </p:nvSpPr>
        <p:spPr>
          <a:xfrm>
            <a:off x="4788188" y="3023145"/>
            <a:ext cx="11744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broom</a:t>
            </a:r>
            <a:endParaRPr lang="en-US" sz="10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EC8124-7981-42DD-84C0-66220D6D4B63}"/>
              </a:ext>
            </a:extLst>
          </p:cNvPr>
          <p:cNvSpPr txBox="1"/>
          <p:nvPr/>
        </p:nvSpPr>
        <p:spPr>
          <a:xfrm>
            <a:off x="5059797" y="4647496"/>
            <a:ext cx="149831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350" b="1" dirty="0">
                <a:solidFill>
                  <a:srgbClr val="002060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screw driver</a:t>
            </a:r>
            <a:endParaRPr lang="en-US" sz="10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66B360-A972-4A44-ABAD-18498316C731}"/>
              </a:ext>
            </a:extLst>
          </p:cNvPr>
          <p:cNvSpPr txBox="1"/>
          <p:nvPr/>
        </p:nvSpPr>
        <p:spPr>
          <a:xfrm>
            <a:off x="3066688" y="3043210"/>
            <a:ext cx="128043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teddy bear</a:t>
            </a:r>
            <a:endParaRPr lang="en-US" sz="10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CDB3E1-165D-448C-963A-7B11880F4F40}"/>
              </a:ext>
            </a:extLst>
          </p:cNvPr>
          <p:cNvSpPr txBox="1"/>
          <p:nvPr/>
        </p:nvSpPr>
        <p:spPr>
          <a:xfrm>
            <a:off x="3437874" y="4667408"/>
            <a:ext cx="8100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350" b="1" dirty="0">
                <a:solidFill>
                  <a:srgbClr val="002060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hose</a:t>
            </a:r>
            <a:endParaRPr 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0331AD-97B0-4C94-915A-AE61E842B9C2}"/>
              </a:ext>
            </a:extLst>
          </p:cNvPr>
          <p:cNvSpPr txBox="1"/>
          <p:nvPr/>
        </p:nvSpPr>
        <p:spPr>
          <a:xfrm>
            <a:off x="1378586" y="3023145"/>
            <a:ext cx="141092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350" b="1" dirty="0">
                <a:solidFill>
                  <a:srgbClr val="002060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rocking chair</a:t>
            </a:r>
            <a:endParaRPr lang="en-US" sz="105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25F2A4-B761-4EE0-B72E-651217D1B8AE}"/>
              </a:ext>
            </a:extLst>
          </p:cNvPr>
          <p:cNvSpPr txBox="1"/>
          <p:nvPr/>
        </p:nvSpPr>
        <p:spPr>
          <a:xfrm>
            <a:off x="6572430" y="3004795"/>
            <a:ext cx="108186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350" b="1" dirty="0">
                <a:solidFill>
                  <a:srgbClr val="002060"/>
                </a:solidFill>
                <a:latin typeface="Comic Sans MS" panose="030F0702030302020204" pitchFamily="66" charset="0"/>
                <a:ea typeface="Tahoma" panose="020B0604030504040204" pitchFamily="34" charset="0"/>
              </a:rPr>
              <a:t>hammer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529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487</Words>
  <Application>Microsoft Office PowerPoint</Application>
  <PresentationFormat>On-screen Show (16:9)</PresentationFormat>
  <Paragraphs>85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Tahoma</vt:lpstr>
      <vt:lpstr>Arial</vt:lpstr>
      <vt:lpstr>Comic Sans MS</vt:lpstr>
      <vt:lpstr>Roboto Condensed Light</vt:lpstr>
      <vt:lpstr>Calibri</vt:lpstr>
      <vt:lpstr>Roboto Condensed</vt:lpstr>
      <vt:lpstr>Arvo</vt:lpstr>
      <vt:lpstr>Arial Narrow</vt:lpstr>
      <vt:lpstr>Salerio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</dc:creator>
  <cp:lastModifiedBy>نادية بنت الغامدي</cp:lastModifiedBy>
  <cp:revision>12</cp:revision>
  <dcterms:modified xsi:type="dcterms:W3CDTF">2023-01-03T16:36:08Z</dcterms:modified>
</cp:coreProperties>
</file>